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embeddedFontLst>
    <p:embeddedFont>
      <p:font typeface="Nunito"/>
      <p:regular r:id="rId65"/>
      <p:bold r:id="rId66"/>
      <p:italic r:id="rId67"/>
      <p:boldItalic r:id="rId68"/>
    </p:embeddedFont>
    <p:embeddedFont>
      <p:font typeface="Maven Pro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avenPro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Nunito-bold.fntdata"/><Relationship Id="rId21" Type="http://schemas.openxmlformats.org/officeDocument/2006/relationships/slide" Target="slides/slide17.xml"/><Relationship Id="rId65" Type="http://schemas.openxmlformats.org/officeDocument/2006/relationships/font" Target="fonts/Nunito-regular.fntdata"/><Relationship Id="rId24" Type="http://schemas.openxmlformats.org/officeDocument/2006/relationships/slide" Target="slides/slide20.xml"/><Relationship Id="rId68" Type="http://schemas.openxmlformats.org/officeDocument/2006/relationships/font" Target="fonts/Nunito-boldItalic.fntdata"/><Relationship Id="rId23" Type="http://schemas.openxmlformats.org/officeDocument/2006/relationships/slide" Target="slides/slide19.xml"/><Relationship Id="rId67" Type="http://schemas.openxmlformats.org/officeDocument/2006/relationships/font" Target="fonts/Nunito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avenPro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Exercise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1.1 ให้ทำวงจรไฟ LED วิ่งไปแล้ววิ่งกลับ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Exercise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2.1 ให้ทำวงจรนับเลข 0-9 ที่ 7 segment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2.2 ให้ทำวงจรนับเลข 2 หลัก โดยที่หลักหน่วยแสดงผลที่ 7 segment หลักสิบแสดงผลเป็นจำนวนไฟ LED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Exercise 3 (หลัง LED + Button)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3.1 ทำ Counter นับเลข 2 หลัก โดยที่หลักหน่วยแสดงผลที่ 7 segment หลักสิบแสดงผลเป็นจำนวนไฟ LED ซึ่งจะนับเลขเมื่อมีการกด button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(Source Voltage – LED Voltage Drop) / Amps = OHMs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Amps = mA/1000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Source Voltage = 9 volts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Voltage Drop = 3.1 volts typical for a blue or white LED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Desired Current = 13 milliamps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 the resistor we need is: (9 – 3.1) / ( 13 / 1000 ) = 452 ohms so we will use a 470 Ω resistor.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(Source Voltage – LED Voltage Drop) / Amps = OHMs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Amps = mA/1000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Source Voltage = 9 volts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Voltage Drop = 3.1 volts typical for a blue or white LED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Desired Current = 13 milliamps</a:t>
            </a:r>
            <a:endParaRPr sz="1200">
              <a:solidFill>
                <a:srgbClr val="4140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th" sz="1200">
                <a:solidFill>
                  <a:srgbClr val="4140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 the resistor we need is: (9 – 3.1) / ( 13 / 1000 ) = 452 ohms so we will use a 470 Ω resistor.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Create a circle of LED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Teach for loop for line reduction.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for(int i=6; i&lt;=13; i++){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digitalWrite(i, HIGH);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}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//Introduce Analog A0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Verdana"/>
                <a:ea typeface="Verdana"/>
                <a:cs typeface="Verdana"/>
                <a:sym typeface="Verdana"/>
              </a:rPr>
              <a:t>// The speed of sound is 340 m/s or 29 microseconds per centimeter.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Verdana"/>
                <a:ea typeface="Verdana"/>
                <a:cs typeface="Verdana"/>
                <a:sym typeface="Verdana"/>
              </a:rPr>
              <a:t>// The ping travels out and back, so to find the distance of the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400">
                <a:latin typeface="Verdana"/>
                <a:ea typeface="Verdana"/>
                <a:cs typeface="Verdana"/>
                <a:sym typeface="Verdana"/>
              </a:rPr>
              <a:t>// object we take half of the distance travelled.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Relationship Id="rId5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14.jp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cebook.com/greatbigstory/videos/1812650069037418/?t=117" TargetMode="External"/><Relationship Id="rId4" Type="http://schemas.openxmlformats.org/officeDocument/2006/relationships/hyperlink" Target="https://www.youtube.com/watch?v=wcSGd2i1BFg" TargetMode="External"/><Relationship Id="rId5" Type="http://schemas.openxmlformats.org/officeDocument/2006/relationships/hyperlink" Target="https://www.youtube.com/watch?v=3Ml9j1UkeI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tronixstuff.com/2013/10/11/tutorial-arduino-max7219-led-display-driver-ic/" TargetMode="External"/><Relationship Id="rId4" Type="http://schemas.openxmlformats.org/officeDocument/2006/relationships/hyperlink" Target="http://arduinoprojects.in.th/%E0%B8%81%E0%B8%B2%E0%B8%A3%E0%B8%95%E0%B8%B4%E0%B8%94%E0%B8%95%E0%B8%B1%E0%B9%89%E0%B8%87library-%E0%B8%9A%E0%B8%99-arduin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2299675"/>
            <a:ext cx="5332800" cy="1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Young Digital Maker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2800">
                <a:latin typeface="Maven Pro"/>
                <a:ea typeface="Maven Pro"/>
                <a:cs typeface="Maven Pro"/>
                <a:sym typeface="Maven Pro"/>
              </a:rPr>
              <a:t>1.1 พื้นฐานอิเลคทรอนิก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1.1 Current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79" y="1916450"/>
            <a:ext cx="2884025" cy="27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650" y="2045813"/>
            <a:ext cx="19050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1.1 Current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300" y="2220388"/>
            <a:ext cx="4806075" cy="22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725" y="1914575"/>
            <a:ext cx="2098800" cy="28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1.2 Voltage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 sz="1800"/>
              <a:t>A battery positive terminal (+) and a negative terminal (-). The difference in charge between each terminal is the potential energy the battery can provide. This is labeled in units of volts. </a:t>
            </a:r>
            <a:endParaRPr sz="1800"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625" y="223000"/>
            <a:ext cx="1277500" cy="17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800" y="3151825"/>
            <a:ext cx="2307250" cy="1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650" y="3206138"/>
            <a:ext cx="3715578" cy="17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1.2 Voltage</a:t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350" y="1597874"/>
            <a:ext cx="4332774" cy="3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1.3 </a:t>
            </a:r>
            <a:r>
              <a:rPr lang="th">
                <a:latin typeface="Nunito"/>
                <a:ea typeface="Nunito"/>
                <a:cs typeface="Nunito"/>
                <a:sym typeface="Nunito"/>
              </a:rPr>
              <a:t>Resistance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62" y="2044700"/>
            <a:ext cx="6071624" cy="1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925" y="3934675"/>
            <a:ext cx="2686450" cy="5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Summation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0" y="1375325"/>
            <a:ext cx="4993276" cy="32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Experiment 1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25" y="1533150"/>
            <a:ext cx="5087050" cy="31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6058450" y="1879375"/>
            <a:ext cx="630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470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Ohm</a:t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Experiment 1 (Explain)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97" y="1597875"/>
            <a:ext cx="3679700" cy="31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800">
                <a:latin typeface="Maven Pro"/>
                <a:ea typeface="Maven Pro"/>
                <a:cs typeface="Maven Pro"/>
                <a:sym typeface="Maven Pro"/>
              </a:rPr>
              <a:t>1.2 Digital &amp; Analog</a:t>
            </a:r>
            <a:endParaRPr/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ทีมวิทยากร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 sz="2000"/>
              <a:t>ดร. เอกรัฐ รัฐกาญจน์ (อ. ป๊อก)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th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อ.มุกระวี มะดะเรส (อ. มุก)</a:t>
            </a:r>
            <a:endParaRPr sz="2000"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833425"/>
            <a:ext cx="7030500" cy="39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800">
                <a:latin typeface="Maven Pro"/>
                <a:ea typeface="Maven Pro"/>
                <a:cs typeface="Maven Pro"/>
                <a:sym typeface="Maven Pro"/>
              </a:rPr>
              <a:t>1.3 แนะนำ Arduino</a:t>
            </a:r>
            <a:endParaRPr/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99" y="105087"/>
            <a:ext cx="6951527" cy="4933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800">
                <a:latin typeface="Maven Pro"/>
                <a:ea typeface="Maven Pro"/>
                <a:cs typeface="Maven Pro"/>
                <a:sym typeface="Maven Pro"/>
              </a:rPr>
              <a:t>1.4 </a:t>
            </a:r>
            <a:r>
              <a:rPr b="1" lang="th" sz="2800">
                <a:latin typeface="Maven Pro"/>
                <a:ea typeface="Maven Pro"/>
                <a:cs typeface="Maven Pro"/>
                <a:sym typeface="Maven Pro"/>
              </a:rPr>
              <a:t>อุปกรณ์ที่ใช้ในการเรียน</a:t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อุปกรณ์</a:t>
            </a:r>
            <a:endParaRPr/>
          </a:p>
        </p:txBody>
      </p:sp>
      <p:pic>
        <p:nvPicPr>
          <p:cNvPr descr="https://i.lnwfile.com/_resize_images/100/100/2v/k1/0u.jpg"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00" y="1832800"/>
            <a:ext cx="2137525" cy="213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lnwfile.com/_resize_images/100/100/8q/z9/89.jpg"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475" y="1832788"/>
            <a:ext cx="2137525" cy="21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391513" y="4205250"/>
            <a:ext cx="2504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th" sz="2400"/>
              <a:t>Arduino</a:t>
            </a:r>
            <a:endParaRPr sz="2400"/>
          </a:p>
        </p:txBody>
      </p:sp>
      <p:sp>
        <p:nvSpPr>
          <p:cNvPr id="451" name="Shape 451"/>
          <p:cNvSpPr txBox="1"/>
          <p:nvPr/>
        </p:nvSpPr>
        <p:spPr>
          <a:xfrm>
            <a:off x="3548238" y="4198575"/>
            <a:ext cx="2504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2. Breadboard</a:t>
            </a:r>
            <a:endParaRPr sz="2400"/>
          </a:p>
        </p:txBody>
      </p:sp>
      <p:sp>
        <p:nvSpPr>
          <p:cNvPr id="452" name="Shape 452"/>
          <p:cNvSpPr txBox="1"/>
          <p:nvPr/>
        </p:nvSpPr>
        <p:spPr>
          <a:xfrm>
            <a:off x="6052950" y="4181375"/>
            <a:ext cx="2853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3. สายไฟ (Jumper)</a:t>
            </a:r>
            <a:endParaRPr sz="2400"/>
          </a:p>
        </p:txBody>
      </p:sp>
      <p:pic>
        <p:nvPicPr>
          <p:cNvPr descr="https://i.lnwfile.com/_resize_images/100/100/le/1a/kl.jpg" id="453" name="Shape 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825" y="1832788"/>
            <a:ext cx="1901850" cy="19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อุปกรณ์</a:t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26779" y="4087125"/>
            <a:ext cx="3260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4</a:t>
            </a:r>
            <a:r>
              <a:rPr lang="th" sz="2000"/>
              <a:t>. resistor, LED, และ switches แบบต่างๆ</a:t>
            </a:r>
            <a:endParaRPr sz="2000"/>
          </a:p>
        </p:txBody>
      </p:sp>
      <p:pic>
        <p:nvPicPr>
          <p:cNvPr descr="https://i.lnwfile.com/_resize_images/100/100/7v/pt/4q.jpg"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668075"/>
            <a:ext cx="2042775" cy="204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lnwfile.com/_resize_images/100/100/bn/ri/qy.jpg" id="462" name="Shape 4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175" y="1771125"/>
            <a:ext cx="1861175" cy="1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3503229" y="4087125"/>
            <a:ext cx="3260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5</a:t>
            </a:r>
            <a:r>
              <a:rPr lang="th" sz="2000"/>
              <a:t>. 7-Segment LED</a:t>
            </a:r>
            <a:endParaRPr sz="2000"/>
          </a:p>
        </p:txBody>
      </p:sp>
      <p:sp>
        <p:nvSpPr>
          <p:cNvPr id="464" name="Shape 464"/>
          <p:cNvSpPr txBox="1"/>
          <p:nvPr/>
        </p:nvSpPr>
        <p:spPr>
          <a:xfrm>
            <a:off x="6290400" y="4034675"/>
            <a:ext cx="2853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6. Led RGB</a:t>
            </a:r>
            <a:endParaRPr sz="2400"/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466" name="Shape 4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0398" y="1776500"/>
            <a:ext cx="2075950" cy="213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อุปกรณ์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328825" y="4098875"/>
            <a:ext cx="2853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6</a:t>
            </a:r>
            <a:r>
              <a:rPr lang="th" sz="2400"/>
              <a:t>. Ultrasonic วัดระยะทาง</a:t>
            </a:r>
            <a:endParaRPr sz="2400"/>
          </a:p>
        </p:txBody>
      </p:sp>
      <p:sp>
        <p:nvSpPr>
          <p:cNvPr id="473" name="Shape 473"/>
          <p:cNvSpPr txBox="1"/>
          <p:nvPr/>
        </p:nvSpPr>
        <p:spPr>
          <a:xfrm>
            <a:off x="3421279" y="4098875"/>
            <a:ext cx="3260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7. Sensor อุณหภูมิ</a:t>
            </a:r>
            <a:endParaRPr sz="2000"/>
          </a:p>
        </p:txBody>
      </p:sp>
      <p:sp>
        <p:nvSpPr>
          <p:cNvPr id="474" name="Shape 474"/>
          <p:cNvSpPr txBox="1"/>
          <p:nvPr/>
        </p:nvSpPr>
        <p:spPr>
          <a:xfrm>
            <a:off x="6497729" y="4098875"/>
            <a:ext cx="3260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9</a:t>
            </a:r>
            <a:r>
              <a:rPr lang="th" sz="2000"/>
              <a:t>. LED matrix</a:t>
            </a:r>
            <a:endParaRPr sz="2000"/>
          </a:p>
        </p:txBody>
      </p:sp>
      <p:pic>
        <p:nvPicPr>
          <p:cNvPr descr="https://i.lnwfile.com/_resize_images/100/100/mr/sq/j7.jpg"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13" y="2137388"/>
            <a:ext cx="1421975" cy="14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275"/>
            <a:ext cx="2959526" cy="20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478" name="Shape 4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513" y="1674075"/>
            <a:ext cx="2196199" cy="21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9250" y="252123"/>
            <a:ext cx="1421976" cy="14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x="5453479" y="434025"/>
            <a:ext cx="3260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8</a:t>
            </a:r>
            <a:r>
              <a:rPr lang="th" sz="2000"/>
              <a:t>. Sensor แสง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3000"/>
              <a:t>1.5 ติดต้้ง Ardunio IDE</a:t>
            </a:r>
            <a:endParaRPr b="1" sz="3000"/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https://www.arduino.cc/en/Main/Software</a:t>
            </a:r>
            <a:endParaRPr sz="2400"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25" y="1493800"/>
            <a:ext cx="6975424" cy="32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Run Program</a:t>
            </a:r>
            <a:endParaRPr sz="2400"/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25" y="1597875"/>
            <a:ext cx="7103074" cy="3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Why young digital makers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https://www.facebook.com/greatbigstory/videos/1812650069037418/?t=117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https://www.youtube.com/watch?v=wcSGd2i1BFg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5"/>
              </a:rPr>
              <a:t>https://www.youtube.com/watch?v=3Ml9j1UkeI4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3000"/>
              <a:t>1.6 </a:t>
            </a:r>
            <a:r>
              <a:rPr b="1" lang="th" sz="3000"/>
              <a:t>Hello world </a:t>
            </a:r>
            <a:endParaRPr b="1" sz="3000"/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วงจร Hello world: LED กระพริบ</a:t>
            </a:r>
            <a:endParaRPr sz="2400"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518" name="Shape 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75" y="1168250"/>
            <a:ext cx="5272675" cy="3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</a:t>
            </a:r>
            <a:r>
              <a:rPr lang="th"/>
              <a:t>Hello world: LED กระพริบ</a:t>
            </a:r>
            <a:endParaRPr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26" name="Shape 526"/>
          <p:cNvSpPr txBox="1"/>
          <p:nvPr/>
        </p:nvSpPr>
        <p:spPr>
          <a:xfrm>
            <a:off x="1221300" y="143267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void setup()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{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	pinMode(13, OUTPUT);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void loop()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{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digitalWrite(13, HIGH);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delay(1000); 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digitalWrite(13, LOW);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delay(1000);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2400"/>
              <a:t>2.1 การทดลอง LED: ไฟกระพริบหลายดวง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3000"/>
              <a:t> </a:t>
            </a:r>
            <a:endParaRPr sz="3000"/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วงจร LED กระพริบหลายดวง</a:t>
            </a:r>
            <a:endParaRPr sz="2400"/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72" y="1092050"/>
            <a:ext cx="4728099" cy="39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วงจร LED ไฟวิ่ง</a:t>
            </a:r>
            <a:endParaRPr sz="2400"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23" y="1148325"/>
            <a:ext cx="4984901" cy="3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LED ไฟวิ่ง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1221300" y="143267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void setup()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{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pinMode(5, OUTPUT);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pinMode(9, OUTPUT);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pinMode(13, OUTPUT);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}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void loop()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{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digitalWrite(13, HIGH);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digitalWrite(5,LOW);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delay(1000);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digitalWrite(13, LOW);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digitalWrite(9, HIGH);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delay(1000);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	digitalWrite(9, LOW);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digitalWrite(5, HIGH);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	delay(1000);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}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Exercise 1</a:t>
            </a:r>
            <a:endParaRPr/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1.1 ให้ทำวงจรไฟ LED วิ่งไปแล้ววิ่งกลับ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7 Segment</a:t>
            </a:r>
            <a:endParaRPr sz="2400"/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625" y="1167125"/>
            <a:ext cx="4532849" cy="39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7 Segment</a:t>
            </a:r>
            <a:endParaRPr/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1221300" y="143267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void setup()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{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pinMode(6,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pinMode(7,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pinMode(8,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pinMode(9,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pinMode(10,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pinMode(11,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pinMode(12, OUTPUT);</a:t>
            </a:r>
            <a:endParaRPr sz="18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pinMode(13, OUTPUT);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latin typeface="Arial"/>
                <a:ea typeface="Arial"/>
                <a:cs typeface="Arial"/>
                <a:sym typeface="Arial"/>
              </a:rPr>
              <a:t>Day 1 (เช้า)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th" sz="1800"/>
              <a:t>พื้นฐานอิเลคทรอนิก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 sz="1800"/>
              <a:t>แนะนำ Arduino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" sz="1800"/>
              <a:t>อุปกรณ์อิเลคทรอนิกที่ใช้ในการเรียน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th" sz="1800"/>
              <a:t>เรียนรู้การใช้ Simulation design tool (Tinkercad)</a:t>
            </a:r>
            <a:endParaRPr sz="1800"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7 Segment (Cont.)</a:t>
            </a:r>
            <a:endParaRPr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88" name="Shape 588"/>
          <p:cNvSpPr txBox="1"/>
          <p:nvPr/>
        </p:nvSpPr>
        <p:spPr>
          <a:xfrm>
            <a:off x="1503125" y="139372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void loop()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{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digitalWrite(6,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digitalWrite(7,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digitalWrite(8,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digitalWrite(9,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digitalWrite(10,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digitalWrite(11,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digitalWrite(12,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digitalWrite(13, HIGH);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delay(1000);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digitalWrite(6,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digitalWrite(7,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digitalWrite(8,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digitalWrite(9,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digitalWrite(10,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digitalWrite(11,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digitalWrite(12, LOW);</a:t>
            </a:r>
            <a:endParaRPr sz="12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digitalWrite(13, LOW);</a:t>
            </a:r>
            <a:endParaRPr sz="12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  delay(1000);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}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Exercise 2</a:t>
            </a:r>
            <a:endParaRPr/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2.1 ให้ทำวงจรนับเลข 0-9 ที่ 7 segment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LED + Button</a:t>
            </a:r>
            <a:endParaRPr sz="2400"/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02" name="Shape 6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175" y="1170800"/>
            <a:ext cx="47625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LED + Button</a:t>
            </a:r>
            <a:endParaRPr/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x="1209575" y="159787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setup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	pinMode(9, OUTPUT);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	pinMode(7, INPUT);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loop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	</a:t>
            </a:r>
            <a:r>
              <a:rPr lang="th">
                <a:solidFill>
                  <a:srgbClr val="7E7E7E"/>
                </a:solidFill>
                <a:latin typeface="Verdana"/>
                <a:ea typeface="Verdana"/>
                <a:cs typeface="Verdana"/>
                <a:sym typeface="Verdana"/>
              </a:rPr>
              <a:t>// read from the button pin</a:t>
            </a:r>
            <a:endParaRPr>
              <a:solidFill>
                <a:srgbClr val="7E7E7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	</a:t>
            </a: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button = </a:t>
            </a: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digitalRead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(7);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	</a:t>
            </a: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(button==</a:t>
            </a:r>
            <a:r>
              <a:rPr lang="th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HIGH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	{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  		</a:t>
            </a: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digitalWrite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(9,</a:t>
            </a:r>
            <a:r>
              <a:rPr lang="th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HIGH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	 } 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endParaRPr>
              <a:solidFill>
                <a:srgbClr val="CC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{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 	 </a:t>
            </a:r>
            <a:r>
              <a:rPr lang="th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digitalWrite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(9, </a:t>
            </a:r>
            <a:r>
              <a:rPr lang="th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LOW</a:t>
            </a: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endParaRPr>
              <a:highlight>
                <a:srgbClr val="F8F4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highlight>
                  <a:srgbClr val="F8F4F1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Exercise 3</a:t>
            </a:r>
            <a:endParaRPr/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3.1 ทำ Counter นับเลข 2 หลัก โดยที่หลักหน่วยแสดงผลที่ 7 segment หลักสิบแสดงผลเป็นจำนวนไฟ LED ซึ่งจะนับเลขเมื่อมีการกด button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8" name="Shape 6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Sensor แสง</a:t>
            </a:r>
            <a:endParaRPr sz="2400"/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626" name="Shape 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122" y="1090525"/>
            <a:ext cx="4871751" cy="39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Sensor แสง</a:t>
            </a:r>
            <a:endParaRPr/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1209575" y="159787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void setup()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	pinMode(13, OUTPUT);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	Serial.begin(9600);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void loop()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	int val = analogRead(A0);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Serial.println(val);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	if(val&gt;= 200){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  		digitalWrite(13,HIGH);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	else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   		digitalWrite(13,LOW);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    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solidFill>
                <a:srgbClr val="CC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Sensor อุณหภูมิ</a:t>
            </a:r>
            <a:endParaRPr sz="2400"/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350" y="1224575"/>
            <a:ext cx="4851300" cy="38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Sensor วัดระยะทาง</a:t>
            </a:r>
            <a:endParaRPr sz="2400"/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25" y="1204050"/>
            <a:ext cx="4922525" cy="37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Code: Sensor วัดระยะทาง</a:t>
            </a:r>
            <a:endParaRPr/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60" name="Shape 660"/>
          <p:cNvSpPr txBox="1"/>
          <p:nvPr/>
        </p:nvSpPr>
        <p:spPr>
          <a:xfrm>
            <a:off x="1209575" y="1597875"/>
            <a:ext cx="62709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#define ping 13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void setup 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Serial.begin(9600);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void loop()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int duration;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int cm;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pinMode(ping,OUTPUT);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digitalWrite(ping,HIGH);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digitalWrite(ping,LOW);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pinMode(ping,INPUT);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duration=pulseIn(ping,HIGH);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cm=(duration/2)/29;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Serial.print(cm);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Serial.println("cm");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	delay(1000);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Day 1 (บ่าย)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ติดตั้ง Arduino IDE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เรียนรู้การสร้าง electronic เบื้องต้น จาก simulation สู่ปฎิบัติจริง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	เช่น LED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974600" y="598575"/>
            <a:ext cx="7030500" cy="999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th" sz="30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https://goo.gl/sGevhX</a:t>
            </a:r>
            <a:endParaRPr sz="3000"/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การต่อ jumper</a:t>
            </a:r>
            <a:endParaRPr b="1" sz="15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LED Matrix    	       Arduino   </a:t>
            </a:r>
            <a:r>
              <a:rPr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	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VCC                    	5V                   	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GND                   	GND               	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                     	D12                	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                      	D10                 	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5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CLK                    	D11                 	</a:t>
            </a:r>
            <a:endParaRPr/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1 บอร์ด)</a:t>
            </a:r>
            <a:endParaRPr/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1420550" y="1436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#include "LedControl.h" //  need the library</a:t>
            </a:r>
            <a:endParaRPr sz="18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LedControl lc=LedControl(12,11,10,1);  </a:t>
            </a:r>
            <a:endParaRPr sz="18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void setup() {</a:t>
            </a:r>
            <a:endParaRPr sz="1800"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// the zero refers to the MAX7219 number, it is zero for 1 chip</a:t>
            </a:r>
            <a:endParaRPr sz="1800"/>
          </a:p>
          <a:p>
            <a:pPr indent="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lc.shutdown(0,false);// turn off power saving, enables display</a:t>
            </a:r>
            <a:endParaRPr sz="1800"/>
          </a:p>
          <a:p>
            <a:pPr indent="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lc.setIntensity(0,8);// sets brightness (0~15 possible values)</a:t>
            </a:r>
            <a:endParaRPr sz="1800"/>
          </a:p>
          <a:p>
            <a:pPr indent="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lc.clearDisplay(0);// clear screen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/>
              <a:t>}</a:t>
            </a:r>
            <a:endParaRPr sz="1800"/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1 บอร์ด)</a:t>
            </a:r>
            <a:endParaRPr/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void loop() 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	for (int row=0; row&lt;8; row++) 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for (int col=0; col&lt;8; col++) 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		lc.setLed(0,col,row,true); // turns on LED at col, row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		delay(25);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}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	}</a:t>
            </a: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1 บอร์ด)</a:t>
            </a:r>
            <a:endParaRPr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	 for (int row=0; row&lt;8; row++) 	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for (int col=0; col&lt;8; col++)  {</a:t>
            </a:r>
            <a:endParaRPr sz="1800"/>
          </a:p>
          <a:p>
            <a:pPr indent="457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lc.setLed(0,col,row,false); // turns off LED at col, row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		delay(25);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}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	}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2 บอร์ด</a:t>
            </a:r>
            <a:endParaRPr/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pic>
        <p:nvPicPr>
          <p:cNvPr id="697" name="Shape 6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275" y="1343200"/>
            <a:ext cx="6926925" cy="356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 txBox="1"/>
          <p:nvPr/>
        </p:nvSpPr>
        <p:spPr>
          <a:xfrm>
            <a:off x="1303800" y="4662575"/>
            <a:ext cx="5743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/>
              <a:t>http://arduinoprojects.in.th/wp-content/uploads/2017/01/max7219_schema1.png</a:t>
            </a:r>
            <a:endParaRPr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2 บอร์ด)</a:t>
            </a:r>
            <a:endParaRPr/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1420550" y="1436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#include "LedControl.h" //  need the library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LedControl lc=LedControl(12,11,10,</a:t>
            </a:r>
            <a:r>
              <a:rPr lang="th" sz="1800">
                <a:solidFill>
                  <a:srgbClr val="FF0000"/>
                </a:solidFill>
              </a:rPr>
              <a:t>2</a:t>
            </a:r>
            <a:r>
              <a:rPr lang="th" sz="1800"/>
              <a:t>);  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/>
              <a:t>  </a:t>
            </a:r>
            <a:endParaRPr sz="1800"/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2 บอร์ด)</a:t>
            </a:r>
            <a:endParaRPr/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1420550" y="1690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void setup() {</a:t>
            </a:r>
            <a:endParaRPr sz="1800"/>
          </a:p>
          <a:p>
            <a:pPr indent="0" lvl="0" marL="50800" marR="508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00"/>
                </a:solidFill>
                <a:highlight>
                  <a:srgbClr val="FDFDFD"/>
                </a:highlight>
              </a:rPr>
              <a:t> </a:t>
            </a:r>
            <a:r>
              <a:rPr lang="th" sz="1800">
                <a:solidFill>
                  <a:srgbClr val="FF0000"/>
                </a:solidFill>
                <a:highlight>
                  <a:srgbClr val="FDFDFD"/>
                </a:highlight>
              </a:rPr>
              <a:t> lc.shutdown(0,false);// turn off power saving, enables display</a:t>
            </a:r>
            <a:endParaRPr sz="1800">
              <a:solidFill>
                <a:srgbClr val="FF0000"/>
              </a:solidFill>
              <a:highlight>
                <a:srgbClr val="FDFDFD"/>
              </a:highlight>
            </a:endParaRP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highlight>
                  <a:srgbClr val="FAFAFA"/>
                </a:highlight>
              </a:rPr>
              <a:t>  lc.setIntensity(0,8);// sets brightness (0~15 possible values)</a:t>
            </a:r>
            <a:endParaRPr sz="1800">
              <a:solidFill>
                <a:srgbClr val="FF0000"/>
              </a:solidFill>
              <a:highlight>
                <a:srgbClr val="FAFAFA"/>
              </a:highlight>
            </a:endParaRP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highlight>
                  <a:srgbClr val="FDFDFD"/>
                </a:highlight>
              </a:rPr>
              <a:t>  lc.clearDisplay(0);// clear screen</a:t>
            </a:r>
            <a:endParaRPr sz="1800">
              <a:solidFill>
                <a:srgbClr val="FF0000"/>
              </a:solidFill>
              <a:highlight>
                <a:srgbClr val="FDFDFD"/>
              </a:highlight>
            </a:endParaRP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DFDFD"/>
              </a:highlight>
            </a:endParaRP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00"/>
                </a:solidFill>
                <a:highlight>
                  <a:srgbClr val="FDFDFD"/>
                </a:highlight>
              </a:rPr>
              <a:t> </a:t>
            </a:r>
            <a:r>
              <a:rPr lang="th" sz="1800">
                <a:solidFill>
                  <a:srgbClr val="FF0000"/>
                </a:solidFill>
                <a:highlight>
                  <a:srgbClr val="FDFDFD"/>
                </a:highlight>
              </a:rPr>
              <a:t> lc.shutdown(1,false);// turn off power saving, enables display</a:t>
            </a:r>
            <a:endParaRPr sz="1800">
              <a:solidFill>
                <a:srgbClr val="FF0000"/>
              </a:solidFill>
              <a:highlight>
                <a:srgbClr val="FDFDFD"/>
              </a:highlight>
            </a:endParaRP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highlight>
                  <a:srgbClr val="FAFAFA"/>
                </a:highlight>
              </a:rPr>
              <a:t>  lc.setIntensity(1,8);// sets brightness (0~15 possible values)</a:t>
            </a:r>
            <a:endParaRPr sz="1800">
              <a:solidFill>
                <a:srgbClr val="FF0000"/>
              </a:solidFill>
              <a:highlight>
                <a:srgbClr val="FAFAFA"/>
              </a:highlight>
            </a:endParaRP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highlight>
                  <a:srgbClr val="FDFDFD"/>
                </a:highlight>
              </a:rPr>
              <a:t>  lc.clearDisplay(1);// clear screen</a:t>
            </a:r>
            <a:endParaRPr sz="1800">
              <a:solidFill>
                <a:srgbClr val="FF0000"/>
              </a:solidFill>
              <a:highlight>
                <a:srgbClr val="FDFDFD"/>
              </a:highlight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/>
              <a:t>} // setup</a:t>
            </a:r>
            <a:endParaRPr sz="1800"/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2 บอร์ด)</a:t>
            </a:r>
            <a:endParaRPr/>
          </a:p>
        </p:txBody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1303800" y="1459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void loop() 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	for (int row=0; row&lt;8; row++) 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for (int col=0; col&lt;8; col++) 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		lc.setLed(0,col,row,true); // turns on LED at col, row</a:t>
            </a:r>
            <a:endParaRPr sz="1800"/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lc.setLed(1,col,row,false); // turns on LED at col, row</a:t>
            </a:r>
            <a:endParaRPr sz="1800">
              <a:solidFill>
                <a:srgbClr val="FF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		delay(25);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}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	}</a:t>
            </a: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Led matrix (การทดลอง 2 บอร์ด)</a:t>
            </a:r>
            <a:endParaRPr/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1303800" y="1424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  	 for (int row=0; row&lt;8; row++) 	{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for (int col=0; col&lt;8; col++)  {</a:t>
            </a:r>
            <a:endParaRPr sz="1800"/>
          </a:p>
          <a:p>
            <a:pPr indent="4572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lc.setLed(0,col,row,false); // turns off LED at col, row</a:t>
            </a:r>
            <a:endParaRPr sz="1800"/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</a:rPr>
              <a:t>lc.setLed(1,col,row,true); // turns on LED at col, row  </a:t>
            </a:r>
            <a:r>
              <a:rPr lang="th" sz="1800"/>
              <a:t>    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  			delay(25);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  		}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  	}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}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x="1303800" y="2264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Nunito"/>
                <a:ea typeface="Nunito"/>
                <a:cs typeface="Nunito"/>
                <a:sym typeface="Nunito"/>
              </a:rPr>
              <a:t>แบ่งกลุ่มระดมสมองสร้างโปรเจค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3" name="Shape 7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Day 2 (เช้า)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การทดลอง LED: ไฟกระพริบหลายดวง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การทดลอง LED: ไฟวิ่ง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การทดลอง LED: 7-Segment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References</a:t>
            </a:r>
            <a:endParaRPr/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http://tronixstuff.com/2013/10/11/tutorial-arduino-max7219-led-display-driver-ic/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http://arduinoprojects.in.th/%E0%B8%81%E0%B8%B2%E0%B8%A3%E0%B8%95%E0%B8%B4%E0%B8%94%E0%B8%95%E0%B8%B1%E0%B9%89%E0%B8%87library-%E0%B8%9A%E0%B8%99-arduino/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Day 2 (บ่าย)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การทดลอง LED + Button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/>
              <a:t>-	การทดลอง Sensor เบื้องต้น</a:t>
            </a:r>
            <a:endParaRPr sz="1800"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Day 3 (เช้า)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การทดลอง Sensors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การทดลอง LED matrix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/>
              <a:t>-	สร้างโปรเจค</a:t>
            </a:r>
            <a:endParaRPr sz="2400"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</a:t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03800" y="1990050"/>
            <a:ext cx="751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Day 3 (บ่าย)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800"/>
              <a:t>-	ลงมือสร้างโปรเจค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/>
              <a:t>-	เสนอผลงาน</a:t>
            </a:r>
            <a:endParaRPr sz="1800"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