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7315200" cy="9601200"/>
  <p:embeddedFontLst>
    <p:embeddedFont>
      <p:font typeface="Roboto"/>
      <p:regular r:id="rId45"/>
      <p:bold r:id="rId46"/>
      <p:italic r:id="rId47"/>
      <p:boldItalic r:id="rId48"/>
    </p:embeddedFont>
    <p:embeddedFont>
      <p:font typeface="Corbel"/>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orbel-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bel-italic.fntdata"/><Relationship Id="rId50" Type="http://schemas.openxmlformats.org/officeDocument/2006/relationships/font" Target="fonts/Corbel-bold.fntdata"/><Relationship Id="rId52"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6-08T11:03:07.001">
    <p:pos x="6000" y="0"/>
    <p:text>Add gyroscope, accelerator
-pok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7-06-08T11:03:30.419">
    <p:pos x="6000" y="0"/>
    <p:text>Update # of 2017
-pok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06-08T11:03:51.234">
    <p:pos x="6000" y="0"/>
    <p:text>Android 6, 7
-pok</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7-06-08T15:19:41.291">
    <p:pos x="6000" y="0"/>
    <p:text>-pok</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7-06-08T11:05:43.425">
    <p:pos x="6000" y="0"/>
    <p:text>What is signing
-pok</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7-06-08T11:06:24.037">
    <p:pos x="6000" y="0"/>
    <p:text>Add a figure to show the overhall content.
-pok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2"/>
            <a:ext cx="3169920" cy="481727"/>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588" y="2"/>
            <a:ext cx="3169920" cy="481727"/>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521" y="4620579"/>
            <a:ext cx="5852160" cy="3780473"/>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8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8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8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8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8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8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8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9475"/>
            <a:ext cx="3169920" cy="481726"/>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_standard_library" TargetMode="External"/><Relationship Id="rId3" Type="http://schemas.openxmlformats.org/officeDocument/2006/relationships/hyperlink" Target="https://en.wikipedia.org/wiki/Google" TargetMode="External"/><Relationship Id="rId4" Type="http://schemas.openxmlformats.org/officeDocument/2006/relationships/hyperlink" Target="https://en.wikipedia.org/wiki/Android_(operating_system)" TargetMode="External"/><Relationship Id="rId5" Type="http://schemas.openxmlformats.org/officeDocument/2006/relationships/hyperlink" Target="https://en.wikipedia.org/wiki/Operating_syste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Paging" TargetMode="External"/><Relationship Id="rId3" Type="http://schemas.openxmlformats.org/officeDocument/2006/relationships/hyperlink" Target="http://en.wikipedia.org/wiki/Memory-mapped_fil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content/Intent.html" TargetMode="External"/><Relationship Id="rId3" Type="http://schemas.openxmlformats.org/officeDocument/2006/relationships/hyperlink" Target="https://developer.android.com/reference/android/app/Instrumentation.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on-volatile_memory" TargetMode="External"/><Relationship Id="rId3" Type="http://schemas.openxmlformats.org/officeDocument/2006/relationships/hyperlink" Target="https://en.wikipedia.org/wiki/Computer_data_storage" TargetMode="External"/><Relationship Id="rId4" Type="http://schemas.openxmlformats.org/officeDocument/2006/relationships/hyperlink" Target="https://en.wikipedia.org/wiki/Communications_protocol" TargetMode="External"/><Relationship Id="rId5" Type="http://schemas.openxmlformats.org/officeDocument/2006/relationships/hyperlink" Target="https://en.wikipedia.org/wiki/Smartphone" TargetMode="External"/><Relationship Id="rId6" Type="http://schemas.openxmlformats.org/officeDocument/2006/relationships/hyperlink" Target="https://en.wikipedia.org/wiki/Data_communicati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67" name="Shape 16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74" name="Shape 174"/>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Why linux kernel</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Great memory and process management</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Permissions-based security model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Proven driver model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Support for shared libraries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Itʼs already open source!</a:t>
            </a:r>
          </a:p>
        </p:txBody>
      </p:sp>
      <p:sp>
        <p:nvSpPr>
          <p:cNvPr id="189" name="Shape 189"/>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97" name="Shape 19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Bionic</a:t>
            </a:r>
            <a:r>
              <a:rPr b="0" i="0" lang="en-US" sz="1800" u="none" cap="none" strike="noStrike">
                <a:solidFill>
                  <a:schemeClr val="dk1"/>
                </a:solidFill>
                <a:latin typeface="Calibri"/>
                <a:ea typeface="Calibri"/>
                <a:cs typeface="Calibri"/>
                <a:sym typeface="Calibri"/>
              </a:rPr>
              <a:t> is the </a:t>
            </a:r>
            <a:r>
              <a:rPr b="0" i="0" lang="en-US" sz="1800" u="sng" cap="none" strike="noStrike">
                <a:solidFill>
                  <a:schemeClr val="hlink"/>
                </a:solidFill>
                <a:latin typeface="Calibri"/>
                <a:ea typeface="Calibri"/>
                <a:cs typeface="Calibri"/>
                <a:sym typeface="Calibri"/>
                <a:hlinkClick r:id="rId2"/>
              </a:rPr>
              <a:t>standard C library</a:t>
            </a:r>
            <a:r>
              <a:rPr b="0" i="0" lang="en-US" sz="1800" u="none" cap="none" strike="noStrike">
                <a:solidFill>
                  <a:schemeClr val="dk1"/>
                </a:solidFill>
                <a:latin typeface="Calibri"/>
                <a:ea typeface="Calibri"/>
                <a:cs typeface="Calibri"/>
                <a:sym typeface="Calibri"/>
              </a:rPr>
              <a:t> (including libc, libdl, libm, and libpthread) developed by </a:t>
            </a:r>
            <a:r>
              <a:rPr b="0" i="0" lang="en-US" sz="1800" u="sng" cap="none" strike="noStrike">
                <a:solidFill>
                  <a:schemeClr val="hlink"/>
                </a:solidFill>
                <a:latin typeface="Calibri"/>
                <a:ea typeface="Calibri"/>
                <a:cs typeface="Calibri"/>
                <a:sym typeface="Calibri"/>
                <a:hlinkClick r:id="rId3"/>
              </a:rPr>
              <a:t>Google</a:t>
            </a:r>
            <a:r>
              <a:rPr b="0" i="0" lang="en-US" sz="1800" u="none" cap="none" strike="noStrike">
                <a:solidFill>
                  <a:schemeClr val="dk1"/>
                </a:solidFill>
                <a:latin typeface="Calibri"/>
                <a:ea typeface="Calibri"/>
                <a:cs typeface="Calibri"/>
                <a:sym typeface="Calibri"/>
              </a:rPr>
              <a:t> for its </a:t>
            </a:r>
            <a:r>
              <a:rPr b="0" i="0" lang="en-US" sz="1800" u="sng" cap="none" strike="noStrike">
                <a:solidFill>
                  <a:schemeClr val="hlink"/>
                </a:solidFill>
                <a:latin typeface="Calibri"/>
                <a:ea typeface="Calibri"/>
                <a:cs typeface="Calibri"/>
                <a:sym typeface="Calibri"/>
                <a:hlinkClick r:id="rId4"/>
              </a:rPr>
              <a:t>Android</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5"/>
              </a:rPr>
              <a:t>operating system</a:t>
            </a:r>
          </a:p>
          <a:p>
            <a:pPr indent="-114300" lvl="0" marL="0" marR="0" rtl="0" algn="l">
              <a:spcBef>
                <a:spcPts val="0"/>
              </a:spcBef>
              <a:buClr>
                <a:schemeClr val="dk1"/>
              </a:buClr>
              <a:buSzPct val="100000"/>
              <a:buFont typeface="Arial"/>
              <a:buNone/>
            </a:pPr>
            <a:r>
              <a:rPr b="0" i="0" lang="en-US" sz="1800" u="none" cap="none" strike="noStrike">
                <a:solidFill>
                  <a:schemeClr val="dk1"/>
                </a:solidFill>
                <a:latin typeface="Calibri"/>
                <a:ea typeface="Calibri"/>
                <a:cs typeface="Calibri"/>
                <a:sym typeface="Calibri"/>
              </a:rPr>
              <a:t>• License: we want to keep GPL out of user-space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Size: will load in each process, so it needs to be small</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 Fast: limited CPU power means we need to be fast</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SSL:</a:t>
            </a:r>
            <a:r>
              <a:rPr b="0" i="0" lang="en-US" sz="1800" u="none" cap="none" strike="noStrike">
                <a:solidFill>
                  <a:schemeClr val="dk1"/>
                </a:solidFill>
                <a:latin typeface="Calibri"/>
                <a:ea typeface="Calibri"/>
                <a:cs typeface="Calibri"/>
                <a:sym typeface="Calibri"/>
              </a:rPr>
              <a:t> a common building block for encrypted communications between clients and servers</a:t>
            </a:r>
          </a:p>
        </p:txBody>
      </p:sp>
      <p:sp>
        <p:nvSpPr>
          <p:cNvPr id="207" name="Shape 207"/>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215" name="Shape 21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Android does not offer swap space for memory, but it does use </a:t>
            </a:r>
            <a:r>
              <a:rPr b="0" i="0" lang="en-US" sz="1800" u="sng" cap="none" strike="noStrike">
                <a:solidFill>
                  <a:schemeClr val="hlink"/>
                </a:solidFill>
                <a:latin typeface="Calibri"/>
                <a:ea typeface="Calibri"/>
                <a:cs typeface="Calibri"/>
                <a:sym typeface="Calibri"/>
                <a:hlinkClick r:id="rId2"/>
              </a:rPr>
              <a:t>paging</a:t>
            </a:r>
            <a:r>
              <a:rPr b="0" i="0" lang="en-US" sz="1800" u="none" cap="none" strike="noStrike">
                <a:solidFill>
                  <a:schemeClr val="dk1"/>
                </a:solidFill>
                <a:latin typeface="Calibri"/>
                <a:ea typeface="Calibri"/>
                <a:cs typeface="Calibri"/>
                <a:sym typeface="Calibri"/>
              </a:rPr>
              <a:t> and </a:t>
            </a:r>
            <a:r>
              <a:rPr b="0" i="0" lang="en-US" sz="1800" u="sng" cap="none" strike="noStrike">
                <a:solidFill>
                  <a:schemeClr val="hlink"/>
                </a:solidFill>
                <a:latin typeface="Calibri"/>
                <a:ea typeface="Calibri"/>
                <a:cs typeface="Calibri"/>
                <a:sym typeface="Calibri"/>
                <a:hlinkClick r:id="rId3"/>
              </a:rPr>
              <a:t>memory-mapping</a:t>
            </a:r>
            <a:r>
              <a:rPr b="0" i="0" lang="en-US" sz="1800" u="none" cap="none" strike="noStrike">
                <a:solidFill>
                  <a:schemeClr val="dk1"/>
                </a:solidFill>
                <a:latin typeface="Calibri"/>
                <a:ea typeface="Calibri"/>
                <a:cs typeface="Calibri"/>
                <a:sym typeface="Calibri"/>
              </a:rPr>
              <a:t> to manage memory.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This means that any memory you modify—whether by allocating new objects or touching mmapped pages—remains resident in RAM and cannot be paged out. So the only way to completely release memory from your app is to release object references you may be holding, making the memory available to the garbage collector. That is with one exception: any files mmapped in without modification, such as code, can be paged out of RAM if the system wants to use that memory elsewhere.</a:t>
            </a:r>
          </a:p>
        </p:txBody>
      </p:sp>
      <p:sp>
        <p:nvSpPr>
          <p:cNvPr id="242" name="Shape 242"/>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94" name="Shape 94"/>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8" name="Shape 258"/>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https://www.usenix.org/legacy/events/vee05/full_papers/p153-yunhe.pdf</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https://markfaction.wordpress.com/2012/07/15/stack-based-vs-register-based-virtual-machine-architecture-and-the-dalvik-vm/</a:t>
            </a:r>
          </a:p>
        </p:txBody>
      </p:sp>
      <p:sp>
        <p:nvSpPr>
          <p:cNvPr id="259" name="Shape 259"/>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6" name="Shape 266"/>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 stack based virtual machine implements the general features described as needed by a virtual machine in the points above, but the memory structure where the operands are stored is a stack data structure. Operations are carried out by popping data from the stack, processing them and pushing in back the results in LIFO (Last in First Out) fashion. In a stack based virtual machine, the operation of adding two numbers would usually be carried out in the following manner (where 20, 7, and ‘result’ are the operands):</a:t>
            </a:r>
          </a:p>
        </p:txBody>
      </p:sp>
      <p:sp>
        <p:nvSpPr>
          <p:cNvPr id="267" name="Shape 267"/>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In the register based implementation of a virtual machine, the data structure where the operands are stored is based on the registers of the CPU. There is no PUSH or POP operations here, but the instructions need to contain the addresses (the registers) of the operands. That is, the operands for the instructions are explicitly addressed in the instruction, unlike the stack based model where we had a stack pointer to point to the operand. For example, if an addition operation is to be carried out in a register based virtual machine, the instruction would more or less be as follows:</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ADD R1, R2, R3</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 Add contents of R1 and R2, store result in R3</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As I mentioned earlier, there is no POP or PUSH operations, so the instruction for adding is just one line. But unlike the stack, we need to explicitly mention the addresses of the operands as R1, R2, and R3. The advantage here is that the overhead of pushing to and popping from a stack is non-existent, and instructions in a register based VM execute faster within the instruction dispatch loop.</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7" name="Shape 287"/>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88" name="Shape 288"/>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5" name="Shape 295"/>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96" name="Shape 296"/>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3" name="Shape 303"/>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04" name="Shape 304"/>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1" name="Shape 311"/>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12" name="Shape 312"/>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9" name="Shape 319"/>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20" name="Shape 320"/>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327" name="Shape 32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6" name="Shape 336"/>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37" name="Shape 337"/>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01" name="Shape 101"/>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345" name="Shape 34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4" name="Shape 354"/>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55" name="Shape 355"/>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Decompile APK to show all files inside.</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contains all of the resource names, identifiers, and values (for resources that come from separate file, their value is the path to that file in the .apk), in a format that can easily mmapped and parsed on the device at runtime.</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Android requires that all apps be digitally signed with a certificate before they can be installed. Android uses this certificate to identify the author of an app, and the certificate does not need to be signed by a certificate authority.</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The manifest file presents essential information about your app to the Android system, information the system must have before it can run any of the app's code. Among other things, the manifest does the following:</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names the Java package for the application. The package name serves as a unique identifier for the application.</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describes the components of the application — the activities, services, broadcast receivers, and content providers that the application is composed of. It names the classes that implement each of the components and publishes their capabilities (for example, which </a:t>
            </a:r>
            <a:r>
              <a:rPr b="0" i="0" lang="en-US" sz="1800" u="sng" cap="none" strike="noStrike">
                <a:solidFill>
                  <a:schemeClr val="hlink"/>
                </a:solidFill>
                <a:latin typeface="Calibri"/>
                <a:ea typeface="Calibri"/>
                <a:cs typeface="Calibri"/>
                <a:sym typeface="Calibri"/>
                <a:hlinkClick r:id="rId2"/>
              </a:rPr>
              <a:t>Intent</a:t>
            </a:r>
            <a:r>
              <a:rPr b="0" i="0" lang="en-US" sz="1800" u="none" cap="none" strike="noStrike">
                <a:solidFill>
                  <a:schemeClr val="dk1"/>
                </a:solidFill>
                <a:latin typeface="Calibri"/>
                <a:ea typeface="Calibri"/>
                <a:cs typeface="Calibri"/>
                <a:sym typeface="Calibri"/>
              </a:rPr>
              <a:t> messages they can handle). These declarations let the Android system know what the components are and under what conditions they can be launched.</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determines which processes will host application components.</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declares which permissions the application must have in order to access protected parts of the API and interact with other applications.</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also declares the permissions that others are required to have in order to interact with the application's components.</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lists the </a:t>
            </a:r>
            <a:r>
              <a:rPr b="0" i="0" lang="en-US" sz="1800" u="sng" cap="none" strike="noStrike">
                <a:solidFill>
                  <a:schemeClr val="hlink"/>
                </a:solidFill>
                <a:latin typeface="Calibri"/>
                <a:ea typeface="Calibri"/>
                <a:cs typeface="Calibri"/>
                <a:sym typeface="Calibri"/>
                <a:hlinkClick r:id="rId3"/>
              </a:rPr>
              <a:t>Instrumentation</a:t>
            </a:r>
            <a:r>
              <a:rPr b="0" i="0" lang="en-US" sz="1800" u="none" cap="none" strike="noStrike">
                <a:solidFill>
                  <a:schemeClr val="dk1"/>
                </a:solidFill>
                <a:latin typeface="Calibri"/>
                <a:ea typeface="Calibri"/>
                <a:cs typeface="Calibri"/>
                <a:sym typeface="Calibri"/>
              </a:rPr>
              <a:t> classes that provide profiling and other information as the application is running. These declarations are present in the manifest only while the application is being developed and tested; they're removed before the application is published.</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declares the minimum level of the Android API that the application requires.</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It lists the libraries that the application must be linked against.</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364" name="Shape 364"/>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1" name="Shape 371"/>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Show figure app, dalvik, etc.</a:t>
            </a:r>
          </a:p>
        </p:txBody>
      </p:sp>
      <p:sp>
        <p:nvSpPr>
          <p:cNvPr id="372" name="Shape 372"/>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379" name="Shape 379"/>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386" name="Shape 386"/>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393" name="Shape 393"/>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400" name="Shape 400"/>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407" name="Shape 407"/>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414" name="Shape 414"/>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08" name="Shape 108"/>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731521" y="4620579"/>
            <a:ext cx="5852160" cy="3780473"/>
          </a:xfrm>
          <a:prstGeom prst="rect">
            <a:avLst/>
          </a:prstGeom>
        </p:spPr>
        <p:txBody>
          <a:bodyPr anchorCtr="0" anchor="t" bIns="91425" lIns="91425" rIns="91425" wrap="square" tIns="91425">
            <a:noAutofit/>
          </a:bodyPr>
          <a:lstStyle/>
          <a:p>
            <a:pPr lvl="0">
              <a:spcBef>
                <a:spcPts val="0"/>
              </a:spcBef>
              <a:buNone/>
            </a:pPr>
            <a:r>
              <a:t/>
            </a:r>
            <a:endParaRPr/>
          </a:p>
        </p:txBody>
      </p:sp>
      <p:sp>
        <p:nvSpPr>
          <p:cNvPr id="115" name="Shape 11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 name="Shape 123"/>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24" name="Shape 124"/>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PMIC</a:t>
            </a:r>
            <a:r>
              <a:rPr b="0" i="0" lang="en-US" sz="1800" u="none" cap="none" strike="noStrike">
                <a:solidFill>
                  <a:schemeClr val="dk1"/>
                </a:solidFill>
                <a:latin typeface="Calibri"/>
                <a:ea typeface="Calibri"/>
                <a:cs typeface="Calibri"/>
                <a:sym typeface="Calibri"/>
              </a:rPr>
              <a:t>: power management integrated circuits</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RF</a:t>
            </a:r>
            <a:r>
              <a:rPr b="0" i="0" lang="en-US" sz="1800" u="none" cap="none" strike="noStrike">
                <a:solidFill>
                  <a:schemeClr val="dk1"/>
                </a:solidFill>
                <a:latin typeface="Calibri"/>
                <a:ea typeface="Calibri"/>
                <a:cs typeface="Calibri"/>
                <a:sym typeface="Calibri"/>
              </a:rPr>
              <a:t> Transmitter/Transceiver</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Flash memory</a:t>
            </a:r>
            <a:r>
              <a:rPr b="0" i="0" lang="en-US" sz="1800" u="none" cap="none" strike="noStrike">
                <a:solidFill>
                  <a:schemeClr val="dk1"/>
                </a:solidFill>
                <a:latin typeface="Calibri"/>
                <a:ea typeface="Calibri"/>
                <a:cs typeface="Calibri"/>
                <a:sym typeface="Calibri"/>
              </a:rPr>
              <a:t> is an electronic </a:t>
            </a:r>
            <a:r>
              <a:rPr b="0" i="0" lang="en-US" sz="1800" u="sng" cap="none" strike="noStrike">
                <a:solidFill>
                  <a:schemeClr val="hlink"/>
                </a:solidFill>
                <a:latin typeface="Calibri"/>
                <a:ea typeface="Calibri"/>
                <a:cs typeface="Calibri"/>
                <a:sym typeface="Calibri"/>
                <a:hlinkClick r:id="rId2"/>
              </a:rPr>
              <a:t>non-volatile</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hlink"/>
                </a:solidFill>
                <a:latin typeface="Calibri"/>
                <a:ea typeface="Calibri"/>
                <a:cs typeface="Calibri"/>
                <a:sym typeface="Calibri"/>
                <a:hlinkClick r:id="rId3"/>
              </a:rPr>
              <a:t>computer storage</a:t>
            </a:r>
            <a:r>
              <a:rPr b="0" i="0" lang="en-US" sz="1800" u="none" cap="none" strike="noStrike">
                <a:solidFill>
                  <a:schemeClr val="dk1"/>
                </a:solidFill>
                <a:latin typeface="Calibri"/>
                <a:ea typeface="Calibri"/>
                <a:cs typeface="Calibri"/>
                <a:sym typeface="Calibri"/>
              </a:rPr>
              <a:t> medium (erased and reprogram)</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USB OTG</a:t>
            </a:r>
            <a:r>
              <a:rPr b="0" i="0" lang="en-US" sz="1800" u="none" cap="none" strike="noStrike">
                <a:solidFill>
                  <a:schemeClr val="dk1"/>
                </a:solidFill>
                <a:latin typeface="Calibri"/>
                <a:ea typeface="Calibri"/>
                <a:cs typeface="Calibri"/>
                <a:sym typeface="Calibri"/>
              </a:rPr>
              <a:t>: Mobile devices can act as a host http://droidsans.com/usb-otg-with-android</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NFC</a:t>
            </a:r>
            <a:r>
              <a:rPr b="0" i="0" lang="en-US" sz="1800" u="none" cap="none" strike="noStrike">
                <a:solidFill>
                  <a:schemeClr val="dk1"/>
                </a:solidFill>
                <a:latin typeface="Calibri"/>
                <a:ea typeface="Calibri"/>
                <a:cs typeface="Calibri"/>
                <a:sym typeface="Calibri"/>
              </a:rPr>
              <a:t>: Near Field Communication, a set of </a:t>
            </a:r>
            <a:r>
              <a:rPr b="0" i="0" lang="en-US" sz="1800" u="sng" cap="none" strike="noStrike">
                <a:solidFill>
                  <a:schemeClr val="hlink"/>
                </a:solidFill>
                <a:latin typeface="Calibri"/>
                <a:ea typeface="Calibri"/>
                <a:cs typeface="Calibri"/>
                <a:sym typeface="Calibri"/>
                <a:hlinkClick r:id="rId4"/>
              </a:rPr>
              <a:t>communication protocols</a:t>
            </a:r>
            <a:r>
              <a:rPr b="0" i="0" lang="en-US" sz="1800" u="none" cap="none" strike="noStrike">
                <a:solidFill>
                  <a:schemeClr val="dk1"/>
                </a:solidFill>
                <a:latin typeface="Calibri"/>
                <a:ea typeface="Calibri"/>
                <a:cs typeface="Calibri"/>
                <a:sym typeface="Calibri"/>
              </a:rPr>
              <a:t> that enable two electronic devices, one of which is usually a portable device such as a </a:t>
            </a:r>
            <a:r>
              <a:rPr b="0" i="0" lang="en-US" sz="1800" u="sng" cap="none" strike="noStrike">
                <a:solidFill>
                  <a:schemeClr val="hlink"/>
                </a:solidFill>
                <a:latin typeface="Calibri"/>
                <a:ea typeface="Calibri"/>
                <a:cs typeface="Calibri"/>
                <a:sym typeface="Calibri"/>
                <a:hlinkClick r:id="rId5"/>
              </a:rPr>
              <a:t>smartphone</a:t>
            </a:r>
            <a:r>
              <a:rPr b="0" i="0" lang="en-US" sz="1800" u="none" cap="none" strike="noStrike">
                <a:solidFill>
                  <a:schemeClr val="dk1"/>
                </a:solidFill>
                <a:latin typeface="Calibri"/>
                <a:ea typeface="Calibri"/>
                <a:cs typeface="Calibri"/>
                <a:sym typeface="Calibri"/>
              </a:rPr>
              <a:t>, to establish </a:t>
            </a:r>
            <a:r>
              <a:rPr b="0" i="0" lang="en-US" sz="1800" u="sng" cap="none" strike="noStrike">
                <a:solidFill>
                  <a:schemeClr val="hlink"/>
                </a:solidFill>
                <a:latin typeface="Calibri"/>
                <a:ea typeface="Calibri"/>
                <a:cs typeface="Calibri"/>
                <a:sym typeface="Calibri"/>
                <a:hlinkClick r:id="rId6"/>
              </a:rPr>
              <a:t>communication</a:t>
            </a:r>
            <a:r>
              <a:rPr b="0" i="0" lang="en-US" sz="1800" u="none" cap="none" strike="noStrike">
                <a:solidFill>
                  <a:schemeClr val="dk1"/>
                </a:solidFill>
                <a:latin typeface="Calibri"/>
                <a:ea typeface="Calibri"/>
                <a:cs typeface="Calibri"/>
                <a:sym typeface="Calibri"/>
              </a:rPr>
              <a:t> by bringing them within 4 cm (2 in) of each other.</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JTAG</a:t>
            </a:r>
            <a:r>
              <a:rPr b="0" i="0" lang="en-US" sz="1800" u="none" cap="none" strike="noStrike">
                <a:solidFill>
                  <a:schemeClr val="dk1"/>
                </a:solidFill>
                <a:latin typeface="Calibri"/>
                <a:ea typeface="Calibri"/>
                <a:cs typeface="Calibri"/>
                <a:sym typeface="Calibri"/>
              </a:rPr>
              <a:t>: IEEE 1149.1, on-chip instrumentation</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RS232</a:t>
            </a:r>
            <a:r>
              <a:rPr b="0" i="0" lang="en-US" sz="1800" u="none" cap="none" strike="noStrike">
                <a:solidFill>
                  <a:schemeClr val="dk1"/>
                </a:solidFill>
                <a:latin typeface="Calibri"/>
                <a:ea typeface="Calibri"/>
                <a:cs typeface="Calibri"/>
                <a:sym typeface="Calibri"/>
              </a:rPr>
              <a:t>: telecommunication standard</a:t>
            </a:r>
          </a:p>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Expansion Headers: </a:t>
            </a:r>
            <a:r>
              <a:rPr b="0" i="0" lang="en-US" sz="1800" u="none" cap="none" strike="noStrike">
                <a:solidFill>
                  <a:schemeClr val="dk1"/>
                </a:solidFill>
                <a:latin typeface="Calibri"/>
                <a:ea typeface="Calibri"/>
                <a:cs typeface="Calibri"/>
                <a:sym typeface="Calibri"/>
              </a:rPr>
              <a:t>http://beagleboard.org/static/images/cape-headers.png</a:t>
            </a:r>
          </a:p>
        </p:txBody>
      </p:sp>
      <p:sp>
        <p:nvSpPr>
          <p:cNvPr id="133" name="Shape 133"/>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3" name="Shape 143"/>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777875" y="1200150"/>
            <a:ext cx="5759450" cy="3240088"/>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731521" y="4620579"/>
            <a:ext cx="5852160" cy="378047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4143588" y="9119475"/>
            <a:ext cx="3169920" cy="481726"/>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rgbClr val="FFD966"/>
              </a:buClr>
              <a:buSzPct val="100000"/>
              <a:buFont typeface="Cambria"/>
              <a:buNone/>
              <a:defRPr b="0" i="0" sz="60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i="0" lang="en-US" sz="2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mbria"/>
              <a:buNone/>
              <a:defRPr b="0" i="0" sz="4400" u="none" cap="none" strike="noStrike">
                <a:solidFill>
                  <a:schemeClr val="dk1"/>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i="0" lang="en-US" sz="2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rgbClr val="FFD966"/>
              </a:buClr>
              <a:buSzPct val="100000"/>
              <a:buFont typeface="Cambria"/>
              <a:buNone/>
              <a:defRPr b="0" i="0" sz="60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ct val="1000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rgbClr val="FFD966"/>
              </a:buClr>
              <a:buSzPct val="100000"/>
              <a:buFont typeface="Cambria"/>
              <a:buNone/>
              <a:defRPr b="0" i="0" sz="32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rgbClr val="FFD966"/>
              </a:buClr>
              <a:buSzPct val="100000"/>
              <a:buFont typeface="Cambria"/>
              <a:buNone/>
              <a:defRPr b="0" i="0" sz="32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3600">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D966"/>
              </a:buClr>
              <a:buSzPct val="100000"/>
              <a:buFont typeface="Cambria"/>
              <a:buNone/>
              <a:defRPr b="0" i="0" sz="4400" u="none" cap="none" strike="noStrike">
                <a:solidFill>
                  <a:srgbClr val="FFD966"/>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None/>
              <a:defRPr b="0" i="0" sz="2800" u="none" cap="none" strike="noStrike">
                <a:solidFill>
                  <a:schemeClr val="dk1"/>
                </a:solidFill>
                <a:latin typeface="Calibri"/>
                <a:ea typeface="Calibri"/>
                <a:cs typeface="Calibri"/>
                <a:sym typeface="Calibri"/>
              </a:defRPr>
            </a:lvl3pPr>
            <a:lvl4pPr indent="0" lvl="3" marL="1371600" marR="0" rtl="0" algn="l">
              <a:spcBef>
                <a:spcPts val="0"/>
              </a:spcBef>
              <a:buNone/>
              <a:defRPr b="0" i="0" sz="2800" u="none" cap="none" strike="noStrike">
                <a:solidFill>
                  <a:schemeClr val="dk1"/>
                </a:solidFill>
                <a:latin typeface="Calibri"/>
                <a:ea typeface="Calibri"/>
                <a:cs typeface="Calibri"/>
                <a:sym typeface="Calibri"/>
              </a:defRPr>
            </a:lvl4pPr>
            <a:lvl5pPr indent="0" lvl="4" marL="1828800" marR="0" rtl="0" algn="l">
              <a:spcBef>
                <a:spcPts val="0"/>
              </a:spcBef>
              <a:buNone/>
              <a:defRPr b="0" i="0" sz="2800" u="none" cap="none" strike="noStrike">
                <a:solidFill>
                  <a:schemeClr val="dk1"/>
                </a:solidFill>
                <a:latin typeface="Calibri"/>
                <a:ea typeface="Calibri"/>
                <a:cs typeface="Calibri"/>
                <a:sym typeface="Calibri"/>
              </a:defRPr>
            </a:lvl5pPr>
            <a:lvl6pPr indent="0" lvl="5" marL="2286000" marR="0" rtl="0" algn="l">
              <a:spcBef>
                <a:spcPts val="0"/>
              </a:spcBef>
              <a:buNone/>
              <a:defRPr b="0" i="0" sz="2800" u="none" cap="none" strike="noStrike">
                <a:solidFill>
                  <a:schemeClr val="dk1"/>
                </a:solidFill>
                <a:latin typeface="Calibri"/>
                <a:ea typeface="Calibri"/>
                <a:cs typeface="Calibri"/>
                <a:sym typeface="Calibri"/>
              </a:defRPr>
            </a:lvl6pPr>
            <a:lvl7pPr indent="0" lvl="6" marL="2743200" marR="0" rtl="0" algn="l">
              <a:spcBef>
                <a:spcPts val="0"/>
              </a:spcBef>
              <a:buNone/>
              <a:defRPr b="0" i="0" sz="2800" u="none" cap="none" strike="noStrike">
                <a:solidFill>
                  <a:schemeClr val="dk1"/>
                </a:solidFill>
                <a:latin typeface="Calibri"/>
                <a:ea typeface="Calibri"/>
                <a:cs typeface="Calibri"/>
                <a:sym typeface="Calibri"/>
              </a:defRPr>
            </a:lvl7pPr>
            <a:lvl8pPr indent="0" lvl="7" marL="3200400" marR="0" rtl="0" algn="l">
              <a:spcBef>
                <a:spcPts val="0"/>
              </a:spcBef>
              <a:buNone/>
              <a:defRPr b="0" i="0" sz="2800" u="none" cap="none" strike="noStrike">
                <a:solidFill>
                  <a:schemeClr val="dk1"/>
                </a:solidFill>
                <a:latin typeface="Calibri"/>
                <a:ea typeface="Calibri"/>
                <a:cs typeface="Calibri"/>
                <a:sym typeface="Calibri"/>
              </a:defRPr>
            </a:lvl8pPr>
            <a:lvl9pPr indent="0" lvl="8" marL="3657600" marR="0" rtl="0" algn="l">
              <a:spcBef>
                <a:spcPts val="0"/>
              </a:spcBef>
              <a:buNone/>
              <a:defRPr b="0" i="0" sz="2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i="0" lang="en-US" sz="36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eveloper.androi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5.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omments" Target="../comments/commen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h.linkedin.com/in/ekarat-rattagan-478210100" TargetMode="External"/><Relationship Id="rId4" Type="http://schemas.openxmlformats.org/officeDocument/2006/relationships/hyperlink" Target="https://www.researchgate.net/profile/Ekarat_Rattagan" TargetMode="External"/><Relationship Id="rId5" Type="http://schemas.openxmlformats.org/officeDocument/2006/relationships/hyperlink" Target="http://dblp.uni-trier.de/pers/hd/r/Rattagan:Ekar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2.pn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6.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524000" y="1122362"/>
            <a:ext cx="9144000" cy="2805693"/>
          </a:xfrm>
          <a:prstGeom prst="rect">
            <a:avLst/>
          </a:prstGeom>
          <a:noFill/>
          <a:ln>
            <a:noFill/>
          </a:ln>
        </p:spPr>
        <p:txBody>
          <a:bodyPr anchorCtr="0" anchor="b" bIns="45700" lIns="91425" rIns="91425" wrap="square" tIns="45700">
            <a:noAutofit/>
          </a:bodyPr>
          <a:lstStyle/>
          <a:p>
            <a:pPr indent="-302895" lvl="0" marL="0" marR="0" rtl="0" algn="ctr">
              <a:lnSpc>
                <a:spcPct val="90000"/>
              </a:lnSpc>
              <a:spcBef>
                <a:spcPts val="0"/>
              </a:spcBef>
              <a:buClr>
                <a:schemeClr val="dk1"/>
              </a:buClr>
              <a:buSzPct val="110930"/>
              <a:buFont typeface="Cambria"/>
              <a:buNone/>
            </a:pPr>
            <a:br>
              <a:rPr b="1" i="0" lang="en-US" sz="4320" u="none" cap="none" strike="noStrike">
                <a:solidFill>
                  <a:schemeClr val="dk1"/>
                </a:solidFill>
                <a:latin typeface="Cambria"/>
                <a:ea typeface="Cambria"/>
                <a:cs typeface="Cambria"/>
                <a:sym typeface="Cambria"/>
              </a:rPr>
            </a:br>
            <a:r>
              <a:rPr b="1" i="0" lang="en-US" sz="4770" u="none" cap="none" strike="noStrike">
                <a:solidFill>
                  <a:schemeClr val="dk1"/>
                </a:solidFill>
                <a:latin typeface="Cambria"/>
                <a:ea typeface="Cambria"/>
                <a:cs typeface="Cambria"/>
                <a:sym typeface="Cambria"/>
              </a:rPr>
              <a:t>Mobile App Development</a:t>
            </a:r>
            <a:br>
              <a:rPr b="1" i="0" lang="en-US" sz="4320" u="none" cap="none" strike="noStrike">
                <a:solidFill>
                  <a:schemeClr val="dk1"/>
                </a:solidFill>
                <a:latin typeface="Cambria"/>
                <a:ea typeface="Cambria"/>
                <a:cs typeface="Cambria"/>
                <a:sym typeface="Cambria"/>
              </a:rPr>
            </a:br>
            <a:br>
              <a:rPr b="1" i="0" lang="en-US" sz="4410" u="none" cap="none" strike="noStrike">
                <a:solidFill>
                  <a:schemeClr val="dk1"/>
                </a:solidFill>
                <a:latin typeface="Cambria"/>
                <a:ea typeface="Cambria"/>
                <a:cs typeface="Cambria"/>
                <a:sym typeface="Cambria"/>
              </a:rPr>
            </a:br>
            <a:r>
              <a:rPr b="0" i="0" lang="en-US" sz="4410" u="none" cap="none" strike="noStrike">
                <a:solidFill>
                  <a:schemeClr val="dk1"/>
                </a:solidFill>
                <a:latin typeface="Cambria"/>
                <a:ea typeface="Cambria"/>
                <a:cs typeface="Cambria"/>
                <a:sym typeface="Cambria"/>
              </a:rPr>
              <a:t>Lec1: Introduction</a:t>
            </a:r>
          </a:p>
        </p:txBody>
      </p:sp>
      <p:sp>
        <p:nvSpPr>
          <p:cNvPr id="90" name="Shape 90"/>
          <p:cNvSpPr txBox="1"/>
          <p:nvPr>
            <p:ph idx="1" type="subTitle"/>
          </p:nvPr>
        </p:nvSpPr>
        <p:spPr>
          <a:xfrm>
            <a:off x="1524000" y="3602038"/>
            <a:ext cx="9144000" cy="1655762"/>
          </a:xfrm>
          <a:prstGeom prst="rect">
            <a:avLst/>
          </a:prstGeom>
          <a:noFill/>
          <a:ln>
            <a:noFill/>
          </a:ln>
        </p:spPr>
        <p:txBody>
          <a:bodyPr anchorCtr="0" anchor="t" bIns="45700" lIns="91425" rIns="91425" wrap="square" tIns="45700">
            <a:noAutofit/>
          </a:bodyPr>
          <a:lstStyle/>
          <a:p>
            <a:pPr indent="-259080" lvl="0" marL="0" marR="0" rtl="0" algn="ctr">
              <a:lnSpc>
                <a:spcPct val="70000"/>
              </a:lnSpc>
              <a:spcBef>
                <a:spcPts val="0"/>
              </a:spcBef>
              <a:spcAft>
                <a:spcPts val="0"/>
              </a:spcAft>
              <a:buClr>
                <a:schemeClr val="dk1"/>
              </a:buClr>
              <a:buSzPct val="99512"/>
              <a:buFont typeface="Arial"/>
              <a:buNone/>
            </a:pPr>
            <a:r>
              <a:t/>
            </a:r>
            <a:endParaRPr b="0" i="0" sz="4080" u="none" cap="none" strike="noStrike">
              <a:solidFill>
                <a:schemeClr val="dk1"/>
              </a:solidFill>
              <a:latin typeface="Calibri"/>
              <a:ea typeface="Calibri"/>
              <a:cs typeface="Calibri"/>
              <a:sym typeface="Calibri"/>
            </a:endParaRPr>
          </a:p>
          <a:p>
            <a:pPr indent="-259080" lvl="0" marL="0" marR="0" rtl="0" algn="ctr">
              <a:lnSpc>
                <a:spcPct val="70000"/>
              </a:lnSpc>
              <a:spcBef>
                <a:spcPts val="1000"/>
              </a:spcBef>
              <a:spcAft>
                <a:spcPts val="0"/>
              </a:spcAft>
              <a:buClr>
                <a:schemeClr val="dk1"/>
              </a:buClr>
              <a:buSzPct val="99512"/>
              <a:buFont typeface="Arial"/>
              <a:buNone/>
            </a:pPr>
            <a:r>
              <a:t/>
            </a:r>
            <a:endParaRPr b="0" i="0" sz="4080" u="none" cap="none" strike="noStrike">
              <a:solidFill>
                <a:schemeClr val="dk1"/>
              </a:solidFill>
              <a:latin typeface="Calibri"/>
              <a:ea typeface="Calibri"/>
              <a:cs typeface="Calibri"/>
              <a:sym typeface="Calibri"/>
            </a:endParaRPr>
          </a:p>
          <a:p>
            <a:pPr indent="-237490" lvl="0" marL="0" marR="0" rtl="0" algn="ctr">
              <a:lnSpc>
                <a:spcPct val="70000"/>
              </a:lnSpc>
              <a:spcBef>
                <a:spcPts val="1000"/>
              </a:spcBef>
              <a:spcAft>
                <a:spcPts val="0"/>
              </a:spcAft>
              <a:buClr>
                <a:schemeClr val="dk1"/>
              </a:buClr>
              <a:buSzPct val="101081"/>
              <a:buFont typeface="Arial"/>
              <a:buNone/>
            </a:pPr>
            <a:r>
              <a:rPr b="0" i="0" lang="en-US" sz="3740" u="none" cap="none" strike="noStrike">
                <a:solidFill>
                  <a:schemeClr val="dk1"/>
                </a:solidFill>
                <a:latin typeface="Calibri"/>
                <a:ea typeface="Calibri"/>
                <a:cs typeface="Calibri"/>
                <a:sym typeface="Calibri"/>
              </a:rPr>
              <a:t>Ekarat Rattagan, PhD</a:t>
            </a:r>
          </a:p>
          <a:p>
            <a:pPr indent="-259080" lvl="0" marL="0" marR="0" rtl="0" algn="ctr">
              <a:lnSpc>
                <a:spcPct val="70000"/>
              </a:lnSpc>
              <a:spcBef>
                <a:spcPts val="1000"/>
              </a:spcBef>
              <a:spcAft>
                <a:spcPts val="0"/>
              </a:spcAft>
              <a:buClr>
                <a:schemeClr val="dk1"/>
              </a:buClr>
              <a:buSzPct val="99512"/>
              <a:buFont typeface="Arial"/>
              <a:buNone/>
            </a:pPr>
            <a:r>
              <a:t/>
            </a:r>
            <a:endParaRPr b="0" i="0" sz="4080" u="none" cap="none" strike="noStrike">
              <a:solidFill>
                <a:schemeClr val="dk1"/>
              </a:solidFill>
              <a:latin typeface="Calibri"/>
              <a:ea typeface="Calibri"/>
              <a:cs typeface="Calibri"/>
              <a:sym typeface="Calibri"/>
            </a:endParaRPr>
          </a:p>
          <a:p>
            <a:pPr indent="-259080" lvl="0" marL="0" marR="0" rtl="0" algn="ctr">
              <a:lnSpc>
                <a:spcPct val="70000"/>
              </a:lnSpc>
              <a:spcBef>
                <a:spcPts val="1000"/>
              </a:spcBef>
              <a:buClr>
                <a:schemeClr val="dk1"/>
              </a:buClr>
              <a:buSzPct val="99512"/>
              <a:buFont typeface="Arial"/>
              <a:buNone/>
            </a:pPr>
            <a:r>
              <a:t/>
            </a:r>
            <a:endParaRPr b="0" i="0" sz="4080" u="none" cap="none" strike="noStrike">
              <a:solidFill>
                <a:schemeClr val="dk1"/>
              </a:solidFill>
              <a:latin typeface="Calibri"/>
              <a:ea typeface="Calibri"/>
              <a:cs typeface="Calibri"/>
              <a:sym typeface="Calibri"/>
            </a:endParaRPr>
          </a:p>
        </p:txBody>
      </p:sp>
      <p:sp>
        <p:nvSpPr>
          <p:cNvPr id="91" name="Shape 9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i="0" lang="en-US" sz="2400" u="none" cap="none" strike="noStrike">
                <a:solidFill>
                  <a:schemeClr val="dk1"/>
                </a:solidFill>
                <a:latin typeface="Calibri"/>
                <a:ea typeface="Calibri"/>
                <a:cs typeface="Calibri"/>
                <a:sym typeface="Calibri"/>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Android platform</a:t>
            </a:r>
          </a:p>
        </p:txBody>
      </p:sp>
      <p:sp>
        <p:nvSpPr>
          <p:cNvPr id="170" name="Shape 17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dk1"/>
              </a:buClr>
              <a:buSzPct val="100909"/>
              <a:buFont typeface="Noto Sans Symbols"/>
              <a:buChar char="❑"/>
            </a:pPr>
            <a:r>
              <a:rPr b="0" i="0" lang="en-US" sz="3330" u="none" cap="none" strike="noStrike">
                <a:solidFill>
                  <a:schemeClr val="dk1"/>
                </a:solidFill>
                <a:latin typeface="Calibri"/>
                <a:ea typeface="Calibri"/>
                <a:cs typeface="Calibri"/>
                <a:sym typeface="Calibri"/>
              </a:rPr>
              <a:t>Based on Java and Linux.</a:t>
            </a:r>
          </a:p>
          <a:p>
            <a:pPr indent="-228600" lvl="0" marL="228600" marR="0" rtl="0" algn="l">
              <a:lnSpc>
                <a:spcPct val="80000"/>
              </a:lnSpc>
              <a:spcBef>
                <a:spcPts val="1000"/>
              </a:spcBef>
              <a:spcAft>
                <a:spcPts val="0"/>
              </a:spcAft>
              <a:buClr>
                <a:schemeClr val="dk1"/>
              </a:buClr>
              <a:buSzPct val="100909"/>
              <a:buFont typeface="Noto Sans Symbols"/>
              <a:buChar char="❑"/>
            </a:pPr>
            <a:r>
              <a:rPr b="0" i="0" lang="en-US" sz="3330" u="none" cap="none" strike="noStrike">
                <a:solidFill>
                  <a:schemeClr val="dk1"/>
                </a:solidFill>
                <a:latin typeface="Calibri"/>
                <a:ea typeface="Calibri"/>
                <a:cs typeface="Calibri"/>
                <a:sym typeface="Calibri"/>
              </a:rPr>
              <a:t>Open source codes </a:t>
            </a:r>
          </a:p>
          <a:p>
            <a:pPr indent="-228600" lvl="1" marL="685800" marR="0" rtl="0" algn="l">
              <a:lnSpc>
                <a:spcPct val="8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	Easier to customize, license, etc.</a:t>
            </a:r>
          </a:p>
          <a:p>
            <a:pPr indent="-228600" lvl="0" marL="228600" marR="0" rtl="0" algn="l">
              <a:lnSpc>
                <a:spcPct val="80000"/>
              </a:lnSpc>
              <a:spcBef>
                <a:spcPts val="1000"/>
              </a:spcBef>
              <a:spcAft>
                <a:spcPts val="0"/>
              </a:spcAft>
              <a:buClr>
                <a:schemeClr val="dk1"/>
              </a:buClr>
              <a:buSzPct val="100909"/>
              <a:buFont typeface="Noto Sans Symbols"/>
              <a:buChar char="❑"/>
            </a:pPr>
            <a:r>
              <a:rPr b="0" i="0" lang="en-US" sz="3330" u="none" cap="none" strike="noStrike">
                <a:solidFill>
                  <a:schemeClr val="dk1"/>
                </a:solidFill>
                <a:latin typeface="Calibri"/>
                <a:ea typeface="Calibri"/>
                <a:cs typeface="Calibri"/>
                <a:sym typeface="Calibri"/>
              </a:rPr>
              <a:t>software stack for mobile devices:</a:t>
            </a:r>
          </a:p>
          <a:p>
            <a:pPr indent="-164465" lvl="1" marL="457200" marR="0" rtl="0" algn="l">
              <a:lnSpc>
                <a:spcPct val="80000"/>
              </a:lnSpc>
              <a:spcBef>
                <a:spcPts val="5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Operating system, middleware &amp; key applications</a:t>
            </a:r>
          </a:p>
          <a:p>
            <a:pPr indent="-228600" lvl="0" marL="228600" marR="0" rtl="0" algn="l">
              <a:lnSpc>
                <a:spcPct val="80000"/>
              </a:lnSpc>
              <a:spcBef>
                <a:spcPts val="1000"/>
              </a:spcBef>
              <a:spcAft>
                <a:spcPts val="0"/>
              </a:spcAft>
              <a:buClr>
                <a:schemeClr val="dk1"/>
              </a:buClr>
              <a:buSzPct val="100909"/>
              <a:buFont typeface="Noto Sans Symbols"/>
              <a:buChar char="❑"/>
            </a:pPr>
            <a:r>
              <a:rPr b="0" i="0" lang="en-US" sz="3330" u="none" cap="none" strike="noStrike">
                <a:solidFill>
                  <a:schemeClr val="dk1"/>
                </a:solidFill>
                <a:latin typeface="Calibri"/>
                <a:ea typeface="Calibri"/>
                <a:cs typeface="Calibri"/>
                <a:sym typeface="Calibri"/>
              </a:rPr>
              <a:t>Use </a:t>
            </a:r>
            <a:r>
              <a:rPr b="0" i="0" lang="en-US" sz="3330" u="none" cap="none" strike="noStrike">
                <a:solidFill>
                  <a:srgbClr val="FF0000"/>
                </a:solidFill>
                <a:latin typeface="Calibri"/>
                <a:ea typeface="Calibri"/>
                <a:cs typeface="Calibri"/>
                <a:sym typeface="Calibri"/>
              </a:rPr>
              <a:t>Android SDK</a:t>
            </a:r>
            <a:r>
              <a:rPr b="0" i="0" lang="en-US" sz="3330" u="none" cap="none" strike="noStrike">
                <a:solidFill>
                  <a:schemeClr val="dk1"/>
                </a:solidFill>
                <a:latin typeface="Calibri"/>
                <a:ea typeface="Calibri"/>
                <a:cs typeface="Calibri"/>
                <a:sym typeface="Calibri"/>
              </a:rPr>
              <a:t> to create applications</a:t>
            </a:r>
          </a:p>
          <a:p>
            <a:pPr indent="-164465" lvl="1" marL="457200" marR="0" rtl="0" algn="l">
              <a:lnSpc>
                <a:spcPct val="80000"/>
              </a:lnSpc>
              <a:spcBef>
                <a:spcPts val="5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Libraries &amp; development tools</a:t>
            </a:r>
          </a:p>
          <a:p>
            <a:pPr indent="-228600" lvl="0" marL="228600" marR="0" rtl="0" algn="l">
              <a:lnSpc>
                <a:spcPct val="80000"/>
              </a:lnSpc>
              <a:spcBef>
                <a:spcPts val="1000"/>
              </a:spcBef>
              <a:spcAft>
                <a:spcPts val="0"/>
              </a:spcAft>
              <a:buClr>
                <a:schemeClr val="dk1"/>
              </a:buClr>
              <a:buSzPct val="100909"/>
              <a:buFont typeface="Noto Sans Symbols"/>
              <a:buChar char="❑"/>
            </a:pPr>
            <a:r>
              <a:rPr b="0" i="0" lang="en-US" sz="3330" u="none" cap="none" strike="noStrike">
                <a:solidFill>
                  <a:schemeClr val="dk1"/>
                </a:solidFill>
                <a:latin typeface="Calibri"/>
                <a:ea typeface="Calibri"/>
                <a:cs typeface="Calibri"/>
                <a:sym typeface="Calibri"/>
              </a:rPr>
              <a:t>Lots of documentation</a:t>
            </a:r>
          </a:p>
          <a:p>
            <a:pPr indent="-164465" lvl="1" marL="457200" marR="0" rtl="0" algn="l">
              <a:lnSpc>
                <a:spcPct val="80000"/>
              </a:lnSpc>
              <a:spcBef>
                <a:spcPts val="500"/>
              </a:spcBef>
              <a:spcAft>
                <a:spcPts val="0"/>
              </a:spcAft>
              <a:buClr>
                <a:schemeClr val="dk1"/>
              </a:buClr>
              <a:buSzPct val="99615"/>
              <a:buFont typeface="Arial"/>
              <a:buNone/>
            </a:pPr>
            <a:r>
              <a:rPr b="0" i="0" lang="en-US" sz="2590" u="sng" cap="none" strike="noStrike">
                <a:solidFill>
                  <a:schemeClr val="hlink"/>
                </a:solidFill>
                <a:latin typeface="Calibri"/>
                <a:ea typeface="Calibri"/>
                <a:cs typeface="Calibri"/>
                <a:sym typeface="Calibri"/>
                <a:hlinkClick r:id="rId3"/>
              </a:rPr>
              <a:t>http://developer.android.com/</a:t>
            </a:r>
          </a:p>
          <a:p>
            <a:pPr indent="-228600" lvl="1" marL="685800" marR="0" rtl="0" algn="l">
              <a:lnSpc>
                <a:spcPct val="80000"/>
              </a:lnSpc>
              <a:spcBef>
                <a:spcPts val="500"/>
              </a:spcBef>
              <a:spcAft>
                <a:spcPts val="0"/>
              </a:spcAft>
              <a:buClr>
                <a:schemeClr val="dk1"/>
              </a:buClr>
              <a:buSzPct val="100909"/>
              <a:buFont typeface="Arial"/>
              <a:buNone/>
            </a:pPr>
            <a:r>
              <a:t/>
            </a:r>
            <a:endParaRPr b="0" i="0" sz="222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buClr>
                <a:schemeClr val="dk1"/>
              </a:buClr>
              <a:buSzPct val="100909"/>
              <a:buFont typeface="Arial"/>
              <a:buNone/>
            </a:pPr>
            <a:r>
              <a:t/>
            </a:r>
            <a:endParaRPr b="0" i="0" sz="222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The Android Architecture</a:t>
            </a:r>
          </a:p>
        </p:txBody>
      </p:sp>
      <p:pic>
        <p:nvPicPr>
          <p:cNvPr id="177" name="Shape 177"/>
          <p:cNvPicPr preferRelativeResize="0"/>
          <p:nvPr/>
        </p:nvPicPr>
        <p:blipFill rotWithShape="1">
          <a:blip r:embed="rId3">
            <a:alphaModFix/>
          </a:blip>
          <a:srcRect b="0" l="0" r="0" t="0"/>
          <a:stretch/>
        </p:blipFill>
        <p:spPr>
          <a:xfrm>
            <a:off x="3569677" y="1750838"/>
            <a:ext cx="5502252" cy="4589215"/>
          </a:xfrm>
          <a:prstGeom prst="rect">
            <a:avLst/>
          </a:prstGeom>
          <a:noFill/>
          <a:ln>
            <a:noFill/>
          </a:ln>
        </p:spPr>
      </p:pic>
      <p:sp>
        <p:nvSpPr>
          <p:cNvPr id="178" name="Shape 178"/>
          <p:cNvSpPr/>
          <p:nvPr/>
        </p:nvSpPr>
        <p:spPr>
          <a:xfrm>
            <a:off x="3406843" y="6519446"/>
            <a:ext cx="6096000"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orbel"/>
                <a:ea typeface="Corbel"/>
                <a:cs typeface="Corbel"/>
                <a:sym typeface="Corbel"/>
              </a:rPr>
              <a:t>http://developer.android.com/guide/basics/what--‐is--‐android.html</a:t>
            </a:r>
          </a:p>
        </p:txBody>
      </p:sp>
      <p:sp>
        <p:nvSpPr>
          <p:cNvPr id="179" name="Shape 1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180" name="Shape 180"/>
          <p:cNvSpPr/>
          <p:nvPr/>
        </p:nvSpPr>
        <p:spPr>
          <a:xfrm>
            <a:off x="9261200" y="5743888"/>
            <a:ext cx="1063557" cy="558800"/>
          </a:xfrm>
          <a:prstGeom prst="leftArrow">
            <a:avLst>
              <a:gd fmla="val 50000" name="adj1"/>
              <a:gd fmla="val 50000" name="adj2"/>
            </a:avLst>
          </a:prstGeom>
          <a:solidFill>
            <a:schemeClr val="accent1"/>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grpSp>
        <p:nvGrpSpPr>
          <p:cNvPr id="181" name="Shape 181"/>
          <p:cNvGrpSpPr/>
          <p:nvPr/>
        </p:nvGrpSpPr>
        <p:grpSpPr>
          <a:xfrm>
            <a:off x="272955" y="1773534"/>
            <a:ext cx="3004063" cy="4592098"/>
            <a:chOff x="391885" y="1615272"/>
            <a:chExt cx="2186772" cy="4592098"/>
          </a:xfrm>
        </p:grpSpPr>
        <p:sp>
          <p:nvSpPr>
            <p:cNvPr id="182" name="Shape 182"/>
            <p:cNvSpPr/>
            <p:nvPr/>
          </p:nvSpPr>
          <p:spPr>
            <a:xfrm flipH="1">
              <a:off x="1827544" y="1615272"/>
              <a:ext cx="751113" cy="3412672"/>
            </a:xfrm>
            <a:prstGeom prst="rightBrace">
              <a:avLst>
                <a:gd fmla="val 45833" name="adj1"/>
                <a:gd fmla="val 50000" name="adj2"/>
              </a:avLst>
            </a:prstGeom>
            <a:noFill/>
            <a:ln cap="flat" cmpd="sng" w="28575">
              <a:solidFill>
                <a:srgbClr val="FF0000"/>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dk1"/>
                </a:solidFill>
                <a:latin typeface="Calibri"/>
                <a:ea typeface="Calibri"/>
                <a:cs typeface="Calibri"/>
                <a:sym typeface="Calibri"/>
              </a:endParaRPr>
            </a:p>
          </p:txBody>
        </p:sp>
        <p:sp>
          <p:nvSpPr>
            <p:cNvPr id="183" name="Shape 183"/>
            <p:cNvSpPr txBox="1"/>
            <p:nvPr/>
          </p:nvSpPr>
          <p:spPr>
            <a:xfrm>
              <a:off x="424542" y="3102428"/>
              <a:ext cx="1318466"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400">
                  <a:solidFill>
                    <a:srgbClr val="FF0000"/>
                  </a:solidFill>
                  <a:latin typeface="Calibri"/>
                  <a:ea typeface="Calibri"/>
                  <a:cs typeface="Calibri"/>
                  <a:sym typeface="Calibri"/>
                </a:rPr>
                <a:t>More IT, CS</a:t>
              </a:r>
            </a:p>
          </p:txBody>
        </p:sp>
        <p:sp>
          <p:nvSpPr>
            <p:cNvPr id="184" name="Shape 184"/>
            <p:cNvSpPr/>
            <p:nvPr/>
          </p:nvSpPr>
          <p:spPr>
            <a:xfrm flipH="1">
              <a:off x="1796144" y="3587261"/>
              <a:ext cx="767442" cy="2620109"/>
            </a:xfrm>
            <a:prstGeom prst="rightBrace">
              <a:avLst>
                <a:gd fmla="val 217708" name="adj1"/>
                <a:gd fmla="val 50000" name="adj2"/>
              </a:avLst>
            </a:prstGeom>
            <a:noFill/>
            <a:ln cap="flat" cmpd="sng" w="28575">
              <a:solidFill>
                <a:schemeClr val="accent4"/>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dk1"/>
                </a:solidFill>
                <a:latin typeface="Calibri"/>
                <a:ea typeface="Calibri"/>
                <a:cs typeface="Calibri"/>
                <a:sym typeface="Calibri"/>
              </a:endParaRPr>
            </a:p>
          </p:txBody>
        </p:sp>
        <p:sp>
          <p:nvSpPr>
            <p:cNvPr id="185" name="Shape 185"/>
            <p:cNvSpPr txBox="1"/>
            <p:nvPr/>
          </p:nvSpPr>
          <p:spPr>
            <a:xfrm>
              <a:off x="391885" y="4637315"/>
              <a:ext cx="1247449"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400">
                  <a:solidFill>
                    <a:srgbClr val="FFC000"/>
                  </a:solidFill>
                  <a:latin typeface="Calibri"/>
                  <a:ea typeface="Calibri"/>
                  <a:cs typeface="Calibri"/>
                  <a:sym typeface="Calibri"/>
                </a:rPr>
                <a:t>More EE, CE</a:t>
              </a: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Linux Kernel Layer</a:t>
            </a:r>
          </a:p>
        </p:txBody>
      </p:sp>
      <p:sp>
        <p:nvSpPr>
          <p:cNvPr id="192" name="Shape 19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rgbClr val="FF0000"/>
              </a:buClr>
              <a:buSzPct val="100000"/>
              <a:buFont typeface="Arial"/>
              <a:buNone/>
            </a:pPr>
            <a:r>
              <a:rPr b="0" i="0" lang="en-US" sz="3600" u="none" cap="none" strike="noStrike">
                <a:solidFill>
                  <a:srgbClr val="FF0000"/>
                </a:solidFill>
                <a:latin typeface="Calibri"/>
                <a:ea typeface="Calibri"/>
                <a:cs typeface="Calibri"/>
                <a:sym typeface="Calibri"/>
              </a:rPr>
              <a:t>Abstraction layer between HW &amp; SW</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Memory &amp; process management</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Network stack</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Device driver model</a:t>
            </a:r>
          </a:p>
        </p:txBody>
      </p:sp>
      <p:pic>
        <p:nvPicPr>
          <p:cNvPr id="193" name="Shape 193"/>
          <p:cNvPicPr preferRelativeResize="0"/>
          <p:nvPr/>
        </p:nvPicPr>
        <p:blipFill rotWithShape="1">
          <a:blip r:embed="rId3">
            <a:alphaModFix/>
          </a:blip>
          <a:srcRect b="0" l="0" r="0" t="0"/>
          <a:stretch/>
        </p:blipFill>
        <p:spPr>
          <a:xfrm>
            <a:off x="2586299" y="4485860"/>
            <a:ext cx="7549365" cy="1372294"/>
          </a:xfrm>
          <a:prstGeom prst="rect">
            <a:avLst/>
          </a:prstGeom>
          <a:noFill/>
          <a:ln>
            <a:noFill/>
          </a:ln>
        </p:spPr>
      </p:pic>
      <p:sp>
        <p:nvSpPr>
          <p:cNvPr id="194" name="Shape 19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a:t>
            </a:r>
          </a:p>
        </p:txBody>
      </p:sp>
      <p:pic>
        <p:nvPicPr>
          <p:cNvPr id="200" name="Shape 200"/>
          <p:cNvPicPr preferRelativeResize="0"/>
          <p:nvPr/>
        </p:nvPicPr>
        <p:blipFill rotWithShape="1">
          <a:blip r:embed="rId3">
            <a:alphaModFix/>
          </a:blip>
          <a:srcRect b="0" l="0" r="0" t="0"/>
          <a:stretch/>
        </p:blipFill>
        <p:spPr>
          <a:xfrm>
            <a:off x="3406843" y="1634874"/>
            <a:ext cx="5661755" cy="4589215"/>
          </a:xfrm>
          <a:prstGeom prst="rect">
            <a:avLst/>
          </a:prstGeom>
          <a:noFill/>
          <a:ln>
            <a:noFill/>
          </a:ln>
        </p:spPr>
      </p:pic>
      <p:sp>
        <p:nvSpPr>
          <p:cNvPr id="201" name="Shape 201"/>
          <p:cNvSpPr/>
          <p:nvPr/>
        </p:nvSpPr>
        <p:spPr>
          <a:xfrm>
            <a:off x="3406843" y="6519446"/>
            <a:ext cx="6096000"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orbel"/>
                <a:ea typeface="Corbel"/>
                <a:cs typeface="Corbel"/>
                <a:sym typeface="Corbel"/>
              </a:rPr>
              <a:t>http://developer.android.com/guide/basics/what--‐is--‐android.html</a:t>
            </a:r>
          </a:p>
        </p:txBody>
      </p:sp>
      <p:sp>
        <p:nvSpPr>
          <p:cNvPr id="202" name="Shape 20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203" name="Shape 203"/>
          <p:cNvSpPr/>
          <p:nvPr/>
        </p:nvSpPr>
        <p:spPr>
          <a:xfrm flipH="1">
            <a:off x="2311400" y="3944552"/>
            <a:ext cx="939800" cy="558800"/>
          </a:xfrm>
          <a:prstGeom prst="leftArrow">
            <a:avLst>
              <a:gd fmla="val 50000" name="adj1"/>
              <a:gd fmla="val 50000" name="adj2"/>
            </a:avLst>
          </a:prstGeom>
          <a:solidFill>
            <a:schemeClr val="accent1"/>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Native Libraries</a:t>
            </a:r>
          </a:p>
        </p:txBody>
      </p:sp>
      <p:sp>
        <p:nvSpPr>
          <p:cNvPr id="210" name="Shape 210"/>
          <p:cNvSpPr txBox="1"/>
          <p:nvPr>
            <p:ph idx="1" type="body"/>
          </p:nvPr>
        </p:nvSpPr>
        <p:spPr>
          <a:xfrm>
            <a:off x="838200" y="1825625"/>
            <a:ext cx="10515600" cy="4738948"/>
          </a:xfrm>
          <a:prstGeom prst="rect">
            <a:avLst/>
          </a:prstGeom>
          <a:noFill/>
          <a:ln>
            <a:noFill/>
          </a:ln>
        </p:spPr>
        <p:txBody>
          <a:bodyPr anchorCtr="0" anchor="t" bIns="45700" lIns="91425" rIns="91425" wrap="square" tIns="45700">
            <a:noAutofit/>
          </a:bodyPr>
          <a:lstStyle/>
          <a:p>
            <a:pPr indent="-226377" lvl="0" marL="0" marR="0" rtl="0" algn="l">
              <a:lnSpc>
                <a:spcPct val="70000"/>
              </a:lnSpc>
              <a:spcBef>
                <a:spcPts val="0"/>
              </a:spcBef>
              <a:spcAft>
                <a:spcPts val="0"/>
              </a:spcAft>
              <a:buClr>
                <a:schemeClr val="dk1"/>
              </a:buClr>
              <a:buSzPct val="99027"/>
              <a:buFont typeface="Arial"/>
              <a:buNone/>
            </a:pPr>
            <a:r>
              <a:rPr b="0" i="0" lang="en-US" sz="3565" u="none" cap="none" strike="noStrike">
                <a:solidFill>
                  <a:schemeClr val="dk1"/>
                </a:solidFill>
                <a:latin typeface="Calibri"/>
                <a:ea typeface="Calibri"/>
                <a:cs typeface="Calibri"/>
                <a:sym typeface="Calibri"/>
              </a:rPr>
              <a:t>C/C++ libraries</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System C library</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bionic libc</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Surface Manager</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Display management</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Media Framework</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Audio/video</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Webkit</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Web browser engine</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OpenGL ES, SGL</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Graphics engines</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SQLite</a:t>
            </a:r>
          </a:p>
          <a:p>
            <a:pPr indent="-137794" lvl="2" marL="914400" marR="0" rtl="0" algn="l">
              <a:lnSpc>
                <a:spcPct val="70000"/>
              </a:lnSpc>
              <a:spcBef>
                <a:spcPts val="500"/>
              </a:spcBef>
              <a:spcAft>
                <a:spcPts val="0"/>
              </a:spcAft>
              <a:buClr>
                <a:schemeClr val="dk1"/>
              </a:buClr>
              <a:buSzPct val="98636"/>
              <a:buFont typeface="Arial"/>
              <a:buNone/>
            </a:pPr>
            <a:r>
              <a:rPr b="0" i="0" lang="en-US" sz="2170" u="none" cap="none" strike="noStrike">
                <a:solidFill>
                  <a:schemeClr val="dk1"/>
                </a:solidFill>
                <a:latin typeface="Calibri"/>
                <a:ea typeface="Calibri"/>
                <a:cs typeface="Calibri"/>
                <a:sym typeface="Calibri"/>
              </a:rPr>
              <a:t>Relational database engine</a:t>
            </a:r>
          </a:p>
          <a:p>
            <a:pPr indent="-228600" lvl="1" marL="685800" marR="0" rtl="0" algn="l">
              <a:lnSpc>
                <a:spcPct val="70000"/>
              </a:lnSpc>
              <a:spcBef>
                <a:spcPts val="50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SSL</a:t>
            </a:r>
          </a:p>
          <a:p>
            <a:pPr indent="-137794" lvl="2" marL="914400" marR="0" rtl="0" algn="l">
              <a:lnSpc>
                <a:spcPct val="70000"/>
              </a:lnSpc>
              <a:spcBef>
                <a:spcPts val="500"/>
              </a:spcBef>
              <a:buClr>
                <a:schemeClr val="dk1"/>
              </a:buClr>
              <a:buSzPct val="98636"/>
              <a:buFont typeface="Arial"/>
              <a:buNone/>
            </a:pPr>
            <a:r>
              <a:rPr b="0" i="0" lang="en-US" sz="2170" u="none" cap="none" strike="noStrike">
                <a:solidFill>
                  <a:schemeClr val="dk1"/>
                </a:solidFill>
                <a:latin typeface="Calibri"/>
                <a:ea typeface="Calibri"/>
                <a:cs typeface="Calibri"/>
                <a:sym typeface="Calibri"/>
              </a:rPr>
              <a:t>Secure Socket Layer</a:t>
            </a:r>
          </a:p>
        </p:txBody>
      </p:sp>
      <p:sp>
        <p:nvSpPr>
          <p:cNvPr id="211" name="Shape 21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id="212" name="Shape 212"/>
          <p:cNvPicPr preferRelativeResize="0"/>
          <p:nvPr/>
        </p:nvPicPr>
        <p:blipFill rotWithShape="1">
          <a:blip r:embed="rId3">
            <a:alphaModFix/>
          </a:blip>
          <a:srcRect b="0" l="0" r="0" t="0"/>
          <a:stretch/>
        </p:blipFill>
        <p:spPr>
          <a:xfrm>
            <a:off x="5741135" y="2354575"/>
            <a:ext cx="6013160" cy="24245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Android Runtime</a:t>
            </a:r>
          </a:p>
        </p:txBody>
      </p:sp>
      <p:pic>
        <p:nvPicPr>
          <p:cNvPr id="218" name="Shape 218"/>
          <p:cNvPicPr preferRelativeResize="0"/>
          <p:nvPr/>
        </p:nvPicPr>
        <p:blipFill rotWithShape="1">
          <a:blip r:embed="rId3">
            <a:alphaModFix/>
          </a:blip>
          <a:srcRect b="0" l="0" r="0" t="0"/>
          <a:stretch/>
        </p:blipFill>
        <p:spPr>
          <a:xfrm>
            <a:off x="3406843" y="1634874"/>
            <a:ext cx="5661755" cy="4589215"/>
          </a:xfrm>
          <a:prstGeom prst="rect">
            <a:avLst/>
          </a:prstGeom>
          <a:noFill/>
          <a:ln>
            <a:noFill/>
          </a:ln>
        </p:spPr>
      </p:pic>
      <p:sp>
        <p:nvSpPr>
          <p:cNvPr id="219" name="Shape 219"/>
          <p:cNvSpPr/>
          <p:nvPr/>
        </p:nvSpPr>
        <p:spPr>
          <a:xfrm>
            <a:off x="3406843" y="6519446"/>
            <a:ext cx="6096000"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orbel"/>
                <a:ea typeface="Corbel"/>
                <a:cs typeface="Corbel"/>
                <a:sym typeface="Corbel"/>
              </a:rPr>
              <a:t>http://developer.android.com/guide/basics/what--‐is--‐android.html</a:t>
            </a:r>
          </a:p>
        </p:txBody>
      </p:sp>
      <p:sp>
        <p:nvSpPr>
          <p:cNvPr id="220" name="Shape 2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221" name="Shape 221"/>
          <p:cNvSpPr/>
          <p:nvPr/>
        </p:nvSpPr>
        <p:spPr>
          <a:xfrm>
            <a:off x="9156159" y="3744119"/>
            <a:ext cx="1063557" cy="558800"/>
          </a:xfrm>
          <a:prstGeom prst="leftArrow">
            <a:avLst>
              <a:gd fmla="val 50000" name="adj1"/>
              <a:gd fmla="val 50000" name="adj2"/>
            </a:avLst>
          </a:prstGeom>
          <a:solidFill>
            <a:schemeClr val="accent1"/>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Android Runtime</a:t>
            </a:r>
          </a:p>
        </p:txBody>
      </p:sp>
      <p:sp>
        <p:nvSpPr>
          <p:cNvPr id="228" name="Shape 22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Support services for executing applications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Core libraries</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Dalvik Virtual Machine (DVM)</a:t>
            </a:r>
          </a:p>
        </p:txBody>
      </p:sp>
      <p:sp>
        <p:nvSpPr>
          <p:cNvPr id="229" name="Shape 22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id="230" name="Shape 230"/>
          <p:cNvPicPr preferRelativeResize="0"/>
          <p:nvPr/>
        </p:nvPicPr>
        <p:blipFill rotWithShape="1">
          <a:blip r:embed="rId3">
            <a:alphaModFix/>
          </a:blip>
          <a:srcRect b="0" l="0" r="0" t="0"/>
          <a:stretch/>
        </p:blipFill>
        <p:spPr>
          <a:xfrm>
            <a:off x="3241714" y="3548750"/>
            <a:ext cx="5206492" cy="25689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a:t>
            </a:r>
            <a:br>
              <a:rPr b="1" i="0" lang="en-US" sz="4400" u="none" cap="none" strike="noStrike">
                <a:solidFill>
                  <a:schemeClr val="dk1"/>
                </a:solidFill>
                <a:latin typeface="Cambria"/>
                <a:ea typeface="Cambria"/>
                <a:cs typeface="Cambria"/>
                <a:sym typeface="Cambria"/>
              </a:rPr>
            </a:br>
            <a:r>
              <a:rPr b="1" i="0" lang="en-US" sz="4400" u="none" cap="none" strike="noStrike">
                <a:solidFill>
                  <a:schemeClr val="dk1"/>
                </a:solidFill>
                <a:latin typeface="Cambria"/>
                <a:ea typeface="Cambria"/>
                <a:cs typeface="Cambria"/>
                <a:sym typeface="Cambria"/>
              </a:rPr>
              <a:t>Android Runtime - Core Libraries</a:t>
            </a:r>
          </a:p>
        </p:txBody>
      </p:sp>
      <p:sp>
        <p:nvSpPr>
          <p:cNvPr id="237" name="Shape 23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Core libraries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Doesn’t include all standard Java SDK classes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Android.*</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Java.*, javax.*</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Junit.*</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Org.apache.*, org.json.*, org.xml.*</a:t>
            </a:r>
          </a:p>
          <a:p>
            <a:pPr indent="-152400" lvl="1" marL="4572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38" name="Shape 23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a:t>
            </a:r>
            <a:br>
              <a:rPr b="1" i="0" lang="en-US" sz="4400" u="none" cap="none" strike="noStrike">
                <a:solidFill>
                  <a:schemeClr val="dk1"/>
                </a:solidFill>
                <a:latin typeface="Cambria"/>
                <a:ea typeface="Cambria"/>
                <a:cs typeface="Cambria"/>
                <a:sym typeface="Cambria"/>
              </a:rPr>
            </a:br>
            <a:r>
              <a:rPr b="1" i="0" lang="en-US" sz="4400" u="none" cap="none" strike="noStrike">
                <a:solidFill>
                  <a:schemeClr val="dk1"/>
                </a:solidFill>
                <a:latin typeface="Cambria"/>
                <a:ea typeface="Cambria"/>
                <a:cs typeface="Cambria"/>
                <a:sym typeface="Cambria"/>
              </a:rPr>
              <a:t>Android Runtime - DVM(1/7)</a:t>
            </a:r>
          </a:p>
        </p:txBody>
      </p:sp>
      <p:sp>
        <p:nvSpPr>
          <p:cNvPr id="245" name="Shape 24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DVM designed to run on a handheld device</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Slow CPU</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Little RAM</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Limited battery life</a:t>
            </a:r>
          </a:p>
        </p:txBody>
      </p:sp>
      <p:sp>
        <p:nvSpPr>
          <p:cNvPr id="246" name="Shape 24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838200" y="1825625"/>
            <a:ext cx="113538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Apps typically wrote in Java</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Do not run in a standard Java virtual </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machine</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dx program transforms java classes </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into .dex formatted bytecodes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Bytecodes executed in DVM</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Applications typically run in their own </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processes, inside their own instance of </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  the DVM.</a:t>
            </a:r>
          </a:p>
        </p:txBody>
      </p:sp>
      <p:sp>
        <p:nvSpPr>
          <p:cNvPr id="253" name="Shape 2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descr="https://farm6.staticflickr.com/5558/14539311194_02ce957151_z.jpg" id="254" name="Shape 254"/>
          <p:cNvPicPr preferRelativeResize="0"/>
          <p:nvPr/>
        </p:nvPicPr>
        <p:blipFill rotWithShape="1">
          <a:blip r:embed="rId3">
            <a:alphaModFix/>
          </a:blip>
          <a:srcRect b="0" l="0" r="0" t="0"/>
          <a:stretch/>
        </p:blipFill>
        <p:spPr>
          <a:xfrm>
            <a:off x="7624138" y="1892335"/>
            <a:ext cx="4455906" cy="4290839"/>
          </a:xfrm>
          <a:prstGeom prst="rect">
            <a:avLst/>
          </a:prstGeom>
          <a:noFill/>
          <a:ln>
            <a:noFill/>
          </a:ln>
        </p:spPr>
      </p:pic>
      <p:sp>
        <p:nvSpPr>
          <p:cNvPr id="255" name="Shape 25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Library layer: </a:t>
            </a:r>
            <a:br>
              <a:rPr b="1" i="0" lang="en-US" sz="4400" u="none" cap="none" strike="noStrike">
                <a:solidFill>
                  <a:schemeClr val="dk1"/>
                </a:solidFill>
                <a:latin typeface="Cambria"/>
                <a:ea typeface="Cambria"/>
                <a:cs typeface="Cambria"/>
                <a:sym typeface="Cambria"/>
              </a:rPr>
            </a:br>
            <a:r>
              <a:rPr b="1" i="0" lang="en-US" sz="4400" u="none" cap="none" strike="noStrike">
                <a:solidFill>
                  <a:schemeClr val="dk1"/>
                </a:solidFill>
                <a:latin typeface="Cambria"/>
                <a:ea typeface="Cambria"/>
                <a:cs typeface="Cambria"/>
                <a:sym typeface="Cambria"/>
              </a:rPr>
              <a:t>Android Runtime - DVM(2/7)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Outline</a:t>
            </a:r>
          </a:p>
        </p:txBody>
      </p:sp>
      <p:sp>
        <p:nvSpPr>
          <p:cNvPr id="97" name="Shape 9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i="0" lang="en-US" sz="2400" u="none" cap="none" strike="noStrike">
                <a:solidFill>
                  <a:schemeClr val="dk1"/>
                </a:solidFill>
                <a:latin typeface="Calibri"/>
                <a:ea typeface="Calibri"/>
                <a:cs typeface="Calibri"/>
                <a:sym typeface="Calibri"/>
              </a:rPr>
              <a:t>‹#›</a:t>
            </a:fld>
          </a:p>
        </p:txBody>
      </p:sp>
      <p:sp>
        <p:nvSpPr>
          <p:cNvPr id="98" name="Shape 98"/>
          <p:cNvSpPr/>
          <p:nvPr/>
        </p:nvSpPr>
        <p:spPr>
          <a:xfrm>
            <a:off x="1169831" y="1643162"/>
            <a:ext cx="9852338" cy="507831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Times"/>
                <a:ea typeface="Times"/>
                <a:cs typeface="Times"/>
                <a:sym typeface="Times"/>
              </a:rPr>
              <a:t>1	 Introduction and application fundamental </a:t>
            </a:r>
          </a:p>
          <a:p>
            <a:pPr indent="0" lvl="0" marL="0" marR="0" rtl="0" algn="l">
              <a:spcBef>
                <a:spcPts val="0"/>
              </a:spcBef>
              <a:buSzPct val="25000"/>
              <a:buNone/>
            </a:pPr>
            <a:r>
              <a:rPr lang="en-US" sz="1800">
                <a:solidFill>
                  <a:schemeClr val="dk1"/>
                </a:solidFill>
                <a:latin typeface="Times"/>
                <a:ea typeface="Times"/>
                <a:cs typeface="Times"/>
                <a:sym typeface="Times"/>
              </a:rPr>
              <a:t>2 	Layout and GUI widget I</a:t>
            </a:r>
          </a:p>
          <a:p>
            <a:pPr indent="0" lvl="0" marL="0" marR="0" rtl="0" algn="l">
              <a:spcBef>
                <a:spcPts val="0"/>
              </a:spcBef>
              <a:buSzPct val="25000"/>
              <a:buNone/>
            </a:pPr>
            <a:r>
              <a:rPr lang="en-US" sz="1800">
                <a:solidFill>
                  <a:schemeClr val="dk1"/>
                </a:solidFill>
                <a:latin typeface="Times"/>
                <a:ea typeface="Times"/>
                <a:cs typeface="Times"/>
                <a:sym typeface="Times"/>
              </a:rPr>
              <a:t>3 	Layout and GUI widget II </a:t>
            </a:r>
          </a:p>
          <a:p>
            <a:pPr indent="0" lvl="0" marL="0" marR="0" rtl="0" algn="l">
              <a:spcBef>
                <a:spcPts val="0"/>
              </a:spcBef>
              <a:buSzPct val="25000"/>
              <a:buNone/>
            </a:pPr>
            <a:r>
              <a:rPr lang="en-US" sz="1800">
                <a:solidFill>
                  <a:schemeClr val="dk1"/>
                </a:solidFill>
                <a:latin typeface="Times"/>
                <a:ea typeface="Times"/>
                <a:cs typeface="Times"/>
                <a:sym typeface="Times"/>
              </a:rPr>
              <a:t>4 	Activity </a:t>
            </a:r>
          </a:p>
          <a:p>
            <a:pPr indent="0" lvl="0" marL="0" marR="0" rtl="0" algn="l">
              <a:spcBef>
                <a:spcPts val="0"/>
              </a:spcBef>
              <a:buSzPct val="25000"/>
              <a:buNone/>
            </a:pPr>
            <a:r>
              <a:rPr lang="en-US" sz="1800">
                <a:solidFill>
                  <a:schemeClr val="dk1"/>
                </a:solidFill>
                <a:latin typeface="Times"/>
                <a:ea typeface="Times"/>
                <a:cs typeface="Times"/>
                <a:sym typeface="Times"/>
              </a:rPr>
              <a:t>5 	Intents + Preference</a:t>
            </a:r>
          </a:p>
          <a:p>
            <a:pPr indent="0" lvl="0" marL="0" marR="0" rtl="0" algn="l">
              <a:spcBef>
                <a:spcPts val="0"/>
              </a:spcBef>
              <a:buSzPct val="25000"/>
              <a:buNone/>
            </a:pPr>
            <a:r>
              <a:rPr lang="en-US" sz="1800">
                <a:solidFill>
                  <a:schemeClr val="dk1"/>
                </a:solidFill>
                <a:latin typeface="Times"/>
                <a:ea typeface="Times"/>
                <a:cs typeface="Times"/>
                <a:sym typeface="Times"/>
              </a:rPr>
              <a:t>6 	Saving data &amp; files</a:t>
            </a:r>
          </a:p>
          <a:p>
            <a:pPr indent="-457200" lvl="0" marL="457200" marR="0" rtl="0" algn="l">
              <a:spcBef>
                <a:spcPts val="0"/>
              </a:spcBef>
              <a:buClr>
                <a:schemeClr val="dk1"/>
              </a:buClr>
              <a:buSzPct val="100000"/>
              <a:buFont typeface="Times"/>
              <a:buAutoNum type="arabicPlain" startAt="7"/>
            </a:pPr>
            <a:r>
              <a:rPr lang="en-US" sz="1800">
                <a:solidFill>
                  <a:schemeClr val="dk1"/>
                </a:solidFill>
                <a:latin typeface="Times"/>
                <a:ea typeface="Times"/>
                <a:cs typeface="Times"/>
                <a:sym typeface="Times"/>
              </a:rPr>
              <a:t>        Saving database</a:t>
            </a:r>
          </a:p>
          <a:p>
            <a:pPr indent="0" lvl="0" marL="0" marR="0" rtl="0" algn="l">
              <a:spcBef>
                <a:spcPts val="0"/>
              </a:spcBef>
              <a:buSzPct val="25000"/>
              <a:buNone/>
            </a:pPr>
            <a:r>
              <a:rPr lang="en-US" sz="1800">
                <a:solidFill>
                  <a:schemeClr val="dk1"/>
                </a:solidFill>
                <a:latin typeface="Times"/>
                <a:ea typeface="Times"/>
                <a:cs typeface="Times"/>
                <a:sym typeface="Times"/>
              </a:rPr>
              <a:t>						Midterm</a:t>
            </a:r>
          </a:p>
          <a:p>
            <a:pPr indent="0" lvl="0" marL="0" marR="0" rtl="0" algn="l">
              <a:spcBef>
                <a:spcPts val="0"/>
              </a:spcBef>
              <a:buSzPct val="25000"/>
              <a:buNone/>
            </a:pPr>
            <a:r>
              <a:rPr lang="en-US" sz="1800">
                <a:solidFill>
                  <a:schemeClr val="dk1"/>
                </a:solidFill>
                <a:latin typeface="Times"/>
                <a:ea typeface="Times"/>
                <a:cs typeface="Times"/>
                <a:sym typeface="Times"/>
              </a:rPr>
              <a:t>8 	Concurrent I</a:t>
            </a:r>
          </a:p>
          <a:p>
            <a:pPr indent="0" lvl="0" marL="0" marR="0" rtl="0" algn="l">
              <a:spcBef>
                <a:spcPts val="0"/>
              </a:spcBef>
              <a:buSzPct val="25000"/>
              <a:buNone/>
            </a:pPr>
            <a:r>
              <a:rPr lang="en-US" sz="1800">
                <a:solidFill>
                  <a:schemeClr val="dk1"/>
                </a:solidFill>
                <a:latin typeface="Times"/>
                <a:ea typeface="Times"/>
                <a:cs typeface="Times"/>
                <a:sym typeface="Times"/>
              </a:rPr>
              <a:t>9 	Concurrent II</a:t>
            </a:r>
          </a:p>
          <a:p>
            <a:pPr indent="0" lvl="0" marL="0" marR="0" rtl="0" algn="l">
              <a:spcBef>
                <a:spcPts val="0"/>
              </a:spcBef>
              <a:buSzPct val="25000"/>
              <a:buNone/>
            </a:pPr>
            <a:r>
              <a:rPr lang="en-US" sz="1800">
                <a:solidFill>
                  <a:schemeClr val="dk1"/>
                </a:solidFill>
                <a:latin typeface="Times"/>
                <a:ea typeface="Times"/>
                <a:cs typeface="Times"/>
                <a:sym typeface="Times"/>
              </a:rPr>
              <a:t>10 	Multimedia I</a:t>
            </a:r>
          </a:p>
          <a:p>
            <a:pPr indent="0" lvl="0" marL="0" marR="0" rtl="0" algn="l">
              <a:spcBef>
                <a:spcPts val="0"/>
              </a:spcBef>
              <a:buSzPct val="25000"/>
              <a:buNone/>
            </a:pPr>
            <a:r>
              <a:rPr lang="en-US" sz="1800">
                <a:solidFill>
                  <a:schemeClr val="dk1"/>
                </a:solidFill>
                <a:latin typeface="Times"/>
                <a:ea typeface="Times"/>
                <a:cs typeface="Times"/>
                <a:sym typeface="Times"/>
              </a:rPr>
              <a:t>11 	Multimedia II</a:t>
            </a:r>
          </a:p>
          <a:p>
            <a:pPr indent="0" lvl="0" marL="0" marR="0" rtl="0" algn="l">
              <a:spcBef>
                <a:spcPts val="0"/>
              </a:spcBef>
              <a:buSzPct val="25000"/>
              <a:buNone/>
            </a:pPr>
            <a:r>
              <a:rPr lang="en-US" sz="1800">
                <a:solidFill>
                  <a:schemeClr val="dk1"/>
                </a:solidFill>
                <a:latin typeface="Times"/>
                <a:ea typeface="Times"/>
                <a:cs typeface="Times"/>
                <a:sym typeface="Times"/>
              </a:rPr>
              <a:t>12 	Networking I</a:t>
            </a:r>
          </a:p>
          <a:p>
            <a:pPr indent="0" lvl="0" marL="0" marR="0" rtl="0" algn="l">
              <a:spcBef>
                <a:spcPts val="0"/>
              </a:spcBef>
              <a:buSzPct val="25000"/>
              <a:buNone/>
            </a:pPr>
            <a:r>
              <a:rPr lang="en-US" sz="1800">
                <a:solidFill>
                  <a:schemeClr val="dk1"/>
                </a:solidFill>
                <a:latin typeface="Times"/>
                <a:ea typeface="Times"/>
                <a:cs typeface="Times"/>
                <a:sym typeface="Times"/>
              </a:rPr>
              <a:t>13 	Networking II</a:t>
            </a:r>
          </a:p>
          <a:p>
            <a:pPr indent="0" lvl="0" marL="0" marR="0" rtl="0" algn="l">
              <a:spcBef>
                <a:spcPts val="0"/>
              </a:spcBef>
              <a:buSzPct val="25000"/>
              <a:buNone/>
            </a:pPr>
            <a:r>
              <a:rPr lang="en-US" sz="1800">
                <a:solidFill>
                  <a:schemeClr val="dk1"/>
                </a:solidFill>
                <a:latin typeface="Times"/>
                <a:ea typeface="Times"/>
                <a:cs typeface="Times"/>
                <a:sym typeface="Times"/>
              </a:rPr>
              <a:t>14 	Jason</a:t>
            </a:r>
          </a:p>
          <a:p>
            <a:pPr indent="-342900" lvl="0" marL="342900" marR="0" rtl="0" algn="l">
              <a:spcBef>
                <a:spcPts val="0"/>
              </a:spcBef>
              <a:buClr>
                <a:schemeClr val="dk1"/>
              </a:buClr>
              <a:buSzPct val="100000"/>
              <a:buFont typeface="Times"/>
              <a:buAutoNum type="arabicPlain" startAt="15"/>
            </a:pPr>
            <a:r>
              <a:rPr lang="en-US" sz="1800">
                <a:solidFill>
                  <a:schemeClr val="dk1"/>
                </a:solidFill>
                <a:latin typeface="Times"/>
                <a:ea typeface="Times"/>
                <a:cs typeface="Times"/>
                <a:sym typeface="Times"/>
              </a:rPr>
              <a:t>           Case study</a:t>
            </a:r>
          </a:p>
          <a:p>
            <a:pPr indent="0" lvl="0" marL="0" marR="0" rtl="0" algn="l">
              <a:spcBef>
                <a:spcPts val="0"/>
              </a:spcBef>
              <a:buSzPct val="25000"/>
              <a:buNone/>
            </a:pPr>
            <a:r>
              <a:rPr lang="en-US" sz="1800">
                <a:solidFill>
                  <a:schemeClr val="dk1"/>
                </a:solidFill>
                <a:latin typeface="Times"/>
                <a:ea typeface="Times"/>
                <a:cs typeface="Times"/>
                <a:sym typeface="Times"/>
              </a:rPr>
              <a:t>						Final</a:t>
            </a:r>
          </a:p>
          <a:p>
            <a:pPr indent="0" lvl="0" marL="0" marR="0" rtl="0" algn="l">
              <a:spcBef>
                <a:spcPts val="0"/>
              </a:spcBef>
              <a:buSzPct val="25000"/>
              <a:buNone/>
            </a:pPr>
            <a:r>
              <a:rPr lang="en-US" sz="1800">
                <a:solidFill>
                  <a:schemeClr val="dk1"/>
                </a:solidFill>
                <a:latin typeface="Times"/>
                <a:ea typeface="Times"/>
                <a:cs typeface="Times"/>
                <a:sym typeface="Times"/>
              </a:rPr>
              <a:t>						Project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 type="body"/>
          </p:nvPr>
        </p:nvSpPr>
        <p:spPr>
          <a:xfrm>
            <a:off x="838200" y="2098581"/>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Memory</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One .dex file for multiple classes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Modified garbage collection to improve memory sharing</a:t>
            </a:r>
          </a:p>
          <a:p>
            <a:pPr indent="-203200" lvl="1" marL="457200" marR="0" rtl="0" algn="l">
              <a:lnSpc>
                <a:spcPct val="90000"/>
              </a:lnSpc>
              <a:spcBef>
                <a:spcPts val="50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CPU</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Optimization applied at installation time</a:t>
            </a:r>
          </a:p>
          <a:p>
            <a:pPr indent="-228600" lvl="1" marL="685800" marR="0" rtl="0" algn="l">
              <a:lnSpc>
                <a:spcPct val="90000"/>
              </a:lnSpc>
              <a:spcBef>
                <a:spcPts val="500"/>
              </a:spcBef>
              <a:spcAft>
                <a:spcPts val="0"/>
              </a:spcAft>
              <a:buClr>
                <a:srgbClr val="FF0000"/>
              </a:buClr>
              <a:buSzPct val="100000"/>
              <a:buFont typeface="Arial"/>
              <a:buChar char="•"/>
            </a:pPr>
            <a:r>
              <a:rPr b="0" i="0" lang="en-US" sz="2800" u="none" cap="none" strike="noStrike">
                <a:solidFill>
                  <a:srgbClr val="FF0000"/>
                </a:solidFill>
                <a:latin typeface="Calibri"/>
                <a:ea typeface="Calibri"/>
                <a:cs typeface="Calibri"/>
                <a:sym typeface="Calibri"/>
              </a:rPr>
              <a:t>Register-based</a:t>
            </a:r>
            <a:r>
              <a:rPr b="0" i="0" lang="en-US" sz="2800" u="none" cap="none" strike="noStrike">
                <a:solidFill>
                  <a:schemeClr val="dk1"/>
                </a:solidFill>
                <a:latin typeface="Calibri"/>
                <a:ea typeface="Calibri"/>
                <a:cs typeface="Calibri"/>
                <a:sym typeface="Calibri"/>
              </a:rPr>
              <a:t>, rather than </a:t>
            </a:r>
            <a:r>
              <a:rPr b="0" i="0" lang="en-US" sz="2800" u="none" cap="none" strike="noStrike">
                <a:solidFill>
                  <a:srgbClr val="FF0000"/>
                </a:solidFill>
                <a:latin typeface="Calibri"/>
                <a:ea typeface="Calibri"/>
                <a:cs typeface="Calibri"/>
                <a:sym typeface="Calibri"/>
              </a:rPr>
              <a:t>stack-based</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62" name="Shape 26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263" name="Shape 263"/>
          <p:cNvSpPr txBox="1"/>
          <p:nvPr/>
        </p:nvSpPr>
        <p:spPr>
          <a:xfrm>
            <a:off x="990600" y="5175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lang="en-US" sz="4400">
                <a:solidFill>
                  <a:schemeClr val="dk1"/>
                </a:solidFill>
                <a:latin typeface="Cambria"/>
                <a:ea typeface="Cambria"/>
                <a:cs typeface="Cambria"/>
                <a:sym typeface="Cambria"/>
              </a:rPr>
              <a:t>Library layer: </a:t>
            </a:r>
            <a:br>
              <a:rPr b="1" lang="en-US" sz="4400">
                <a:solidFill>
                  <a:schemeClr val="dk1"/>
                </a:solidFill>
                <a:latin typeface="Cambria"/>
                <a:ea typeface="Cambria"/>
                <a:cs typeface="Cambria"/>
                <a:sym typeface="Cambria"/>
              </a:rPr>
            </a:br>
            <a:r>
              <a:rPr b="1" lang="en-US" sz="4400">
                <a:solidFill>
                  <a:schemeClr val="dk1"/>
                </a:solidFill>
                <a:latin typeface="Cambria"/>
                <a:ea typeface="Cambria"/>
                <a:cs typeface="Cambria"/>
                <a:sym typeface="Cambria"/>
              </a:rPr>
              <a:t>Android Runtime - DVM(3/7)</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988325" y="2248705"/>
            <a:ext cx="10515600" cy="3483354"/>
          </a:xfrm>
          <a:prstGeom prst="rect">
            <a:avLst/>
          </a:prstGeom>
          <a:noFill/>
          <a:ln>
            <a:noFill/>
          </a:ln>
        </p:spPr>
        <p:txBody>
          <a:bodyPr anchorCtr="0" anchor="t" bIns="45700" lIns="91425" rIns="91425" wrap="square" tIns="45700">
            <a:noAutofit/>
          </a:bodyPr>
          <a:lstStyle/>
          <a:p>
            <a:pPr indent="-228600" lvl="1" marL="457200" marR="0" rtl="0" algn="ctr">
              <a:lnSpc>
                <a:spcPct val="90000"/>
              </a:lnSpc>
              <a:spcBef>
                <a:spcPts val="0"/>
              </a:spcBef>
              <a:spcAft>
                <a:spcPts val="0"/>
              </a:spcAft>
              <a:buClr>
                <a:srgbClr val="FF0000"/>
              </a:buClr>
              <a:buSzPct val="100000"/>
              <a:buFont typeface="Arial"/>
              <a:buNone/>
            </a:pPr>
            <a:r>
              <a:rPr b="0" i="0" lang="en-US" sz="3600" u="none" cap="none" strike="noStrike">
                <a:solidFill>
                  <a:srgbClr val="FF0000"/>
                </a:solidFill>
                <a:latin typeface="Calibri"/>
                <a:ea typeface="Calibri"/>
                <a:cs typeface="Calibri"/>
                <a:sym typeface="Calibri"/>
              </a:rPr>
              <a:t>Stack-based</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grpSp>
        <p:nvGrpSpPr>
          <p:cNvPr id="271" name="Shape 271"/>
          <p:cNvGrpSpPr/>
          <p:nvPr/>
        </p:nvGrpSpPr>
        <p:grpSpPr>
          <a:xfrm>
            <a:off x="1404346" y="3232449"/>
            <a:ext cx="10200005" cy="2193727"/>
            <a:chOff x="1527175" y="2863959"/>
            <a:chExt cx="10200005" cy="2193727"/>
          </a:xfrm>
        </p:grpSpPr>
        <p:pic>
          <p:nvPicPr>
            <p:cNvPr descr="stackAdd" id="272" name="Shape 272"/>
            <p:cNvPicPr preferRelativeResize="0"/>
            <p:nvPr/>
          </p:nvPicPr>
          <p:blipFill rotWithShape="1">
            <a:blip r:embed="rId3">
              <a:alphaModFix/>
            </a:blip>
            <a:srcRect b="0" l="0" r="0" t="0"/>
            <a:stretch/>
          </p:blipFill>
          <p:spPr>
            <a:xfrm>
              <a:off x="1527175" y="2895917"/>
              <a:ext cx="5786675" cy="2161769"/>
            </a:xfrm>
            <a:prstGeom prst="rect">
              <a:avLst/>
            </a:prstGeom>
            <a:noFill/>
            <a:ln>
              <a:noFill/>
            </a:ln>
          </p:spPr>
        </p:pic>
        <p:sp>
          <p:nvSpPr>
            <p:cNvPr id="273" name="Shape 273"/>
            <p:cNvSpPr/>
            <p:nvPr/>
          </p:nvSpPr>
          <p:spPr>
            <a:xfrm>
              <a:off x="8145780" y="2863959"/>
              <a:ext cx="3581400" cy="1815882"/>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FF0000"/>
                </a:buClr>
                <a:buSzPct val="100000"/>
                <a:buFont typeface="Cambria"/>
                <a:buAutoNum type="arabicPeriod"/>
              </a:pPr>
              <a:r>
                <a:rPr b="1" lang="en-US" sz="2800">
                  <a:solidFill>
                    <a:srgbClr val="FF0000"/>
                  </a:solidFill>
                  <a:latin typeface="Arial"/>
                  <a:ea typeface="Arial"/>
                  <a:cs typeface="Arial"/>
                  <a:sym typeface="Arial"/>
                </a:rPr>
                <a:t>POP 20</a:t>
              </a:r>
            </a:p>
            <a:p>
              <a:pPr indent="0" lvl="0" marL="0" marR="0" rtl="0" algn="l">
                <a:spcBef>
                  <a:spcPts val="0"/>
                </a:spcBef>
                <a:buClr>
                  <a:srgbClr val="FF0000"/>
                </a:buClr>
                <a:buSzPct val="100000"/>
                <a:buFont typeface="Cambria"/>
                <a:buAutoNum type="arabicPeriod"/>
              </a:pPr>
              <a:r>
                <a:rPr b="1" lang="en-US" sz="2800">
                  <a:solidFill>
                    <a:srgbClr val="FF0000"/>
                  </a:solidFill>
                  <a:latin typeface="Arial"/>
                  <a:ea typeface="Arial"/>
                  <a:cs typeface="Arial"/>
                  <a:sym typeface="Arial"/>
                </a:rPr>
                <a:t>POP 7</a:t>
              </a:r>
            </a:p>
            <a:p>
              <a:pPr indent="0" lvl="0" marL="0" marR="0" rtl="0" algn="l">
                <a:spcBef>
                  <a:spcPts val="0"/>
                </a:spcBef>
                <a:buClr>
                  <a:srgbClr val="FF0000"/>
                </a:buClr>
                <a:buSzPct val="100000"/>
                <a:buFont typeface="Cambria"/>
                <a:buAutoNum type="arabicPeriod"/>
              </a:pPr>
              <a:r>
                <a:rPr b="1" lang="en-US" sz="2800">
                  <a:solidFill>
                    <a:srgbClr val="FF0000"/>
                  </a:solidFill>
                  <a:latin typeface="Arial"/>
                  <a:ea typeface="Arial"/>
                  <a:cs typeface="Arial"/>
                  <a:sym typeface="Arial"/>
                </a:rPr>
                <a:t>ADD 20, 7, result</a:t>
              </a:r>
            </a:p>
            <a:p>
              <a:pPr indent="0" lvl="0" marL="0" marR="0" rtl="0" algn="l">
                <a:spcBef>
                  <a:spcPts val="0"/>
                </a:spcBef>
                <a:buClr>
                  <a:srgbClr val="FF0000"/>
                </a:buClr>
                <a:buSzPct val="100000"/>
                <a:buFont typeface="Cambria"/>
                <a:buAutoNum type="arabicPeriod"/>
              </a:pPr>
              <a:r>
                <a:rPr b="1" lang="en-US" sz="2800">
                  <a:solidFill>
                    <a:srgbClr val="FF0000"/>
                  </a:solidFill>
                  <a:latin typeface="Arial"/>
                  <a:ea typeface="Arial"/>
                  <a:cs typeface="Arial"/>
                  <a:sym typeface="Arial"/>
                </a:rPr>
                <a:t>PUSH result</a:t>
              </a:r>
            </a:p>
          </p:txBody>
        </p:sp>
      </p:grpSp>
      <p:sp>
        <p:nvSpPr>
          <p:cNvPr id="274" name="Shape 274"/>
          <p:cNvSpPr txBox="1"/>
          <p:nvPr/>
        </p:nvSpPr>
        <p:spPr>
          <a:xfrm>
            <a:off x="990600" y="5175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lang="en-US" sz="4400">
                <a:solidFill>
                  <a:schemeClr val="dk1"/>
                </a:solidFill>
                <a:latin typeface="Cambria"/>
                <a:ea typeface="Cambria"/>
                <a:cs typeface="Cambria"/>
                <a:sym typeface="Cambria"/>
              </a:rPr>
              <a:t>Library layer: </a:t>
            </a:r>
            <a:br>
              <a:rPr b="1" lang="en-US" sz="4400">
                <a:solidFill>
                  <a:schemeClr val="dk1"/>
                </a:solidFill>
                <a:latin typeface="Cambria"/>
                <a:ea typeface="Cambria"/>
                <a:cs typeface="Cambria"/>
                <a:sym typeface="Cambria"/>
              </a:rPr>
            </a:br>
            <a:r>
              <a:rPr b="1" lang="en-US" sz="4400">
                <a:solidFill>
                  <a:schemeClr val="dk1"/>
                </a:solidFill>
                <a:latin typeface="Cambria"/>
                <a:ea typeface="Cambria"/>
                <a:cs typeface="Cambria"/>
                <a:sym typeface="Cambria"/>
              </a:rPr>
              <a:t>Android Runtime - DVM(4/7)</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2394045" y="2030341"/>
            <a:ext cx="7432343" cy="4351338"/>
          </a:xfrm>
          <a:prstGeom prst="rect">
            <a:avLst/>
          </a:prstGeom>
          <a:noFill/>
          <a:ln>
            <a:noFill/>
          </a:ln>
        </p:spPr>
        <p:txBody>
          <a:bodyPr anchorCtr="0" anchor="t" bIns="45700" lIns="91425" rIns="91425" wrap="square" tIns="45700">
            <a:noAutofit/>
          </a:bodyPr>
          <a:lstStyle/>
          <a:p>
            <a:pPr indent="-228600" lvl="1" marL="457200" marR="0" rtl="0" algn="ctr">
              <a:lnSpc>
                <a:spcPct val="90000"/>
              </a:lnSpc>
              <a:spcBef>
                <a:spcPts val="0"/>
              </a:spcBef>
              <a:buClr>
                <a:srgbClr val="FF0000"/>
              </a:buClr>
              <a:buSzPct val="100000"/>
              <a:buFont typeface="Arial"/>
              <a:buNone/>
            </a:pPr>
            <a:r>
              <a:rPr b="0" i="0" lang="en-US" sz="3600" u="none" cap="none" strike="noStrike">
                <a:solidFill>
                  <a:srgbClr val="FF0000"/>
                </a:solidFill>
                <a:latin typeface="Calibri"/>
                <a:ea typeface="Calibri"/>
                <a:cs typeface="Calibri"/>
                <a:sym typeface="Calibri"/>
              </a:rPr>
              <a:t>Register-based</a:t>
            </a:r>
          </a:p>
        </p:txBody>
      </p:sp>
      <p:sp>
        <p:nvSpPr>
          <p:cNvPr id="281" name="Shape 28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descr="registerAdd" id="282" name="Shape 282"/>
          <p:cNvPicPr preferRelativeResize="0"/>
          <p:nvPr/>
        </p:nvPicPr>
        <p:blipFill rotWithShape="1">
          <a:blip r:embed="rId3">
            <a:alphaModFix/>
          </a:blip>
          <a:srcRect b="0" l="0" r="0" t="0"/>
          <a:stretch/>
        </p:blipFill>
        <p:spPr>
          <a:xfrm>
            <a:off x="3220180" y="2727254"/>
            <a:ext cx="5843919" cy="2868592"/>
          </a:xfrm>
          <a:prstGeom prst="rect">
            <a:avLst/>
          </a:prstGeom>
          <a:noFill/>
          <a:ln>
            <a:noFill/>
          </a:ln>
        </p:spPr>
      </p:pic>
      <p:sp>
        <p:nvSpPr>
          <p:cNvPr id="283" name="Shape 283"/>
          <p:cNvSpPr/>
          <p:nvPr/>
        </p:nvSpPr>
        <p:spPr>
          <a:xfrm>
            <a:off x="3163665" y="5798719"/>
            <a:ext cx="6096000" cy="707886"/>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FF0000"/>
              </a:buClr>
              <a:buSzPct val="100000"/>
              <a:buFont typeface="Cambria"/>
              <a:buAutoNum type="arabicPeriod"/>
            </a:pPr>
            <a:r>
              <a:rPr b="1" lang="en-US" sz="2000">
                <a:solidFill>
                  <a:srgbClr val="FF0000"/>
                </a:solidFill>
                <a:latin typeface="Arial"/>
                <a:ea typeface="Arial"/>
                <a:cs typeface="Arial"/>
                <a:sym typeface="Arial"/>
              </a:rPr>
              <a:t> ADD R1, R2, R3;</a:t>
            </a:r>
            <a:r>
              <a:rPr lang="en-US" sz="2000">
                <a:solidFill>
                  <a:srgbClr val="FF0000"/>
                </a:solidFill>
                <a:latin typeface="Arial"/>
                <a:ea typeface="Arial"/>
                <a:cs typeface="Arial"/>
                <a:sym typeface="Arial"/>
              </a:rPr>
              <a:t>  </a:t>
            </a:r>
          </a:p>
          <a:p>
            <a:pPr indent="0" lvl="0" marL="0" marR="0" rtl="0" algn="l">
              <a:spcBef>
                <a:spcPts val="0"/>
              </a:spcBef>
              <a:buSzPct val="25000"/>
              <a:buNone/>
            </a:pPr>
            <a:r>
              <a:rPr lang="en-US" sz="2000">
                <a:solidFill>
                  <a:srgbClr val="333333"/>
                </a:solidFill>
                <a:latin typeface="Arial"/>
                <a:ea typeface="Arial"/>
                <a:cs typeface="Arial"/>
                <a:sym typeface="Arial"/>
              </a:rPr>
              <a:t># Add contents of R1 and R2, store result in R3</a:t>
            </a:r>
          </a:p>
        </p:txBody>
      </p:sp>
      <p:sp>
        <p:nvSpPr>
          <p:cNvPr id="284" name="Shape 284"/>
          <p:cNvSpPr txBox="1"/>
          <p:nvPr/>
        </p:nvSpPr>
        <p:spPr>
          <a:xfrm>
            <a:off x="990600" y="5175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lang="en-US" sz="4400">
                <a:solidFill>
                  <a:schemeClr val="dk1"/>
                </a:solidFill>
                <a:latin typeface="Cambria"/>
                <a:ea typeface="Cambria"/>
                <a:cs typeface="Cambria"/>
                <a:sym typeface="Cambria"/>
              </a:rPr>
              <a:t>Library layer: </a:t>
            </a:r>
            <a:br>
              <a:rPr b="1" lang="en-US" sz="4400">
                <a:solidFill>
                  <a:schemeClr val="dk1"/>
                </a:solidFill>
                <a:latin typeface="Cambria"/>
                <a:ea typeface="Cambria"/>
                <a:cs typeface="Cambria"/>
                <a:sym typeface="Cambria"/>
              </a:rPr>
            </a:br>
            <a:r>
              <a:rPr b="1" lang="en-US" sz="4400">
                <a:solidFill>
                  <a:schemeClr val="dk1"/>
                </a:solidFill>
                <a:latin typeface="Cambria"/>
                <a:ea typeface="Cambria"/>
                <a:cs typeface="Cambria"/>
                <a:sym typeface="Cambria"/>
              </a:rPr>
              <a:t>Android Runtime - DVM(5/7)</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9" name="Shape 289"/>
        <p:cNvGrpSpPr/>
        <p:nvPr/>
      </p:nvGrpSpPr>
      <p:grpSpPr>
        <a:xfrm>
          <a:off x="0" y="0"/>
          <a:ext cx="0" cy="0"/>
          <a:chOff x="0" y="0"/>
          <a:chExt cx="0" cy="0"/>
        </a:xfrm>
      </p:grpSpPr>
      <p:sp>
        <p:nvSpPr>
          <p:cNvPr id="290" name="Shape 290"/>
          <p:cNvSpPr txBox="1"/>
          <p:nvPr>
            <p:ph idx="1" type="body"/>
          </p:nvPr>
        </p:nvSpPr>
        <p:spPr>
          <a:xfrm>
            <a:off x="1329520" y="2043989"/>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Why register-based</a:t>
            </a:r>
          </a:p>
          <a:p>
            <a:pPr indent="-228600" lvl="0" marL="228600" marR="0" rtl="0" algn="l">
              <a:lnSpc>
                <a:spcPct val="90000"/>
              </a:lnSpc>
              <a:spcBef>
                <a:spcPts val="100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Expected benefits over stack-based VMs</a:t>
            </a:r>
          </a:p>
          <a:p>
            <a:pPr indent="-228600" lvl="2" marL="11430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Avoids slow instruction </a:t>
            </a:r>
            <a:r>
              <a:rPr b="0" i="0" lang="en-US" sz="2800" u="none" cap="none" strike="noStrike">
                <a:solidFill>
                  <a:srgbClr val="FF0000"/>
                </a:solidFill>
                <a:latin typeface="Calibri"/>
                <a:ea typeface="Calibri"/>
                <a:cs typeface="Calibri"/>
                <a:sym typeface="Calibri"/>
              </a:rPr>
              <a:t>dispatch</a:t>
            </a:r>
          </a:p>
          <a:p>
            <a:pPr indent="-228600" lvl="2" marL="11430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Avoids unnecessary </a:t>
            </a:r>
            <a:r>
              <a:rPr b="0" i="0" lang="en-US" sz="2800" u="none" cap="none" strike="noStrike">
                <a:solidFill>
                  <a:srgbClr val="FF0000"/>
                </a:solidFill>
                <a:latin typeface="Calibri"/>
                <a:ea typeface="Calibri"/>
                <a:cs typeface="Calibri"/>
                <a:sym typeface="Calibri"/>
              </a:rPr>
              <a:t>memory</a:t>
            </a:r>
            <a:r>
              <a:rPr b="0" i="0" lang="en-US" sz="2800" u="none" cap="none" strike="noStrike">
                <a:solidFill>
                  <a:schemeClr val="dk1"/>
                </a:solidFill>
                <a:latin typeface="Calibri"/>
                <a:ea typeface="Calibri"/>
                <a:cs typeface="Calibri"/>
                <a:sym typeface="Calibri"/>
              </a:rPr>
              <a:t> accesses</a:t>
            </a:r>
          </a:p>
          <a:p>
            <a:pPr indent="-228600" lvl="2" marL="11430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More efficient instruction </a:t>
            </a:r>
            <a:r>
              <a:rPr b="0" i="0" lang="en-US" sz="2800" u="none" cap="none" strike="noStrike">
                <a:solidFill>
                  <a:srgbClr val="FF0000"/>
                </a:solidFill>
                <a:latin typeface="Calibri"/>
                <a:ea typeface="Calibri"/>
                <a:cs typeface="Calibri"/>
                <a:sym typeface="Calibri"/>
              </a:rPr>
              <a:t>stream</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91" name="Shape 29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292" name="Shape 292"/>
          <p:cNvSpPr txBox="1"/>
          <p:nvPr/>
        </p:nvSpPr>
        <p:spPr>
          <a:xfrm>
            <a:off x="990600" y="5175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lang="en-US" sz="4400">
                <a:solidFill>
                  <a:schemeClr val="dk1"/>
                </a:solidFill>
                <a:latin typeface="Cambria"/>
                <a:ea typeface="Cambria"/>
                <a:cs typeface="Cambria"/>
                <a:sym typeface="Cambria"/>
              </a:rPr>
              <a:t>Library layer: </a:t>
            </a:r>
            <a:br>
              <a:rPr b="1" lang="en-US" sz="4400">
                <a:solidFill>
                  <a:schemeClr val="dk1"/>
                </a:solidFill>
                <a:latin typeface="Cambria"/>
                <a:ea typeface="Cambria"/>
                <a:cs typeface="Cambria"/>
                <a:sym typeface="Cambria"/>
              </a:rPr>
            </a:br>
            <a:r>
              <a:rPr b="1" lang="en-US" sz="4400">
                <a:solidFill>
                  <a:schemeClr val="dk1"/>
                </a:solidFill>
                <a:latin typeface="Cambria"/>
                <a:ea typeface="Cambria"/>
                <a:cs typeface="Cambria"/>
                <a:sym typeface="Cambria"/>
              </a:rPr>
              <a:t>Android Runtime - DVM(6/7)</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2721590" y="2003045"/>
            <a:ext cx="7691651" cy="4351338"/>
          </a:xfrm>
          <a:prstGeom prst="rect">
            <a:avLst/>
          </a:prstGeom>
          <a:noFill/>
          <a:ln>
            <a:noFill/>
          </a:ln>
        </p:spPr>
        <p:txBody>
          <a:bodyPr anchorCtr="0" anchor="t" bIns="45700" lIns="91425" rIns="91425" wrap="square" tIns="45700">
            <a:noAutofit/>
          </a:bodyPr>
          <a:lstStyle/>
          <a:p>
            <a:pPr indent="-203200" lvl="1" marL="457200" marR="0" rtl="0" algn="l">
              <a:lnSpc>
                <a:spcPct val="90000"/>
              </a:lnSpc>
              <a:spcBef>
                <a:spcPts val="0"/>
              </a:spcBef>
              <a:spcAft>
                <a:spcPts val="0"/>
              </a:spcAft>
              <a:buClr>
                <a:srgbClr val="FF0000"/>
              </a:buClr>
              <a:buSzPct val="100000"/>
              <a:buFont typeface="Arial"/>
              <a:buNone/>
            </a:pPr>
            <a:r>
              <a:rPr b="0" i="0" lang="en-US" sz="3200" u="none" cap="none" strike="noStrike">
                <a:solidFill>
                  <a:srgbClr val="FF0000"/>
                </a:solidFill>
                <a:latin typeface="Calibri"/>
                <a:ea typeface="Calibri"/>
                <a:cs typeface="Calibri"/>
                <a:sym typeface="Calibri"/>
              </a:rPr>
              <a:t>Example</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public static long sumArray  (int[ ] arr) </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t>
            </a:r>
          </a:p>
          <a:p>
            <a:pPr indent="-177800" lvl="2" marL="9144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long sum = 0;</a:t>
            </a:r>
          </a:p>
          <a:p>
            <a:pPr indent="-177800" lvl="2" marL="9144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for(int i:arr) </a:t>
            </a:r>
          </a:p>
          <a:p>
            <a:pPr indent="-177800" lvl="2" marL="9144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t>
            </a:r>
          </a:p>
          <a:p>
            <a:pPr indent="-177800" lvl="3" marL="13716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sum += i;</a:t>
            </a:r>
          </a:p>
          <a:p>
            <a:pPr indent="-177800" lvl="2" marL="9144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t>
            </a:r>
          </a:p>
          <a:p>
            <a:pPr indent="-177800" lvl="2" marL="9144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return sum;</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a:t>
            </a:r>
          </a:p>
        </p:txBody>
      </p:sp>
      <p:sp>
        <p:nvSpPr>
          <p:cNvPr id="299" name="Shape 29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00" name="Shape 300"/>
          <p:cNvSpPr txBox="1"/>
          <p:nvPr/>
        </p:nvSpPr>
        <p:spPr>
          <a:xfrm>
            <a:off x="990600" y="5175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lang="en-US" sz="4400">
                <a:solidFill>
                  <a:schemeClr val="dk1"/>
                </a:solidFill>
                <a:latin typeface="Cambria"/>
                <a:ea typeface="Cambria"/>
                <a:cs typeface="Cambria"/>
                <a:sym typeface="Cambria"/>
              </a:rPr>
              <a:t>Library layer: </a:t>
            </a:r>
            <a:br>
              <a:rPr b="1" lang="en-US" sz="4400">
                <a:solidFill>
                  <a:schemeClr val="dk1"/>
                </a:solidFill>
                <a:latin typeface="Cambria"/>
                <a:ea typeface="Cambria"/>
                <a:cs typeface="Cambria"/>
                <a:sym typeface="Cambria"/>
              </a:rPr>
            </a:br>
            <a:r>
              <a:rPr b="1" lang="en-US" sz="4400">
                <a:solidFill>
                  <a:schemeClr val="dk1"/>
                </a:solidFill>
                <a:latin typeface="Cambria"/>
                <a:ea typeface="Cambria"/>
                <a:cs typeface="Cambria"/>
                <a:sym typeface="Cambria"/>
              </a:rPr>
              <a:t>Android Runtime - DVM(7/7)</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Java Bytecode (Stack-based)</a:t>
            </a:r>
          </a:p>
        </p:txBody>
      </p:sp>
      <p:pic>
        <p:nvPicPr>
          <p:cNvPr id="307" name="Shape 307"/>
          <p:cNvPicPr preferRelativeResize="0"/>
          <p:nvPr>
            <p:ph idx="1" type="body"/>
          </p:nvPr>
        </p:nvPicPr>
        <p:blipFill rotWithShape="1">
          <a:blip r:embed="rId3">
            <a:alphaModFix/>
          </a:blip>
          <a:srcRect b="0" l="0" r="0" t="0"/>
          <a:stretch/>
        </p:blipFill>
        <p:spPr>
          <a:xfrm>
            <a:off x="1482392" y="1703740"/>
            <a:ext cx="9331680" cy="4948519"/>
          </a:xfrm>
          <a:prstGeom prst="rect">
            <a:avLst/>
          </a:prstGeom>
          <a:noFill/>
          <a:ln>
            <a:noFill/>
          </a:ln>
        </p:spPr>
      </p:pic>
      <p:sp>
        <p:nvSpPr>
          <p:cNvPr id="308" name="Shape 30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Dex Bytecode (Register-based)</a:t>
            </a:r>
          </a:p>
        </p:txBody>
      </p:sp>
      <p:sp>
        <p:nvSpPr>
          <p:cNvPr id="315" name="Shape 31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id="316" name="Shape 316"/>
          <p:cNvPicPr preferRelativeResize="0"/>
          <p:nvPr/>
        </p:nvPicPr>
        <p:blipFill rotWithShape="1">
          <a:blip r:embed="rId3">
            <a:alphaModFix/>
          </a:blip>
          <a:srcRect b="0" l="0" r="0" t="0"/>
          <a:stretch/>
        </p:blipFill>
        <p:spPr>
          <a:xfrm>
            <a:off x="1810832" y="1542977"/>
            <a:ext cx="8725299" cy="51105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Register-based vs Stack-based VMs</a:t>
            </a:r>
          </a:p>
        </p:txBody>
      </p:sp>
      <p:sp>
        <p:nvSpPr>
          <p:cNvPr id="323" name="Shape 32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24" name="Shape 32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1" marL="685800" marR="0" rtl="0" algn="l">
              <a:lnSpc>
                <a:spcPct val="90000"/>
              </a:lnSpc>
              <a:spcBef>
                <a:spcPts val="0"/>
              </a:spcBef>
              <a:spcAft>
                <a:spcPts val="0"/>
              </a:spcAft>
              <a:buClr>
                <a:schemeClr val="dk1"/>
              </a:buClr>
              <a:buSzPct val="100000"/>
              <a:buFont typeface="Arial"/>
              <a:buChar char="•"/>
            </a:pPr>
            <a:r>
              <a:rPr b="0" i="0" lang="en-US" sz="4000" u="none" cap="none" strike="noStrike">
                <a:solidFill>
                  <a:schemeClr val="dk1"/>
                </a:solidFill>
                <a:latin typeface="Calibri"/>
                <a:ea typeface="Calibri"/>
                <a:cs typeface="Calibri"/>
                <a:sym typeface="Calibri"/>
              </a:rPr>
              <a:t> 30% fewer instructions</a:t>
            </a:r>
          </a:p>
          <a:p>
            <a:pPr indent="-228600" lvl="1" marL="685800" marR="0" rtl="0" algn="l">
              <a:lnSpc>
                <a:spcPct val="90000"/>
              </a:lnSpc>
              <a:spcBef>
                <a:spcPts val="500"/>
              </a:spcBef>
              <a:spcAft>
                <a:spcPts val="0"/>
              </a:spcAft>
              <a:buClr>
                <a:schemeClr val="dk1"/>
              </a:buClr>
              <a:buSzPct val="100000"/>
              <a:buFont typeface="Arial"/>
              <a:buChar char="•"/>
            </a:pPr>
            <a:r>
              <a:rPr b="0" i="0" lang="en-US" sz="4000" u="none" cap="none" strike="noStrike">
                <a:solidFill>
                  <a:schemeClr val="dk1"/>
                </a:solidFill>
                <a:latin typeface="Calibri"/>
                <a:ea typeface="Calibri"/>
                <a:cs typeface="Calibri"/>
                <a:sym typeface="Calibri"/>
              </a:rPr>
              <a:t> 35% fewer code units</a:t>
            </a:r>
          </a:p>
          <a:p>
            <a:pPr indent="-228600" lvl="1" marL="685800" marR="0" rtl="0" algn="l">
              <a:lnSpc>
                <a:spcPct val="90000"/>
              </a:lnSpc>
              <a:spcBef>
                <a:spcPts val="500"/>
              </a:spcBef>
              <a:spcAft>
                <a:spcPts val="0"/>
              </a:spcAft>
              <a:buClr>
                <a:schemeClr val="dk1"/>
              </a:buClr>
              <a:buSzPct val="100000"/>
              <a:buFont typeface="Arial"/>
              <a:buChar char="•"/>
            </a:pPr>
            <a:r>
              <a:rPr b="0" i="0" lang="en-US" sz="4000" u="none" cap="none" strike="noStrike">
                <a:solidFill>
                  <a:schemeClr val="dk1"/>
                </a:solidFill>
                <a:latin typeface="Calibri"/>
                <a:ea typeface="Calibri"/>
                <a:cs typeface="Calibri"/>
                <a:sym typeface="Calibri"/>
              </a:rPr>
              <a:t> 35% more bytes in the instruction stream</a:t>
            </a:r>
          </a:p>
          <a:p>
            <a:pPr indent="-177800" lvl="1" marL="457200" marR="0" rtl="0" algn="l">
              <a:lnSpc>
                <a:spcPct val="90000"/>
              </a:lnSpc>
              <a:spcBef>
                <a:spcPts val="5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Application Framework Layer</a:t>
            </a:r>
          </a:p>
        </p:txBody>
      </p:sp>
      <p:pic>
        <p:nvPicPr>
          <p:cNvPr id="330" name="Shape 330"/>
          <p:cNvPicPr preferRelativeResize="0"/>
          <p:nvPr/>
        </p:nvPicPr>
        <p:blipFill rotWithShape="1">
          <a:blip r:embed="rId3">
            <a:alphaModFix/>
          </a:blip>
          <a:srcRect b="0" l="0" r="0" t="0"/>
          <a:stretch/>
        </p:blipFill>
        <p:spPr>
          <a:xfrm>
            <a:off x="3406843" y="1634874"/>
            <a:ext cx="5661755" cy="4589215"/>
          </a:xfrm>
          <a:prstGeom prst="rect">
            <a:avLst/>
          </a:prstGeom>
          <a:noFill/>
          <a:ln>
            <a:noFill/>
          </a:ln>
        </p:spPr>
      </p:pic>
      <p:sp>
        <p:nvSpPr>
          <p:cNvPr id="331" name="Shape 331"/>
          <p:cNvSpPr/>
          <p:nvPr/>
        </p:nvSpPr>
        <p:spPr>
          <a:xfrm>
            <a:off x="3406843" y="6519446"/>
            <a:ext cx="6096000"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orbel"/>
                <a:ea typeface="Corbel"/>
                <a:cs typeface="Corbel"/>
                <a:sym typeface="Corbel"/>
              </a:rPr>
              <a:t>http://developer.android.com/guide/basics/what--‐is--‐android.html</a:t>
            </a:r>
          </a:p>
        </p:txBody>
      </p:sp>
      <p:sp>
        <p:nvSpPr>
          <p:cNvPr id="332" name="Shape 33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33" name="Shape 333"/>
          <p:cNvSpPr/>
          <p:nvPr/>
        </p:nvSpPr>
        <p:spPr>
          <a:xfrm>
            <a:off x="9248843" y="2642342"/>
            <a:ext cx="1063557" cy="558800"/>
          </a:xfrm>
          <a:prstGeom prst="leftArrow">
            <a:avLst>
              <a:gd fmla="val 50000" name="adj1"/>
              <a:gd fmla="val 50000" name="adj2"/>
            </a:avLst>
          </a:prstGeom>
          <a:solidFill>
            <a:schemeClr val="accent1"/>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Application Framework Layer</a:t>
            </a:r>
          </a:p>
        </p:txBody>
      </p:sp>
      <p:sp>
        <p:nvSpPr>
          <p:cNvPr id="340" name="Shape 34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41" name="Shape 34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Noto Sans Symbols"/>
              <a:buChar char="❑"/>
            </a:pPr>
            <a:r>
              <a:rPr b="1" i="0" lang="en-US" sz="2800" u="none" cap="none" strike="noStrike">
                <a:solidFill>
                  <a:schemeClr val="dk1"/>
                </a:solidFill>
                <a:latin typeface="Calibri"/>
                <a:ea typeface="Calibri"/>
                <a:cs typeface="Calibri"/>
                <a:sym typeface="Calibri"/>
              </a:rPr>
              <a:t>Window Manager</a:t>
            </a:r>
          </a:p>
          <a:p>
            <a:pPr indent="-152400" lvl="1" marL="457200" marR="0" rtl="0" algn="l">
              <a:lnSpc>
                <a:spcPct val="90000"/>
              </a:lnSpc>
              <a:spcBef>
                <a:spcPts val="5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Manages top-level window’s look &amp; behavior</a:t>
            </a:r>
          </a:p>
          <a:p>
            <a:pPr indent="-228600" lvl="0" marL="228600" marR="0" rtl="0" algn="l">
              <a:lnSpc>
                <a:spcPct val="90000"/>
              </a:lnSpc>
              <a:spcBef>
                <a:spcPts val="1000"/>
              </a:spcBef>
              <a:spcAft>
                <a:spcPts val="0"/>
              </a:spcAft>
              <a:buClr>
                <a:schemeClr val="dk1"/>
              </a:buClr>
              <a:buSzPct val="100000"/>
              <a:buFont typeface="Noto Sans Symbols"/>
              <a:buChar char="❑"/>
            </a:pPr>
            <a:r>
              <a:rPr b="1" i="0" lang="en-US" sz="2800" u="none" cap="none" strike="noStrike">
                <a:solidFill>
                  <a:schemeClr val="dk1"/>
                </a:solidFill>
                <a:latin typeface="Calibri"/>
                <a:ea typeface="Calibri"/>
                <a:cs typeface="Calibri"/>
                <a:sym typeface="Calibri"/>
              </a:rPr>
              <a:t>View system</a:t>
            </a:r>
          </a:p>
          <a:p>
            <a:pPr indent="-152400" lvl="1" marL="457200" marR="0" rtl="0" algn="l">
              <a:lnSpc>
                <a:spcPct val="90000"/>
              </a:lnSpc>
              <a:spcBef>
                <a:spcPts val="5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Lists, grids, buttons, etc.</a:t>
            </a:r>
          </a:p>
          <a:p>
            <a:pPr indent="-228600" lvl="0" marL="228600" marR="0" rtl="0" algn="l">
              <a:lnSpc>
                <a:spcPct val="90000"/>
              </a:lnSpc>
              <a:spcBef>
                <a:spcPts val="1000"/>
              </a:spcBef>
              <a:spcAft>
                <a:spcPts val="0"/>
              </a:spcAft>
              <a:buClr>
                <a:schemeClr val="dk1"/>
              </a:buClr>
              <a:buSzPct val="100000"/>
              <a:buFont typeface="Noto Sans Symbols"/>
              <a:buChar char="❑"/>
            </a:pPr>
            <a:r>
              <a:rPr b="1" i="0" lang="en-US" sz="2800" u="none" cap="none" strike="noStrike">
                <a:solidFill>
                  <a:schemeClr val="dk1"/>
                </a:solidFill>
                <a:latin typeface="Calibri"/>
                <a:ea typeface="Calibri"/>
                <a:cs typeface="Calibri"/>
                <a:sym typeface="Calibri"/>
              </a:rPr>
              <a:t>Content providers</a:t>
            </a:r>
          </a:p>
          <a:p>
            <a:pPr indent="-152400" lvl="1" marL="457200" marR="0" rtl="0" algn="l">
              <a:lnSpc>
                <a:spcPct val="90000"/>
              </a:lnSpc>
              <a:spcBef>
                <a:spcPts val="5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Inter-application data sharing</a:t>
            </a:r>
          </a:p>
          <a:p>
            <a:pPr indent="-228600" lvl="0" marL="228600" marR="0" rtl="0" algn="l">
              <a:lnSpc>
                <a:spcPct val="90000"/>
              </a:lnSpc>
              <a:spcBef>
                <a:spcPts val="1000"/>
              </a:spcBef>
              <a:spcAft>
                <a:spcPts val="0"/>
              </a:spcAft>
              <a:buClr>
                <a:schemeClr val="dk1"/>
              </a:buClr>
              <a:buSzPct val="100000"/>
              <a:buFont typeface="Noto Sans Symbols"/>
              <a:buChar char="❑"/>
            </a:pPr>
            <a:r>
              <a:rPr b="1" i="0" lang="en-US" sz="2800" u="none" cap="none" strike="noStrike">
                <a:solidFill>
                  <a:schemeClr val="dk1"/>
                </a:solidFill>
                <a:latin typeface="Calibri"/>
                <a:ea typeface="Calibri"/>
                <a:cs typeface="Calibri"/>
                <a:sym typeface="Calibri"/>
              </a:rPr>
              <a:t>Activity manager</a:t>
            </a:r>
          </a:p>
          <a:p>
            <a:pPr indent="-152400" lvl="1" marL="457200" marR="0" rtl="0" algn="l">
              <a:lnSpc>
                <a:spcPct val="90000"/>
              </a:lnSpc>
              <a:spcBef>
                <a:spcPts val="500"/>
              </a:spcBef>
              <a:buClr>
                <a:schemeClr val="dk1"/>
              </a:buClr>
              <a:buSzPct val="100000"/>
              <a:buFont typeface="Arial"/>
              <a:buNone/>
            </a:pPr>
            <a:r>
              <a:rPr b="0" i="0" lang="en-US" sz="2400" u="none" cap="none" strike="noStrike">
                <a:solidFill>
                  <a:schemeClr val="dk1"/>
                </a:solidFill>
                <a:latin typeface="Calibri"/>
                <a:ea typeface="Calibri"/>
                <a:cs typeface="Calibri"/>
                <a:sym typeface="Calibri"/>
              </a:rPr>
              <a:t>Application lifecycle</a:t>
            </a:r>
          </a:p>
        </p:txBody>
      </p:sp>
      <p:pic>
        <p:nvPicPr>
          <p:cNvPr id="342" name="Shape 342"/>
          <p:cNvPicPr preferRelativeResize="0"/>
          <p:nvPr/>
        </p:nvPicPr>
        <p:blipFill rotWithShape="1">
          <a:blip r:embed="rId3">
            <a:alphaModFix/>
          </a:blip>
          <a:srcRect b="0" l="0" r="0" t="0"/>
          <a:stretch/>
        </p:blipFill>
        <p:spPr>
          <a:xfrm>
            <a:off x="2602446" y="5356197"/>
            <a:ext cx="7444968" cy="13651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Outline</a:t>
            </a:r>
          </a:p>
        </p:txBody>
      </p:sp>
      <p:sp>
        <p:nvSpPr>
          <p:cNvPr id="104" name="Shape 104"/>
          <p:cNvSpPr txBox="1"/>
          <p:nvPr>
            <p:ph idx="1" type="body"/>
          </p:nvPr>
        </p:nvSpPr>
        <p:spPr>
          <a:xfrm>
            <a:off x="876300" y="1597024"/>
            <a:ext cx="10515600" cy="4441826"/>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3200" u="none" cap="none" strike="noStrike">
                <a:solidFill>
                  <a:schemeClr val="dk1"/>
                </a:solidFill>
                <a:latin typeface="Cambria"/>
                <a:ea typeface="Cambria"/>
                <a:cs typeface="Cambria"/>
                <a:sym typeface="Cambria"/>
              </a:rPr>
              <a:t>กลางภาค </a:t>
            </a:r>
            <a:r>
              <a:rPr b="1" lang="en-US" sz="3200">
                <a:latin typeface="Cambria"/>
                <a:ea typeface="Cambria"/>
                <a:cs typeface="Cambria"/>
                <a:sym typeface="Cambria"/>
              </a:rPr>
              <a:t>3</a:t>
            </a:r>
            <a:r>
              <a:rPr b="1" i="0" lang="en-US" sz="3200" u="none" cap="none" strike="noStrike">
                <a:solidFill>
                  <a:schemeClr val="dk1"/>
                </a:solidFill>
                <a:latin typeface="Cambria"/>
                <a:ea typeface="Cambria"/>
                <a:cs typeface="Cambria"/>
                <a:sym typeface="Cambria"/>
              </a:rPr>
              <a:t>0%</a:t>
            </a:r>
          </a:p>
          <a:p>
            <a:pPr indent="-228600" lvl="0" marL="228600" marR="0" rtl="0" algn="l">
              <a:lnSpc>
                <a:spcPct val="90000"/>
              </a:lnSpc>
              <a:spcBef>
                <a:spcPts val="1000"/>
              </a:spcBef>
              <a:spcAft>
                <a:spcPts val="0"/>
              </a:spcAft>
              <a:buClr>
                <a:schemeClr val="dk1"/>
              </a:buClr>
              <a:buSzPct val="100000"/>
              <a:buFont typeface="Arial"/>
              <a:buChar char="•"/>
            </a:pPr>
            <a:r>
              <a:rPr b="1" i="0" lang="en-US" sz="3200" u="none" cap="none" strike="noStrike">
                <a:solidFill>
                  <a:schemeClr val="dk1"/>
                </a:solidFill>
                <a:latin typeface="Cambria"/>
                <a:ea typeface="Cambria"/>
                <a:cs typeface="Cambria"/>
                <a:sym typeface="Cambria"/>
              </a:rPr>
              <a:t>ปลายภาค 30%</a:t>
            </a:r>
          </a:p>
          <a:p>
            <a:pPr indent="-228600" lvl="0" marL="228600" marR="0" rtl="0" algn="l">
              <a:lnSpc>
                <a:spcPct val="90000"/>
              </a:lnSpc>
              <a:spcBef>
                <a:spcPts val="1000"/>
              </a:spcBef>
              <a:spcAft>
                <a:spcPts val="0"/>
              </a:spcAft>
              <a:buClr>
                <a:schemeClr val="dk1"/>
              </a:buClr>
              <a:buSzPct val="100000"/>
              <a:buFont typeface="Arial"/>
              <a:buChar char="•"/>
            </a:pPr>
            <a:r>
              <a:rPr b="1" i="0" lang="en-US" sz="3200" u="none" cap="none" strike="noStrike">
                <a:solidFill>
                  <a:schemeClr val="dk1"/>
                </a:solidFill>
                <a:latin typeface="Cambria"/>
                <a:ea typeface="Cambria"/>
                <a:cs typeface="Cambria"/>
                <a:sym typeface="Cambria"/>
              </a:rPr>
              <a:t>Project </a:t>
            </a:r>
            <a:r>
              <a:rPr b="1" lang="en-US" sz="3200">
                <a:latin typeface="Cambria"/>
                <a:ea typeface="Cambria"/>
                <a:cs typeface="Cambria"/>
                <a:sym typeface="Cambria"/>
              </a:rPr>
              <a:t>3</a:t>
            </a:r>
            <a:r>
              <a:rPr b="1" i="0" lang="en-US" sz="3200" u="none" cap="none" strike="noStrike">
                <a:solidFill>
                  <a:schemeClr val="dk1"/>
                </a:solidFill>
                <a:latin typeface="Cambria"/>
                <a:ea typeface="Cambria"/>
                <a:cs typeface="Cambria"/>
                <a:sym typeface="Cambria"/>
              </a:rPr>
              <a:t>0%</a:t>
            </a:r>
          </a:p>
          <a:p>
            <a:pPr indent="-228600" lvl="0" marL="228600" marR="0" rtl="0" algn="l">
              <a:lnSpc>
                <a:spcPct val="90000"/>
              </a:lnSpc>
              <a:spcBef>
                <a:spcPts val="1000"/>
              </a:spcBef>
              <a:spcAft>
                <a:spcPts val="0"/>
              </a:spcAft>
              <a:buClr>
                <a:schemeClr val="dk1"/>
              </a:buClr>
              <a:buSzPct val="100000"/>
              <a:buFont typeface="Arial"/>
              <a:buChar char="•"/>
            </a:pPr>
            <a:r>
              <a:rPr b="1" i="0" lang="en-US" sz="3200" u="none" cap="none" strike="noStrike">
                <a:solidFill>
                  <a:schemeClr val="dk1"/>
                </a:solidFill>
                <a:latin typeface="Cambria"/>
                <a:ea typeface="Cambria"/>
                <a:cs typeface="Cambria"/>
                <a:sym typeface="Cambria"/>
              </a:rPr>
              <a:t>เข้าเรียน 10%</a:t>
            </a:r>
          </a:p>
          <a:p>
            <a:pPr indent="-228600" lvl="0" marL="228600" marR="0" rtl="0" algn="l">
              <a:lnSpc>
                <a:spcPct val="90000"/>
              </a:lnSpc>
              <a:spcBef>
                <a:spcPts val="1000"/>
              </a:spcBef>
              <a:buClr>
                <a:schemeClr val="dk1"/>
              </a:buClr>
              <a:buSzPct val="100000"/>
              <a:buFont typeface="Arial"/>
              <a:buChar char="•"/>
            </a:pPr>
            <a:r>
              <a:rPr b="1" i="0" lang="en-US" sz="3200" u="none" cap="none" strike="noStrike">
                <a:solidFill>
                  <a:schemeClr val="dk1"/>
                </a:solidFill>
                <a:latin typeface="Cambria"/>
                <a:ea typeface="Cambria"/>
                <a:cs typeface="Cambria"/>
                <a:sym typeface="Cambria"/>
              </a:rPr>
              <a:t>Quiz (option) 10%</a:t>
            </a:r>
          </a:p>
        </p:txBody>
      </p:sp>
      <p:sp>
        <p:nvSpPr>
          <p:cNvPr id="105" name="Shape 10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Application Layer</a:t>
            </a:r>
          </a:p>
        </p:txBody>
      </p:sp>
      <p:pic>
        <p:nvPicPr>
          <p:cNvPr id="348" name="Shape 348"/>
          <p:cNvPicPr preferRelativeResize="0"/>
          <p:nvPr/>
        </p:nvPicPr>
        <p:blipFill rotWithShape="1">
          <a:blip r:embed="rId3">
            <a:alphaModFix/>
          </a:blip>
          <a:srcRect b="0" l="0" r="0" t="0"/>
          <a:stretch/>
        </p:blipFill>
        <p:spPr>
          <a:xfrm>
            <a:off x="3406843" y="1634874"/>
            <a:ext cx="5661755" cy="4589215"/>
          </a:xfrm>
          <a:prstGeom prst="rect">
            <a:avLst/>
          </a:prstGeom>
          <a:noFill/>
          <a:ln>
            <a:noFill/>
          </a:ln>
        </p:spPr>
      </p:pic>
      <p:sp>
        <p:nvSpPr>
          <p:cNvPr id="349" name="Shape 349"/>
          <p:cNvSpPr/>
          <p:nvPr/>
        </p:nvSpPr>
        <p:spPr>
          <a:xfrm>
            <a:off x="3406843" y="6519446"/>
            <a:ext cx="6096000"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orbel"/>
                <a:ea typeface="Corbel"/>
                <a:cs typeface="Corbel"/>
                <a:sym typeface="Corbel"/>
              </a:rPr>
              <a:t>http://developer.android.com/guide/basics/what--‐is--‐android.html</a:t>
            </a:r>
          </a:p>
        </p:txBody>
      </p:sp>
      <p:sp>
        <p:nvSpPr>
          <p:cNvPr id="350" name="Shape 35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51" name="Shape 351"/>
          <p:cNvSpPr/>
          <p:nvPr/>
        </p:nvSpPr>
        <p:spPr>
          <a:xfrm>
            <a:off x="9502843" y="1792808"/>
            <a:ext cx="1063557" cy="558800"/>
          </a:xfrm>
          <a:prstGeom prst="leftArrow">
            <a:avLst>
              <a:gd fmla="val 50000" name="adj1"/>
              <a:gd fmla="val 50000" name="adj2"/>
            </a:avLst>
          </a:prstGeom>
          <a:solidFill>
            <a:schemeClr val="accent1"/>
          </a:solidFill>
          <a:ln cap="flat" cmpd="sng" w="12700">
            <a:solidFill>
              <a:srgbClr val="42719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Application Layer</a:t>
            </a:r>
          </a:p>
        </p:txBody>
      </p:sp>
      <p:sp>
        <p:nvSpPr>
          <p:cNvPr id="358" name="Shape 35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59" name="Shape 359"/>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Standard apps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Home – main screen</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Contacts - contacts database</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Phone-dial phone numbers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Browser-view web pages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Email</a:t>
            </a:r>
          </a:p>
          <a:p>
            <a:pPr indent="-228600" lvl="0" marL="228600" marR="0" rtl="0" algn="l">
              <a:lnSpc>
                <a:spcPct val="90000"/>
              </a:lnSpc>
              <a:spcBef>
                <a:spcPts val="1000"/>
              </a:spcBef>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Installed apps (Google Play)</a:t>
            </a:r>
          </a:p>
        </p:txBody>
      </p:sp>
      <p:pic>
        <p:nvPicPr>
          <p:cNvPr id="360" name="Shape 360"/>
          <p:cNvPicPr preferRelativeResize="0"/>
          <p:nvPr/>
        </p:nvPicPr>
        <p:blipFill rotWithShape="1">
          <a:blip r:embed="rId3">
            <a:alphaModFix/>
          </a:blip>
          <a:srcRect b="0" l="0" r="0" t="0"/>
          <a:stretch/>
        </p:blipFill>
        <p:spPr>
          <a:xfrm>
            <a:off x="1398331" y="5386706"/>
            <a:ext cx="9472240" cy="13563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Building an App</a:t>
            </a:r>
          </a:p>
        </p:txBody>
      </p:sp>
      <p:sp>
        <p:nvSpPr>
          <p:cNvPr id="367" name="Shape 36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id="368" name="Shape 368"/>
          <p:cNvPicPr preferRelativeResize="0"/>
          <p:nvPr/>
        </p:nvPicPr>
        <p:blipFill rotWithShape="1">
          <a:blip r:embed="rId4">
            <a:alphaModFix/>
          </a:blip>
          <a:srcRect b="0" l="0" r="0" t="0"/>
          <a:stretch/>
        </p:blipFill>
        <p:spPr>
          <a:xfrm>
            <a:off x="1119787" y="1870075"/>
            <a:ext cx="10407694" cy="42954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Running an App</a:t>
            </a:r>
          </a:p>
        </p:txBody>
      </p:sp>
      <p:sp>
        <p:nvSpPr>
          <p:cNvPr id="375" name="Shape 37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76" name="Shape 37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By default, each app</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Assigned a unique Linux user ID</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Executes in its own Linux process</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By default, each process runs its own DVM</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Application Components</a:t>
            </a:r>
          </a:p>
        </p:txBody>
      </p:sp>
      <p:sp>
        <p:nvSpPr>
          <p:cNvPr id="382" name="Shape 38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83" name="Shape 38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Main component classes include</a:t>
            </a:r>
          </a:p>
          <a:p>
            <a:pPr indent="-457200" lvl="1" marL="914400" marR="0" rtl="0" algn="l">
              <a:lnSpc>
                <a:spcPct val="90000"/>
              </a:lnSpc>
              <a:spcBef>
                <a:spcPts val="500"/>
              </a:spcBef>
              <a:spcAft>
                <a:spcPts val="0"/>
              </a:spcAft>
              <a:buClr>
                <a:schemeClr val="dk1"/>
              </a:buClr>
              <a:buSzPct val="100000"/>
              <a:buFont typeface="Cambria"/>
              <a:buAutoNum type="arabicPeriod"/>
            </a:pPr>
            <a:r>
              <a:rPr b="0" i="0" lang="en-US" sz="2800" u="none" cap="none" strike="noStrike">
                <a:solidFill>
                  <a:schemeClr val="dk1"/>
                </a:solidFill>
                <a:latin typeface="Calibri"/>
                <a:ea typeface="Calibri"/>
                <a:cs typeface="Calibri"/>
                <a:sym typeface="Calibri"/>
              </a:rPr>
              <a:t>Activities</a:t>
            </a:r>
          </a:p>
          <a:p>
            <a:pPr indent="-457200" lvl="1" marL="914400" marR="0" rtl="0" algn="l">
              <a:lnSpc>
                <a:spcPct val="90000"/>
              </a:lnSpc>
              <a:spcBef>
                <a:spcPts val="500"/>
              </a:spcBef>
              <a:spcAft>
                <a:spcPts val="0"/>
              </a:spcAft>
              <a:buClr>
                <a:schemeClr val="dk1"/>
              </a:buClr>
              <a:buSzPct val="100000"/>
              <a:buFont typeface="Cambria"/>
              <a:buAutoNum type="arabicPeriod"/>
            </a:pPr>
            <a:r>
              <a:rPr b="0" i="0" lang="en-US" sz="2800" u="none" cap="none" strike="noStrike">
                <a:solidFill>
                  <a:schemeClr val="dk1"/>
                </a:solidFill>
                <a:latin typeface="Calibri"/>
                <a:ea typeface="Calibri"/>
                <a:cs typeface="Calibri"/>
                <a:sym typeface="Calibri"/>
              </a:rPr>
              <a:t>Services</a:t>
            </a:r>
          </a:p>
          <a:p>
            <a:pPr indent="-457200" lvl="1" marL="914400" marR="0" rtl="0" algn="l">
              <a:lnSpc>
                <a:spcPct val="90000"/>
              </a:lnSpc>
              <a:spcBef>
                <a:spcPts val="500"/>
              </a:spcBef>
              <a:spcAft>
                <a:spcPts val="0"/>
              </a:spcAft>
              <a:buClr>
                <a:schemeClr val="dk1"/>
              </a:buClr>
              <a:buSzPct val="100000"/>
              <a:buFont typeface="Cambria"/>
              <a:buAutoNum type="arabicPeriod"/>
            </a:pPr>
            <a:r>
              <a:rPr b="0" i="0" lang="en-US" sz="2800" u="none" cap="none" strike="noStrike">
                <a:solidFill>
                  <a:schemeClr val="dk1"/>
                </a:solidFill>
                <a:latin typeface="Calibri"/>
                <a:ea typeface="Calibri"/>
                <a:cs typeface="Calibri"/>
                <a:sym typeface="Calibri"/>
              </a:rPr>
              <a:t>Broadcast receivers</a:t>
            </a:r>
          </a:p>
          <a:p>
            <a:pPr indent="-457200" lvl="1" marL="914400" marR="0" rtl="0" algn="l">
              <a:lnSpc>
                <a:spcPct val="90000"/>
              </a:lnSpc>
              <a:spcBef>
                <a:spcPts val="500"/>
              </a:spcBef>
              <a:buClr>
                <a:schemeClr val="dk1"/>
              </a:buClr>
              <a:buSzPct val="100000"/>
              <a:buFont typeface="Cambria"/>
              <a:buAutoNum type="arabicPeriod"/>
            </a:pPr>
            <a:r>
              <a:rPr b="0" i="0" lang="en-US" sz="2800" u="none" cap="none" strike="noStrike">
                <a:solidFill>
                  <a:schemeClr val="dk1"/>
                </a:solidFill>
                <a:latin typeface="Calibri"/>
                <a:ea typeface="Calibri"/>
                <a:cs typeface="Calibri"/>
                <a:sym typeface="Calibri"/>
              </a:rPr>
              <a:t>Content providers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1. Activity</a:t>
            </a:r>
          </a:p>
        </p:txBody>
      </p:sp>
      <p:sp>
        <p:nvSpPr>
          <p:cNvPr id="389" name="Shape 38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90" name="Shape 39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Primary class for interacting with users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Usually implements a focused task</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E.g., calculator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2. Service</a:t>
            </a:r>
          </a:p>
        </p:txBody>
      </p:sp>
      <p:sp>
        <p:nvSpPr>
          <p:cNvPr id="396" name="Shape 39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397" name="Shape 39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Runs in the background to perform long running or remote operations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Does not have a visual user interface </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E.g., Music player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3. Broadcast Receiver</a:t>
            </a:r>
          </a:p>
        </p:txBody>
      </p:sp>
      <p:sp>
        <p:nvSpPr>
          <p:cNvPr id="403" name="Shape 40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404" name="Shape 40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Component that listens for broadcast announcements (events)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Does not have a visual user interface</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E.g., Messaging  (SMS receipt)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4. Content Providers</a:t>
            </a:r>
          </a:p>
        </p:txBody>
      </p:sp>
      <p:sp>
        <p:nvSpPr>
          <p:cNvPr id="410" name="Shape 41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411" name="Shape 41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0" marR="0" rtl="0" algn="l">
              <a:lnSpc>
                <a:spcPct val="90000"/>
              </a:lnSpc>
              <a:spcBef>
                <a:spcPts val="0"/>
              </a:spcBef>
              <a:spcAft>
                <a:spcPts val="0"/>
              </a:spcAft>
              <a:buClr>
                <a:schemeClr val="dk1"/>
              </a:buClr>
              <a:buSzPct val="100000"/>
              <a:buFont typeface="Arial"/>
              <a:buNone/>
            </a:pPr>
            <a:r>
              <a:rPr b="0" i="0" lang="en-US" sz="3600" u="none" cap="none" strike="noStrike">
                <a:solidFill>
                  <a:schemeClr val="dk1"/>
                </a:solidFill>
                <a:latin typeface="Calibri"/>
                <a:ea typeface="Calibri"/>
                <a:cs typeface="Calibri"/>
                <a:sym typeface="Calibri"/>
              </a:rPr>
              <a:t>Store &amp; retrieve data across apps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Uses database-style interface</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E.g., contacts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Conclusion</a:t>
            </a:r>
          </a:p>
        </p:txBody>
      </p:sp>
      <p:sp>
        <p:nvSpPr>
          <p:cNvPr id="417" name="Shape 41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418" name="Shape 41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1" marL="685800" marR="0" rtl="0" algn="l">
              <a:lnSpc>
                <a:spcPct val="90000"/>
              </a:lnSpc>
              <a:spcBef>
                <a:spcPts val="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 Smartphone HW &amp; SW</a:t>
            </a:r>
          </a:p>
          <a:p>
            <a:pPr indent="-228600" lvl="1" marL="685800" marR="0" rtl="0" algn="l">
              <a:lnSpc>
                <a:spcPct val="90000"/>
              </a:lnSpc>
              <a:spcBef>
                <a:spcPts val="50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 Android architecture </a:t>
            </a:r>
          </a:p>
          <a:p>
            <a:pPr indent="-228600" lvl="1" marL="685800" marR="0" rtl="0" algn="l">
              <a:lnSpc>
                <a:spcPct val="90000"/>
              </a:lnSpc>
              <a:spcBef>
                <a:spcPts val="500"/>
              </a:spcBef>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 Android app components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Biography</a:t>
            </a:r>
          </a:p>
        </p:txBody>
      </p:sp>
      <p:sp>
        <p:nvSpPr>
          <p:cNvPr id="111" name="Shape 111"/>
          <p:cNvSpPr txBox="1"/>
          <p:nvPr>
            <p:ph idx="1" type="body"/>
          </p:nvPr>
        </p:nvSpPr>
        <p:spPr>
          <a:xfrm>
            <a:off x="876300" y="1597024"/>
            <a:ext cx="10515600" cy="4441826"/>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Name</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Ekarat Rattagan (เอกรัฐ รัฐกาญจน์)</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Education</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Ph.D. (Electrical Engineering and Computer Science), NCTU, Taiwan.</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Research</a:t>
            </a:r>
            <a:r>
              <a:rPr b="0" i="0" lang="en-US" sz="1600" u="none" cap="none" strike="noStrike">
                <a:solidFill>
                  <a:schemeClr val="dk1"/>
                </a:solidFill>
                <a:latin typeface="Calibri"/>
                <a:ea typeface="Calibri"/>
                <a:cs typeface="Calibri"/>
                <a:sym typeface="Calibri"/>
              </a:rPr>
              <a:t>: </a:t>
            </a:r>
          </a:p>
          <a:p>
            <a:pPr indent="-228600" lvl="1" marL="685800" marR="0" rtl="0" algn="l">
              <a:lnSpc>
                <a:spcPct val="90000"/>
              </a:lnSpc>
              <a:spcBef>
                <a:spcPts val="500"/>
              </a:spcBef>
              <a:spcAft>
                <a:spcPts val="0"/>
              </a:spcAft>
              <a:buClr>
                <a:srgbClr val="FF0000"/>
              </a:buClr>
              <a:buSzPct val="100000"/>
              <a:buFont typeface="Noto Sans Symbols"/>
              <a:buChar char="❑"/>
            </a:pPr>
            <a:r>
              <a:rPr b="0" i="0" lang="en-US" sz="1600" u="none" cap="none" strike="noStrike">
                <a:solidFill>
                  <a:srgbClr val="FF0000"/>
                </a:solidFill>
                <a:latin typeface="Calibri"/>
                <a:ea typeface="Calibri"/>
                <a:cs typeface="Calibri"/>
                <a:sym typeface="Calibri"/>
              </a:rPr>
              <a:t>Mobile system and app technology</a:t>
            </a:r>
          </a:p>
          <a:p>
            <a:pPr indent="-228600" lvl="1" marL="685800" marR="0" rtl="0" algn="l">
              <a:lnSpc>
                <a:spcPct val="90000"/>
              </a:lnSpc>
              <a:spcBef>
                <a:spcPts val="500"/>
              </a:spcBef>
              <a:spcAft>
                <a:spcPts val="0"/>
              </a:spcAft>
              <a:buClr>
                <a:srgbClr val="FF0000"/>
              </a:buClr>
              <a:buSzPct val="100000"/>
              <a:buFont typeface="Noto Sans Symbols"/>
              <a:buChar char="❑"/>
            </a:pPr>
            <a:r>
              <a:rPr b="0" i="0" lang="en-US" sz="1600" u="none" cap="none" strike="noStrike">
                <a:solidFill>
                  <a:srgbClr val="FF0000"/>
                </a:solidFill>
                <a:latin typeface="Calibri"/>
                <a:ea typeface="Calibri"/>
                <a:cs typeface="Calibri"/>
                <a:sym typeface="Calibri"/>
              </a:rPr>
              <a:t>Video game technology</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Published</a:t>
            </a:r>
            <a:r>
              <a:rPr b="0" i="0" lang="en-US" sz="1600" u="none" cap="none" strike="noStrike">
                <a:solidFill>
                  <a:schemeClr val="dk1"/>
                </a:solidFill>
                <a:latin typeface="Calibri"/>
                <a:ea typeface="Calibri"/>
                <a:cs typeface="Calibri"/>
                <a:sym typeface="Calibri"/>
              </a:rPr>
              <a:t>:</a:t>
            </a:r>
          </a:p>
          <a:p>
            <a:pPr indent="-228600" lvl="1" marL="685800" marR="0" rtl="0" algn="just">
              <a:lnSpc>
                <a:spcPct val="90000"/>
              </a:lnSpc>
              <a:spcBef>
                <a:spcPts val="500"/>
              </a:spcBef>
              <a:spcAft>
                <a:spcPts val="0"/>
              </a:spcAft>
              <a:buClr>
                <a:schemeClr val="dk1"/>
              </a:buClr>
              <a:buSzPct val="100000"/>
              <a:buFont typeface="Noto Sans Symbols"/>
              <a:buChar char="❑"/>
            </a:pPr>
            <a:r>
              <a:rPr b="0" i="1" lang="en-US" sz="1600" u="none" cap="none" strike="noStrike">
                <a:solidFill>
                  <a:schemeClr val="dk1"/>
                </a:solidFill>
                <a:latin typeface="Calibri"/>
                <a:ea typeface="Calibri"/>
                <a:cs typeface="Calibri"/>
                <a:sym typeface="Calibri"/>
              </a:rPr>
              <a:t>“</a:t>
            </a:r>
            <a:r>
              <a:rPr b="0" i="1" lang="en-US" sz="1600" u="none" cap="none" strike="noStrike">
                <a:solidFill>
                  <a:srgbClr val="FF0000"/>
                </a:solidFill>
                <a:latin typeface="Calibri"/>
                <a:ea typeface="Calibri"/>
                <a:cs typeface="Calibri"/>
                <a:sym typeface="Calibri"/>
              </a:rPr>
              <a:t>Calibrating Parameters and Formulas for Process-level Energy Consumption Profiling in Smartphones</a:t>
            </a:r>
            <a:r>
              <a:rPr b="0" i="1" lang="en-US" sz="1600" u="none" cap="none" strike="noStrike">
                <a:solidFill>
                  <a:schemeClr val="dk1"/>
                </a:solidFill>
                <a:latin typeface="Calibri"/>
                <a:ea typeface="Calibri"/>
                <a:cs typeface="Calibri"/>
                <a:sym typeface="Calibri"/>
              </a:rPr>
              <a:t>”</a:t>
            </a:r>
            <a:r>
              <a:rPr b="0" i="0" lang="en-US" sz="1600" u="none" cap="none" strike="noStrike">
                <a:solidFill>
                  <a:schemeClr val="dk1"/>
                </a:solidFill>
                <a:latin typeface="Calibri"/>
                <a:ea typeface="Calibri"/>
                <a:cs typeface="Calibri"/>
                <a:sym typeface="Calibri"/>
              </a:rPr>
              <a:t>, Journal of Network and Computer Application, 2014.</a:t>
            </a:r>
          </a:p>
          <a:p>
            <a:pPr indent="-228600" lvl="1" marL="685800" marR="0" rtl="0" algn="just">
              <a:lnSpc>
                <a:spcPct val="90000"/>
              </a:lnSpc>
              <a:spcBef>
                <a:spcPts val="500"/>
              </a:spcBef>
              <a:spcAft>
                <a:spcPts val="0"/>
              </a:spcAft>
              <a:buClr>
                <a:schemeClr val="dk1"/>
              </a:buClr>
              <a:buSzPct val="100000"/>
              <a:buFont typeface="Noto Sans Symbols"/>
              <a:buChar char="❑"/>
            </a:pPr>
            <a:r>
              <a:rPr b="0" i="1" lang="en-US" sz="1600" u="none" cap="none" strike="noStrike">
                <a:solidFill>
                  <a:schemeClr val="dk1"/>
                </a:solidFill>
                <a:latin typeface="Calibri"/>
                <a:ea typeface="Calibri"/>
                <a:cs typeface="Calibri"/>
                <a:sym typeface="Calibri"/>
              </a:rPr>
              <a:t>“</a:t>
            </a:r>
            <a:r>
              <a:rPr b="0" i="1" lang="en-US" sz="1600" u="none" cap="none" strike="noStrike">
                <a:solidFill>
                  <a:srgbClr val="FF0000"/>
                </a:solidFill>
                <a:latin typeface="Calibri"/>
                <a:ea typeface="Calibri"/>
                <a:cs typeface="Calibri"/>
                <a:sym typeface="Calibri"/>
              </a:rPr>
              <a:t>Semi-online Power Estimation For Smartphone Hardware Components</a:t>
            </a:r>
            <a:r>
              <a:rPr b="0" i="1" lang="en-US" sz="1600" u="none" cap="none" strike="noStrike">
                <a:solidFill>
                  <a:schemeClr val="dk1"/>
                </a:solidFill>
                <a:latin typeface="Calibri"/>
                <a:ea typeface="Calibri"/>
                <a:cs typeface="Calibri"/>
                <a:sym typeface="Calibri"/>
              </a:rPr>
              <a:t>”</a:t>
            </a:r>
            <a:r>
              <a:rPr b="0" i="0" lang="en-US" sz="1600" u="none" cap="none" strike="noStrike">
                <a:solidFill>
                  <a:schemeClr val="dk1"/>
                </a:solidFill>
                <a:latin typeface="Calibri"/>
                <a:ea typeface="Calibri"/>
                <a:cs typeface="Calibri"/>
                <a:sym typeface="Calibri"/>
              </a:rPr>
              <a:t>, IEEE International Symposium on Industrial Embedded System(SIES), Siegen, Germany, June 8-10, 2015.</a:t>
            </a:r>
          </a:p>
          <a:p>
            <a:pPr indent="-228600" lvl="1" marL="685800" marR="0" rtl="0" algn="just">
              <a:lnSpc>
                <a:spcPct val="90000"/>
              </a:lnSpc>
              <a:spcBef>
                <a:spcPts val="500"/>
              </a:spcBef>
              <a:spcAft>
                <a:spcPts val="0"/>
              </a:spcAft>
              <a:buClr>
                <a:schemeClr val="dk1"/>
              </a:buClr>
              <a:buSzPct val="100000"/>
              <a:buFont typeface="Noto Sans Symbols"/>
              <a:buChar char="❑"/>
            </a:pPr>
            <a:r>
              <a:rPr b="0" i="1" lang="en-US" sz="1600" u="none" cap="none" strike="noStrike">
                <a:solidFill>
                  <a:schemeClr val="dk1"/>
                </a:solidFill>
                <a:latin typeface="Calibri"/>
                <a:ea typeface="Calibri"/>
                <a:cs typeface="Calibri"/>
                <a:sym typeface="Calibri"/>
              </a:rPr>
              <a:t>“</a:t>
            </a:r>
            <a:r>
              <a:rPr b="0" i="1" lang="en-US" sz="1600" u="none" cap="none" strike="noStrike">
                <a:solidFill>
                  <a:srgbClr val="FF0000"/>
                </a:solidFill>
                <a:latin typeface="Calibri"/>
                <a:ea typeface="Calibri"/>
                <a:cs typeface="Calibri"/>
                <a:sym typeface="Calibri"/>
              </a:rPr>
              <a:t>Symbolic Regression and Clustering for Power Consumption Estimation on Smartphone Hardware Subsystem</a:t>
            </a:r>
            <a:r>
              <a:rPr b="0" i="1" lang="en-US" sz="1600" u="none" cap="none" strike="noStrike">
                <a:solidFill>
                  <a:schemeClr val="dk1"/>
                </a:solidFill>
                <a:latin typeface="Calibri"/>
                <a:ea typeface="Calibri"/>
                <a:cs typeface="Calibri"/>
                <a:sym typeface="Calibri"/>
              </a:rPr>
              <a:t>”</a:t>
            </a:r>
            <a:r>
              <a:rPr b="0" i="0" lang="en-US" sz="1600" u="none" cap="none" strike="noStrike">
                <a:solidFill>
                  <a:schemeClr val="dk1"/>
                </a:solidFill>
                <a:latin typeface="Calibri"/>
                <a:ea typeface="Calibri"/>
                <a:cs typeface="Calibri"/>
                <a:sym typeface="Calibri"/>
              </a:rPr>
              <a:t>, Taiwan patent, 2015</a:t>
            </a:r>
            <a:r>
              <a:rPr b="0" i="1" lang="en-US" sz="1600" u="none" cap="none" strike="noStrike">
                <a:solidFill>
                  <a:schemeClr val="dk1"/>
                </a:solidFill>
                <a:latin typeface="Calibri"/>
                <a:ea typeface="Calibri"/>
                <a:cs typeface="Calibri"/>
                <a:sym typeface="Calibri"/>
              </a:rPr>
              <a:t>.</a:t>
            </a:r>
          </a:p>
          <a:p>
            <a:pPr indent="-228600" lvl="1" marL="685800" marR="0" rtl="0" algn="just">
              <a:lnSpc>
                <a:spcPct val="90000"/>
              </a:lnSpc>
              <a:spcBef>
                <a:spcPts val="500"/>
              </a:spcBef>
              <a:spcAft>
                <a:spcPts val="0"/>
              </a:spcAft>
              <a:buClr>
                <a:schemeClr val="dk1"/>
              </a:buClr>
              <a:buSzPct val="100000"/>
              <a:buFont typeface="Noto Sans Symbols"/>
              <a:buChar char="❑"/>
            </a:pPr>
            <a:r>
              <a:rPr b="0" i="0" lang="en-US" sz="1600" u="none" cap="none" strike="noStrike">
                <a:solidFill>
                  <a:schemeClr val="dk1"/>
                </a:solidFill>
                <a:latin typeface="Calibri"/>
                <a:ea typeface="Calibri"/>
                <a:cs typeface="Calibri"/>
                <a:sym typeface="Calibri"/>
              </a:rPr>
              <a:t>“</a:t>
            </a:r>
            <a:r>
              <a:rPr b="0" i="1" lang="en-US" sz="1600" u="none" cap="none" strike="noStrike">
                <a:solidFill>
                  <a:srgbClr val="FF0000"/>
                </a:solidFill>
                <a:latin typeface="Calibri"/>
                <a:ea typeface="Calibri"/>
                <a:cs typeface="Calibri"/>
                <a:sym typeface="Calibri"/>
              </a:rPr>
              <a:t>Wi-Fi Usage Monitoring and Power Management Policy for Smartphone Background Applications</a:t>
            </a:r>
            <a:r>
              <a:rPr b="0" i="0" lang="en-US" sz="1600" u="none" cap="none" strike="noStrike">
                <a:solidFill>
                  <a:schemeClr val="dk1"/>
                </a:solidFill>
                <a:latin typeface="Calibri"/>
                <a:ea typeface="Calibri"/>
                <a:cs typeface="Calibri"/>
                <a:sym typeface="Calibri"/>
              </a:rPr>
              <a:t>”, Management and Innovation Technology International Conference (MITicon), Bang-Saen, Thailand, 12-14 October 2016.</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Tel</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094-450-4027</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Line id</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ajpok</a:t>
            </a:r>
          </a:p>
          <a:p>
            <a:pPr indent="-228600" lvl="0" marL="228600" marR="0" rtl="0" algn="l">
              <a:lnSpc>
                <a:spcPct val="90000"/>
              </a:lnSpc>
              <a:spcBef>
                <a:spcPts val="1000"/>
              </a:spcBef>
              <a:spcAft>
                <a:spcPts val="0"/>
              </a:spcAft>
              <a:buClr>
                <a:schemeClr val="dk1"/>
              </a:buClr>
              <a:buSzPct val="100000"/>
              <a:buFont typeface="Arial"/>
              <a:buChar char="•"/>
            </a:pPr>
            <a:r>
              <a:rPr b="1" i="0" lang="en-US" sz="1600" u="none" cap="none" strike="noStrike">
                <a:solidFill>
                  <a:schemeClr val="dk1"/>
                </a:solidFill>
                <a:latin typeface="Calibri"/>
                <a:ea typeface="Calibri"/>
                <a:cs typeface="Calibri"/>
                <a:sym typeface="Calibri"/>
              </a:rPr>
              <a:t>E-mail</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FF0000"/>
                </a:solidFill>
                <a:latin typeface="Calibri"/>
                <a:ea typeface="Calibri"/>
                <a:cs typeface="Calibri"/>
                <a:sym typeface="Calibri"/>
              </a:rPr>
              <a:t>pokekarat@gmail.com</a:t>
            </a:r>
          </a:p>
          <a:p>
            <a:pPr indent="-228600" lvl="0" marL="228600" marR="0" rtl="0" algn="l">
              <a:lnSpc>
                <a:spcPct val="90000"/>
              </a:lnSpc>
              <a:spcBef>
                <a:spcPts val="1000"/>
              </a:spcBef>
              <a:buClr>
                <a:schemeClr val="dk1"/>
              </a:buClr>
              <a:buSzPct val="100000"/>
              <a:buFont typeface="Arial"/>
              <a:buNone/>
            </a:pPr>
            <a:r>
              <a:t/>
            </a:r>
            <a:endParaRPr b="0" i="0" sz="80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Biography (Cont.)</a:t>
            </a:r>
          </a:p>
        </p:txBody>
      </p:sp>
      <p:sp>
        <p:nvSpPr>
          <p:cNvPr id="118" name="Shape 118"/>
          <p:cNvSpPr txBox="1"/>
          <p:nvPr>
            <p:ph idx="1" type="body"/>
          </p:nvPr>
        </p:nvSpPr>
        <p:spPr>
          <a:xfrm>
            <a:off x="838200" y="1825624"/>
            <a:ext cx="10515600" cy="4509861"/>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More channels</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19" name="Shape 11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
        <p:nvSpPr>
          <p:cNvPr id="120" name="Shape 120"/>
          <p:cNvSpPr/>
          <p:nvPr/>
        </p:nvSpPr>
        <p:spPr>
          <a:xfrm>
            <a:off x="928047" y="2431772"/>
            <a:ext cx="8922892" cy="1243829"/>
          </a:xfrm>
          <a:prstGeom prst="rect">
            <a:avLst/>
          </a:prstGeom>
          <a:solidFill>
            <a:srgbClr val="FFFFFF"/>
          </a:solidFill>
          <a:ln>
            <a:noFill/>
          </a:ln>
        </p:spPr>
        <p:txBody>
          <a:bodyPr anchorCtr="0" anchor="ctr" bIns="158700" lIns="91425" rIns="91425" wrap="square" tIns="158700">
            <a:noAutofit/>
          </a:bodyPr>
          <a:lstStyle/>
          <a:p>
            <a:pPr indent="-342900" lvl="1" marL="800100" marR="0" rtl="0" algn="l">
              <a:spcBef>
                <a:spcPts val="0"/>
              </a:spcBef>
              <a:spcAft>
                <a:spcPts val="0"/>
              </a:spcAft>
              <a:buClr>
                <a:srgbClr val="222222"/>
              </a:buClr>
              <a:buSzPct val="100000"/>
              <a:buFont typeface="Noto Sans Symbols"/>
              <a:buChar char="❑"/>
            </a:pPr>
            <a:r>
              <a:rPr b="0" i="0" lang="en-US" sz="2000" u="none" cap="none" strike="noStrike">
                <a:solidFill>
                  <a:srgbClr val="222222"/>
                </a:solidFill>
                <a:latin typeface="Arial"/>
                <a:ea typeface="Arial"/>
                <a:cs typeface="Arial"/>
                <a:sym typeface="Arial"/>
              </a:rPr>
              <a:t>Linkedin: </a:t>
            </a:r>
            <a:r>
              <a:rPr b="0" i="0" lang="en-US" sz="2000" u="sng" cap="none" strike="noStrike">
                <a:solidFill>
                  <a:schemeClr val="hlink"/>
                </a:solidFill>
                <a:latin typeface="Arial"/>
                <a:ea typeface="Arial"/>
                <a:cs typeface="Arial"/>
                <a:sym typeface="Arial"/>
                <a:hlinkClick r:id="rId3"/>
              </a:rPr>
              <a:t>https://th.linkedin.com/in/ekarat-rattagan-478210100</a:t>
            </a:r>
            <a:r>
              <a:rPr b="0" i="0" lang="en-US" sz="2000" u="none" cap="none" strike="noStrike">
                <a:solidFill>
                  <a:srgbClr val="222222"/>
                </a:solidFill>
                <a:latin typeface="Arial"/>
                <a:ea typeface="Arial"/>
                <a:cs typeface="Arial"/>
                <a:sym typeface="Arial"/>
              </a:rPr>
              <a:t> </a:t>
            </a:r>
          </a:p>
          <a:p>
            <a:pPr indent="-342900" lvl="1" marL="800100" marR="0" rtl="0" algn="l">
              <a:spcBef>
                <a:spcPts val="0"/>
              </a:spcBef>
              <a:spcAft>
                <a:spcPts val="0"/>
              </a:spcAft>
              <a:buClr>
                <a:srgbClr val="222222"/>
              </a:buClr>
              <a:buSzPct val="100000"/>
              <a:buFont typeface="Noto Sans Symbols"/>
              <a:buChar char="❑"/>
            </a:pPr>
            <a:r>
              <a:rPr b="0" i="0" lang="en-US" sz="2000" u="none" cap="none" strike="noStrike">
                <a:solidFill>
                  <a:srgbClr val="222222"/>
                </a:solidFill>
                <a:latin typeface="Arial"/>
                <a:ea typeface="Arial"/>
                <a:cs typeface="Arial"/>
                <a:sym typeface="Arial"/>
              </a:rPr>
              <a:t>ResearchGate: </a:t>
            </a:r>
            <a:r>
              <a:rPr b="0" i="0" lang="en-US" sz="2000" u="sng" cap="none" strike="noStrike">
                <a:solidFill>
                  <a:schemeClr val="hlink"/>
                </a:solidFill>
                <a:latin typeface="Arial"/>
                <a:ea typeface="Arial"/>
                <a:cs typeface="Arial"/>
                <a:sym typeface="Arial"/>
                <a:hlinkClick r:id="rId4"/>
              </a:rPr>
              <a:t>https://www.researchgate.net/profile/Ekarat_Rattagan</a:t>
            </a:r>
            <a:r>
              <a:rPr b="0" i="0" lang="en-US" sz="2000" u="none" cap="none" strike="noStrike">
                <a:solidFill>
                  <a:srgbClr val="222222"/>
                </a:solidFill>
                <a:latin typeface="Arial"/>
                <a:ea typeface="Arial"/>
                <a:cs typeface="Arial"/>
                <a:sym typeface="Arial"/>
              </a:rPr>
              <a:t> </a:t>
            </a:r>
          </a:p>
          <a:p>
            <a:pPr indent="-342900" lvl="1" marL="800100" marR="0" rtl="0" algn="l">
              <a:spcBef>
                <a:spcPts val="0"/>
              </a:spcBef>
              <a:spcAft>
                <a:spcPts val="0"/>
              </a:spcAft>
              <a:buClr>
                <a:srgbClr val="222222"/>
              </a:buClr>
              <a:buSzPct val="100000"/>
              <a:buFont typeface="Noto Sans Symbols"/>
              <a:buChar char="❑"/>
            </a:pPr>
            <a:r>
              <a:rPr b="0" i="0" lang="en-US" sz="2000" u="none" cap="none" strike="noStrike">
                <a:solidFill>
                  <a:srgbClr val="222222"/>
                </a:solidFill>
                <a:latin typeface="Arial"/>
                <a:ea typeface="Arial"/>
                <a:cs typeface="Arial"/>
                <a:sym typeface="Arial"/>
              </a:rPr>
              <a:t>Dblp: </a:t>
            </a:r>
            <a:r>
              <a:rPr b="0" i="0" lang="en-US" sz="2000" u="sng" cap="none" strike="noStrike">
                <a:solidFill>
                  <a:schemeClr val="hlink"/>
                </a:solidFill>
                <a:latin typeface="Arial"/>
                <a:ea typeface="Arial"/>
                <a:cs typeface="Arial"/>
                <a:sym typeface="Arial"/>
                <a:hlinkClick r:id="rId5"/>
              </a:rPr>
              <a:t>http://dblp.uni-trier.de/pers/hd/r/Rattagan:Ekarat</a:t>
            </a:r>
            <a:r>
              <a:rPr b="0" i="0" lang="en-US" sz="2000" u="none" cap="none" strike="noStrike">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Smartphones</a:t>
            </a:r>
          </a:p>
        </p:txBody>
      </p:sp>
      <p:sp>
        <p:nvSpPr>
          <p:cNvPr id="127" name="Shape 12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28" name="Shape 12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descr="http://howng.com/wp-content/uploads/2015/10/ngrvanguard.com_.jpg" id="129" name="Shape 129"/>
          <p:cNvPicPr preferRelativeResize="0"/>
          <p:nvPr/>
        </p:nvPicPr>
        <p:blipFill rotWithShape="1">
          <a:blip r:embed="rId3">
            <a:alphaModFix/>
          </a:blip>
          <a:srcRect b="0" l="0" r="0" t="0"/>
          <a:stretch/>
        </p:blipFill>
        <p:spPr>
          <a:xfrm>
            <a:off x="3170977" y="2240359"/>
            <a:ext cx="6805547" cy="382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Smartphone HW components</a:t>
            </a:r>
          </a:p>
        </p:txBody>
      </p:sp>
      <p:sp>
        <p:nvSpPr>
          <p:cNvPr id="136" name="Shape 13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37" name="Shape 13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pic>
        <p:nvPicPr>
          <p:cNvPr id="138" name="Shape 138"/>
          <p:cNvPicPr preferRelativeResize="0"/>
          <p:nvPr/>
        </p:nvPicPr>
        <p:blipFill rotWithShape="1">
          <a:blip r:embed="rId4">
            <a:alphaModFix/>
          </a:blip>
          <a:srcRect b="0" l="0" r="0" t="0"/>
          <a:stretch/>
        </p:blipFill>
        <p:spPr>
          <a:xfrm>
            <a:off x="3987800" y="1397000"/>
            <a:ext cx="4374908" cy="5315601"/>
          </a:xfrm>
          <a:prstGeom prst="rect">
            <a:avLst/>
          </a:prstGeom>
          <a:noFill/>
          <a:ln>
            <a:noFill/>
          </a:ln>
        </p:spPr>
      </p:pic>
      <p:sp>
        <p:nvSpPr>
          <p:cNvPr id="139" name="Shape 139"/>
          <p:cNvSpPr txBox="1"/>
          <p:nvPr/>
        </p:nvSpPr>
        <p:spPr>
          <a:xfrm>
            <a:off x="8472408" y="5666492"/>
            <a:ext cx="2779031" cy="4001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Embedded Android book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What is Android?</a:t>
            </a:r>
          </a:p>
        </p:txBody>
      </p:sp>
      <p:sp>
        <p:nvSpPr>
          <p:cNvPr id="146" name="Shape 14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Mobile operating system</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	Google purchased from Android, Inc. in 2005.</a:t>
            </a:r>
          </a:p>
          <a:p>
            <a:pPr indent="-228600" lvl="0" marL="228600" marR="0" rtl="0" algn="l">
              <a:lnSpc>
                <a:spcPct val="90000"/>
              </a:lnSpc>
              <a:spcBef>
                <a:spcPts val="1000"/>
              </a:spcBef>
              <a:spcAft>
                <a:spcPts val="0"/>
              </a:spcAft>
              <a:buClr>
                <a:schemeClr val="dk1"/>
              </a:buClr>
              <a:buSzPct val="100000"/>
              <a:buFont typeface="Noto Sans Symbols"/>
              <a:buChar char="❑"/>
            </a:pPr>
            <a:r>
              <a:rPr b="0" i="0" lang="en-US" sz="3600" u="none" cap="none" strike="noStrike">
                <a:solidFill>
                  <a:schemeClr val="dk1"/>
                </a:solidFill>
                <a:latin typeface="Calibri"/>
                <a:ea typeface="Calibri"/>
                <a:cs typeface="Calibri"/>
                <a:sym typeface="Calibri"/>
              </a:rPr>
              <a:t>Runs on phones, tablets, watches, TVs</a:t>
            </a:r>
          </a:p>
          <a:p>
            <a:pPr indent="-228600" lvl="0" marL="228600" marR="0" rtl="0" algn="l">
              <a:lnSpc>
                <a:spcPct val="90000"/>
              </a:lnSpc>
              <a:spcBef>
                <a:spcPts val="1000"/>
              </a:spcBef>
              <a:buClr>
                <a:schemeClr val="dk1"/>
              </a:buClr>
              <a:buSzPct val="100000"/>
              <a:buFont typeface="Noto Sans Symbols"/>
              <a:buChar char="❑"/>
            </a:pPr>
            <a:r>
              <a:rPr b="0" i="0" lang="en-US" sz="3200" u="none" cap="none" strike="noStrike">
                <a:solidFill>
                  <a:schemeClr val="dk1"/>
                </a:solidFill>
                <a:latin typeface="Calibri"/>
                <a:ea typeface="Calibri"/>
                <a:cs typeface="Calibri"/>
                <a:sym typeface="Calibri"/>
              </a:rPr>
              <a:t>2 million apps published in Play Store (Feb. 2016) [statista]. </a:t>
            </a:r>
          </a:p>
        </p:txBody>
      </p:sp>
      <p:grpSp>
        <p:nvGrpSpPr>
          <p:cNvPr id="147" name="Shape 147"/>
          <p:cNvGrpSpPr/>
          <p:nvPr/>
        </p:nvGrpSpPr>
        <p:grpSpPr>
          <a:xfrm>
            <a:off x="2617817" y="4435523"/>
            <a:ext cx="2363372" cy="2080724"/>
            <a:chOff x="9196038" y="1027906"/>
            <a:chExt cx="2978527" cy="2622310"/>
          </a:xfrm>
        </p:grpSpPr>
        <p:pic>
          <p:nvPicPr>
            <p:cNvPr descr="http://www.thaiware.com/upload_misc/tips/2015_07/images/315_1507171645543Z.png" id="148" name="Shape 148"/>
            <p:cNvPicPr preferRelativeResize="0"/>
            <p:nvPr/>
          </p:nvPicPr>
          <p:blipFill rotWithShape="1">
            <a:blip r:embed="rId4">
              <a:alphaModFix/>
            </a:blip>
            <a:srcRect b="0" l="0" r="0" t="0"/>
            <a:stretch/>
          </p:blipFill>
          <p:spPr>
            <a:xfrm>
              <a:off x="9199033" y="1027906"/>
              <a:ext cx="2975533" cy="2424828"/>
            </a:xfrm>
            <a:prstGeom prst="rect">
              <a:avLst/>
            </a:prstGeom>
            <a:noFill/>
            <a:ln>
              <a:noFill/>
            </a:ln>
          </p:spPr>
        </p:pic>
        <p:sp>
          <p:nvSpPr>
            <p:cNvPr id="149" name="Shape 149"/>
            <p:cNvSpPr/>
            <p:nvPr/>
          </p:nvSpPr>
          <p:spPr>
            <a:xfrm>
              <a:off x="9196038" y="3311662"/>
              <a:ext cx="2444708"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http://www.thaiware.com/</a:t>
              </a:r>
            </a:p>
          </p:txBody>
        </p:sp>
      </p:grpSp>
      <p:grpSp>
        <p:nvGrpSpPr>
          <p:cNvPr id="150" name="Shape 150"/>
          <p:cNvGrpSpPr/>
          <p:nvPr/>
        </p:nvGrpSpPr>
        <p:grpSpPr>
          <a:xfrm>
            <a:off x="6234474" y="4878617"/>
            <a:ext cx="2620846" cy="1679977"/>
            <a:chOff x="7312647" y="4441889"/>
            <a:chExt cx="2620846" cy="1679977"/>
          </a:xfrm>
        </p:grpSpPr>
        <p:pic>
          <p:nvPicPr>
            <p:cNvPr descr="http://www.mobipicker.com/wp-content/uploads/2016/01/google-play-store-android.jpg" id="151" name="Shape 151"/>
            <p:cNvPicPr preferRelativeResize="0"/>
            <p:nvPr/>
          </p:nvPicPr>
          <p:blipFill rotWithShape="1">
            <a:blip r:embed="rId5">
              <a:alphaModFix/>
            </a:blip>
            <a:srcRect b="0" l="0" r="0" t="0"/>
            <a:stretch/>
          </p:blipFill>
          <p:spPr>
            <a:xfrm>
              <a:off x="7852497" y="4441889"/>
              <a:ext cx="1864017" cy="1401190"/>
            </a:xfrm>
            <a:prstGeom prst="rect">
              <a:avLst/>
            </a:prstGeom>
            <a:noFill/>
            <a:ln>
              <a:noFill/>
            </a:ln>
          </p:spPr>
        </p:pic>
        <p:sp>
          <p:nvSpPr>
            <p:cNvPr id="152" name="Shape 152"/>
            <p:cNvSpPr/>
            <p:nvPr/>
          </p:nvSpPr>
          <p:spPr>
            <a:xfrm>
              <a:off x="7312647" y="5783312"/>
              <a:ext cx="2620846" cy="3385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http://www.mobipicker.com/</a:t>
              </a:r>
            </a:p>
          </p:txBody>
        </p:sp>
      </p:grpSp>
      <p:sp>
        <p:nvSpPr>
          <p:cNvPr id="153" name="Shape 1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mbria"/>
              <a:buNone/>
            </a:pPr>
            <a:r>
              <a:rPr b="1" i="0" lang="en-US" sz="4400" u="none" cap="none" strike="noStrike">
                <a:solidFill>
                  <a:schemeClr val="dk1"/>
                </a:solidFill>
                <a:latin typeface="Cambria"/>
                <a:ea typeface="Cambria"/>
                <a:cs typeface="Cambria"/>
                <a:sym typeface="Cambria"/>
              </a:rPr>
              <a:t>Android version history &amp; distribution</a:t>
            </a:r>
          </a:p>
        </p:txBody>
      </p:sp>
      <p:sp>
        <p:nvSpPr>
          <p:cNvPr id="160" name="Shape 160"/>
          <p:cNvSpPr/>
          <p:nvPr/>
        </p:nvSpPr>
        <p:spPr>
          <a:xfrm>
            <a:off x="2999423" y="6160372"/>
            <a:ext cx="2138278" cy="40011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lang="en-US" sz="2000">
                <a:solidFill>
                  <a:schemeClr val="dk1"/>
                </a:solidFill>
                <a:latin typeface="Calibri"/>
                <a:ea typeface="Calibri"/>
                <a:cs typeface="Calibri"/>
                <a:sym typeface="Calibri"/>
              </a:rPr>
              <a:t>Tutorialspoint.com</a:t>
            </a:r>
          </a:p>
        </p:txBody>
      </p:sp>
      <p:pic>
        <p:nvPicPr>
          <p:cNvPr descr="Jistory" id="161" name="Shape 161"/>
          <p:cNvPicPr preferRelativeResize="0"/>
          <p:nvPr/>
        </p:nvPicPr>
        <p:blipFill rotWithShape="1">
          <a:blip r:embed="rId4">
            <a:alphaModFix/>
          </a:blip>
          <a:srcRect b="0" l="0" r="0" t="0"/>
          <a:stretch/>
        </p:blipFill>
        <p:spPr>
          <a:xfrm>
            <a:off x="811473" y="2048627"/>
            <a:ext cx="6071404" cy="3512498"/>
          </a:xfrm>
          <a:prstGeom prst="rect">
            <a:avLst/>
          </a:prstGeom>
          <a:noFill/>
          <a:ln>
            <a:noFill/>
          </a:ln>
        </p:spPr>
      </p:pic>
      <p:pic>
        <p:nvPicPr>
          <p:cNvPr descr="http://chart.googleapis.com/chart?chl=Froyo%7CGingerbread%7CIce%20Cream%20Sandwich%7CJelly%20Bean%7CKitKat%7CLollipop%7CMarshmallow&amp;chd=t%3A0.1%2C2.6%2C2.2%2C21.3%2C33.4%2C35.8%2C4.6&amp;chf=bg%2Cs%2C00000000&amp;chco=c4df9b%2C6fad0c&amp;cht=p&amp;chs=500x250" id="162" name="Shape 162"/>
          <p:cNvPicPr preferRelativeResize="0"/>
          <p:nvPr/>
        </p:nvPicPr>
        <p:blipFill rotWithShape="1">
          <a:blip r:embed="rId5">
            <a:alphaModFix/>
          </a:blip>
          <a:srcRect b="0" l="0" r="0" t="0"/>
          <a:stretch/>
        </p:blipFill>
        <p:spPr>
          <a:xfrm>
            <a:off x="5934640" y="2240711"/>
            <a:ext cx="6257360" cy="3128680"/>
          </a:xfrm>
          <a:prstGeom prst="rect">
            <a:avLst/>
          </a:prstGeom>
          <a:noFill/>
          <a:ln>
            <a:noFill/>
          </a:ln>
        </p:spPr>
      </p:pic>
      <p:sp>
        <p:nvSpPr>
          <p:cNvPr id="163" name="Shape 163"/>
          <p:cNvSpPr/>
          <p:nvPr/>
        </p:nvSpPr>
        <p:spPr>
          <a:xfrm>
            <a:off x="8310387" y="6037262"/>
            <a:ext cx="2345514" cy="52322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2800">
                <a:solidFill>
                  <a:schemeClr val="dk1"/>
                </a:solidFill>
                <a:latin typeface="Roboto"/>
                <a:ea typeface="Roboto"/>
                <a:cs typeface="Roboto"/>
                <a:sym typeface="Roboto"/>
              </a:rPr>
              <a:t>April 4, 2016. </a:t>
            </a:r>
          </a:p>
        </p:txBody>
      </p:sp>
      <p:sp>
        <p:nvSpPr>
          <p:cNvPr id="164" name="Shape 1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1" lang="en-US" sz="2400">
                <a:solidFill>
                  <a:schemeClr val="dk1"/>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