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6" r:id="rId2"/>
    <p:sldId id="258" r:id="rId3"/>
    <p:sldId id="304" r:id="rId4"/>
    <p:sldId id="277" r:id="rId5"/>
    <p:sldId id="278" r:id="rId6"/>
    <p:sldId id="317" r:id="rId7"/>
    <p:sldId id="279" r:id="rId8"/>
    <p:sldId id="281" r:id="rId9"/>
    <p:sldId id="280" r:id="rId10"/>
    <p:sldId id="282" r:id="rId11"/>
    <p:sldId id="283" r:id="rId12"/>
    <p:sldId id="284" r:id="rId13"/>
    <p:sldId id="286" r:id="rId14"/>
    <p:sldId id="285" r:id="rId15"/>
    <p:sldId id="291" r:id="rId16"/>
    <p:sldId id="293" r:id="rId17"/>
    <p:sldId id="318" r:id="rId18"/>
    <p:sldId id="295" r:id="rId19"/>
    <p:sldId id="294" r:id="rId20"/>
    <p:sldId id="296" r:id="rId21"/>
    <p:sldId id="297" r:id="rId22"/>
    <p:sldId id="298" r:id="rId23"/>
    <p:sldId id="299" r:id="rId24"/>
    <p:sldId id="300" r:id="rId25"/>
    <p:sldId id="303" r:id="rId26"/>
    <p:sldId id="301" r:id="rId27"/>
    <p:sldId id="302" r:id="rId28"/>
    <p:sldId id="305" r:id="rId29"/>
    <p:sldId id="307" r:id="rId30"/>
    <p:sldId id="308" r:id="rId31"/>
    <p:sldId id="309" r:id="rId32"/>
    <p:sldId id="310" r:id="rId33"/>
    <p:sldId id="257" r:id="rId34"/>
    <p:sldId id="260" r:id="rId35"/>
    <p:sldId id="311" r:id="rId36"/>
    <p:sldId id="312" r:id="rId37"/>
    <p:sldId id="314" r:id="rId38"/>
    <p:sldId id="274" r:id="rId39"/>
  </p:sldIdLst>
  <p:sldSz cx="12192000" cy="6858000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1682" autoAdjust="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EB07D-730E-4AFA-9749-807DF1D537BF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FEDC-1290-4C58-A976-AC5FA350C5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49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A355-C2B1-44EB-88AB-71EF0C04C1C8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B24-C057-4AA2-ADD0-8D733D5ADD2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59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398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5110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72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5843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849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44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036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22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152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2607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854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haracter encoding"/>
              </a:rPr>
              <a:t>character encoding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capable of encoding all possible characters 8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33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2663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0423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https://www.youtube.com/watch?v=TkPiXRNee7A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188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0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445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908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118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208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19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https://developer.android.com/guide/topics/graphics/2d-graphics.html#nine-patch</a:t>
            </a:r>
          </a:p>
          <a:p>
            <a:r>
              <a:rPr lang="en-US" dirty="0" smtClean="0"/>
              <a:t>http://www.creativebloq.com/android/user-interface-design-android-apps-11112874</a:t>
            </a:r>
          </a:p>
          <a:p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 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&lt;selector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="http://schemas.android.com/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/res/android"&gt; 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android:state_pressed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 &gt;&lt;/item&gt; 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android:state_selected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="#227EC9"&gt;&lt;/item&gt; 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android:state_enabled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="#ADADAD"&gt;&lt;/item&gt; 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&lt;item </a:t>
            </a: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android:color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="#2E2E2E"/&gt; </a:t>
            </a:r>
          </a:p>
          <a:p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&lt;/selector&gt;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07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47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56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72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078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3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1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6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3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5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D1A5-31FD-45DA-9B0F-3B5E77536F2D}" type="datetimeFigureOut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3055-5966-4BEB-98E3-07DF1E5BBEE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82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developer.android.com/reference/android/widget/RelativeLayout.LayoutParams.html#attr_android:layout_toRightO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widget/RelativeLayout.LayoutParams.html#attr_android:layout_below" TargetMode="External"/><Relationship Id="rId5" Type="http://schemas.openxmlformats.org/officeDocument/2006/relationships/hyperlink" Target="https://developer.android.com/reference/android/widget/RelativeLayout.LayoutParams.html#attr_android:layout_centerVertical" TargetMode="External"/><Relationship Id="rId4" Type="http://schemas.openxmlformats.org/officeDocument/2006/relationships/hyperlink" Target="https://developer.android.com/reference/android/widget/RelativeLayout.LayoutParams.html#attr_android:layout_alignParentTo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ui/controls/checkbox.html" TargetMode="External"/><Relationship Id="rId13" Type="http://schemas.openxmlformats.org/officeDocument/2006/relationships/hyperlink" Target="https://developer.android.com/guide/topics/ui/controls/togglebutton.html" TargetMode="External"/><Relationship Id="rId18" Type="http://schemas.openxmlformats.org/officeDocument/2006/relationships/hyperlink" Target="https://developer.android.com/reference/android/widget/DatePicker.html" TargetMode="External"/><Relationship Id="rId3" Type="http://schemas.openxmlformats.org/officeDocument/2006/relationships/hyperlink" Target="https://developer.android.com/guide/topics/ui/controls/button.html" TargetMode="External"/><Relationship Id="rId7" Type="http://schemas.openxmlformats.org/officeDocument/2006/relationships/hyperlink" Target="https://developer.android.com/reference/android/widget/AutoCompleteTextView.html" TargetMode="External"/><Relationship Id="rId12" Type="http://schemas.openxmlformats.org/officeDocument/2006/relationships/hyperlink" Target="https://developer.android.com/reference/android/widget/RadioButton.html" TargetMode="External"/><Relationship Id="rId17" Type="http://schemas.openxmlformats.org/officeDocument/2006/relationships/hyperlink" Target="https://developer.android.com/guide/topics/ui/controls/pickers.html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developer.android.com/reference/android/widget/Spinn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widget/EditText.html" TargetMode="External"/><Relationship Id="rId11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guide/topics/ui/controls/text.html" TargetMode="External"/><Relationship Id="rId15" Type="http://schemas.openxmlformats.org/officeDocument/2006/relationships/hyperlink" Target="https://developer.android.com/guide/topics/ui/controls/spinner.html" TargetMode="External"/><Relationship Id="rId10" Type="http://schemas.openxmlformats.org/officeDocument/2006/relationships/hyperlink" Target="https://developer.android.com/guide/topics/ui/controls/radiobutton.html" TargetMode="External"/><Relationship Id="rId19" Type="http://schemas.openxmlformats.org/officeDocument/2006/relationships/hyperlink" Target="https://developer.android.com/reference/android/widget/TimePicker.html" TargetMode="External"/><Relationship Id="rId4" Type="http://schemas.openxmlformats.org/officeDocument/2006/relationships/hyperlink" Target="https://developer.android.com/reference/android/widget/Button.html" TargetMode="External"/><Relationship Id="rId9" Type="http://schemas.openxmlformats.org/officeDocument/2006/relationships/hyperlink" Target="https://developer.android.com/reference/android/widget/CheckBox.html" TargetMode="External"/><Relationship Id="rId14" Type="http://schemas.openxmlformats.org/officeDocument/2006/relationships/hyperlink" Target="https://developer.android.com/reference/android/widget/ToggleButt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Butt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developer.android.com/reference/android/widget/TextView.html#attr_android:drawableLeft" TargetMode="External"/><Relationship Id="rId4" Type="http://schemas.openxmlformats.org/officeDocument/2006/relationships/hyperlink" Target="https://developer.android.com/reference/android/widget/ImageButt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onCli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asabeef/awesome-android-ui" TargetMode="External"/><Relationship Id="rId3" Type="http://schemas.openxmlformats.org/officeDocument/2006/relationships/hyperlink" Target="http://unitid.nl/androidpatterns/uap_category/getting-input" TargetMode="External"/><Relationship Id="rId7" Type="http://schemas.openxmlformats.org/officeDocument/2006/relationships/hyperlink" Target="https://github.com/code-troopers/android-betterpick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quare/leakcanary" TargetMode="External"/><Relationship Id="rId5" Type="http://schemas.openxmlformats.org/officeDocument/2006/relationships/hyperlink" Target="https://github.com/codepath/android_guides/wiki/Must-Have-Libraries" TargetMode="External"/><Relationship Id="rId10" Type="http://schemas.openxmlformats.org/officeDocument/2006/relationships/hyperlink" Target="http://blog.teamtreehouse.com/android-libraries-use-every-project" TargetMode="External"/><Relationship Id="rId4" Type="http://schemas.openxmlformats.org/officeDocument/2006/relationships/hyperlink" Target="https://developer.android.com/guide/topics/ui/overview.html" TargetMode="External"/><Relationship Id="rId9" Type="http://schemas.openxmlformats.org/officeDocument/2006/relationships/hyperlink" Target="https://infinum.co/the-capsized-eight/articles/top-5-android-libraries-every-android-developer-should-know-abou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569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5300" b="1" dirty="0" smtClean="0">
                <a:solidFill>
                  <a:schemeClr val="tx1"/>
                </a:solidFill>
              </a:rPr>
              <a:t>Mobile App Development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900" b="1" dirty="0" smtClean="0">
                <a:solidFill>
                  <a:schemeClr val="tx1"/>
                </a:solidFill>
              </a:rPr>
              <a:t/>
            </a:r>
            <a:br>
              <a:rPr lang="en-US" sz="4900" b="1" dirty="0" smtClean="0">
                <a:solidFill>
                  <a:schemeClr val="tx1"/>
                </a:solidFill>
              </a:rPr>
            </a:br>
            <a:r>
              <a:rPr lang="en-US" sz="4900" b="1" dirty="0" smtClean="0">
                <a:solidFill>
                  <a:schemeClr val="tx1"/>
                </a:solidFill>
              </a:rPr>
              <a:t>Lec2: </a:t>
            </a:r>
            <a:r>
              <a:rPr lang="en-US" sz="4900" b="1" smtClean="0">
                <a:solidFill>
                  <a:schemeClr val="tx1"/>
                </a:solidFill>
              </a:rPr>
              <a:t>User </a:t>
            </a:r>
            <a:r>
              <a:rPr lang="en-US" sz="4900" b="1" smtClean="0">
                <a:solidFill>
                  <a:schemeClr val="tx1"/>
                </a:solidFill>
              </a:rPr>
              <a:t>Interface (UI)</a:t>
            </a:r>
            <a:endParaRPr lang="th-TH" sz="49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400" dirty="0" err="1" smtClean="0"/>
              <a:t>Ekarat</a:t>
            </a:r>
            <a:r>
              <a:rPr lang="en-US" sz="4400" dirty="0" smtClean="0"/>
              <a:t> </a:t>
            </a:r>
            <a:r>
              <a:rPr lang="en-US" sz="4400" dirty="0" err="1" smtClean="0"/>
              <a:t>Rattagan</a:t>
            </a:r>
            <a:r>
              <a:rPr lang="en-US" sz="4400" dirty="0" smtClean="0"/>
              <a:t>, PhD</a:t>
            </a:r>
          </a:p>
          <a:p>
            <a:endParaRPr lang="en-US" sz="4800" dirty="0" smtClean="0"/>
          </a:p>
          <a:p>
            <a:endParaRPr lang="th-TH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66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sz="3200" b="1" dirty="0" smtClean="0"/>
              <a:t>1.1 Linear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10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view group that aligns all children in a single direction, </a:t>
            </a:r>
            <a:r>
              <a:rPr lang="en-US" sz="2800" dirty="0">
                <a:solidFill>
                  <a:srgbClr val="FF0000"/>
                </a:solidFill>
              </a:rPr>
              <a:t>vertically</a:t>
            </a:r>
            <a:r>
              <a:rPr lang="en-US" sz="2800" dirty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horizontally.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67105" y="4901301"/>
            <a:ext cx="729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800" dirty="0" smtClean="0"/>
              <a:t>&lt;</a:t>
            </a:r>
            <a:r>
              <a:rPr lang="en-US" sz="1800" dirty="0" err="1" smtClean="0">
                <a:solidFill>
                  <a:srgbClr val="FF0000"/>
                </a:solidFill>
              </a:rPr>
              <a:t>LinearLayout</a:t>
            </a:r>
            <a:r>
              <a:rPr lang="en-US" sz="1800" dirty="0" smtClean="0">
                <a:solidFill>
                  <a:srgbClr val="FF0000"/>
                </a:solidFill>
              </a:rPr>
              <a:t> 				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	 </a:t>
            </a: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 err="1" smtClean="0"/>
              <a:t>xmlns:android</a:t>
            </a:r>
            <a:r>
              <a:rPr lang="en-US" sz="1800" dirty="0" smtClean="0"/>
              <a:t>="http://schemas.android.com/</a:t>
            </a:r>
            <a:r>
              <a:rPr lang="en-US" sz="1800" dirty="0" err="1" smtClean="0"/>
              <a:t>apk</a:t>
            </a:r>
            <a:r>
              <a:rPr lang="en-US" sz="1800" dirty="0" smtClean="0"/>
              <a:t>/res/android"</a:t>
            </a:r>
          </a:p>
          <a:p>
            <a:pPr lvl="1"/>
            <a:r>
              <a:rPr lang="en-US" sz="1800" dirty="0" smtClean="0"/>
              <a:t>              </a:t>
            </a:r>
            <a:r>
              <a:rPr lang="en-US" sz="1800" dirty="0" err="1" smtClean="0"/>
              <a:t>android:layout_width</a:t>
            </a:r>
            <a:r>
              <a:rPr lang="en-US" sz="1800" dirty="0" smtClean="0"/>
              <a:t>="</a:t>
            </a:r>
            <a:r>
              <a:rPr lang="en-US" sz="1800" dirty="0" err="1" smtClean="0"/>
              <a:t>match_parent</a:t>
            </a:r>
            <a:r>
              <a:rPr lang="en-US" sz="1800" dirty="0" smtClean="0"/>
              <a:t>"</a:t>
            </a:r>
          </a:p>
          <a:p>
            <a:pPr lvl="1"/>
            <a:r>
              <a:rPr lang="en-US" sz="1800" dirty="0" smtClean="0"/>
              <a:t>              </a:t>
            </a:r>
            <a:r>
              <a:rPr lang="en-US" sz="1800" dirty="0" err="1" smtClean="0"/>
              <a:t>android:layout_height</a:t>
            </a:r>
            <a:r>
              <a:rPr lang="en-US" sz="1800" dirty="0" smtClean="0"/>
              <a:t>="</a:t>
            </a:r>
            <a:r>
              <a:rPr lang="en-US" sz="1800" dirty="0" err="1" smtClean="0"/>
              <a:t>match_parent</a:t>
            </a:r>
            <a:r>
              <a:rPr lang="en-US" sz="1800" dirty="0" smtClean="0"/>
              <a:t>"</a:t>
            </a:r>
          </a:p>
          <a:p>
            <a:pPr lvl="1"/>
            <a:r>
              <a:rPr lang="en-US" sz="1800" dirty="0" smtClean="0"/>
              <a:t>              </a:t>
            </a:r>
            <a:r>
              <a:rPr lang="en-US" sz="1800" dirty="0" err="1" smtClean="0">
                <a:solidFill>
                  <a:srgbClr val="FF0000"/>
                </a:solidFill>
              </a:rPr>
              <a:t>android:orientation</a:t>
            </a:r>
            <a:r>
              <a:rPr lang="en-US" sz="1800" dirty="0" smtClean="0">
                <a:solidFill>
                  <a:srgbClr val="FF0000"/>
                </a:solidFill>
              </a:rPr>
              <a:t>="vertical" 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pic>
        <p:nvPicPr>
          <p:cNvPr id="9218" name="Picture 2" descr="https://developer.android.com/images/ui/sample-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1165" y="2513470"/>
            <a:ext cx="2327561" cy="41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https://developer.android.com/images/ui/linearlayou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65202" y="3022682"/>
            <a:ext cx="2056076" cy="15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9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1.2 Relative Layout (1/3)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11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view group that displays child views in </a:t>
            </a:r>
            <a:r>
              <a:rPr lang="en-US" sz="2800" dirty="0">
                <a:solidFill>
                  <a:srgbClr val="FF0000"/>
                </a:solidFill>
              </a:rPr>
              <a:t>relative positions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smtClean="0"/>
              <a:t>Relative to sibling elements, e.g., left-of or below another view</a:t>
            </a:r>
          </a:p>
          <a:p>
            <a:pPr lvl="2"/>
            <a:r>
              <a:rPr lang="en-US" sz="2800" dirty="0" smtClean="0"/>
              <a:t>Relative to the parent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pic>
        <p:nvPicPr>
          <p:cNvPr id="10243" name="Picture 3" descr="https://developer.android.com/images/ui/relative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404839"/>
            <a:ext cx="3611461" cy="266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                 1.2 </a:t>
            </a:r>
            <a:r>
              <a:rPr lang="en-US" sz="3200" b="1" dirty="0"/>
              <a:t>Relative </a:t>
            </a:r>
            <a:r>
              <a:rPr lang="en-US" sz="3200" b="1" dirty="0" smtClean="0"/>
              <a:t>Layout (2/3)</a:t>
            </a:r>
            <a:endParaRPr lang="th-TH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12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90508" y="0"/>
            <a:ext cx="616527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/>
              <a:t>RelativeLayout</a:t>
            </a:r>
            <a:r>
              <a:rPr lang="en-US" sz="1400" dirty="0"/>
              <a:t> </a:t>
            </a:r>
            <a:r>
              <a:rPr lang="en-US" sz="1400" dirty="0" err="1"/>
              <a:t>xmlns:android</a:t>
            </a:r>
            <a:r>
              <a:rPr lang="en-US" sz="1400" dirty="0"/>
              <a:t>="http://schemas.android.com/</a:t>
            </a:r>
            <a:r>
              <a:rPr lang="en-US" sz="1400" dirty="0" err="1"/>
              <a:t>apk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res/android</a:t>
            </a:r>
            <a:r>
              <a:rPr lang="en-US" sz="1400" dirty="0"/>
              <a:t>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android:paddingLeft</a:t>
            </a:r>
            <a:r>
              <a:rPr lang="en-US" sz="1400" dirty="0"/>
              <a:t>="16dp"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android:paddingRight</a:t>
            </a:r>
            <a:r>
              <a:rPr lang="en-US" sz="1400" dirty="0"/>
              <a:t>="16dp" 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EditText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="@+id/name"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</a:t>
            </a:r>
            <a:r>
              <a:rPr lang="en-US" sz="1400" dirty="0" err="1"/>
              <a:t>match_parent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android:hint</a:t>
            </a:r>
            <a:r>
              <a:rPr lang="en-US" sz="1400" dirty="0"/>
              <a:t>="@string/reminder" /&gt;</a:t>
            </a:r>
          </a:p>
          <a:p>
            <a:r>
              <a:rPr lang="en-US" sz="1400" dirty="0"/>
              <a:t>    &lt;Spinner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="@+id/dates"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="0dp"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android:layout_below</a:t>
            </a:r>
            <a:r>
              <a:rPr lang="en-US" sz="1400" dirty="0"/>
              <a:t>="@id/name"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android:layout_alignParentLeft</a:t>
            </a:r>
            <a:r>
              <a:rPr lang="en-US" sz="1400" dirty="0">
                <a:solidFill>
                  <a:srgbClr val="FF0000"/>
                </a:solidFill>
              </a:rPr>
              <a:t>="true"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android:layout_toLeftOf</a:t>
            </a:r>
            <a:r>
              <a:rPr lang="en-US" sz="1400" dirty="0"/>
              <a:t>="@+id/times" /&gt;</a:t>
            </a:r>
          </a:p>
          <a:p>
            <a:r>
              <a:rPr lang="en-US" sz="1400" dirty="0"/>
              <a:t>    &lt;Spinner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android:id</a:t>
            </a:r>
            <a:r>
              <a:rPr lang="en-US" sz="1400" dirty="0"/>
              <a:t>="@id/times"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="96dp"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android:layout_below</a:t>
            </a:r>
            <a:r>
              <a:rPr lang="en-US" sz="1400" dirty="0">
                <a:solidFill>
                  <a:srgbClr val="FF0000"/>
                </a:solidFill>
              </a:rPr>
              <a:t>="@id/name"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android:layout_alignParentRight</a:t>
            </a:r>
            <a:r>
              <a:rPr lang="en-US" sz="1400" dirty="0"/>
              <a:t>="true" /&gt;</a:t>
            </a:r>
          </a:p>
          <a:p>
            <a:r>
              <a:rPr lang="en-US" sz="1400" dirty="0"/>
              <a:t>    &lt;Button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android:layout_width</a:t>
            </a:r>
            <a:r>
              <a:rPr lang="en-US" sz="1400" dirty="0"/>
              <a:t>="96dp"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android:layout_height</a:t>
            </a:r>
            <a:r>
              <a:rPr lang="en-US" sz="1400" dirty="0"/>
              <a:t>="</a:t>
            </a:r>
            <a:r>
              <a:rPr lang="en-US" sz="1400" dirty="0" err="1"/>
              <a:t>wrap_content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android:layout_below</a:t>
            </a:r>
            <a:r>
              <a:rPr lang="en-US" sz="1400" dirty="0"/>
              <a:t>="@id/times"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android:layout_alignParentRight</a:t>
            </a:r>
            <a:r>
              <a:rPr lang="en-US" sz="1400" dirty="0">
                <a:solidFill>
                  <a:srgbClr val="FF0000"/>
                </a:solidFill>
              </a:rPr>
              <a:t>="true"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android:text</a:t>
            </a:r>
            <a:r>
              <a:rPr lang="en-US" sz="1400" dirty="0"/>
              <a:t>="@string/done" /&gt;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RelativeLayout</a:t>
            </a:r>
            <a:r>
              <a:rPr lang="en-US" sz="1400" dirty="0"/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75" y="1466029"/>
            <a:ext cx="3362325" cy="187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4509" y="3318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hlinkClick r:id="rId4"/>
              </a:rPr>
              <a:t>android:layout_alignParentTop</a:t>
            </a:r>
            <a:endParaRPr lang="en-US" sz="1600" dirty="0"/>
          </a:p>
          <a:p>
            <a:r>
              <a:rPr lang="en-US" sz="1600" dirty="0"/>
              <a:t>If "true", makes the top edge of this view match the top edge of the parent.</a:t>
            </a:r>
          </a:p>
          <a:p>
            <a:endParaRPr lang="en-US" sz="1600" dirty="0"/>
          </a:p>
          <a:p>
            <a:r>
              <a:rPr lang="en-US" sz="1600" dirty="0" err="1">
                <a:hlinkClick r:id="rId5"/>
              </a:rPr>
              <a:t>android:layout_centerVertical</a:t>
            </a:r>
            <a:endParaRPr lang="en-US" sz="1600" dirty="0"/>
          </a:p>
          <a:p>
            <a:r>
              <a:rPr lang="en-US" sz="1600" dirty="0"/>
              <a:t>If "true", centers this child vertically within its parent.</a:t>
            </a:r>
          </a:p>
          <a:p>
            <a:endParaRPr lang="en-US" sz="1600" dirty="0">
              <a:hlinkClick r:id="rId6"/>
            </a:endParaRPr>
          </a:p>
          <a:p>
            <a:r>
              <a:rPr lang="en-US" sz="1600" dirty="0" err="1">
                <a:hlinkClick r:id="rId6"/>
              </a:rPr>
              <a:t>android:layout_below</a:t>
            </a:r>
            <a:endParaRPr lang="en-US" sz="1600" dirty="0"/>
          </a:p>
          <a:p>
            <a:r>
              <a:rPr lang="en-US" sz="1600" dirty="0"/>
              <a:t>Positions the top edge of this view below the view specified with a resource ID.</a:t>
            </a:r>
          </a:p>
          <a:p>
            <a:endParaRPr lang="en-US" sz="1600" dirty="0">
              <a:hlinkClick r:id="rId7"/>
            </a:endParaRPr>
          </a:p>
          <a:p>
            <a:r>
              <a:rPr lang="en-US" sz="1600" dirty="0" err="1">
                <a:hlinkClick r:id="rId7"/>
              </a:rPr>
              <a:t>android:layout_toRightOf</a:t>
            </a:r>
            <a:endParaRPr lang="en-US" sz="1600" dirty="0"/>
          </a:p>
          <a:p>
            <a:r>
              <a:rPr lang="en-US" sz="1600" dirty="0"/>
              <a:t>Positions the left edge of this view to the right of the view specified with a resource ID.</a:t>
            </a:r>
          </a:p>
        </p:txBody>
      </p:sp>
    </p:spTree>
    <p:extLst>
      <p:ext uri="{BB962C8B-B14F-4D97-AF65-F5344CB8AC3E}">
        <p14:creationId xmlns:p14="http://schemas.microsoft.com/office/powerpoint/2010/main" val="36718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1.2 Relative Layout (3/3)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13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very powerful utility for designing a user interface </a:t>
            </a:r>
            <a:endParaRPr lang="en-US" sz="2800" dirty="0" smtClean="0"/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eliminate nested view groups </a:t>
            </a:r>
            <a:r>
              <a:rPr lang="en-US" sz="2800" dirty="0" smtClean="0"/>
              <a:t>and keep </a:t>
            </a:r>
            <a:r>
              <a:rPr lang="en-US" sz="2800" dirty="0"/>
              <a:t>your layout hierarchy </a:t>
            </a:r>
            <a:r>
              <a:rPr lang="en-US" sz="2800" dirty="0" smtClean="0"/>
              <a:t>flat</a:t>
            </a:r>
          </a:p>
          <a:p>
            <a:pPr lvl="2"/>
            <a:r>
              <a:rPr lang="en-US" sz="2800" dirty="0" smtClean="0"/>
              <a:t>Improves </a:t>
            </a:r>
            <a:r>
              <a:rPr lang="en-US" sz="2800" dirty="0"/>
              <a:t>performance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smtClean="0"/>
              <a:t>If </a:t>
            </a:r>
            <a:r>
              <a:rPr lang="en-US" sz="2800" dirty="0" smtClean="0">
                <a:solidFill>
                  <a:srgbClr val="FF0000"/>
                </a:solidFill>
              </a:rPr>
              <a:t>several </a:t>
            </a:r>
            <a:r>
              <a:rPr lang="en-US" sz="2800" dirty="0">
                <a:solidFill>
                  <a:srgbClr val="FF0000"/>
                </a:solidFill>
              </a:rPr>
              <a:t>nested </a:t>
            </a:r>
            <a:r>
              <a:rPr lang="en-US" sz="2800" dirty="0" err="1">
                <a:solidFill>
                  <a:srgbClr val="FF0000"/>
                </a:solidFill>
              </a:rPr>
              <a:t>LinearLayout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groups</a:t>
            </a:r>
            <a:r>
              <a:rPr lang="en-US" sz="2800" dirty="0" smtClean="0"/>
              <a:t>, replace with </a:t>
            </a:r>
            <a:r>
              <a:rPr lang="en-US" sz="2800" dirty="0"/>
              <a:t>a single </a:t>
            </a:r>
            <a:r>
              <a:rPr lang="en-US" sz="2800" dirty="0" err="1"/>
              <a:t>RelativeLayout</a:t>
            </a:r>
            <a:r>
              <a:rPr lang="en-US" sz="2800" dirty="0"/>
              <a:t>.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6309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1.3 Absolute 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14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specify </a:t>
            </a:r>
            <a:r>
              <a:rPr lang="en-US" dirty="0">
                <a:solidFill>
                  <a:srgbClr val="FF0000"/>
                </a:solidFill>
              </a:rPr>
              <a:t>the exact location of its children</a:t>
            </a:r>
            <a:r>
              <a:rPr lang="en-US" sz="1600" b="1" dirty="0"/>
              <a:t>	</a:t>
            </a:r>
            <a:endParaRPr lang="en-US" sz="16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22600" y="2531549"/>
            <a:ext cx="5947269" cy="24371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&lt;AbsoluteLayout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	android:layout_width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”fill_parent”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	android:layout_height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”fill_parent”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	xmlns:android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”http://schemas.android.com/apk/res/android”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4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&lt;Button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400" dirty="0">
                <a:solidFill>
                  <a:srgbClr val="313131"/>
                </a:solidFill>
                <a:latin typeface="Menlo"/>
              </a:rPr>
              <a:t>	</a:t>
            </a:r>
            <a:r>
              <a:rPr lang="th-TH" altLang="th-TH" sz="1400" dirty="0" smtClean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android:layout_width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”188dp”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400" dirty="0">
                <a:solidFill>
                  <a:srgbClr val="313131"/>
                </a:solidFill>
                <a:latin typeface="Menlo"/>
              </a:rPr>
              <a:t>	</a:t>
            </a:r>
            <a:r>
              <a:rPr lang="th-TH" altLang="th-TH" sz="1400" dirty="0" smtClean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android:layout_height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”wrap_content”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400" dirty="0">
                <a:solidFill>
                  <a:srgbClr val="313131"/>
                </a:solidFill>
                <a:latin typeface="Menlo"/>
              </a:rPr>
              <a:t>	</a:t>
            </a:r>
            <a:r>
              <a:rPr lang="th-TH" altLang="th-TH" sz="1400" dirty="0" smtClean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android:text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”Button”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400" dirty="0">
                <a:solidFill>
                  <a:srgbClr val="313131"/>
                </a:solidFill>
                <a:latin typeface="Menlo"/>
              </a:rPr>
              <a:t>	</a:t>
            </a:r>
            <a:r>
              <a:rPr lang="th-TH" altLang="th-TH" sz="1400" dirty="0" smtClean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android:layout_x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”126px”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400" dirty="0">
                <a:solidFill>
                  <a:srgbClr val="313131"/>
                </a:solidFill>
                <a:latin typeface="Menlo"/>
              </a:rPr>
              <a:t>	</a:t>
            </a:r>
            <a:r>
              <a:rPr lang="th-TH" altLang="th-TH" sz="1400" dirty="0" smtClean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android:layout_y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”361px”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/&gt;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&lt;/AbsoluteLayout&gt;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3800" y="6065839"/>
            <a:ext cx="961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about </a:t>
            </a:r>
            <a:r>
              <a:rPr lang="en-US" sz="1400" dirty="0" err="1" smtClean="0"/>
              <a:t>dp</a:t>
            </a:r>
            <a:r>
              <a:rPr lang="en-US" sz="1400" dirty="0" smtClean="0"/>
              <a:t>,   </a:t>
            </a:r>
            <a:r>
              <a:rPr lang="th-TH" sz="1400" dirty="0" smtClean="0"/>
              <a:t>https://www.captechconsulting.com/blogs/understand</a:t>
            </a:r>
            <a:r>
              <a:rPr lang="th-TH" sz="1400" dirty="0"/>
              <a:t>ing-density-independence-in-android</a:t>
            </a:r>
          </a:p>
        </p:txBody>
      </p:sp>
    </p:spTree>
    <p:extLst>
      <p:ext uri="{BB962C8B-B14F-4D97-AF65-F5344CB8AC3E}">
        <p14:creationId xmlns:p14="http://schemas.microsoft.com/office/powerpoint/2010/main" val="27072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 Input controls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15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235"/>
              </p:ext>
            </p:extLst>
          </p:nvPr>
        </p:nvGraphicFramePr>
        <p:xfrm>
          <a:off x="707923" y="1463675"/>
          <a:ext cx="10987548" cy="4848634"/>
        </p:xfrm>
        <a:graphic>
          <a:graphicData uri="http://schemas.openxmlformats.org/drawingml/2006/table">
            <a:tbl>
              <a:tblPr/>
              <a:tblGrid>
                <a:gridCol w="1799303"/>
                <a:gridCol w="6666271"/>
                <a:gridCol w="2521974"/>
              </a:tblGrid>
              <a:tr h="2626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Control Type</a:t>
                      </a:r>
                    </a:p>
                  </a:txBody>
                  <a:tcPr marL="15452" marR="15452" marT="5151" marB="51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5452" marR="15452" marT="5151" marB="51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Related Classes</a:t>
                      </a:r>
                    </a:p>
                  </a:txBody>
                  <a:tcPr marL="15452" marR="15452" marT="5151" marB="51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4279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  <a:t>2.1 Button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push-button that can be pressed, or clicked, by the user to perform an action.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solidFill>
                            <a:srgbClr val="039BE5"/>
                          </a:solidFill>
                          <a:effectLst/>
                          <a:hlinkClick r:id="rId4"/>
                        </a:rPr>
                        <a:t>Button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66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2.2</a:t>
                      </a:r>
                      <a:r>
                        <a:rPr lang="en-US" sz="1600" u="none" strike="noStrike" baseline="0" dirty="0" smtClean="0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 </a:t>
                      </a:r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Text </a:t>
                      </a:r>
                      <a:r>
                        <a:rPr lang="en-US" sz="1600" u="none" strike="noStrike" dirty="0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field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An editable text field. You can use the </a:t>
                      </a:r>
                      <a:r>
                        <a:rPr lang="en-US" sz="1600" dirty="0" err="1">
                          <a:effectLst/>
                        </a:rPr>
                        <a:t>AutoCompleteTextView</a:t>
                      </a:r>
                      <a:r>
                        <a:rPr lang="en-US" sz="1600" dirty="0">
                          <a:effectLst/>
                        </a:rPr>
                        <a:t> widget to create a text entry widget that provides auto-complete suggestions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6"/>
                        </a:rPr>
                        <a:t>EditText</a:t>
                      </a:r>
                      <a:r>
                        <a:rPr lang="en-US" sz="1600" dirty="0" smtClean="0">
                          <a:effectLst/>
                        </a:rPr>
                        <a:t>,</a:t>
                      </a:r>
                    </a:p>
                    <a:p>
                      <a:pPr algn="ctr" fontAlgn="t"/>
                      <a:r>
                        <a:rPr lang="en-US" sz="1600" u="none" strike="noStrike" dirty="0" err="1" smtClean="0">
                          <a:solidFill>
                            <a:srgbClr val="039BE5"/>
                          </a:solidFill>
                          <a:effectLst/>
                          <a:hlinkClick r:id="rId7"/>
                        </a:rPr>
                        <a:t>AutoCompleteTextView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0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8"/>
                        </a:rPr>
                        <a:t>2.3 Checkbox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An on/off switch that can be toggled by the user. You should use checkboxes when presenting users with a group of selectable options that are not mutually exclusive.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9"/>
                        </a:rPr>
                        <a:t>CheckBox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145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10"/>
                        </a:rPr>
                        <a:t>2.4 Radio </a:t>
                      </a:r>
                      <a:r>
                        <a:rPr lang="en-US" sz="1600" u="none" strike="noStrike" dirty="0">
                          <a:solidFill>
                            <a:srgbClr val="039BE5"/>
                          </a:solidFill>
                          <a:effectLst/>
                          <a:hlinkClick r:id="rId10"/>
                        </a:rPr>
                        <a:t>button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Similar to checkboxes, except that only one option can be selected in the group.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11"/>
                        </a:rPr>
                        <a:t>RadioGroup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12"/>
                        </a:rPr>
                        <a:t>RadioButton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626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13"/>
                        </a:rPr>
                        <a:t>2.5 Toggle </a:t>
                      </a:r>
                      <a:r>
                        <a:rPr lang="en-US" sz="1600" u="none" strike="noStrike" dirty="0">
                          <a:solidFill>
                            <a:srgbClr val="039BE5"/>
                          </a:solidFill>
                          <a:effectLst/>
                          <a:hlinkClick r:id="rId13"/>
                        </a:rPr>
                        <a:t>button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An on/off button with a light indicator.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14"/>
                        </a:rPr>
                        <a:t>ToggleButton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87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15"/>
                        </a:rPr>
                        <a:t>2.6 Spinner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drop-down list that allows users to select one value from a set.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solidFill>
                            <a:srgbClr val="039BE5"/>
                          </a:solidFill>
                          <a:effectLst/>
                          <a:hlinkClick r:id="rId16"/>
                        </a:rPr>
                        <a:t>Spinner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00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smtClean="0">
                          <a:solidFill>
                            <a:srgbClr val="039BE5"/>
                          </a:solidFill>
                          <a:effectLst/>
                          <a:hlinkClick r:id="rId17"/>
                        </a:rPr>
                        <a:t>2.7 Pickers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 dialog for users to select a single value for a set by using up/down buttons or via a swipe gesture. Use a DatePickercode&gt; widget to enter the values for the date (month, day, year) or a TimePicker widget to enter the values for a time (hour, minute, AM/PM), which will be formatted automatically for the user's locale.</a:t>
                      </a: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18"/>
                        </a:rPr>
                        <a:t>DatePicker</a:t>
                      </a:r>
                      <a:r>
                        <a:rPr lang="en-US" sz="1600" dirty="0" err="1">
                          <a:effectLst/>
                        </a:rPr>
                        <a:t>,</a:t>
                      </a:r>
                      <a:r>
                        <a:rPr lang="en-US" sz="1600" u="none" strike="noStrike" dirty="0" err="1">
                          <a:solidFill>
                            <a:srgbClr val="039BE5"/>
                          </a:solidFill>
                          <a:effectLst/>
                          <a:hlinkClick r:id="rId19"/>
                        </a:rPr>
                        <a:t>TimePicker</a:t>
                      </a:r>
                      <a:endParaRPr lang="en-US" sz="1600" dirty="0">
                        <a:effectLst/>
                      </a:endParaRPr>
                    </a:p>
                  </a:txBody>
                  <a:tcPr marL="15452" marR="15452" marT="5151" marB="515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2.1 Button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16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4684" y="1651819"/>
            <a:ext cx="11444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button consists of text </a:t>
            </a:r>
            <a:r>
              <a:rPr lang="en-US" sz="2000" dirty="0" smtClean="0"/>
              <a:t>and/or </a:t>
            </a:r>
            <a:r>
              <a:rPr lang="en-US" sz="2000" dirty="0"/>
              <a:t>an </a:t>
            </a:r>
            <a:r>
              <a:rPr lang="en-US" sz="2000" dirty="0" smtClean="0"/>
              <a:t>icon </a:t>
            </a:r>
            <a:r>
              <a:rPr lang="en-US" sz="2000" dirty="0"/>
              <a:t>that communicates what action occurs when the user touches it.</a:t>
            </a:r>
            <a:endParaRPr lang="en-US" sz="2000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6917" y="2098226"/>
            <a:ext cx="8568813" cy="46332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With text, using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...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With an icon, using the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ImageButton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android:src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button_icon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...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With text and an icon, using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class with the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android:drawableLeft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attribute: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android:drawableLeft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button_icon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...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2" descr="https://developer.android.com/images/ui/button-typ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1395" y="3961068"/>
            <a:ext cx="3303638" cy="6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Toast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simple feedback about an operation in a small popup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17</a:t>
            </a:fld>
            <a:endParaRPr lang="th-TH"/>
          </a:p>
        </p:txBody>
      </p:sp>
      <p:sp>
        <p:nvSpPr>
          <p:cNvPr id="5" name="AutoShape 2" descr="http://www.downloadclipart.net/svg/20424-press-button-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316162"/>
            <a:ext cx="3190875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35989" y="4813745"/>
            <a:ext cx="4885953" cy="14529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getApplicationContext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"Hello toast!"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duration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toast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2.1 Button (click events)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18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4465" y="1725560"/>
            <a:ext cx="1144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Add XML attribute: </a:t>
            </a:r>
            <a:r>
              <a:rPr lang="en-US" altLang="en-US" b="1" dirty="0" err="1" smtClean="0">
                <a:solidFill>
                  <a:srgbClr val="039BE5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android:onClick</a:t>
            </a:r>
            <a:r>
              <a:rPr lang="en-US" altLang="en-US" b="1" dirty="0">
                <a:latin typeface="Roboto"/>
              </a:rPr>
              <a:t> attribute </a:t>
            </a:r>
            <a:r>
              <a:rPr lang="en-US" dirty="0" smtClean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0" y="2516598"/>
            <a:ext cx="7405874" cy="18837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82413" y="5196304"/>
            <a:ext cx="5273880" cy="139135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/** Called when the user touches the button */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(View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something in response to button click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123792" y="4277033"/>
            <a:ext cx="170877" cy="862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2.1 Button (click events)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19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4465" y="1725560"/>
            <a:ext cx="11444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</a:t>
            </a:r>
            <a:r>
              <a:rPr lang="en-US" b="1" dirty="0"/>
              <a:t>Using an </a:t>
            </a:r>
            <a:r>
              <a:rPr lang="en-US" b="1" dirty="0" err="1" smtClean="0"/>
              <a:t>OnClickListener</a:t>
            </a:r>
            <a:endParaRPr lang="en-US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8516" y="3277879"/>
            <a:ext cx="8967019" cy="20069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setOnClickListener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something in response to button click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 (1/2)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Autofit/>
          </a:bodyPr>
          <a:lstStyle/>
          <a:p>
            <a:r>
              <a:rPr lang="en-US" sz="4000" dirty="0" smtClean="0"/>
              <a:t>Layouts</a:t>
            </a:r>
          </a:p>
          <a:p>
            <a:r>
              <a:rPr lang="en-US" sz="4000" dirty="0" smtClean="0"/>
              <a:t>Input Controls</a:t>
            </a:r>
          </a:p>
          <a:p>
            <a:pPr lvl="1"/>
            <a:r>
              <a:rPr lang="en-US" sz="3600" dirty="0" smtClean="0"/>
              <a:t>Toasts</a:t>
            </a:r>
            <a:endParaRPr lang="en-US" sz="4000" dirty="0" smtClean="0"/>
          </a:p>
          <a:p>
            <a:r>
              <a:rPr lang="en-US" sz="4000" dirty="0" smtClean="0"/>
              <a:t>Input Events</a:t>
            </a:r>
          </a:p>
        </p:txBody>
      </p:sp>
    </p:spTree>
    <p:extLst>
      <p:ext uri="{BB962C8B-B14F-4D97-AF65-F5344CB8AC3E}">
        <p14:creationId xmlns:p14="http://schemas.microsoft.com/office/powerpoint/2010/main" val="2410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2.1 More Button Styling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20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4465" y="1725560"/>
            <a:ext cx="1144474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Borderless button</a:t>
            </a:r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Custom background</a:t>
            </a:r>
          </a:p>
          <a:p>
            <a:r>
              <a:rPr lang="en-US" sz="1800" dirty="0" smtClean="0"/>
              <a:t>[Right click] </a:t>
            </a:r>
            <a:r>
              <a:rPr lang="en-US" sz="1800" dirty="0" err="1" smtClean="0"/>
              <a:t>Drawable</a:t>
            </a:r>
            <a:r>
              <a:rPr lang="en-US" sz="1800" dirty="0" smtClean="0"/>
              <a:t> &gt; New &gt; </a:t>
            </a:r>
            <a:r>
              <a:rPr lang="en-US" sz="1800" dirty="0" err="1" smtClean="0"/>
              <a:t>Drawable</a:t>
            </a:r>
            <a:r>
              <a:rPr lang="en-US" sz="1800" dirty="0" smtClean="0"/>
              <a:t> resource file</a:t>
            </a:r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9150" y="2447340"/>
            <a:ext cx="5009385" cy="166835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borderlessButtonStyle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05484" y="4842986"/>
            <a:ext cx="4986931" cy="18325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button_custom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http://www.ngb-tvos.cn/apihtml/design/media/buttons_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4362" y="2586345"/>
            <a:ext cx="49625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media.creativebloq.futurecdn.net/sites/creativebloq.com/files/images/2013/05/Hannah/gre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2737" y="3692502"/>
            <a:ext cx="2499679" cy="12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135329" y="2698955"/>
            <a:ext cx="619432" cy="3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92722" y="4307348"/>
            <a:ext cx="2035277" cy="4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41194" y="5189478"/>
            <a:ext cx="671469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"@color/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colorAccent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:state_pressed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"@color/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colorPrimary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:state_focused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:drawable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"@color/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colorPrimaryDark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2.2 Text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21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Allow the user to type text into an </a:t>
            </a:r>
            <a:r>
              <a:rPr lang="en-US" sz="3200" dirty="0" smtClean="0"/>
              <a:t>app</a:t>
            </a:r>
          </a:p>
          <a:p>
            <a:pPr lvl="1"/>
            <a:r>
              <a:rPr lang="en-US" sz="2800" dirty="0" smtClean="0"/>
              <a:t>Single and Multiple line</a:t>
            </a:r>
          </a:p>
          <a:p>
            <a:pPr lvl="1"/>
            <a:r>
              <a:rPr lang="en-US" sz="2800" dirty="0" smtClean="0"/>
              <a:t>Touching a text field</a:t>
            </a:r>
          </a:p>
          <a:p>
            <a:pPr lvl="2"/>
            <a:r>
              <a:rPr lang="en-US" sz="2400" dirty="0" smtClean="0"/>
              <a:t>Place the cursor</a:t>
            </a:r>
          </a:p>
          <a:p>
            <a:pPr lvl="2"/>
            <a:r>
              <a:rPr lang="en-US" sz="2400" dirty="0" smtClean="0"/>
              <a:t>Automatically displays the keyboard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42" y="4259979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2.2 Text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22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Keyboard Type</a:t>
            </a:r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0594" y="2639709"/>
            <a:ext cx="4871526" cy="16375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&lt;EditText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"@+id/email_address"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"fill_parent"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"wrap_content"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android:hint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"@string/email_hint"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android:inputType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"textEmailAddress"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5252" y="2218150"/>
            <a:ext cx="4473677" cy="4029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7075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Normal text keyboard.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textEmailAddress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Normal text keyboard with the @ character.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Normal text keyboard with the / character.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Basic number keypad.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"phone"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Phone-style keypad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38568" y="3834581"/>
            <a:ext cx="1533832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8710" y="5958831"/>
            <a:ext cx="235974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Figure 1.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The default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input type.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 descr="https://developer.android.com/images/ui/edittext-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1" y="4713851"/>
            <a:ext cx="2071432" cy="12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eveloper.android.com/images/ui/edittext-email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3525" y="4708321"/>
            <a:ext cx="2100928" cy="126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eveloper.android.com/images/ui/edittext-phone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3160" y="4688345"/>
            <a:ext cx="2153867" cy="12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934930" y="5988328"/>
            <a:ext cx="235974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Figure 2.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textEmailAddress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input type.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383162" y="5999223"/>
            <a:ext cx="23597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Figure 3.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The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input type.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59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2.2 Text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23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Auto-complete suggestions</a:t>
            </a:r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pic>
        <p:nvPicPr>
          <p:cNvPr id="4098" name="Picture 2" descr="https://developer.android.com/images/ui/edittext-autocomple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9847" y="2335622"/>
            <a:ext cx="2971083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04038" y="2152998"/>
            <a:ext cx="5471651" cy="14016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AutoCompleteTextView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autocomplete_country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fill_parent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57035" y="3981078"/>
            <a:ext cx="3720042" cy="26942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&lt;resources&gt;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&lt;string-array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countries_array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Albania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Algeria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American Samoa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Andorra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Angola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Anguilla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Antarctica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&lt;/string-array&gt;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&lt;/resources&gt;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9433" y="4151110"/>
            <a:ext cx="6105832" cy="2478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 a reference to the AutoCompleteTextView in the 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AutoCompleteTextView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textView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AutoCompleteTextView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findViewById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autocomplete_country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 the string array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countries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getResources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getStringArray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countries_array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the adapter and set it to the AutoCompleteTextView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simple_list_item_1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countries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2.3 Checkboxes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24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Allow the user to </a:t>
            </a:r>
            <a:r>
              <a:rPr lang="en-US" sz="3200" dirty="0" smtClean="0"/>
              <a:t>select </a:t>
            </a:r>
            <a:r>
              <a:rPr lang="en-US" sz="3200" dirty="0" smtClean="0">
                <a:solidFill>
                  <a:srgbClr val="FF0000"/>
                </a:solidFill>
              </a:rPr>
              <a:t>one or more options </a:t>
            </a:r>
            <a:r>
              <a:rPr lang="en-US" sz="3200" dirty="0" smtClean="0"/>
              <a:t>from a set</a:t>
            </a:r>
          </a:p>
          <a:p>
            <a:pPr lvl="1"/>
            <a:r>
              <a:rPr lang="en-US" sz="2800" dirty="0" smtClean="0"/>
              <a:t>Present in a vertical list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pic>
        <p:nvPicPr>
          <p:cNvPr id="5122" name="Picture 2" descr="https://developer.android.com/images/ui/checkbox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37" y="3645976"/>
            <a:ext cx="28575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92877" y="3066165"/>
            <a:ext cx="6117059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android:orientation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"vertical"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fill_parent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fill_parent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checkbox_meat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"@string/meat"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onCheckboxClicked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checkbox_cheese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"@string/cheese"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onCheckboxClicked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2.3 Checkboxes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25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Source code example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12659" y="1883130"/>
            <a:ext cx="5168081" cy="46845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onCheckboxClicked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Is the view now checked?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isChecked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Check which checkbox was clicked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checkbox_meat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Put some meat on the sandwich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Remove the meat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checkbox_cheese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Cheese 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I'm lactose intolerant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TODO: Veggie sandwich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2.4 Radio Buttons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26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Allow the user to select </a:t>
            </a:r>
            <a:r>
              <a:rPr lang="en-US" sz="3200" dirty="0" smtClean="0">
                <a:solidFill>
                  <a:srgbClr val="FF0000"/>
                </a:solidFill>
              </a:rPr>
              <a:t>one option </a:t>
            </a:r>
            <a:r>
              <a:rPr lang="en-US" sz="3200" dirty="0" smtClean="0"/>
              <a:t>from a set.</a:t>
            </a:r>
          </a:p>
          <a:p>
            <a:pPr lvl="1"/>
            <a:r>
              <a:rPr lang="en-US" sz="3200" dirty="0"/>
              <a:t>	</a:t>
            </a:r>
            <a:r>
              <a:rPr lang="en-US" sz="2800" dirty="0" smtClean="0"/>
              <a:t>Mutually exclusive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pic>
        <p:nvPicPr>
          <p:cNvPr id="6147" name="Picture 3" descr="https://developer.android.com/images/ui/radiobutt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196" y="3127784"/>
            <a:ext cx="3810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9651" y="2490981"/>
            <a:ext cx="5947141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RadioGroup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fill_parent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android:orientation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"vertical"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radio_pirates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"@string/pirates"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onRadioButtonClicked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radio_ninjas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"@string/ninjas"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onRadioButtonClicked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RadioGroup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2.4 Radio Buttons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27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Source code example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03639" y="2529479"/>
            <a:ext cx="6171561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onRadioButtonClicked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Is the button now checked?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isChecked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Check which radio button was clicked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radio_pirates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Pirates are the best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radio_ninjas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Ninjas rule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2.5 Toggle Buttons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28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llows </a:t>
            </a:r>
            <a:r>
              <a:rPr lang="en-US" sz="3200" dirty="0"/>
              <a:t>the user to change a setting between two states</a:t>
            </a:r>
            <a:endParaRPr lang="en-US" dirty="0" smtClean="0"/>
          </a:p>
          <a:p>
            <a:pPr lvl="1"/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pic>
        <p:nvPicPr>
          <p:cNvPr id="11266" name="Picture 2" descr="https://developer.android.com/images/ui/toggle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22" y="2662083"/>
            <a:ext cx="2416521" cy="8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developer.android.com/images/ui/swi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7446" y="2754159"/>
            <a:ext cx="4445709" cy="57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4195" y="3451121"/>
            <a:ext cx="125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Android 4.0+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1032" y="3917071"/>
            <a:ext cx="8976816" cy="26224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toggle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findViewById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setOnCheckedChangeListener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CompoundButton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OnCheckedChangeListener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onCheckedChanged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CompoundButton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buttonView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isChecked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isChecked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toggle is enabled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toggle is disabled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2.6 Spinners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29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Provide </a:t>
            </a:r>
            <a:r>
              <a:rPr lang="en-US" dirty="0">
                <a:latin typeface="Roboto"/>
              </a:rPr>
              <a:t>a quick way to select one value from a set</a:t>
            </a:r>
            <a:endParaRPr lang="en-US" dirty="0"/>
          </a:p>
          <a:p>
            <a:pPr lvl="1"/>
            <a:r>
              <a:rPr lang="en-US" sz="3200" dirty="0" smtClean="0"/>
              <a:t>Displays </a:t>
            </a:r>
            <a:r>
              <a:rPr lang="en-US" sz="3200" dirty="0"/>
              <a:t>a dropdown menu</a:t>
            </a:r>
          </a:p>
          <a:p>
            <a:pPr marL="914400" lvl="2" indent="0">
              <a:buNone/>
            </a:pPr>
            <a:r>
              <a:rPr lang="en-US" sz="2800" b="1" dirty="0"/>
              <a:t>	</a:t>
            </a:r>
            <a:endParaRPr lang="en-US" sz="3200" b="1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29148" y="3726588"/>
            <a:ext cx="4871526" cy="114513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&lt;Spinner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planets_spinner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fill_parent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034981" y="2898811"/>
            <a:ext cx="4376198" cy="3361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&lt;resources&gt;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&lt;string-array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"planets_array"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Mercury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Venus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Earth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Jupiter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Uranus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Neptune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&lt;/item&gt;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&lt;/string-array&gt;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&lt;/resources&gt;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 (2/2)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</a:t>
            </a:fld>
            <a:endParaRPr lang="th-TH"/>
          </a:p>
        </p:txBody>
      </p:sp>
      <p:pic>
        <p:nvPicPr>
          <p:cNvPr id="9218" name="Picture 2" descr="http://cdn.arstechnica.net/wp-content/uploads/2014/05/lockscree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1536" y="1452582"/>
            <a:ext cx="8406580" cy="525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2.6 Spinners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30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Source code example</a:t>
            </a:r>
            <a:endParaRPr lang="en-US" sz="32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399" y="2433231"/>
            <a:ext cx="11090788" cy="16375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CharSequence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createFromResource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						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planets_array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simple_spinner_item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setDropDownViewResource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simple_spinner_dropdown_item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9148" y="4139580"/>
            <a:ext cx="6881692" cy="256090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SpinnerActivity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OnItemSelectedListener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onItemSelected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An item was selected. You can retrieve the selected item using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parent.getItemAtPosition(pos)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onNothingSelected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Another interface callback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2.7 Pickers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31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controls for selecting each part of the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/>
              <a:t>(hour, minute, AM/PM) or </a:t>
            </a:r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 </a:t>
            </a:r>
            <a:r>
              <a:rPr lang="en-US" dirty="0"/>
              <a:t>(month, day, </a:t>
            </a:r>
            <a:r>
              <a:rPr lang="en-US" dirty="0" smtClean="0"/>
              <a:t>year)</a:t>
            </a:r>
          </a:p>
          <a:p>
            <a:r>
              <a:rPr lang="en-US" dirty="0" smtClean="0"/>
              <a:t>Ensure </a:t>
            </a:r>
            <a:r>
              <a:rPr lang="en-US" dirty="0"/>
              <a:t>that your users can pick a time or date that is valid, formatted correctly, and adjusted to the user's locale</a:t>
            </a:r>
            <a:endParaRPr lang="en-US" b="1" dirty="0" smtClean="0"/>
          </a:p>
        </p:txBody>
      </p:sp>
      <p:pic>
        <p:nvPicPr>
          <p:cNvPr id="14338" name="Picture 2" descr="https://developer.android.com/images/ui/pick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137" y="3947088"/>
            <a:ext cx="4420438" cy="205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sz="3200" b="1" dirty="0" smtClean="0"/>
              <a:t>2.7 Pickers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32</a:t>
            </a:fld>
            <a:endParaRPr lang="th-TH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65555" y="2137243"/>
            <a:ext cx="6371937" cy="366890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TimePickerFragment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DialogFragment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TimePickerDialog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OnTimeSetListener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onCreateDialog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Use the current time as the default values for the picker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hour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HOUR_OF_DAY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minute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a new instance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TimePickerDialog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return 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TimePickerDialog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getActivity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hour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DateFormat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is24HourFormat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getActivity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onTimeSet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TimePicker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hourOfDay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something with the time chosen by the user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8697" y="1609844"/>
            <a:ext cx="8087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oboto"/>
              </a:rPr>
              <a:t>Extending </a:t>
            </a:r>
            <a:r>
              <a:rPr lang="en-US" sz="2000" dirty="0" err="1">
                <a:solidFill>
                  <a:srgbClr val="FF0000"/>
                </a:solidFill>
                <a:latin typeface="Roboto"/>
              </a:rPr>
              <a:t>DialogFragment</a:t>
            </a:r>
            <a:r>
              <a:rPr lang="en-US" sz="2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sz="2000" dirty="0">
                <a:latin typeface="Roboto"/>
              </a:rPr>
              <a:t>for a time picker</a:t>
            </a:r>
            <a:endParaRPr lang="en-US" sz="2000" b="0" i="0" dirty="0">
              <a:effectLst/>
              <a:latin typeface="Roboto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72855" y="5959086"/>
            <a:ext cx="5437386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showTimePickerDialog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DialogFragment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newFragment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TimePickerFragment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newFragment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getSupportFragmentManager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"timePicker"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Android widgets</a:t>
            </a:r>
            <a:endParaRPr lang="th-TH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828" y="1506829"/>
            <a:ext cx="9689576" cy="4687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8474" y="6270389"/>
            <a:ext cx="2439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400" b="0" i="0" dirty="0" smtClean="0">
                <a:solidFill>
                  <a:srgbClr val="222222"/>
                </a:solidFill>
                <a:effectLst/>
                <a:latin typeface="Roboto"/>
              </a:rPr>
              <a:t>CS 193A, </a:t>
            </a:r>
            <a:r>
              <a:rPr lang="en-US" sz="1400" dirty="0" smtClean="0">
                <a:solidFill>
                  <a:srgbClr val="222222"/>
                </a:solidFill>
                <a:latin typeface="Roboto"/>
              </a:rPr>
              <a:t>S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Roboto"/>
              </a:rPr>
              <a:t>tanford University</a:t>
            </a:r>
            <a:endParaRPr lang="en-US" sz="1400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1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Input Events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views, so use Event Listener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in the View class that contains a single </a:t>
            </a:r>
            <a:r>
              <a:rPr lang="en-US" dirty="0" smtClean="0">
                <a:solidFill>
                  <a:srgbClr val="FF0000"/>
                </a:solidFill>
              </a:rPr>
              <a:t>callback</a:t>
            </a:r>
            <a:r>
              <a:rPr lang="en-US" dirty="0" smtClean="0"/>
              <a:t> method.</a:t>
            </a:r>
          </a:p>
          <a:p>
            <a:pPr lvl="1"/>
            <a:r>
              <a:rPr lang="en-US" dirty="0" smtClean="0"/>
              <a:t>Android framework call the </a:t>
            </a:r>
            <a:r>
              <a:rPr lang="en-US" dirty="0" smtClean="0">
                <a:solidFill>
                  <a:srgbClr val="FF0000"/>
                </a:solidFill>
              </a:rPr>
              <a:t>registered</a:t>
            </a:r>
            <a:r>
              <a:rPr lang="en-US" dirty="0" smtClean="0"/>
              <a:t> view when it is triggered.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34</a:t>
            </a:fld>
            <a:endParaRPr lang="th-TH"/>
          </a:p>
        </p:txBody>
      </p:sp>
      <p:sp>
        <p:nvSpPr>
          <p:cNvPr id="5" name="AutoShape 2" descr="http://www.downloadclipart.net/svg/20424-press-button-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18354" y="2420579"/>
            <a:ext cx="4287478" cy="1078616"/>
            <a:chOff x="1774108" y="2641805"/>
            <a:chExt cx="3771285" cy="10786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108" y="2641805"/>
              <a:ext cx="1352550" cy="10786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6320" y="2803576"/>
              <a:ext cx="902725" cy="677044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4277032" y="3023420"/>
              <a:ext cx="1268361" cy="19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231055" y="2577455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onTouchEvent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Input Events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views, so use Event Listener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in the View class that contains a single </a:t>
            </a:r>
            <a:r>
              <a:rPr lang="en-US" dirty="0" smtClean="0">
                <a:solidFill>
                  <a:srgbClr val="FF0000"/>
                </a:solidFill>
              </a:rPr>
              <a:t>callback</a:t>
            </a:r>
            <a:r>
              <a:rPr lang="en-US" dirty="0" smtClean="0"/>
              <a:t> method.</a:t>
            </a:r>
          </a:p>
          <a:p>
            <a:pPr lvl="1"/>
            <a:r>
              <a:rPr lang="en-US" dirty="0" smtClean="0"/>
              <a:t>Android framework call the </a:t>
            </a:r>
            <a:r>
              <a:rPr lang="en-US" dirty="0" smtClean="0">
                <a:solidFill>
                  <a:srgbClr val="FF0000"/>
                </a:solidFill>
              </a:rPr>
              <a:t>registered</a:t>
            </a:r>
            <a:r>
              <a:rPr lang="en-US" dirty="0" smtClean="0"/>
              <a:t> view when it is triggered.</a:t>
            </a:r>
          </a:p>
          <a:p>
            <a:pPr lvl="1"/>
            <a:r>
              <a:rPr lang="en-US" dirty="0" smtClean="0"/>
              <a:t>Callback methods</a:t>
            </a:r>
          </a:p>
          <a:p>
            <a:pPr lvl="2"/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onLongClick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Hold down for one second	</a:t>
            </a:r>
          </a:p>
          <a:p>
            <a:pPr lvl="2"/>
            <a:r>
              <a:rPr lang="en-US" dirty="0" err="1" smtClean="0"/>
              <a:t>onFocusChange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onKey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onTouch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35</a:t>
            </a:fld>
            <a:endParaRPr lang="th-TH"/>
          </a:p>
        </p:txBody>
      </p:sp>
      <p:sp>
        <p:nvSpPr>
          <p:cNvPr id="5" name="AutoShape 2" descr="http://www.downloadclipart.net/svg/20424-press-button-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Input Events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example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option</a:t>
            </a:r>
            <a:r>
              <a:rPr lang="en-US" dirty="0" smtClean="0"/>
              <a:t>						 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36</a:t>
            </a:fld>
            <a:endParaRPr lang="th-TH"/>
          </a:p>
        </p:txBody>
      </p:sp>
      <p:sp>
        <p:nvSpPr>
          <p:cNvPr id="5" name="AutoShape 2" descr="http://www.downloadclipart.net/svg/20424-press-button-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0723" y="2809681"/>
            <a:ext cx="6559488" cy="339190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an anonymous implementation of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mCorkyListener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something when the button is clicked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Capture our button from 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corky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Register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listener with the implementation above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mCorkyListener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15318" y="2800918"/>
            <a:ext cx="5019366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corky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Implement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callback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something when the button is clicked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have learned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UI elements</a:t>
            </a:r>
          </a:p>
          <a:p>
            <a:pPr lvl="1"/>
            <a:r>
              <a:rPr lang="en-US" dirty="0" smtClean="0"/>
              <a:t>Input events</a:t>
            </a:r>
          </a:p>
          <a:p>
            <a:pPr lvl="1"/>
            <a:r>
              <a:rPr lang="en-US" dirty="0" smtClean="0"/>
              <a:t>Toasts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37</a:t>
            </a:fld>
            <a:endParaRPr lang="th-TH"/>
          </a:p>
        </p:txBody>
      </p:sp>
      <p:sp>
        <p:nvSpPr>
          <p:cNvPr id="5" name="AutoShape 2" descr="http://www.downloadclipart.net/svg/20424-press-button-sv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unitid.nl/androidpatterns/uap_category/getting-input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developer.android.com/guide/topics/ui/overview.html</a:t>
            </a:r>
            <a:endParaRPr lang="en-US" dirty="0" smtClean="0"/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github.com/codepath/android_guides/wiki/Must-Have-Libraries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github.com/square/leakcanary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github.com/code-troopers/android-betterpickers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github.com/wasabeef/awesome-android-ui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infinum.co/the-capsized-eight/articles/top-5-android-libraries-every-android-developer-should-know-about</a:t>
            </a:r>
            <a:endParaRPr lang="en-US" dirty="0" smtClean="0"/>
          </a:p>
          <a:p>
            <a:pPr lvl="1"/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blog.teamtreehouse.com/android-libraries-use-every-project</a:t>
            </a:r>
            <a:endParaRPr lang="en-US" dirty="0" smtClean="0"/>
          </a:p>
          <a:p>
            <a:pPr lvl="1"/>
            <a:r>
              <a:rPr lang="en-US"/>
              <a:t>https://github.com/ddanny/achartengine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01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Interface (UI)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4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Everything that the user can </a:t>
            </a:r>
            <a:r>
              <a:rPr lang="en-US" sz="3600" dirty="0" smtClean="0">
                <a:solidFill>
                  <a:srgbClr val="FF0000"/>
                </a:solidFill>
              </a:rPr>
              <a:t>see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interact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with</a:t>
            </a:r>
          </a:p>
          <a:p>
            <a:r>
              <a:rPr lang="en-US" sz="3600" dirty="0" smtClean="0"/>
              <a:t>All UI elements are built using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View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rgbClr val="FF0000"/>
                </a:solidFill>
              </a:rPr>
              <a:t>ViewGroup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th-TH" dirty="0"/>
          </a:p>
        </p:txBody>
      </p:sp>
      <p:pic>
        <p:nvPicPr>
          <p:cNvPr id="5" name="Picture 2" descr="https://developer.android.com/images/view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49" y="3454399"/>
            <a:ext cx="6019801" cy="32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Interface (UI)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5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1. Layout </a:t>
            </a:r>
            <a:r>
              <a:rPr lang="en-US" sz="3200" dirty="0">
                <a:solidFill>
                  <a:srgbClr val="FF0000"/>
                </a:solidFill>
              </a:rPr>
              <a:t>models</a:t>
            </a:r>
            <a:r>
              <a:rPr lang="en-US" sz="3200" dirty="0"/>
              <a:t>, e.g., a linear or relative </a:t>
            </a:r>
            <a:r>
              <a:rPr lang="en-US" sz="3200" dirty="0" smtClean="0"/>
              <a:t>layout</a:t>
            </a:r>
          </a:p>
          <a:p>
            <a:pPr lvl="1"/>
            <a:endParaRPr lang="en-US" sz="3200" dirty="0">
              <a:solidFill>
                <a:srgbClr val="FF0000"/>
              </a:solidFill>
            </a:endParaRPr>
          </a:p>
          <a:p>
            <a:pPr lvl="1"/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2. Input controls</a:t>
            </a:r>
            <a:r>
              <a:rPr lang="en-US" sz="3200" dirty="0" smtClean="0"/>
              <a:t>, e.g., buttons and text fields</a:t>
            </a:r>
          </a:p>
        </p:txBody>
      </p:sp>
      <p:pic>
        <p:nvPicPr>
          <p:cNvPr id="2053" name="Picture 5" descr="https://developer.android.com/images/ui/linearlayout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9739" y="2515373"/>
            <a:ext cx="1803130" cy="132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developer.android.com/images/ui/relative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6870" y="2522314"/>
            <a:ext cx="1814804" cy="13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developer.android.com/images/ui/ui-contro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2091" y="4660294"/>
            <a:ext cx="3287475" cy="18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Interface (UI)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6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More in Android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42" y="2519364"/>
            <a:ext cx="2173522" cy="3283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37" y="2534413"/>
            <a:ext cx="2006118" cy="2472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814" y="2473962"/>
            <a:ext cx="2414582" cy="2492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73" y="2507373"/>
            <a:ext cx="2159891" cy="42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 Layout models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7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Visual </a:t>
            </a:r>
            <a:r>
              <a:rPr lang="en-US" sz="3200" dirty="0">
                <a:solidFill>
                  <a:srgbClr val="FF0000"/>
                </a:solidFill>
              </a:rPr>
              <a:t>structure </a:t>
            </a:r>
            <a:r>
              <a:rPr lang="en-US" sz="3200" dirty="0"/>
              <a:t>for a user </a:t>
            </a:r>
            <a:r>
              <a:rPr lang="en-US" sz="3200" dirty="0" smtClean="0"/>
              <a:t>interface</a:t>
            </a:r>
          </a:p>
          <a:p>
            <a:pPr marL="0" indent="0">
              <a:buNone/>
            </a:pPr>
            <a:r>
              <a:rPr lang="en-US" sz="3200" b="1" dirty="0" smtClean="0"/>
              <a:t>Two ways of creation</a:t>
            </a:r>
          </a:p>
          <a:p>
            <a:pPr marL="0" indent="0">
              <a:buNone/>
            </a:pPr>
            <a:r>
              <a:rPr lang="en-US" b="1" dirty="0" smtClean="0"/>
              <a:t>1. Declare </a:t>
            </a:r>
            <a:r>
              <a:rPr lang="en-US" b="1" dirty="0"/>
              <a:t>UI elements in </a:t>
            </a:r>
            <a:r>
              <a:rPr lang="en-US" b="1" dirty="0" smtClean="0"/>
              <a:t>XML</a:t>
            </a:r>
            <a:endParaRPr lang="en-US" dirty="0" smtClean="0"/>
          </a:p>
          <a:p>
            <a:pPr lvl="1"/>
            <a:r>
              <a:rPr lang="en-US" sz="2800" dirty="0"/>
              <a:t>Using Android's </a:t>
            </a:r>
            <a:r>
              <a:rPr lang="en-US" sz="2800" dirty="0">
                <a:solidFill>
                  <a:srgbClr val="FF0000"/>
                </a:solidFill>
              </a:rPr>
              <a:t>XML </a:t>
            </a:r>
            <a:r>
              <a:rPr lang="en-US" sz="2800" dirty="0" smtClean="0">
                <a:solidFill>
                  <a:srgbClr val="FF0000"/>
                </a:solidFill>
              </a:rPr>
              <a:t>vocabulary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2. Instantiate </a:t>
            </a:r>
            <a:r>
              <a:rPr lang="en-US" b="1" dirty="0"/>
              <a:t>layout elements at </a:t>
            </a:r>
            <a:r>
              <a:rPr lang="en-US" b="1" dirty="0" smtClean="0"/>
              <a:t>runtime</a:t>
            </a:r>
            <a:endParaRPr lang="en-US" dirty="0" smtClean="0"/>
          </a:p>
          <a:p>
            <a:pPr lvl="1"/>
            <a:r>
              <a:rPr lang="en-US" sz="2800" dirty="0" smtClean="0"/>
              <a:t>Create </a:t>
            </a:r>
            <a:r>
              <a:rPr lang="en-US" sz="2800" dirty="0">
                <a:solidFill>
                  <a:srgbClr val="FF0000"/>
                </a:solidFill>
              </a:rPr>
              <a:t>View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FF0000"/>
                </a:solidFill>
              </a:rPr>
              <a:t>ViewGroup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objects </a:t>
            </a:r>
            <a:r>
              <a:rPr lang="en-US" sz="2800" dirty="0" smtClean="0">
                <a:solidFill>
                  <a:srgbClr val="FF0000"/>
                </a:solidFill>
              </a:rPr>
              <a:t>programmatically</a:t>
            </a:r>
            <a:r>
              <a:rPr lang="en-US" sz="2800" dirty="0"/>
              <a:t>.</a:t>
            </a:r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815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Layout models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8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sz="3100" b="1" dirty="0" smtClean="0"/>
              <a:t>Declare </a:t>
            </a:r>
            <a:r>
              <a:rPr lang="en-US" sz="3100" b="1" dirty="0"/>
              <a:t>UI elements in </a:t>
            </a:r>
            <a:r>
              <a:rPr lang="en-US" sz="3100" b="1" dirty="0" smtClean="0"/>
              <a:t>XML</a:t>
            </a:r>
          </a:p>
          <a:p>
            <a:pPr marL="457200" lvl="1" indent="0">
              <a:buNone/>
            </a:pPr>
            <a:r>
              <a:rPr lang="en-US" sz="2800" dirty="0" smtClean="0"/>
              <a:t>&lt;?</a:t>
            </a:r>
            <a:r>
              <a:rPr lang="en-US" sz="2800" dirty="0"/>
              <a:t>xml version="1.0" encoding="utf-8"?&gt;</a:t>
            </a:r>
          </a:p>
          <a:p>
            <a:pPr marL="457200" lvl="1" indent="0">
              <a:buNone/>
            </a:pPr>
            <a:r>
              <a:rPr lang="en-US" sz="2800" dirty="0"/>
              <a:t>&lt;</a:t>
            </a:r>
            <a:r>
              <a:rPr lang="en-US" sz="2800" dirty="0" err="1">
                <a:solidFill>
                  <a:srgbClr val="FF0000"/>
                </a:solidFill>
              </a:rPr>
              <a:t>LinearLayout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xmlns:android</a:t>
            </a:r>
            <a:r>
              <a:rPr lang="en-US" sz="2800" dirty="0"/>
              <a:t>="http://schemas.android.com/</a:t>
            </a:r>
            <a:r>
              <a:rPr lang="en-US" sz="2800" dirty="0" err="1"/>
              <a:t>apk</a:t>
            </a:r>
            <a:r>
              <a:rPr lang="en-US" sz="2800" dirty="0"/>
              <a:t>/res/android"</a:t>
            </a:r>
          </a:p>
          <a:p>
            <a:pPr marL="457200" lvl="1" indent="0">
              <a:buNone/>
            </a:pPr>
            <a:r>
              <a:rPr lang="en-US" sz="2800" dirty="0"/>
              <a:t>              </a:t>
            </a:r>
            <a:r>
              <a:rPr lang="en-US" sz="2800" dirty="0" err="1"/>
              <a:t>android:layout_width</a:t>
            </a:r>
            <a:r>
              <a:rPr lang="en-US" sz="2800" dirty="0"/>
              <a:t>="</a:t>
            </a:r>
            <a:r>
              <a:rPr lang="en-US" sz="2800" dirty="0" err="1"/>
              <a:t>match_parent</a:t>
            </a:r>
            <a:r>
              <a:rPr lang="en-US" sz="2800" dirty="0"/>
              <a:t>"</a:t>
            </a:r>
          </a:p>
          <a:p>
            <a:pPr marL="457200" lvl="1" indent="0">
              <a:buNone/>
            </a:pPr>
            <a:r>
              <a:rPr lang="en-US" sz="2800" dirty="0"/>
              <a:t>              </a:t>
            </a:r>
            <a:r>
              <a:rPr lang="en-US" sz="2800" dirty="0" err="1"/>
              <a:t>android:layout_height</a:t>
            </a:r>
            <a:r>
              <a:rPr lang="en-US" sz="2800" dirty="0"/>
              <a:t>="</a:t>
            </a:r>
            <a:r>
              <a:rPr lang="en-US" sz="2800" dirty="0" err="1"/>
              <a:t>match_parent</a:t>
            </a:r>
            <a:r>
              <a:rPr lang="en-US" sz="2800" dirty="0"/>
              <a:t>"</a:t>
            </a:r>
          </a:p>
          <a:p>
            <a:pPr marL="457200" lvl="1" indent="0">
              <a:buNone/>
            </a:pPr>
            <a:r>
              <a:rPr lang="en-US" sz="2800" dirty="0"/>
              <a:t>              </a:t>
            </a:r>
            <a:r>
              <a:rPr lang="en-US" sz="2800" dirty="0" err="1"/>
              <a:t>android:orientation</a:t>
            </a:r>
            <a:r>
              <a:rPr lang="en-US" sz="2800" dirty="0"/>
              <a:t>="vertical" &gt;</a:t>
            </a:r>
          </a:p>
          <a:p>
            <a:pPr marL="457200" lvl="1" indent="0">
              <a:buNone/>
            </a:pPr>
            <a:r>
              <a:rPr lang="en-US" sz="2800" dirty="0"/>
              <a:t>    &lt;</a:t>
            </a:r>
            <a:r>
              <a:rPr lang="en-US" sz="2800" dirty="0" err="1">
                <a:solidFill>
                  <a:srgbClr val="FF0000"/>
                </a:solidFill>
              </a:rPr>
              <a:t>TextView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android:id</a:t>
            </a:r>
            <a:r>
              <a:rPr lang="en-US" sz="2800" dirty="0"/>
              <a:t>="@+id/text"</a:t>
            </a:r>
          </a:p>
          <a:p>
            <a:pPr marL="457200" lvl="1" indent="0">
              <a:buNone/>
            </a:pPr>
            <a:r>
              <a:rPr lang="en-US" sz="2800" dirty="0"/>
              <a:t>              </a:t>
            </a:r>
            <a:r>
              <a:rPr lang="en-US" sz="2800" dirty="0" err="1"/>
              <a:t>android:layout_width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</a:t>
            </a:r>
          </a:p>
          <a:p>
            <a:pPr marL="457200" lvl="1" indent="0">
              <a:buNone/>
            </a:pPr>
            <a:r>
              <a:rPr lang="en-US" sz="2800" dirty="0"/>
              <a:t>              </a:t>
            </a:r>
            <a:r>
              <a:rPr lang="en-US" sz="2800" dirty="0" err="1"/>
              <a:t>android:layout_height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</a:t>
            </a:r>
          </a:p>
          <a:p>
            <a:pPr marL="457200" lvl="1" indent="0">
              <a:buNone/>
            </a:pPr>
            <a:r>
              <a:rPr lang="en-US" sz="2800" dirty="0"/>
              <a:t>              </a:t>
            </a:r>
            <a:r>
              <a:rPr lang="en-US" sz="2800" dirty="0" err="1"/>
              <a:t>android:text</a:t>
            </a:r>
            <a:r>
              <a:rPr lang="en-US" sz="2800" dirty="0"/>
              <a:t>="Hello, I am a </a:t>
            </a:r>
            <a:r>
              <a:rPr lang="en-US" sz="2800" dirty="0" err="1"/>
              <a:t>TextView</a:t>
            </a:r>
            <a:r>
              <a:rPr lang="en-US" sz="2800" dirty="0"/>
              <a:t>" /&gt;</a:t>
            </a:r>
          </a:p>
          <a:p>
            <a:pPr marL="457200" lvl="1" indent="0">
              <a:buNone/>
            </a:pPr>
            <a:r>
              <a:rPr lang="en-US" sz="2800" dirty="0"/>
              <a:t>    &lt;</a:t>
            </a:r>
            <a:r>
              <a:rPr lang="en-US" sz="2800" dirty="0">
                <a:solidFill>
                  <a:srgbClr val="FF0000"/>
                </a:solidFill>
              </a:rPr>
              <a:t>Button</a:t>
            </a:r>
            <a:r>
              <a:rPr lang="en-US" sz="2800" dirty="0"/>
              <a:t> </a:t>
            </a:r>
            <a:r>
              <a:rPr lang="en-US" sz="2800" dirty="0" err="1"/>
              <a:t>android:id</a:t>
            </a:r>
            <a:r>
              <a:rPr lang="en-US" sz="2800" dirty="0"/>
              <a:t>="@+id/button"</a:t>
            </a:r>
          </a:p>
          <a:p>
            <a:pPr marL="457200" lvl="1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android:layout_width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</a:t>
            </a:r>
          </a:p>
          <a:p>
            <a:pPr marL="457200" lvl="1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android:layout_height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</a:t>
            </a:r>
          </a:p>
          <a:p>
            <a:pPr marL="457200" lvl="1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android:text</a:t>
            </a:r>
            <a:r>
              <a:rPr lang="en-US" sz="2800" dirty="0"/>
              <a:t>="Hello, I am a Button" /&gt;</a:t>
            </a:r>
          </a:p>
          <a:p>
            <a:pPr marL="457200" lvl="1" indent="0">
              <a:buNone/>
            </a:pPr>
            <a:r>
              <a:rPr lang="en-US" sz="2800" dirty="0"/>
              <a:t>&lt;/</a:t>
            </a:r>
            <a:r>
              <a:rPr lang="en-US" sz="2800" dirty="0" err="1">
                <a:solidFill>
                  <a:srgbClr val="FF0000"/>
                </a:solidFill>
              </a:rPr>
              <a:t>LinearLayout</a:t>
            </a:r>
            <a:r>
              <a:rPr lang="en-US" sz="2800" dirty="0"/>
              <a:t>&gt;</a:t>
            </a:r>
            <a:endParaRPr lang="en-US" sz="2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961909" y="117987"/>
            <a:ext cx="5230091" cy="1724891"/>
            <a:chOff x="6961909" y="4862945"/>
            <a:chExt cx="5230091" cy="1724891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7204364" y="5061678"/>
              <a:ext cx="4987636" cy="151446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1587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onCreate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Bundle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savedInstanceState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88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super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onCreate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savedInstanceState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setContentView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layout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main_layout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6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961909" y="4862945"/>
              <a:ext cx="5029200" cy="1724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1. Layout models</a:t>
            </a:r>
            <a:endParaRPr lang="th-TH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t>9</a:t>
            </a:fld>
            <a:endParaRPr lang="th-TH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Type of layouts</a:t>
            </a:r>
          </a:p>
          <a:p>
            <a:pPr marL="457200" lvl="1" indent="0">
              <a:buNone/>
            </a:pPr>
            <a:r>
              <a:rPr lang="en-US" sz="3200" smtClean="0"/>
              <a:t>1.1 Linear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1.2 Relative</a:t>
            </a:r>
          </a:p>
          <a:p>
            <a:pPr marL="457200" lvl="1" indent="0">
              <a:buNone/>
            </a:pPr>
            <a:r>
              <a:rPr lang="en-US" sz="3200" dirty="0" smtClean="0"/>
              <a:t>1.3 Absolute</a:t>
            </a:r>
          </a:p>
          <a:p>
            <a:pPr marL="457200" lvl="1" indent="0">
              <a:buNone/>
            </a:pPr>
            <a:r>
              <a:rPr lang="en-US" sz="3200" dirty="0" smtClean="0"/>
              <a:t>1.4 Constraint</a:t>
            </a:r>
            <a:endParaRPr lang="en-US" sz="3200" dirty="0"/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544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2258</Words>
  <Application>Microsoft Office PowerPoint</Application>
  <PresentationFormat>Widescreen</PresentationFormat>
  <Paragraphs>452</Paragraphs>
  <Slides>38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Angsana New</vt:lpstr>
      <vt:lpstr>Arial</vt:lpstr>
      <vt:lpstr>Calibri</vt:lpstr>
      <vt:lpstr>Calibri Light</vt:lpstr>
      <vt:lpstr>Consolas</vt:lpstr>
      <vt:lpstr>Cordia New</vt:lpstr>
      <vt:lpstr>Courier New</vt:lpstr>
      <vt:lpstr>Menlo</vt:lpstr>
      <vt:lpstr>Roboto</vt:lpstr>
      <vt:lpstr>Office Theme</vt:lpstr>
      <vt:lpstr> Mobile App Development  Lec2: User Interface (UI)</vt:lpstr>
      <vt:lpstr>Outline (1/2)</vt:lpstr>
      <vt:lpstr>Outline (2/2)</vt:lpstr>
      <vt:lpstr>User Interface (UI)</vt:lpstr>
      <vt:lpstr>User Interface (UI)</vt:lpstr>
      <vt:lpstr>User Interface (UI)</vt:lpstr>
      <vt:lpstr>1. Layout models</vt:lpstr>
      <vt:lpstr>1. Layout models</vt:lpstr>
      <vt:lpstr>1. Layout models</vt:lpstr>
      <vt:lpstr>1.1 Linear Layout</vt:lpstr>
      <vt:lpstr>1.2 Relative Layout (1/3)</vt:lpstr>
      <vt:lpstr>                    1.2 Relative Layout (2/3)</vt:lpstr>
      <vt:lpstr>1.2 Relative Layout (3/3)</vt:lpstr>
      <vt:lpstr>1.3 Absolute Layout</vt:lpstr>
      <vt:lpstr>2. Input controls</vt:lpstr>
      <vt:lpstr>2.1 Button</vt:lpstr>
      <vt:lpstr>Toast</vt:lpstr>
      <vt:lpstr>2.1 Button (click events)</vt:lpstr>
      <vt:lpstr>2.1 Button (click events)</vt:lpstr>
      <vt:lpstr>2.1 More Button Styling</vt:lpstr>
      <vt:lpstr>2.2 Text Fields</vt:lpstr>
      <vt:lpstr>2.2 Text Fields</vt:lpstr>
      <vt:lpstr>2.2 Text Fields</vt:lpstr>
      <vt:lpstr>2.3 Checkboxes</vt:lpstr>
      <vt:lpstr>2.3 Checkboxes</vt:lpstr>
      <vt:lpstr>2.4 Radio Buttons</vt:lpstr>
      <vt:lpstr>2.4 Radio Buttons</vt:lpstr>
      <vt:lpstr>2.5 Toggle Buttons</vt:lpstr>
      <vt:lpstr>2.6 Spinners</vt:lpstr>
      <vt:lpstr>2.6 Spinners</vt:lpstr>
      <vt:lpstr>2.7 Pickers</vt:lpstr>
      <vt:lpstr>2.7 Pickers</vt:lpstr>
      <vt:lpstr>Android widgets</vt:lpstr>
      <vt:lpstr>Input Events</vt:lpstr>
      <vt:lpstr>Input Events</vt:lpstr>
      <vt:lpstr>Input Events</vt:lpstr>
      <vt:lpstr>Conclusion</vt:lpstr>
      <vt:lpstr>Resource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MTE-416: Mobile Application Development</dc:title>
  <dc:creator>Ekarat Rattagan</dc:creator>
  <cp:lastModifiedBy>pok</cp:lastModifiedBy>
  <cp:revision>269</cp:revision>
  <cp:lastPrinted>2016-06-06T03:23:47Z</cp:lastPrinted>
  <dcterms:created xsi:type="dcterms:W3CDTF">2016-04-07T04:56:38Z</dcterms:created>
  <dcterms:modified xsi:type="dcterms:W3CDTF">2017-07-05T05:16:35Z</dcterms:modified>
</cp:coreProperties>
</file>