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6" r:id="rId4"/>
    <p:sldId id="310" r:id="rId5"/>
    <p:sldId id="311" r:id="rId6"/>
    <p:sldId id="321" r:id="rId7"/>
    <p:sldId id="260" r:id="rId8"/>
    <p:sldId id="317" r:id="rId9"/>
    <p:sldId id="318" r:id="rId10"/>
    <p:sldId id="319" r:id="rId11"/>
    <p:sldId id="320" r:id="rId12"/>
    <p:sldId id="261" r:id="rId13"/>
    <p:sldId id="262" r:id="rId14"/>
    <p:sldId id="263" r:id="rId15"/>
    <p:sldId id="264" r:id="rId16"/>
    <p:sldId id="265" r:id="rId17"/>
    <p:sldId id="313" r:id="rId18"/>
    <p:sldId id="312" r:id="rId19"/>
    <p:sldId id="266" r:id="rId20"/>
    <p:sldId id="267" r:id="rId21"/>
    <p:sldId id="285" r:id="rId22"/>
    <p:sldId id="286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22" r:id="rId40"/>
  </p:sldIdLst>
  <p:sldSz cx="9151938" cy="68707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A895-CBE1-48FC-9C52-C7EC3536F54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A0632-D881-4877-8C52-2605A7B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A0632-D881-4877-8C52-2605A7BC1E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8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A0632-D881-4877-8C52-2605A7BC1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64300" y="6367463"/>
            <a:ext cx="205898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C43D-61C8-44C9-8E4D-C2EE0A815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/maps?saddr=9.938083,-84.054430&amp;daddr=9.926392,-84.055964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appendix/g-app-intents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android.com/reference/android/app/Activity.html#onCreate(android.os.Bundle)" TargetMode="External"/><Relationship Id="rId4" Type="http://schemas.openxmlformats.org/officeDocument/2006/relationships/hyperlink" Target="https://developer.android.com/reference/android/content/Context.html#startActivity(android.content.Intent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2171" y="1122362"/>
            <a:ext cx="8316686" cy="281100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5300" b="1" dirty="0" smtClean="0"/>
              <a:t>Modern Related Technology on Mobile Devices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Lec4: Intent</a:t>
            </a:r>
            <a:endParaRPr lang="th-TH" sz="49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45143" y="3602038"/>
            <a:ext cx="9144000" cy="165576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 dirty="0" smtClean="0"/>
          </a:p>
          <a:p>
            <a:pPr algn="ctr"/>
            <a:endParaRPr lang="en-US" sz="4800" smtClean="0"/>
          </a:p>
          <a:p>
            <a:pPr marL="0" indent="0" algn="ctr">
              <a:buNone/>
            </a:pPr>
            <a:r>
              <a:rPr lang="en-US" sz="4400" smtClean="0"/>
              <a:t>Ekarat</a:t>
            </a:r>
            <a:r>
              <a:rPr lang="en-US" sz="4400" dirty="0" smtClean="0"/>
              <a:t> </a:t>
            </a:r>
            <a:r>
              <a:rPr lang="en-US" sz="4400" dirty="0" err="1" smtClean="0"/>
              <a:t>Rattagan</a:t>
            </a:r>
            <a:r>
              <a:rPr lang="en-US" sz="4400" dirty="0" smtClean="0"/>
              <a:t>, PhD</a:t>
            </a:r>
          </a:p>
          <a:p>
            <a:pPr algn="ctr"/>
            <a:endParaRPr lang="en-US" sz="4800" dirty="0" smtClean="0"/>
          </a:p>
          <a:p>
            <a:pPr algn="ctr"/>
            <a:endParaRPr lang="th-TH" sz="4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88" y="2588497"/>
            <a:ext cx="2442083" cy="36603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4595" y="1025033"/>
            <a:ext cx="1475195" cy="229291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670"/>
              </a:lnSpc>
            </a:pPr>
            <a:r>
              <a:rPr lang="en-US" sz="1800" b="1" dirty="0" smtClean="0"/>
              <a:t>Examples 3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837048" y="1378506"/>
            <a:ext cx="5143846" cy="193377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340"/>
              </a:lnSpc>
              <a:spcAft>
                <a:spcPts val="1400"/>
              </a:spcAft>
            </a:pPr>
            <a:r>
              <a:rPr lang="en-US" sz="1800" dirty="0"/>
              <a:t>// Getting driving directions: how to go from </a:t>
            </a:r>
            <a:r>
              <a:rPr lang="en-US" sz="1800" dirty="0" err="1"/>
              <a:t>loaction</a:t>
            </a:r>
            <a:r>
              <a:rPr lang="en-US" sz="1800" dirty="0"/>
              <a:t> A to location B?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861" y="1812224"/>
            <a:ext cx="4676977" cy="185090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34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1800" dirty="0"/>
              <a:t>Intent </a:t>
            </a:r>
            <a:r>
              <a:rPr lang="en-US" sz="1800" dirty="0" err="1"/>
              <a:t>intent</a:t>
            </a:r>
            <a:r>
              <a:rPr lang="en-US" sz="1800" dirty="0"/>
              <a:t> = new Intent(</a:t>
            </a:r>
            <a:r>
              <a:rPr lang="en-US" sz="1800" dirty="0" err="1"/>
              <a:t>android.content.Intent.ACTION_VIEW</a:t>
            </a:r>
            <a:r>
              <a:rPr lang="en-US" sz="1800" dirty="0"/>
              <a:t>,</a:t>
            </a:r>
          </a:p>
        </p:txBody>
      </p:sp>
      <p:sp>
        <p:nvSpPr>
          <p:cNvPr id="9" name="Rectangle 8"/>
          <p:cNvSpPr/>
          <p:nvPr/>
        </p:nvSpPr>
        <p:spPr>
          <a:xfrm>
            <a:off x="850861" y="2232130"/>
            <a:ext cx="7538966" cy="193378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340"/>
              </a:lnSpc>
              <a:spcBef>
                <a:spcPts val="1400"/>
              </a:spcBef>
            </a:pPr>
            <a:r>
              <a:rPr lang="en-US" sz="1400" dirty="0" err="1"/>
              <a:t>Uri.parse</a:t>
            </a:r>
            <a:r>
              <a:rPr lang="en-US" sz="1400" dirty="0"/>
              <a:t>("</a:t>
            </a:r>
            <a:r>
              <a:rPr lang="en-US" sz="1400" dirty="0">
                <a:hlinkClick r:id="rId3"/>
              </a:rPr>
              <a:t>http://maps.google.com/</a:t>
            </a:r>
            <a:r>
              <a:rPr lang="en-US" sz="1400" dirty="0" err="1">
                <a:hlinkClick r:id="rId3"/>
              </a:rPr>
              <a:t>maps?saddr</a:t>
            </a:r>
            <a:r>
              <a:rPr lang="en-US" sz="1400" dirty="0">
                <a:hlinkClick r:id="rId3"/>
              </a:rPr>
              <a:t>=</a:t>
            </a:r>
            <a:r>
              <a:rPr lang="en-US" sz="1400" dirty="0">
                <a:solidFill>
                  <a:srgbClr val="C00000"/>
                </a:solidFill>
                <a:hlinkClick r:id="rId3"/>
              </a:rPr>
              <a:t>9.938083,-84.054430</a:t>
            </a:r>
            <a:r>
              <a:rPr lang="en-US" sz="1400" dirty="0">
                <a:hlinkClick r:id="rId3"/>
              </a:rPr>
              <a:t>&amp;daddr=</a:t>
            </a:r>
            <a:r>
              <a:rPr lang="en-US" sz="1400" dirty="0">
                <a:solidFill>
                  <a:srgbClr val="C00000"/>
                </a:solidFill>
                <a:hlinkClick r:id="rId3"/>
              </a:rPr>
              <a:t>9.926392,-84.055964</a:t>
            </a:r>
            <a:r>
              <a:rPr lang="en-US" sz="1400" dirty="0"/>
              <a:t>"));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336" y="2665848"/>
            <a:ext cx="1475195" cy="187853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340"/>
              </a:lnSpc>
            </a:pPr>
            <a:r>
              <a:rPr lang="en-US" sz="1600" dirty="0" err="1">
                <a:latin typeface="Arial"/>
              </a:rPr>
              <a:t>startActivity</a:t>
            </a:r>
            <a:r>
              <a:rPr lang="en-US" sz="1600" dirty="0">
                <a:latin typeface="Arial"/>
              </a:rPr>
              <a:t>(intent);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0051" y="3657600"/>
            <a:ext cx="328742" cy="176802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indent="0" algn="r">
              <a:lnSpc>
                <a:spcPts val="670"/>
              </a:lnSpc>
              <a:spcBef>
                <a:spcPts val="700"/>
              </a:spcBef>
            </a:pPr>
            <a:r>
              <a:rPr lang="en-US" sz="600" b="1">
                <a:solidFill>
                  <a:srgbClr val="898989"/>
                </a:solidFill>
                <a:latin typeface="Arial"/>
              </a:rPr>
              <a:t>Hotel </a:t>
            </a:r>
            <a:r>
              <a:rPr lang="en-US" sz="600">
                <a:solidFill>
                  <a:srgbClr val="837B6E"/>
                </a:solidFill>
                <a:latin typeface="Arial"/>
              </a:rPr>
              <a:t>A</a:t>
            </a:r>
          </a:p>
          <a:p>
            <a:pPr indent="0" algn="r">
              <a:lnSpc>
                <a:spcPts val="670"/>
              </a:lnSpc>
            </a:pPr>
            <a:r>
              <a:rPr lang="en-US" sz="600">
                <a:solidFill>
                  <a:srgbClr val="898989"/>
                </a:solidFill>
                <a:latin typeface="Arial"/>
              </a:rPr>
              <a:t>del </a:t>
            </a:r>
            <a:r>
              <a:rPr lang="en-US" sz="600">
                <a:solidFill>
                  <a:srgbClr val="837B6E"/>
                </a:solidFill>
                <a:latin typeface="Arial"/>
              </a:rPr>
              <a:t>Pfl'ais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76485" y="3792964"/>
            <a:ext cx="469632" cy="939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670"/>
              </a:lnSpc>
            </a:pPr>
            <a:r>
              <a:rPr lang="en-US" sz="600">
                <a:solidFill>
                  <a:srgbClr val="666766"/>
                </a:solidFill>
                <a:latin typeface="Arial"/>
              </a:rPr>
              <a:t>Umversi </a:t>
            </a:r>
            <a:r>
              <a:rPr lang="en-US" sz="600">
                <a:solidFill>
                  <a:srgbClr val="837B6E"/>
                </a:solidFill>
                <a:latin typeface="Arial"/>
              </a:rPr>
              <a:t>dad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0988" y="3953191"/>
            <a:ext cx="345317" cy="939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730"/>
              </a:lnSpc>
            </a:pPr>
            <a:r>
              <a:rPr lang="en-US" sz="650">
                <a:solidFill>
                  <a:srgbClr val="666766"/>
                </a:solidFill>
                <a:latin typeface="Arial"/>
              </a:rPr>
              <a:t>Aloireda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67630" y="4074743"/>
            <a:ext cx="450293" cy="193377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 i="1">
                <a:solidFill>
                  <a:srgbClr val="666766"/>
                </a:solidFill>
                <a:latin typeface="Arial"/>
              </a:rPr>
              <a:t>f t</a:t>
            </a:r>
          </a:p>
          <a:p>
            <a:pPr indent="0" algn="r">
              <a:lnSpc>
                <a:spcPts val="670"/>
              </a:lnSpc>
            </a:pPr>
            <a:r>
              <a:rPr lang="en-US" sz="600" b="1">
                <a:solidFill>
                  <a:srgbClr val="666766"/>
                </a:solidFill>
                <a:latin typeface="Arial"/>
              </a:rPr>
              <a:t>tandia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14064" y="4287458"/>
            <a:ext cx="544219" cy="279016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indent="0">
              <a:lnSpc>
                <a:spcPts val="653"/>
              </a:lnSpc>
            </a:pPr>
            <a:r>
              <a:rPr lang="en-US" sz="600">
                <a:solidFill>
                  <a:srgbClr val="837B6E"/>
                </a:solidFill>
                <a:latin typeface="Arial"/>
              </a:rPr>
              <a:t>Cnlefliti Jose</a:t>
            </a:r>
            <a:r>
              <a:t/>
            </a:r>
            <a:br/>
            <a:r>
              <a:rPr lang="en-US" sz="600">
                <a:solidFill>
                  <a:srgbClr val="837B6E"/>
                </a:solidFill>
                <a:latin typeface="Arial"/>
              </a:rPr>
              <a:t>Joaquin ^</a:t>
            </a:r>
            <a:r>
              <a:t/>
            </a:r>
            <a:br/>
            <a:r>
              <a:rPr lang="en-US" sz="600">
                <a:solidFill>
                  <a:srgbClr val="837B6E"/>
                </a:solidFill>
                <a:latin typeface="Arial"/>
              </a:rPr>
              <a:t>iVbngas.Cairo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00761" y="5210146"/>
            <a:ext cx="627096" cy="179565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indent="0" algn="just">
              <a:lnSpc>
                <a:spcPts val="674"/>
              </a:lnSpc>
            </a:pPr>
            <a:r>
              <a:rPr lang="en-US" sz="650">
                <a:solidFill>
                  <a:srgbClr val="898989"/>
                </a:solidFill>
                <a:latin typeface="Arial"/>
              </a:rPr>
              <a:t>Iglesia de </a:t>
            </a:r>
            <a:r>
              <a:rPr lang="en-US" sz="650">
                <a:solidFill>
                  <a:srgbClr val="736DAF"/>
                </a:solidFill>
                <a:latin typeface="Arial"/>
              </a:rPr>
              <a:t>MKMra</a:t>
            </a:r>
            <a:r>
              <a:t/>
            </a:r>
            <a:br/>
            <a:r>
              <a:rPr lang="en-US" sz="650">
                <a:solidFill>
                  <a:srgbClr val="898989"/>
                </a:solidFill>
                <a:latin typeface="Arial"/>
              </a:rPr>
              <a:t>Sefiofa de </a:t>
            </a:r>
            <a:r>
              <a:rPr lang="en-US" sz="650">
                <a:solidFill>
                  <a:srgbClr val="736DAF"/>
                </a:solidFill>
                <a:latin typeface="Arial"/>
              </a:rPr>
              <a:t>F%ma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27876" y="5508500"/>
            <a:ext cx="505545" cy="353605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indent="0">
              <a:lnSpc>
                <a:spcPts val="653"/>
              </a:lnSpc>
            </a:pPr>
            <a:r>
              <a:rPr lang="en-US" sz="650">
                <a:solidFill>
                  <a:srgbClr val="898989"/>
                </a:solidFill>
                <a:latin typeface="Arial"/>
              </a:rPr>
              <a:t>Institute Sobfe</a:t>
            </a:r>
            <a:r>
              <a:t/>
            </a:r>
            <a:br/>
            <a:r>
              <a:rPr lang="en-US" sz="650">
                <a:solidFill>
                  <a:srgbClr val="898989"/>
                </a:solidFill>
                <a:latin typeface="Arial"/>
              </a:rPr>
              <a:t>Alrototemo</a:t>
            </a:r>
            <a:r>
              <a:t/>
            </a:r>
            <a:br/>
            <a:r>
              <a:rPr lang="en-US" sz="500">
                <a:solidFill>
                  <a:srgbClr val="837B6E"/>
                </a:solidFill>
                <a:latin typeface="Arial"/>
              </a:rPr>
              <a:t>v Farmaoe</a:t>
            </a:r>
            <a:r>
              <a:t/>
            </a:r>
            <a:br/>
            <a:r>
              <a:rPr lang="en-US" sz="650">
                <a:solidFill>
                  <a:srgbClr val="837B6E"/>
                </a:solidFill>
                <a:latin typeface="Arial"/>
              </a:rPr>
              <a:t>Depart encia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8300" y="5707403"/>
            <a:ext cx="370180" cy="77351"/>
          </a:xfrm>
          <a:prstGeom prst="rect">
            <a:avLst/>
          </a:prstGeom>
          <a:solidFill>
            <a:srgbClr val="E0E8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450"/>
              </a:lnSpc>
            </a:pPr>
            <a:r>
              <a:rPr lang="en-US" sz="400">
                <a:solidFill>
                  <a:srgbClr val="484848"/>
                </a:solidFill>
                <a:latin typeface="Courier New"/>
              </a:rPr>
              <a:t>OSscsrouir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78131" y="2607835"/>
            <a:ext cx="1049765" cy="160227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2010"/>
              </a:lnSpc>
            </a:pPr>
            <a:r>
              <a:rPr lang="en-US" sz="1800">
                <a:solidFill>
                  <a:srgbClr val="2A2A2A"/>
                </a:solidFill>
                <a:latin typeface="Arial"/>
              </a:rPr>
              <a:t>a </a:t>
            </a:r>
            <a:r>
              <a:rPr lang="en-US" sz="1100">
                <a:solidFill>
                  <a:srgbClr val="2A2A2A"/>
                </a:solidFill>
                <a:latin typeface="Arial"/>
              </a:rPr>
              <a:t>fin</a:t>
            </a:r>
            <a:r>
              <a:rPr lang="en-US" sz="1050">
                <a:solidFill>
                  <a:srgbClr val="2A2A2A"/>
                </a:solidFill>
                <a:latin typeface="Arial"/>
              </a:rPr>
              <a:t>-Cl </a:t>
            </a:r>
            <a:r>
              <a:rPr lang="en-US" sz="1100">
                <a:latin typeface="Arial"/>
              </a:rPr>
              <a:t>9:35 AM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6314" y="2812263"/>
            <a:ext cx="2154779" cy="121552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34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n </a:t>
            </a:r>
            <a:r>
              <a:rPr lang="en-US" sz="800" b="1">
                <a:solidFill>
                  <a:srgbClr val="FFFFFF"/>
                </a:solidFill>
                <a:latin typeface="Arial"/>
              </a:rPr>
              <a:t>maps.google.com: Route 39 to Route...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12889" y="3066416"/>
            <a:ext cx="2259756" cy="132602"/>
          </a:xfrm>
          <a:prstGeom prst="rect">
            <a:avLst/>
          </a:prstGeom>
          <a:solidFill>
            <a:srgbClr val="F8F8F8"/>
          </a:solidFill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340"/>
              </a:lnSpc>
            </a:pPr>
            <a:r>
              <a:rPr lang="en-US" sz="900">
                <a:solidFill>
                  <a:srgbClr val="2A2A2A"/>
                </a:solidFill>
                <a:latin typeface="Arial"/>
              </a:rPr>
              <a:t>5,-84.054430 </a:t>
            </a:r>
            <a:r>
              <a:rPr lang="en-US" sz="900">
                <a:latin typeface="Arial"/>
              </a:rPr>
              <a:t>to: </a:t>
            </a:r>
            <a:r>
              <a:rPr lang="en-US" sz="900">
                <a:solidFill>
                  <a:srgbClr val="2A2A2A"/>
                </a:solidFill>
                <a:latin typeface="Arial"/>
              </a:rPr>
              <a:t>9.926392,-84.055964 </a:t>
            </a:r>
            <a:r>
              <a:rPr lang="en-US" sz="1200">
                <a:solidFill>
                  <a:srgbClr val="484848"/>
                </a:solidFill>
                <a:latin typeface="Arial"/>
              </a:rPr>
              <a:t>Q.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63751" y="3298470"/>
            <a:ext cx="303879" cy="55250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670"/>
              </a:lnSpc>
            </a:pPr>
            <a:r>
              <a:rPr lang="en-US" sz="600">
                <a:solidFill>
                  <a:srgbClr val="666766"/>
                </a:solidFill>
                <a:latin typeface="Arial"/>
              </a:rPr>
              <a:t>BAC-Sac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94119" y="3436596"/>
            <a:ext cx="707210" cy="93927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840"/>
              </a:lnSpc>
              <a:spcAft>
                <a:spcPts val="700"/>
              </a:spcAft>
            </a:pPr>
            <a:r>
              <a:rPr lang="en-US" sz="750" b="1">
                <a:solidFill>
                  <a:srgbClr val="4572A7"/>
                </a:solidFill>
                <a:latin typeface="Arial"/>
              </a:rPr>
              <a:t>Menu </a:t>
            </a:r>
            <a:r>
              <a:rPr lang="en-US" sz="650" cap="small">
                <a:solidFill>
                  <a:srgbClr val="2A2A2A"/>
                </a:solidFill>
                <a:latin typeface="Arial"/>
              </a:rPr>
              <a:t>n </a:t>
            </a:r>
            <a:r>
              <a:rPr lang="en-US" sz="750" b="1">
                <a:solidFill>
                  <a:srgbClr val="4572A7"/>
                </a:solidFill>
                <a:latin typeface="Arial"/>
              </a:rPr>
              <a:t>Layers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10184" y="3911753"/>
            <a:ext cx="519357" cy="60776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670"/>
              </a:lnSpc>
            </a:pPr>
            <a:r>
              <a:rPr lang="en-US" sz="550" i="1">
                <a:solidFill>
                  <a:srgbClr val="837B6E"/>
                </a:solidFill>
                <a:latin typeface="Arial"/>
              </a:rPr>
              <a:t>m</a:t>
            </a:r>
            <a:r>
              <a:rPr lang="en-US" sz="600">
                <a:solidFill>
                  <a:srgbClr val="837B6E"/>
                </a:solidFill>
                <a:latin typeface="Arial"/>
              </a:rPr>
              <a:t> Ccsta Rica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44942" y="3955954"/>
            <a:ext cx="171277" cy="60775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670"/>
              </a:lnSpc>
            </a:pPr>
            <a:r>
              <a:rPr lang="en-US" sz="600">
                <a:solidFill>
                  <a:srgbClr val="2A2A2A"/>
                </a:solidFill>
                <a:latin typeface="Arial"/>
              </a:rPr>
              <a:t>j. </a:t>
            </a:r>
            <a:r>
              <a:rPr lang="en-US" sz="400" b="1">
                <a:solidFill>
                  <a:srgbClr val="2A2A2A"/>
                </a:solidFill>
                <a:latin typeface="Arial"/>
              </a:rPr>
              <a:t>i ■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48821" y="4331659"/>
            <a:ext cx="287304" cy="60776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730"/>
              </a:lnSpc>
            </a:pPr>
            <a:r>
              <a:rPr lang="en-US" sz="650">
                <a:solidFill>
                  <a:srgbClr val="837B6E"/>
                </a:solidFill>
                <a:latin typeface="Arial"/>
              </a:rPr>
              <a:t>Mall San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86987" y="4784715"/>
            <a:ext cx="657484" cy="939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610"/>
              </a:lnSpc>
            </a:pPr>
            <a:r>
              <a:rPr lang="en-US" sz="550">
                <a:solidFill>
                  <a:srgbClr val="484848"/>
                </a:solidFill>
                <a:latin typeface="Arial"/>
              </a:rPr>
              <a:t>^ </a:t>
            </a:r>
            <a:r>
              <a:rPr lang="en-US" sz="550">
                <a:solidFill>
                  <a:srgbClr val="434324"/>
                </a:solidFill>
                <a:latin typeface="Arial"/>
              </a:rPr>
              <a:t>Pan America^ ^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09048" y="6149409"/>
            <a:ext cx="1547022" cy="110501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indent="0" algn="just"/>
            <a:r>
              <a:rPr lang="en-US" sz="750" b="1" u="sng">
                <a:solidFill>
                  <a:srgbClr val="484848"/>
                </a:solidFill>
                <a:latin typeface="Arial"/>
              </a:rPr>
              <a:t>Googje^^ ^ta D2011 Googie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31265" y="6478151"/>
            <a:ext cx="174040" cy="12983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360"/>
              </a:lnSpc>
            </a:pPr>
            <a:r>
              <a:rPr lang="en-US" sz="1050">
                <a:solidFill>
                  <a:srgbClr val="898989"/>
                </a:solidFill>
                <a:latin typeface="Courier New"/>
              </a:rPr>
              <a:t>27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</p:spTree>
    <p:extLst>
      <p:ext uri="{BB962C8B-B14F-4D97-AF65-F5344CB8AC3E}">
        <p14:creationId xmlns:p14="http://schemas.microsoft.com/office/powerpoint/2010/main" val="32412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14" y="303879"/>
            <a:ext cx="2093916" cy="31420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9792" y="1345355"/>
            <a:ext cx="5002956" cy="25967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2350"/>
              </a:lnSpc>
              <a:spcAft>
                <a:spcPts val="238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Arial"/>
              </a:rPr>
              <a:t>Example 4 : </a:t>
            </a:r>
            <a:r>
              <a:rPr lang="en-US" sz="1600" b="1" dirty="0">
                <a:latin typeface="Arial"/>
              </a:rPr>
              <a:t>Using Standard Actions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741" y="2074665"/>
            <a:ext cx="4353760" cy="2652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2350"/>
              </a:lnSpc>
            </a:pPr>
            <a:r>
              <a:rPr lang="en-US" sz="1600" b="1">
                <a:solidFill>
                  <a:srgbClr val="C00000"/>
                </a:solidFill>
                <a:latin typeface="Arial"/>
              </a:rPr>
              <a:t>Geo Mapping - Google StreetView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215" y="2439321"/>
            <a:ext cx="6153785" cy="761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654"/>
              </a:lnSpc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geoCode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Uri structure: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google.streetview:cbll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lat,lng&amp;cbp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=1,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yaw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,,pitch,zoom&amp;mz=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mapZoom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979" y="3616161"/>
            <a:ext cx="4737752" cy="13260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230"/>
              </a:lnSpc>
              <a:spcAft>
                <a:spcPts val="980"/>
              </a:spcAft>
            </a:pPr>
            <a:r>
              <a:rPr lang="en-US" sz="1600" i="1">
                <a:latin typeface="Arial"/>
              </a:rPr>
              <a:t>Reference:</a:t>
            </a:r>
            <a:r>
              <a:rPr lang="en-US" sz="1600">
                <a:latin typeface="Arial"/>
                <a:hlinkClick r:id="rId3"/>
              </a:rPr>
              <a:t> </a:t>
            </a:r>
            <a:r>
              <a:rPr lang="en-US" sz="1600" u="sng">
                <a:solidFill>
                  <a:srgbClr val="0000FF"/>
                </a:solidFill>
                <a:latin typeface="Arial"/>
                <a:hlinkClick r:id="rId3"/>
              </a:rPr>
              <a:t>http://developer.android.com/guide/appendix/g-app-intents.html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792" y="3911753"/>
            <a:ext cx="790085" cy="190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930"/>
              </a:lnSpc>
            </a:pPr>
            <a:r>
              <a:rPr lang="en-US" sz="1600" b="1" dirty="0">
                <a:latin typeface="Courier New"/>
              </a:rPr>
              <a:t>String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9102" y="4188007"/>
            <a:ext cx="58013" cy="58013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 algn="r">
              <a:lnSpc>
                <a:spcPts val="890"/>
              </a:lnSpc>
              <a:spcAft>
                <a:spcPts val="2870"/>
              </a:spcAft>
            </a:pPr>
            <a:r>
              <a:rPr lang="en-US" sz="800" b="1">
                <a:latin typeface="Arial"/>
              </a:rPr>
              <a:t>ii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2867" y="3917278"/>
            <a:ext cx="1201704" cy="185090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930"/>
              </a:lnSpc>
              <a:spcAft>
                <a:spcPts val="210"/>
              </a:spcAft>
            </a:pPr>
            <a:r>
              <a:rPr lang="en-US" sz="1600" dirty="0" err="1">
                <a:latin typeface="Courier New"/>
              </a:rPr>
              <a:t>geoCode</a:t>
            </a:r>
            <a:r>
              <a:rPr lang="en-US" sz="1600" dirty="0">
                <a:latin typeface="Courier New"/>
              </a:rPr>
              <a:t> 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4358" y="4217036"/>
            <a:ext cx="6925682" cy="198902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670"/>
              </a:lnSpc>
            </a:pPr>
            <a:r>
              <a:rPr lang="en-US" sz="1600" dirty="0" err="1">
                <a:latin typeface="Arial"/>
              </a:rPr>
              <a:t>google.streetview:cbll</a:t>
            </a:r>
            <a:r>
              <a:rPr lang="en-US" sz="1600" dirty="0">
                <a:latin typeface="Arial"/>
              </a:rPr>
              <a:t>=</a:t>
            </a:r>
            <a:r>
              <a:rPr lang="en-US" sz="1600" b="1" dirty="0">
                <a:latin typeface="Arial"/>
              </a:rPr>
              <a:t>41.5020952</a:t>
            </a:r>
            <a:r>
              <a:rPr lang="en-US" sz="1600" dirty="0">
                <a:latin typeface="Arial"/>
              </a:rPr>
              <a:t>,-</a:t>
            </a:r>
            <a:r>
              <a:rPr lang="en-US" sz="1600" b="1" dirty="0">
                <a:latin typeface="Arial"/>
              </a:rPr>
              <a:t>81.6789717</a:t>
            </a:r>
            <a:r>
              <a:rPr lang="en-US" sz="1600" dirty="0">
                <a:latin typeface="Arial"/>
              </a:rPr>
              <a:t>&amp;cbp=1,270,,45,1&amp;mz=1";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979" y="4718414"/>
            <a:ext cx="8251964" cy="666386"/>
          </a:xfrm>
          <a:prstGeom prst="rect">
            <a:avLst/>
          </a:prstGeom>
          <a:solidFill>
            <a:srgbClr val="E8EDF4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2040"/>
              </a:lnSpc>
              <a:spcBef>
                <a:spcPts val="2870"/>
              </a:spcBef>
            </a:pPr>
            <a:r>
              <a:rPr lang="en-US" sz="1600" dirty="0">
                <a:latin typeface="Courier New"/>
              </a:rPr>
              <a:t>Intent </a:t>
            </a:r>
            <a:r>
              <a:rPr lang="en-US" sz="1600" dirty="0" err="1">
                <a:latin typeface="Courier New"/>
              </a:rPr>
              <a:t>intent</a:t>
            </a:r>
            <a:r>
              <a:rPr lang="en-US" sz="1600" dirty="0">
                <a:latin typeface="Courier New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new </a:t>
            </a:r>
            <a:r>
              <a:rPr lang="en-US" sz="1600" dirty="0">
                <a:latin typeface="Courier New"/>
              </a:rPr>
              <a:t>Intent(</a:t>
            </a:r>
            <a:r>
              <a:rPr lang="en-US" sz="1600" dirty="0" err="1">
                <a:latin typeface="Courier New"/>
              </a:rPr>
              <a:t>Intent.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ACTION_VIEW</a:t>
            </a:r>
            <a:r>
              <a:rPr lang="en-US" sz="1600" i="1" dirty="0" smtClean="0">
                <a:latin typeface="Courier New"/>
              </a:rPr>
              <a:t>, </a:t>
            </a:r>
            <a:r>
              <a:rPr lang="en-US" sz="1600" dirty="0" err="1" smtClean="0">
                <a:latin typeface="Courier New"/>
              </a:rPr>
              <a:t>Uri.</a:t>
            </a:r>
            <a:r>
              <a:rPr lang="en-US" sz="1600" i="1" dirty="0" err="1" smtClean="0">
                <a:latin typeface="Courier New"/>
              </a:rPr>
              <a:t>parse</a:t>
            </a:r>
            <a:r>
              <a:rPr lang="en-US" sz="1600" i="1" dirty="0" smtClean="0">
                <a:latin typeface="Courier New"/>
              </a:rPr>
              <a:t>(</a:t>
            </a:r>
            <a:r>
              <a:rPr lang="en-US" sz="1600" i="1" dirty="0" err="1" smtClean="0">
                <a:latin typeface="Courier New"/>
              </a:rPr>
              <a:t>geoCode</a:t>
            </a:r>
            <a:r>
              <a:rPr lang="en-US" sz="1600" i="1" dirty="0">
                <a:latin typeface="Courier New"/>
              </a:rPr>
              <a:t>));</a:t>
            </a:r>
          </a:p>
          <a:p>
            <a:pPr indent="0">
              <a:lnSpc>
                <a:spcPts val="2153"/>
              </a:lnSpc>
              <a:spcAft>
                <a:spcPts val="1610"/>
              </a:spcAft>
            </a:pPr>
            <a:r>
              <a:rPr lang="en-US" sz="1600" dirty="0" err="1">
                <a:latin typeface="Courier New"/>
              </a:rPr>
              <a:t>startActivity</a:t>
            </a:r>
            <a:r>
              <a:rPr lang="en-US" sz="1600" dirty="0">
                <a:latin typeface="Courier New"/>
              </a:rPr>
              <a:t>(intent);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5709" y="6010010"/>
            <a:ext cx="7014084" cy="171278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340"/>
              </a:lnSpc>
              <a:spcBef>
                <a:spcPts val="1610"/>
              </a:spcBef>
            </a:pPr>
            <a:r>
              <a:rPr lang="en-US" sz="1600">
                <a:latin typeface="Arial"/>
              </a:rPr>
              <a:t>Modify the Manifest adding the following requests: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166" y="6295823"/>
            <a:ext cx="8425434" cy="337206"/>
          </a:xfrm>
          <a:prstGeom prst="rect">
            <a:avLst/>
          </a:prstGeom>
          <a:solidFill>
            <a:srgbClr val="E8EDF4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1436"/>
              </a:lnSpc>
            </a:pPr>
            <a:r>
              <a:rPr lang="en-US" sz="1400" dirty="0">
                <a:latin typeface="Courier New"/>
              </a:rPr>
              <a:t>&lt;uses-permission </a:t>
            </a:r>
            <a:r>
              <a:rPr lang="en-US" sz="1400" dirty="0" err="1">
                <a:latin typeface="Courier New"/>
              </a:rPr>
              <a:t>android:name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/>
              </a:rPr>
              <a:t>android.permission.ACCESS_COARSE_LOCATION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dirty="0">
                <a:latin typeface="Courier New"/>
              </a:rPr>
              <a:t>/&gt;</a:t>
            </a:r>
          </a:p>
          <a:p>
            <a:pPr indent="0">
              <a:lnSpc>
                <a:spcPts val="1436"/>
              </a:lnSpc>
            </a:pPr>
            <a:r>
              <a:rPr lang="en-US" sz="1400" dirty="0">
                <a:latin typeface="Courier New"/>
              </a:rPr>
              <a:t>&lt;uses-permission </a:t>
            </a:r>
            <a:r>
              <a:rPr lang="en-US" sz="1400" dirty="0" err="1">
                <a:latin typeface="Courier New"/>
              </a:rPr>
              <a:t>android:name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/>
              </a:rPr>
              <a:t>android.permission.INTERNET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dirty="0">
                <a:latin typeface="Courier New"/>
              </a:rPr>
              <a:t>/&gt;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31265" y="6478151"/>
            <a:ext cx="171277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360"/>
              </a:lnSpc>
            </a:pPr>
            <a:r>
              <a:rPr lang="en-US" sz="1150">
                <a:solidFill>
                  <a:srgbClr val="898989"/>
                </a:solidFill>
                <a:latin typeface="Courier New"/>
              </a:rPr>
              <a:t>29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</p:spTree>
    <p:extLst>
      <p:ext uri="{BB962C8B-B14F-4D97-AF65-F5344CB8AC3E}">
        <p14:creationId xmlns:p14="http://schemas.microsoft.com/office/powerpoint/2010/main" val="3420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6" y="2359207"/>
            <a:ext cx="8693706" cy="30636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08616" y="6478151"/>
            <a:ext cx="96689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 smtClean="0">
                <a:latin typeface="Arial"/>
              </a:rPr>
              <a:t>Action/Data</a:t>
            </a:r>
            <a:endParaRPr lang="en-US" sz="40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6641" y="1790124"/>
            <a:ext cx="8135674" cy="4704602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indent="0" algn="just">
              <a:lnSpc>
                <a:spcPts val="2010"/>
              </a:lnSpc>
              <a:spcBef>
                <a:spcPts val="2450"/>
              </a:spcBef>
              <a:spcAft>
                <a:spcPts val="1610"/>
              </a:spcAft>
            </a:pPr>
            <a:r>
              <a:rPr lang="en-US" sz="1800" b="1" dirty="0">
                <a:latin typeface="Arial"/>
              </a:rPr>
              <a:t>Examples </a:t>
            </a:r>
            <a:r>
              <a:rPr lang="en-US" sz="1800" dirty="0">
                <a:latin typeface="Arial"/>
              </a:rPr>
              <a:t>of </a:t>
            </a:r>
            <a:r>
              <a:rPr lang="en-US" sz="1800" b="1" dirty="0">
                <a:solidFill>
                  <a:srgbClr val="C00000"/>
                </a:solidFill>
                <a:latin typeface="Arial"/>
              </a:rPr>
              <a:t>action/data </a:t>
            </a:r>
            <a:r>
              <a:rPr lang="en-US" sz="1800" dirty="0">
                <a:latin typeface="Arial"/>
              </a:rPr>
              <a:t>pairs are:</a:t>
            </a:r>
          </a:p>
          <a:p>
            <a:pPr indent="0" algn="just">
              <a:lnSpc>
                <a:spcPts val="1670"/>
              </a:lnSpc>
            </a:pPr>
            <a:r>
              <a:rPr lang="en-US" sz="1800" b="1" dirty="0">
                <a:solidFill>
                  <a:srgbClr val="002060"/>
                </a:solidFill>
                <a:latin typeface="Arial"/>
              </a:rPr>
              <a:t>ACTION_DIAL    </a:t>
            </a:r>
            <a:r>
              <a:rPr lang="en-US" sz="1800" b="1" i="1" dirty="0">
                <a:solidFill>
                  <a:srgbClr val="002060"/>
                </a:solidFill>
                <a:latin typeface="Arial"/>
              </a:rPr>
              <a:t>tel:123</a:t>
            </a:r>
          </a:p>
          <a:p>
            <a:pPr indent="0" algn="just">
              <a:lnSpc>
                <a:spcPts val="1670"/>
              </a:lnSpc>
              <a:spcAft>
                <a:spcPts val="1610"/>
              </a:spcAft>
            </a:pPr>
            <a:r>
              <a:rPr lang="en-US" sz="1800" dirty="0">
                <a:latin typeface="Arial"/>
              </a:rPr>
              <a:t>Display the phone dialer with the given number filled in.</a:t>
            </a:r>
          </a:p>
          <a:p>
            <a:pPr indent="0" algn="just">
              <a:lnSpc>
                <a:spcPts val="2045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Arial"/>
              </a:rPr>
              <a:t>ACTION_VIEW    </a:t>
            </a:r>
            <a:r>
              <a:rPr lang="en-US" sz="1800" b="1" i="1" dirty="0">
                <a:solidFill>
                  <a:srgbClr val="002060"/>
                </a:solidFill>
                <a:latin typeface="Arial"/>
              </a:rPr>
              <a:t>http://www.google.com</a:t>
            </a:r>
            <a:endParaRPr lang="en-US" sz="1800" b="1" i="1" dirty="0">
              <a:solidFill>
                <a:srgbClr val="002060"/>
              </a:solidFill>
              <a:latin typeface="Arial"/>
              <a:hlinkClick r:id="rId2"/>
            </a:endParaRPr>
          </a:p>
          <a:p>
            <a:pPr indent="0">
              <a:lnSpc>
                <a:spcPts val="2045"/>
              </a:lnSpc>
              <a:spcAft>
                <a:spcPts val="1610"/>
              </a:spcAft>
            </a:pPr>
            <a:r>
              <a:rPr lang="en-US" sz="1800" dirty="0">
                <a:latin typeface="Arial"/>
              </a:rPr>
              <a:t>Show Google page in a browser view. Note how the VIEW action does what is considered </a:t>
            </a:r>
            <a:r>
              <a:rPr lang="en-US" sz="1800" dirty="0" smtClean="0">
                <a:latin typeface="Arial"/>
              </a:rPr>
              <a:t>the most </a:t>
            </a:r>
            <a:r>
              <a:rPr lang="en-US" sz="1800" dirty="0">
                <a:latin typeface="Arial"/>
              </a:rPr>
              <a:t>reasonable thing for a particular URI.</a:t>
            </a:r>
          </a:p>
          <a:p>
            <a:pPr indent="0" algn="just">
              <a:lnSpc>
                <a:spcPts val="167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Arial"/>
              </a:rPr>
              <a:t>ACTION_EDIT    </a:t>
            </a:r>
            <a:r>
              <a:rPr lang="en-US" sz="1800" b="1" i="1" dirty="0">
                <a:solidFill>
                  <a:srgbClr val="002060"/>
                </a:solidFill>
                <a:latin typeface="Arial"/>
              </a:rPr>
              <a:t>content://contacts/people/2</a:t>
            </a:r>
          </a:p>
          <a:p>
            <a:pPr indent="0" algn="just">
              <a:lnSpc>
                <a:spcPts val="1670"/>
              </a:lnSpc>
              <a:spcAft>
                <a:spcPts val="1610"/>
              </a:spcAft>
            </a:pPr>
            <a:r>
              <a:rPr lang="en-US" sz="1800" dirty="0">
                <a:latin typeface="Arial"/>
              </a:rPr>
              <a:t>Edit information about the person whose identifier is ”2”.</a:t>
            </a:r>
          </a:p>
          <a:p>
            <a:pPr indent="0" algn="just">
              <a:lnSpc>
                <a:spcPts val="167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Arial"/>
              </a:rPr>
              <a:t>ACTION_VIEW    </a:t>
            </a:r>
            <a:r>
              <a:rPr lang="en-US" sz="1800" b="1" i="1" dirty="0">
                <a:solidFill>
                  <a:srgbClr val="002060"/>
                </a:solidFill>
                <a:latin typeface="Arial"/>
              </a:rPr>
              <a:t>content://contacts/people/2</a:t>
            </a:r>
          </a:p>
          <a:p>
            <a:pPr indent="0" algn="just">
              <a:lnSpc>
                <a:spcPts val="1670"/>
              </a:lnSpc>
              <a:spcAft>
                <a:spcPts val="1610"/>
              </a:spcAft>
            </a:pPr>
            <a:r>
              <a:rPr lang="en-US" sz="1800" dirty="0">
                <a:latin typeface="Arial"/>
              </a:rPr>
              <a:t>Used to start an activity to display </a:t>
            </a:r>
            <a:r>
              <a:rPr lang="en-US" sz="1800" i="1" dirty="0">
                <a:latin typeface="Arial"/>
              </a:rPr>
              <a:t>2-nd</a:t>
            </a:r>
            <a:r>
              <a:rPr lang="en-US" sz="1800" dirty="0">
                <a:latin typeface="Arial"/>
              </a:rPr>
              <a:t> person.</a:t>
            </a:r>
          </a:p>
          <a:p>
            <a:pPr indent="0" algn="just">
              <a:lnSpc>
                <a:spcPts val="2153"/>
              </a:lnSpc>
            </a:pPr>
            <a:r>
              <a:rPr lang="en-US" sz="1800" b="1" dirty="0">
                <a:solidFill>
                  <a:srgbClr val="002060"/>
                </a:solidFill>
                <a:latin typeface="Arial"/>
              </a:rPr>
              <a:t>ACTION_VIEW    </a:t>
            </a:r>
            <a:r>
              <a:rPr lang="en-US" sz="1800" b="1" i="1" dirty="0">
                <a:solidFill>
                  <a:srgbClr val="002060"/>
                </a:solidFill>
                <a:latin typeface="Arial"/>
              </a:rPr>
              <a:t>content://contacts/</a:t>
            </a:r>
            <a:r>
              <a:rPr lang="en-US" sz="1800" b="1" dirty="0">
                <a:solidFill>
                  <a:srgbClr val="002060"/>
                </a:solidFill>
                <a:latin typeface="Arial"/>
              </a:rPr>
              <a:t> people/</a:t>
            </a:r>
          </a:p>
          <a:p>
            <a:pPr marR="590493" indent="0">
              <a:lnSpc>
                <a:spcPts val="2153"/>
              </a:lnSpc>
            </a:pPr>
            <a:r>
              <a:rPr lang="en-US" sz="1800" dirty="0">
                <a:latin typeface="Arial"/>
              </a:rPr>
              <a:t>Display a list of people, which the user can browse through. Selecting a </a:t>
            </a:r>
            <a:r>
              <a:rPr lang="en-US" sz="1800" dirty="0" smtClean="0">
                <a:latin typeface="Arial"/>
              </a:rPr>
              <a:t>particular person </a:t>
            </a:r>
            <a:r>
              <a:rPr lang="en-US" sz="1800" dirty="0">
                <a:latin typeface="Arial"/>
              </a:rPr>
              <a:t>to view would result in a new intent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508616" y="6478151"/>
            <a:ext cx="96689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 smtClean="0">
                <a:latin typeface="Arial"/>
              </a:rPr>
              <a:t>Action/Data</a:t>
            </a:r>
            <a:endParaRPr lang="en-US" sz="40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52384"/>
              </p:ext>
            </p:extLst>
          </p:nvPr>
        </p:nvGraphicFramePr>
        <p:xfrm>
          <a:off x="911637" y="1571577"/>
          <a:ext cx="7243373" cy="4538844"/>
        </p:xfrm>
        <a:graphic>
          <a:graphicData uri="http://schemas.openxmlformats.org/drawingml/2006/table">
            <a:tbl>
              <a:tblPr/>
              <a:tblGrid>
                <a:gridCol w="2856464"/>
                <a:gridCol w="4386909"/>
              </a:tblGrid>
              <a:tr h="566320">
                <a:tc gridSpan="2">
                  <a:txBody>
                    <a:bodyPr/>
                    <a:lstStyle/>
                    <a:p>
                      <a:pPr marL="88900" indent="0">
                        <a:lnSpc>
                          <a:spcPts val="3130"/>
                        </a:lnSpc>
                      </a:pPr>
                      <a:r>
                        <a:rPr lang="en-US" sz="2600" b="1" dirty="0">
                          <a:solidFill>
                            <a:srgbClr val="FFFFFF"/>
                          </a:solidFill>
                          <a:latin typeface="Arial"/>
                        </a:rPr>
                        <a:t>Built-in Standard Actions</a:t>
                      </a:r>
                    </a:p>
                  </a:txBody>
                  <a:tcPr marL="0" marR="0" marT="0" marB="0" anchor="b"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700"/>
                    </a:p>
                  </a:txBody>
                  <a:tcPr marL="0" marR="0" marT="0" marB="0"/>
                </a:tc>
              </a:tr>
              <a:tr h="884012">
                <a:tc gridSpan="2">
                  <a:txBody>
                    <a:bodyPr/>
                    <a:lstStyle/>
                    <a:p>
                      <a:pPr marL="88900" indent="0">
                        <a:lnSpc>
                          <a:spcPts val="2219"/>
                        </a:lnSpc>
                      </a:pPr>
                      <a:r>
                        <a:rPr lang="en-US" sz="1800" dirty="0">
                          <a:latin typeface="Arial"/>
                        </a:rPr>
                        <a:t>List of standard actions that Intents can use for launching activities (usually </a:t>
                      </a:r>
                      <a:r>
                        <a:rPr lang="en-US" sz="1800" dirty="0" smtClean="0">
                          <a:latin typeface="Arial"/>
                        </a:rPr>
                        <a:t>through </a:t>
                      </a:r>
                      <a:r>
                        <a:rPr lang="en-US" sz="1800" i="1" dirty="0" err="1" smtClean="0">
                          <a:latin typeface="Arial"/>
                        </a:rPr>
                        <a:t>startActivity</a:t>
                      </a:r>
                      <a:r>
                        <a:rPr lang="en-US" sz="1800" i="1" dirty="0" smtClean="0">
                          <a:latin typeface="Arial"/>
                        </a:rPr>
                        <a:t>(Intent</a:t>
                      </a:r>
                      <a:r>
                        <a:rPr lang="en-US" sz="1800" i="1" dirty="0">
                          <a:latin typeface="Arial"/>
                        </a:rPr>
                        <a:t>).</a:t>
                      </a:r>
                    </a:p>
                  </a:txBody>
                  <a:tcPr marL="0" marR="0" marT="0" marB="0">
                    <a:solidFill>
                      <a:srgbClr val="CDD8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200"/>
                    </a:p>
                  </a:txBody>
                  <a:tcPr marL="0" marR="0" marT="0" marB="0"/>
                </a:tc>
              </a:tr>
              <a:tr h="284541">
                <a:tc>
                  <a:txBody>
                    <a:bodyPr/>
                    <a:lstStyle/>
                    <a:p>
                      <a:pPr indent="0">
                        <a:lnSpc>
                          <a:spcPts val="1670"/>
                        </a:lnSpc>
                      </a:pPr>
                      <a:r>
                        <a:rPr lang="en-US" sz="1500" b="1">
                          <a:latin typeface="Arial"/>
                        </a:rPr>
                        <a:t>ACTION_MAIN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838200"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ACTION_ANSWER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</a:tr>
              <a:tr h="281778">
                <a:tc>
                  <a:txBody>
                    <a:bodyPr/>
                    <a:lstStyle/>
                    <a:p>
                      <a:pPr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ACTION_VIEW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838200"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ACTION_INSERT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</a:tr>
              <a:tr h="279016">
                <a:tc>
                  <a:txBody>
                    <a:bodyPr/>
                    <a:lstStyle/>
                    <a:p>
                      <a:pPr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ACTION_ATTACH_DATA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838200"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ACTION_DELETE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</a:tr>
              <a:tr h="281778">
                <a:tc>
                  <a:txBody>
                    <a:bodyPr/>
                    <a:lstStyle/>
                    <a:p>
                      <a:pPr indent="0">
                        <a:lnSpc>
                          <a:spcPts val="1670"/>
                        </a:lnSpc>
                      </a:pPr>
                      <a:r>
                        <a:rPr lang="en-US" sz="1500" b="1">
                          <a:latin typeface="Arial"/>
                        </a:rPr>
                        <a:t>ACTION_EDIT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838200"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ACTION_RUN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</a:tr>
              <a:tr h="279016">
                <a:tc>
                  <a:txBody>
                    <a:bodyPr/>
                    <a:lstStyle/>
                    <a:p>
                      <a:pPr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ACTION_PICK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838200"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ACTION_SYNC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</a:tr>
              <a:tr h="281778">
                <a:tc>
                  <a:txBody>
                    <a:bodyPr/>
                    <a:lstStyle/>
                    <a:p>
                      <a:pPr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ACTION_CHOOSER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838200"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ACTION_PICK_ACTIVITY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</a:tr>
              <a:tr h="281778">
                <a:tc>
                  <a:txBody>
                    <a:bodyPr/>
                    <a:lstStyle/>
                    <a:p>
                      <a:pPr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ACTION_GET_CONTENT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838200" indent="0">
                        <a:lnSpc>
                          <a:spcPts val="1670"/>
                        </a:lnSpc>
                      </a:pPr>
                      <a:r>
                        <a:rPr lang="en-US" sz="1500" b="1">
                          <a:latin typeface="Arial"/>
                        </a:rPr>
                        <a:t>ACTION_SEARCH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</a:tr>
              <a:tr h="279016">
                <a:tc>
                  <a:txBody>
                    <a:bodyPr/>
                    <a:lstStyle/>
                    <a:p>
                      <a:pPr indent="0">
                        <a:lnSpc>
                          <a:spcPts val="1670"/>
                        </a:lnSpc>
                      </a:pPr>
                      <a:r>
                        <a:rPr lang="en-US" sz="1500">
                          <a:latin typeface="Arial"/>
                        </a:rPr>
                        <a:t>ACTION_DIAL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838200" indent="0">
                        <a:lnSpc>
                          <a:spcPts val="1670"/>
                        </a:lnSpc>
                      </a:pPr>
                      <a:r>
                        <a:rPr lang="en-US" sz="1500" b="1">
                          <a:latin typeface="Arial"/>
                        </a:rPr>
                        <a:t>ACTION_WEB_SEARCH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</a:tr>
              <a:tr h="839811">
                <a:tc>
                  <a:txBody>
                    <a:bodyPr/>
                    <a:lstStyle/>
                    <a:p>
                      <a:pPr indent="0">
                        <a:lnSpc>
                          <a:spcPts val="1670"/>
                        </a:lnSpc>
                        <a:spcAft>
                          <a:spcPts val="350"/>
                        </a:spcAft>
                      </a:pPr>
                      <a:r>
                        <a:rPr lang="en-US" sz="1500" b="1">
                          <a:latin typeface="Arial"/>
                        </a:rPr>
                        <a:t>ACTION_CALL</a:t>
                      </a:r>
                    </a:p>
                    <a:p>
                      <a:pPr indent="0">
                        <a:lnSpc>
                          <a:spcPts val="2197"/>
                        </a:lnSpc>
                      </a:pPr>
                      <a:r>
                        <a:rPr lang="en-US" sz="1500">
                          <a:latin typeface="Arial"/>
                        </a:rPr>
                        <a:t>ACTION_SEND</a:t>
                      </a:r>
                    </a:p>
                    <a:p>
                      <a:pPr indent="0">
                        <a:lnSpc>
                          <a:spcPts val="2197"/>
                        </a:lnSpc>
                      </a:pPr>
                      <a:r>
                        <a:rPr lang="en-US" sz="1500" b="1">
                          <a:latin typeface="Arial"/>
                        </a:rPr>
                        <a:t>ACTION_SENDTO</a:t>
                      </a:r>
                    </a:p>
                  </a:txBody>
                  <a:tcPr marL="0" marR="0" marT="0" marB="0" anchor="b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838200" indent="0">
                        <a:lnSpc>
                          <a:spcPts val="1670"/>
                        </a:lnSpc>
                      </a:pPr>
                      <a:r>
                        <a:rPr lang="en-US" sz="1500" dirty="0">
                          <a:latin typeface="Arial"/>
                        </a:rPr>
                        <a:t>ACTION_FACTORY_TEST</a:t>
                      </a: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505853" y="6478151"/>
            <a:ext cx="96689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 smtClean="0">
                <a:latin typeface="Arial"/>
              </a:rPr>
              <a:t>Action/Data</a:t>
            </a:r>
            <a:endParaRPr lang="en-US" sz="40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7029" y="1820512"/>
            <a:ext cx="864674" cy="21547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2010"/>
              </a:lnSpc>
              <a:spcAft>
                <a:spcPts val="1470"/>
              </a:spcAft>
            </a:pPr>
            <a:r>
              <a:rPr lang="en-US" sz="2000" b="1" dirty="0" smtClean="0">
                <a:latin typeface="Arial"/>
              </a:rPr>
              <a:t>Example 5</a:t>
            </a:r>
            <a:endParaRPr lang="en-US" sz="2000" b="1" dirty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792" y="2370257"/>
            <a:ext cx="4875879" cy="1878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670"/>
              </a:lnSpc>
              <a:spcAft>
                <a:spcPts val="3990"/>
              </a:spcAft>
            </a:pPr>
            <a:r>
              <a:rPr lang="en-US" sz="2000" dirty="0">
                <a:latin typeface="Arial"/>
              </a:rPr>
              <a:t>Display the phone dialer with the given number filled in.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554" y="2987607"/>
            <a:ext cx="7044471" cy="215478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2040"/>
              </a:lnSpc>
            </a:pPr>
            <a:r>
              <a:rPr lang="en-US" sz="2000" b="1" dirty="0">
                <a:latin typeface="Courier New"/>
              </a:rPr>
              <a:t>Intent </a:t>
            </a:r>
            <a:r>
              <a:rPr lang="en-US" sz="2000" dirty="0">
                <a:latin typeface="Courier New"/>
              </a:rPr>
              <a:t>myActivity2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 </a:t>
            </a:r>
            <a:r>
              <a:rPr lang="en-US" sz="2000" b="1" dirty="0">
                <a:latin typeface="Courier New"/>
              </a:rPr>
              <a:t>Intent </a:t>
            </a:r>
            <a:r>
              <a:rPr lang="en-US" sz="2000" dirty="0">
                <a:latin typeface="Courier New"/>
              </a:rPr>
              <a:t>(</a:t>
            </a:r>
            <a:r>
              <a:rPr lang="en-US" sz="2000" b="1" dirty="0" err="1">
                <a:latin typeface="Courier New"/>
              </a:rPr>
              <a:t>Intent.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ACTION_DIAL</a:t>
            </a:r>
            <a:r>
              <a:rPr lang="en-US" sz="2000" i="1" dirty="0">
                <a:latin typeface="Courier New"/>
              </a:rPr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4851" y="3350783"/>
            <a:ext cx="3679700" cy="20166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indent="0" algn="r">
              <a:lnSpc>
                <a:spcPts val="2153"/>
              </a:lnSpc>
            </a:pPr>
            <a:r>
              <a:rPr lang="en-US" sz="2000" i="1" dirty="0" err="1">
                <a:latin typeface="Courier New"/>
              </a:rPr>
              <a:t>Uri.parse</a:t>
            </a:r>
            <a:r>
              <a:rPr lang="en-US" sz="2000" i="1" dirty="0">
                <a:latin typeface="Courier New"/>
              </a:rPr>
              <a:t>( "tel:555-1234"));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554" y="3867552"/>
            <a:ext cx="3613400" cy="310748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2153"/>
              </a:lnSpc>
              <a:spcAft>
                <a:spcPts val="7350"/>
              </a:spcAft>
            </a:pPr>
            <a:r>
              <a:rPr lang="en-US" sz="2000" dirty="0" err="1">
                <a:latin typeface="Courier New"/>
              </a:rPr>
              <a:t>startActivity</a:t>
            </a:r>
            <a:r>
              <a:rPr lang="en-US" sz="2000" dirty="0">
                <a:latin typeface="Courier New"/>
              </a:rPr>
              <a:t>(myActivity2</a:t>
            </a:r>
            <a:r>
              <a:rPr lang="en-US" dirty="0">
                <a:latin typeface="Courier New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61253" y="6579751"/>
            <a:ext cx="96689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957" y="3881172"/>
            <a:ext cx="1888521" cy="28180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3879" y="1276291"/>
            <a:ext cx="8448235" cy="49503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350"/>
              </a:lnSpc>
            </a:pP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Intents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Secondary Attributes</a:t>
            </a:r>
          </a:p>
          <a:p>
            <a:pPr indent="0">
              <a:lnSpc>
                <a:spcPts val="1790"/>
              </a:lnSpc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ts val="179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addition to the primary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action/data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attributes, there are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number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20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secondary attributes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that you can also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 intent, such 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indent="0">
              <a:lnSpc>
                <a:spcPts val="1790"/>
              </a:lnSpc>
            </a:pP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Send data between activities</a:t>
            </a:r>
          </a:p>
          <a:p>
            <a:pPr marL="285750" indent="-285750" algn="just">
              <a:lnSpc>
                <a:spcPts val="2153"/>
              </a:lnSpc>
              <a:buFontTx/>
              <a:buChar char="-"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2153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2153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>
              <a:lnSpc>
                <a:spcPts val="2153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2153"/>
              </a:lnSpc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2153"/>
              </a:lnSpc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ts val="1790"/>
              </a:lnSpc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ts val="179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B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36790" y="6478151"/>
            <a:ext cx="168515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52437" y="272087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 smtClean="0">
                <a:latin typeface="Arial"/>
              </a:rPr>
              <a:t>Send values between Activities</a:t>
            </a:r>
            <a:endParaRPr lang="en-US" sz="4000" dirty="0">
              <a:latin typeface="Arial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3827" y="5160479"/>
            <a:ext cx="7271659" cy="61555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temp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intent.getIntExtra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D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3829" y="3499730"/>
            <a:ext cx="8685070" cy="83099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AdultTeeth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MainScreen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7D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int_variable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3880" y="1276291"/>
            <a:ext cx="2889264" cy="49503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ts val="2350"/>
              </a:lnSpc>
            </a:pPr>
            <a:r>
              <a:rPr lang="en-US" sz="2400" b="1" dirty="0" smtClean="0"/>
              <a:t>Data type of extra</a:t>
            </a:r>
          </a:p>
          <a:p>
            <a:pPr lvl="1">
              <a:lnSpc>
                <a:spcPts val="2350"/>
              </a:lnSpc>
            </a:pPr>
            <a:endParaRPr lang="en-US" sz="2400" dirty="0" smtClean="0"/>
          </a:p>
          <a:p>
            <a:pPr lvl="1">
              <a:lnSpc>
                <a:spcPts val="2350"/>
              </a:lnSpc>
            </a:pPr>
            <a:r>
              <a:rPr lang="en-US" sz="2400" dirty="0"/>
              <a:t>• </a:t>
            </a:r>
            <a:r>
              <a:rPr lang="en-US" sz="2400" dirty="0" err="1" smtClean="0"/>
              <a:t>boolean</a:t>
            </a:r>
            <a:endParaRPr lang="en-US" sz="2400" dirty="0"/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</a:t>
            </a:r>
            <a:r>
              <a:rPr lang="en-US" sz="2400" dirty="0" err="1" smtClean="0"/>
              <a:t>boolean</a:t>
            </a:r>
            <a:r>
              <a:rPr lang="en-US" sz="2400" dirty="0"/>
              <a:t>[]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byte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byte[]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char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char[]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</a:t>
            </a:r>
            <a:r>
              <a:rPr lang="en-US" sz="2400" dirty="0" err="1"/>
              <a:t>CharSequence</a:t>
            </a:r>
            <a:endParaRPr lang="en-US" sz="2400" dirty="0"/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</a:t>
            </a:r>
            <a:r>
              <a:rPr lang="en-US" sz="2400" dirty="0" err="1"/>
              <a:t>CharSequence</a:t>
            </a:r>
            <a:r>
              <a:rPr lang="en-US" sz="2400" dirty="0"/>
              <a:t>[]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double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double[]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float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float[]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</a:t>
            </a:r>
            <a:r>
              <a:rPr lang="en-US" sz="2400" dirty="0" err="1" smtClean="0"/>
              <a:t>int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8436790" y="6478151"/>
            <a:ext cx="168515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4687" y="1886858"/>
            <a:ext cx="415267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ts val="2350"/>
              </a:lnSpc>
            </a:pPr>
            <a:r>
              <a:rPr lang="en-US" sz="2400" dirty="0" smtClean="0"/>
              <a:t>• </a:t>
            </a:r>
            <a:r>
              <a:rPr lang="en-US" sz="2400" dirty="0" err="1" smtClean="0"/>
              <a:t>int</a:t>
            </a:r>
            <a:r>
              <a:rPr lang="en-US" sz="2400" dirty="0"/>
              <a:t>[]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long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long[]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short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short[]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String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String[]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</a:t>
            </a:r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 err="1"/>
              <a:t>CharSequence</a:t>
            </a:r>
            <a:r>
              <a:rPr lang="en-US" sz="2400" dirty="0"/>
              <a:t>&gt;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</a:t>
            </a:r>
            <a:r>
              <a:rPr lang="en-US" sz="2400" dirty="0" err="1"/>
              <a:t>ArrayList</a:t>
            </a:r>
            <a:r>
              <a:rPr lang="en-US" sz="2400" dirty="0"/>
              <a:t>&lt;String&gt;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</a:t>
            </a:r>
            <a:r>
              <a:rPr lang="en-US" sz="2400" dirty="0" err="1"/>
              <a:t>ArrayList</a:t>
            </a:r>
            <a:r>
              <a:rPr lang="en-US" sz="2400" dirty="0"/>
              <a:t>&lt;Integer&gt;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</a:t>
            </a:r>
            <a:r>
              <a:rPr lang="en-US" sz="2400" dirty="0" err="1"/>
              <a:t>Parcelable</a:t>
            </a:r>
            <a:r>
              <a:rPr lang="en-US" sz="2400" dirty="0"/>
              <a:t> </a:t>
            </a:r>
          </a:p>
          <a:p>
            <a:pPr indent="0">
              <a:lnSpc>
                <a:spcPts val="2350"/>
              </a:lnSpc>
            </a:pPr>
            <a:r>
              <a:rPr lang="en-US" sz="2400" dirty="0"/>
              <a:t>        • Serializable 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52437" y="272087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 smtClean="0">
                <a:latin typeface="Arial"/>
              </a:rPr>
              <a:t>Send values between Activities</a:t>
            </a:r>
            <a:endParaRPr lang="en-US" sz="4000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743" y="6168572"/>
            <a:ext cx="5859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1</a:t>
            </a:r>
            <a:r>
              <a:rPr lang="en-US" sz="2400" b="1" dirty="0"/>
              <a:t> </a:t>
            </a:r>
            <a:r>
              <a:rPr lang="en-US" sz="2400" dirty="0" smtClean="0"/>
              <a:t>Implement Intent sends values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769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1" y="4193532"/>
            <a:ext cx="8851171" cy="222108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18393" y="2190692"/>
            <a:ext cx="5638339" cy="10525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790"/>
              </a:lnSpc>
            </a:pPr>
            <a:r>
              <a:rPr lang="en-US" sz="2000" dirty="0" smtClean="0">
                <a:latin typeface="Arial"/>
              </a:rPr>
              <a:t>Not only defined variables, but also built-in variables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ts val="1790"/>
              </a:lnSpc>
            </a:pPr>
            <a:endParaRPr lang="en-US" sz="2000" dirty="0"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2829" y="3989104"/>
            <a:ext cx="5000193" cy="259679"/>
          </a:xfrm>
          <a:prstGeom prst="rect">
            <a:avLst/>
          </a:prstGeom>
          <a:noFill/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670"/>
              </a:lnSpc>
            </a:pPr>
            <a:r>
              <a:rPr lang="en-US" sz="1600" b="1" dirty="0" smtClean="0">
                <a:latin typeface="Arial"/>
              </a:rPr>
              <a:t>Example 6 : </a:t>
            </a:r>
            <a:r>
              <a:rPr lang="en-US" sz="1600" b="1" dirty="0">
                <a:latin typeface="Arial"/>
              </a:rPr>
              <a:t>Doing a Google search looking for golf clubs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36790" y="6478151"/>
            <a:ext cx="168515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10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35" y="356279"/>
            <a:ext cx="2485232" cy="36227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3829" y="367236"/>
            <a:ext cx="6601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b="1" dirty="0">
                <a:solidFill>
                  <a:srgbClr val="0070C0"/>
                </a:solidFill>
                <a:latin typeface="Arial"/>
              </a:rPr>
              <a:t>Intents - Secondary Attributes</a:t>
            </a:r>
          </a:p>
        </p:txBody>
      </p:sp>
    </p:spTree>
    <p:extLst>
      <p:ext uri="{BB962C8B-B14F-4D97-AF65-F5344CB8AC3E}">
        <p14:creationId xmlns:p14="http://schemas.microsoft.com/office/powerpoint/2010/main" val="111773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5388" y="433587"/>
            <a:ext cx="2453134" cy="36686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587133"/>
            <a:ext cx="5309597" cy="265204"/>
          </a:xfrm>
          <a:prstGeom prst="rect">
            <a:avLst/>
          </a:prstGeom>
          <a:noFill/>
        </p:spPr>
        <p:txBody>
          <a:bodyPr wrap="none" lIns="0" tIns="0" rIns="0" bIns="0">
            <a:normAutofit fontScale="97500"/>
          </a:bodyPr>
          <a:lstStyle/>
          <a:p>
            <a:pPr indent="0" algn="r">
              <a:lnSpc>
                <a:spcPts val="1670"/>
              </a:lnSpc>
              <a:spcBef>
                <a:spcPts val="3500"/>
              </a:spcBef>
              <a:spcAft>
                <a:spcPts val="4340"/>
              </a:spcAft>
            </a:pPr>
            <a:r>
              <a:rPr lang="en-US" sz="1600" b="1" dirty="0" smtClean="0">
                <a:latin typeface="Arial"/>
              </a:rPr>
              <a:t>Example 7 </a:t>
            </a:r>
            <a:r>
              <a:rPr lang="en-US" sz="1500" b="1" dirty="0" smtClean="0">
                <a:latin typeface="Arial"/>
              </a:rPr>
              <a:t>: </a:t>
            </a:r>
            <a:r>
              <a:rPr lang="en-US" sz="1500" dirty="0">
                <a:latin typeface="Arial"/>
              </a:rPr>
              <a:t>Sending a text message (using extra attributes)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230" y="4286625"/>
            <a:ext cx="8604428" cy="13013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810"/>
              </a:lnSpc>
              <a:spcBef>
                <a:spcPts val="4340"/>
              </a:spcBef>
            </a:pPr>
            <a:r>
              <a:rPr lang="en-US" sz="1800" dirty="0">
                <a:latin typeface="Courier New"/>
              </a:rPr>
              <a:t>Intent </a:t>
            </a:r>
            <a:r>
              <a:rPr lang="en-US" sz="1800" dirty="0" err="1">
                <a:latin typeface="Courier New"/>
              </a:rPr>
              <a:t>intent</a:t>
            </a:r>
            <a:r>
              <a:rPr lang="en-US" sz="1800" dirty="0">
                <a:latin typeface="Courier New"/>
              </a:rPr>
              <a:t> = new Intent(</a:t>
            </a:r>
            <a:r>
              <a:rPr lang="en-US" sz="1800" dirty="0" err="1">
                <a:latin typeface="Courier New"/>
              </a:rPr>
              <a:t>Intent.ACTION_SENDTO</a:t>
            </a:r>
            <a:r>
              <a:rPr lang="en-US" sz="1800" dirty="0">
                <a:latin typeface="Courier New"/>
              </a:rPr>
              <a:t>,</a:t>
            </a:r>
          </a:p>
          <a:p>
            <a:pPr indent="0" algn="just">
              <a:lnSpc>
                <a:spcPts val="1810"/>
              </a:lnSpc>
              <a:spcAft>
                <a:spcPts val="1400"/>
              </a:spcAft>
            </a:pPr>
            <a:r>
              <a:rPr lang="en-US" sz="1800" dirty="0" err="1">
                <a:latin typeface="Courier New"/>
              </a:rPr>
              <a:t>Uri.parse</a:t>
            </a:r>
            <a:r>
              <a:rPr lang="en-US" sz="1800" dirty="0">
                <a:latin typeface="Courier New"/>
              </a:rPr>
              <a:t>("sms:5551234</a:t>
            </a:r>
            <a:r>
              <a:rPr lang="en-US" sz="1800" dirty="0" smtClean="0">
                <a:latin typeface="Courier New"/>
              </a:rPr>
              <a:t>"));</a:t>
            </a:r>
          </a:p>
          <a:p>
            <a:pPr indent="0" algn="just">
              <a:lnSpc>
                <a:spcPts val="1810"/>
              </a:lnSpc>
              <a:spcAft>
                <a:spcPts val="1400"/>
              </a:spcAft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 algn="just">
              <a:lnSpc>
                <a:spcPts val="1810"/>
              </a:lnSpc>
              <a:spcAft>
                <a:spcPts val="1400"/>
              </a:spcAft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sms_body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 algn="just">
              <a:lnSpc>
                <a:spcPts val="1810"/>
              </a:lnSpc>
              <a:spcAft>
                <a:spcPts val="14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are we playing golf next Saturday?”);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 algn="just">
              <a:lnSpc>
                <a:spcPts val="1810"/>
              </a:lnSpc>
              <a:spcAft>
                <a:spcPts val="1400"/>
              </a:spcAft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36790" y="6478151"/>
            <a:ext cx="165752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393" y="2190692"/>
            <a:ext cx="5638339" cy="10525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790"/>
              </a:lnSpc>
            </a:pPr>
            <a:r>
              <a:rPr lang="en-US" sz="2000" dirty="0" smtClean="0">
                <a:latin typeface="Arial"/>
              </a:rPr>
              <a:t>Not only defined variables, but also built-in variables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ts val="1790"/>
              </a:lnSpc>
            </a:pPr>
            <a:endParaRPr lang="en-US" sz="20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992" y="1342593"/>
            <a:ext cx="8229600" cy="4732227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marL="935196" indent="-444500" algn="just">
              <a:lnSpc>
                <a:spcPts val="2010"/>
              </a:lnSpc>
              <a:spcAft>
                <a:spcPts val="1960"/>
              </a:spcAft>
            </a:pPr>
            <a:r>
              <a:rPr lang="en-US" sz="1800" dirty="0" smtClean="0">
                <a:latin typeface="Arial"/>
              </a:rPr>
              <a:t>An </a:t>
            </a:r>
            <a:r>
              <a:rPr lang="en-US" sz="1800" dirty="0">
                <a:latin typeface="Arial"/>
              </a:rPr>
              <a:t>Android application could include any number of activities.</a:t>
            </a:r>
          </a:p>
          <a:p>
            <a:pPr marL="935196" indent="-444500" algn="just">
              <a:lnSpc>
                <a:spcPts val="2415"/>
              </a:lnSpc>
              <a:spcAft>
                <a:spcPts val="1610"/>
              </a:spcAft>
            </a:pPr>
            <a:r>
              <a:rPr lang="en-US" sz="1800" dirty="0">
                <a:latin typeface="Arial"/>
              </a:rPr>
              <a:t>•  </a:t>
            </a:r>
            <a:r>
              <a:rPr lang="en-US" sz="1800" dirty="0" smtClean="0">
                <a:latin typeface="Arial"/>
              </a:rPr>
              <a:t>An </a:t>
            </a:r>
            <a:r>
              <a:rPr lang="en-US" sz="1800" i="1" dirty="0">
                <a:latin typeface="Arial"/>
              </a:rPr>
              <a:t>activity</a:t>
            </a:r>
            <a:r>
              <a:rPr lang="en-US" sz="1800" dirty="0">
                <a:latin typeface="Arial"/>
              </a:rPr>
              <a:t> uses the </a:t>
            </a:r>
            <a:r>
              <a:rPr lang="en-US" sz="1800" i="1" dirty="0" err="1">
                <a:latin typeface="Arial"/>
              </a:rPr>
              <a:t>setContentView</a:t>
            </a:r>
            <a:r>
              <a:rPr lang="en-US" sz="1800" i="1" dirty="0">
                <a:latin typeface="Arial"/>
              </a:rPr>
              <a:t>(...)</a:t>
            </a:r>
            <a:r>
              <a:rPr lang="en-US" sz="1800" dirty="0">
                <a:latin typeface="Arial"/>
              </a:rPr>
              <a:t> method to expose </a:t>
            </a:r>
            <a:r>
              <a:rPr lang="en-US" sz="1800" dirty="0" smtClean="0">
                <a:latin typeface="Arial"/>
              </a:rPr>
              <a:t>a</a:t>
            </a:r>
            <a:r>
              <a:rPr dirty="0"/>
              <a:t/>
            </a:r>
            <a:br>
              <a:rPr dirty="0"/>
            </a:br>
            <a:r>
              <a:rPr lang="en-US" sz="1800" dirty="0">
                <a:latin typeface="Arial"/>
              </a:rPr>
              <a:t>single UI from which a number of actions could be performed.</a:t>
            </a:r>
          </a:p>
          <a:p>
            <a:pPr marL="935196" indent="-444500" algn="just">
              <a:lnSpc>
                <a:spcPts val="2415"/>
              </a:lnSpc>
              <a:spcAft>
                <a:spcPts val="1610"/>
              </a:spcAft>
            </a:pPr>
            <a:r>
              <a:rPr lang="en-US" sz="1800" dirty="0">
                <a:latin typeface="Arial"/>
              </a:rPr>
              <a:t>•  </a:t>
            </a:r>
            <a:r>
              <a:rPr lang="en-US" sz="1800" dirty="0" smtClean="0">
                <a:latin typeface="Arial"/>
              </a:rPr>
              <a:t>Activities </a:t>
            </a:r>
            <a:r>
              <a:rPr lang="en-US" sz="1800" dirty="0">
                <a:latin typeface="Arial"/>
              </a:rPr>
              <a:t>are independent of each other; however they usually</a:t>
            </a:r>
            <a:r>
              <a:rPr dirty="0"/>
              <a:t/>
            </a:r>
            <a:br>
              <a:rPr dirty="0"/>
            </a:br>
            <a:r>
              <a:rPr lang="en-US" sz="1800" dirty="0">
                <a:latin typeface="Arial"/>
              </a:rPr>
              <a:t>cooperate exchanging data and actions.</a:t>
            </a:r>
          </a:p>
          <a:p>
            <a:pPr marL="935196" indent="-444500" algn="just">
              <a:lnSpc>
                <a:spcPts val="2415"/>
              </a:lnSpc>
              <a:spcAft>
                <a:spcPts val="1610"/>
              </a:spcAft>
            </a:pPr>
            <a:r>
              <a:rPr lang="en-US" sz="1800" dirty="0">
                <a:latin typeface="Arial"/>
              </a:rPr>
              <a:t>•    Typically, one of the activities is designated as the first one </a:t>
            </a:r>
            <a:r>
              <a:rPr lang="en-US" sz="1800" i="1" dirty="0">
                <a:latin typeface="Arial"/>
              </a:rPr>
              <a:t>(main)</a:t>
            </a:r>
            <a:r>
              <a:rPr lang="en-US" sz="1800" dirty="0">
                <a:latin typeface="Arial"/>
              </a:rPr>
              <a:t> that</a:t>
            </a:r>
            <a:r>
              <a:rPr dirty="0"/>
              <a:t/>
            </a:r>
            <a:br>
              <a:rPr dirty="0"/>
            </a:br>
            <a:r>
              <a:rPr lang="en-US" sz="1800" dirty="0">
                <a:latin typeface="Arial"/>
              </a:rPr>
              <a:t>should be presented to the user when the application is launched.</a:t>
            </a:r>
          </a:p>
          <a:p>
            <a:pPr marL="935196" indent="-444500" algn="just">
              <a:lnSpc>
                <a:spcPts val="2415"/>
              </a:lnSpc>
              <a:spcAft>
                <a:spcPts val="630"/>
              </a:spcAft>
            </a:pPr>
            <a:r>
              <a:rPr lang="en-US" sz="1800" dirty="0">
                <a:solidFill>
                  <a:srgbClr val="C00000"/>
                </a:solidFill>
                <a:latin typeface="Arial"/>
              </a:rPr>
              <a:t>•   </a:t>
            </a:r>
            <a:r>
              <a:rPr lang="en-US" sz="1800" dirty="0" smtClean="0">
                <a:solidFill>
                  <a:srgbClr val="C00000"/>
                </a:solidFill>
                <a:latin typeface="Arial"/>
              </a:rPr>
              <a:t>Moving </a:t>
            </a:r>
            <a:r>
              <a:rPr lang="en-US" sz="1800" dirty="0">
                <a:solidFill>
                  <a:srgbClr val="C00000"/>
                </a:solidFill>
                <a:latin typeface="Arial"/>
              </a:rPr>
              <a:t>from one activity to another is accomplished by asking the</a:t>
            </a:r>
            <a:r>
              <a:rPr dirty="0"/>
              <a:t/>
            </a:r>
            <a:br>
              <a:rPr dirty="0"/>
            </a:br>
            <a:r>
              <a:rPr lang="en-US" sz="1800" dirty="0">
                <a:solidFill>
                  <a:srgbClr val="C00000"/>
                </a:solidFill>
                <a:latin typeface="Arial"/>
              </a:rPr>
              <a:t>current activity to execute an </a:t>
            </a:r>
            <a:r>
              <a:rPr lang="en-US" sz="1800" b="1" i="1" dirty="0">
                <a:solidFill>
                  <a:srgbClr val="0070C0"/>
                </a:solidFill>
                <a:latin typeface="Arial"/>
              </a:rPr>
              <a:t>intent</a:t>
            </a:r>
            <a:r>
              <a:rPr lang="en-US" sz="1800" i="1" dirty="0" smtClean="0">
                <a:latin typeface="Arial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8616" y="6478151"/>
            <a:ext cx="93926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0454" y="3329998"/>
            <a:ext cx="4668689" cy="234816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670"/>
              </a:lnSpc>
              <a:spcBef>
                <a:spcPts val="3500"/>
              </a:spcBef>
              <a:spcAft>
                <a:spcPts val="4480"/>
              </a:spcAft>
            </a:pPr>
            <a:r>
              <a:rPr lang="en-US" sz="1500" b="1" dirty="0" smtClean="0">
                <a:latin typeface="Arial"/>
              </a:rPr>
              <a:t>Example 8 : </a:t>
            </a:r>
            <a:r>
              <a:rPr lang="en-US" sz="1500" dirty="0">
                <a:latin typeface="Arial"/>
              </a:rPr>
              <a:t>Showing Pictures (using extra attributes)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5665" y="3834447"/>
            <a:ext cx="6362124" cy="1593984"/>
            <a:chOff x="384694" y="3442561"/>
            <a:chExt cx="6362124" cy="1593984"/>
          </a:xfrm>
        </p:grpSpPr>
        <p:sp>
          <p:nvSpPr>
            <p:cNvPr id="8" name="Rectangle 7"/>
            <p:cNvSpPr/>
            <p:nvPr/>
          </p:nvSpPr>
          <p:spPr>
            <a:xfrm>
              <a:off x="384694" y="3442561"/>
              <a:ext cx="4210107" cy="221003"/>
            </a:xfrm>
            <a:prstGeom prst="rect">
              <a:avLst/>
            </a:prstGeom>
            <a:solidFill>
              <a:srgbClr val="E8EDF4"/>
            </a:solidFill>
          </p:spPr>
          <p:txBody>
            <a:bodyPr wrap="none" lIns="0" tIns="0" rIns="0" bIns="0">
              <a:noAutofit/>
            </a:bodyPr>
            <a:lstStyle/>
            <a:p>
              <a:pPr indent="0">
                <a:lnSpc>
                  <a:spcPts val="2040"/>
                </a:lnSpc>
                <a:spcBef>
                  <a:spcPts val="4480"/>
                </a:spcBef>
                <a:spcAft>
                  <a:spcPts val="1540"/>
                </a:spcAft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Intent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myIntent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new Intent();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3757" y="3978493"/>
              <a:ext cx="6293061" cy="508307"/>
            </a:xfrm>
            <a:prstGeom prst="rect">
              <a:avLst/>
            </a:prstGeom>
            <a:solidFill>
              <a:srgbClr val="E8EDF4"/>
            </a:solidFill>
          </p:spPr>
          <p:txBody>
            <a:bodyPr lIns="0" tIns="0" rIns="0" bIns="0">
              <a:noAutofit/>
            </a:bodyPr>
            <a:lstStyle/>
            <a:p>
              <a:pPr indent="0">
                <a:lnSpc>
                  <a:spcPts val="2153"/>
                </a:lnSpc>
                <a:spcBef>
                  <a:spcPts val="1540"/>
                </a:spcBef>
                <a:spcAft>
                  <a:spcPts val="1540"/>
                </a:spcAft>
              </a:pP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myIntent.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setType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("image/pictures/*");</a:t>
              </a: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myIntent.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setAction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Intent</a:t>
              </a:r>
              <a:r>
                <a:rPr lang="en-US" sz="16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.ACTION_GET</a:t>
              </a:r>
              <a:r>
                <a:rPr lang="en-US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en-US" sz="16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5857" y="4812779"/>
              <a:ext cx="3237695" cy="223766"/>
            </a:xfrm>
            <a:prstGeom prst="rect">
              <a:avLst/>
            </a:prstGeom>
            <a:solidFill>
              <a:srgbClr val="E8EDF4"/>
            </a:solidFill>
          </p:spPr>
          <p:txBody>
            <a:bodyPr wrap="none" lIns="0" tIns="0" rIns="0" bIns="0">
              <a:noAutofit/>
            </a:bodyPr>
            <a:lstStyle/>
            <a:p>
              <a:pPr indent="0">
                <a:lnSpc>
                  <a:spcPts val="1930"/>
                </a:lnSpc>
                <a:spcBef>
                  <a:spcPts val="1540"/>
                </a:spcBef>
              </a:pP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startActivity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myIntent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436790" y="6478151"/>
            <a:ext cx="165752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12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10" y="404133"/>
            <a:ext cx="2492261" cy="365531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393" y="2190692"/>
            <a:ext cx="5638339" cy="10525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790"/>
              </a:lnSpc>
            </a:pPr>
            <a:r>
              <a:rPr lang="en-US" sz="2000" dirty="0" smtClean="0">
                <a:latin typeface="Arial"/>
              </a:rPr>
              <a:t>Not only defined variables, but also built-in variables</a:t>
            </a:r>
          </a:p>
          <a:p>
            <a:pPr indent="0" algn="just">
              <a:lnSpc>
                <a:spcPts val="1790"/>
              </a:lnSpc>
            </a:pPr>
            <a:r>
              <a:rPr lang="en-US" sz="2000" dirty="0" smtClean="0">
                <a:latin typeface="Arial"/>
                <a:cs typeface="Arial" panose="020B0604020202020204" pitchFamily="34" charset="0"/>
              </a:rPr>
              <a:t>- Set type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ts val="1790"/>
              </a:lnSpc>
            </a:pPr>
            <a:endParaRPr lang="en-US" sz="2000" b="1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39" y="263097"/>
            <a:ext cx="8688688" cy="65255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6" y="261811"/>
            <a:ext cx="8851131" cy="66383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6" y="156041"/>
            <a:ext cx="8788601" cy="65914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1" y="1912257"/>
            <a:ext cx="7991475" cy="3771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0094" y="388202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 smtClean="0">
                <a:latin typeface="Arial"/>
              </a:rPr>
              <a:t>Intents with getting results</a:t>
            </a:r>
            <a:endParaRPr lang="en-US" sz="40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8" y="112972"/>
            <a:ext cx="8788601" cy="659145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6" y="112973"/>
            <a:ext cx="8843193" cy="66323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0" y="194860"/>
            <a:ext cx="8815897" cy="64652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8" y="153916"/>
            <a:ext cx="8747658" cy="656074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7" y="153915"/>
            <a:ext cx="8624828" cy="646862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992" y="1342594"/>
            <a:ext cx="8229600" cy="2590778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marL="935196" indent="-444500">
              <a:lnSpc>
                <a:spcPts val="2010"/>
              </a:lnSpc>
              <a:spcAft>
                <a:spcPts val="196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	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asynchronous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message. </a:t>
            </a:r>
          </a:p>
          <a:p>
            <a:pPr marL="935196" indent="-444500">
              <a:lnSpc>
                <a:spcPts val="2010"/>
              </a:lnSpc>
              <a:spcAft>
                <a:spcPts val="1960"/>
              </a:spcAft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individual components to each other at runtime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35196" indent="-444500">
              <a:lnSpc>
                <a:spcPts val="2010"/>
              </a:lnSpc>
              <a:spcAft>
                <a:spcPts val="1960"/>
              </a:spcAft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hink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them as the messengers that request an action from other components, whether the component belongs to your app or another.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8616" y="6478151"/>
            <a:ext cx="93926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</p:spTree>
    <p:extLst>
      <p:ext uri="{BB962C8B-B14F-4D97-AF65-F5344CB8AC3E}">
        <p14:creationId xmlns:p14="http://schemas.microsoft.com/office/powerpoint/2010/main" val="422034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6" y="153916"/>
            <a:ext cx="8911431" cy="66835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8" y="235803"/>
            <a:ext cx="8802249" cy="63970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4" y="126620"/>
            <a:ext cx="8843193" cy="660172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1" y="136477"/>
            <a:ext cx="8734011" cy="65505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1" y="194859"/>
            <a:ext cx="8815897" cy="66119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5" y="290394"/>
            <a:ext cx="8679419" cy="650956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" y="208507"/>
            <a:ext cx="8761305" cy="65709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5" y="194860"/>
            <a:ext cx="8717583" cy="65381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1" y="208508"/>
            <a:ext cx="8720364" cy="64652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1771" y="2656114"/>
            <a:ext cx="1120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5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08616" y="6478151"/>
            <a:ext cx="93926" cy="12983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120"/>
              </a:lnSpc>
            </a:pPr>
            <a:r>
              <a:rPr lang="en-US" sz="1800">
                <a:solidFill>
                  <a:srgbClr val="898989"/>
                </a:solidFill>
                <a:latin typeface="Arial"/>
              </a:rPr>
              <a:t>3</a:t>
            </a:r>
          </a:p>
        </p:txBody>
      </p:sp>
      <p:pic>
        <p:nvPicPr>
          <p:cNvPr id="1026" name="Picture 2" descr="http://i.stack.imgur.com/DBzz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44" y="1123936"/>
            <a:ext cx="6440568" cy="31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6401" y="4327148"/>
            <a:ext cx="833120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Figure 1.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Illustration of how an implicit intent is delivered through the system to start another activity: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[1]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Activity 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creates an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+mn-lt"/>
                <a:cs typeface="Consolas" panose="020B0609020204030204" pitchFamily="49" charset="0"/>
                <a:hlinkClick r:id="rId3"/>
              </a:rPr>
              <a:t>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with an action description and passes it to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+mn-lt"/>
                <a:cs typeface="Consolas" panose="020B0609020204030204" pitchFamily="49" charset="0"/>
                <a:hlinkClick r:id="rId4"/>
              </a:rPr>
              <a:t>startActivity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+mn-lt"/>
                <a:cs typeface="Consolas" panose="020B0609020204030204" pitchFamily="49" charset="0"/>
                <a:hlinkClick r:id="rId4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[2]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 The Android System searches all apps for an intent filter that matches the intent. When a </a:t>
            </a: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 smtClean="0">
                <a:latin typeface="+mn-lt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match is found,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[3]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 the system starts the matching activity (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Activity 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by invoking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its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+mn-lt"/>
                <a:cs typeface="Consolas" panose="020B0609020204030204" pitchFamily="49" charset="0"/>
                <a:hlinkClick r:id="rId5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+mn-lt"/>
                <a:cs typeface="Consolas" panose="020B0609020204030204" pitchFamily="49" charset="0"/>
                <a:hlinkClick r:id="rId5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method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 smtClean="0">
                <a:latin typeface="+mn-lt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passing it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+mn-lt"/>
                <a:cs typeface="Consolas" panose="020B0609020204030204" pitchFamily="49" charset="0"/>
                <a:hlinkClick r:id="rId3"/>
              </a:rPr>
              <a:t>Intent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752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503091" y="6478151"/>
            <a:ext cx="102214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719073"/>
            <a:ext cx="8686220" cy="41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1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535" y="1389556"/>
            <a:ext cx="8693624" cy="30608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indent="-457200">
              <a:lnSpc>
                <a:spcPts val="2350"/>
              </a:lnSpc>
              <a:spcAft>
                <a:spcPts val="2660"/>
              </a:spcAft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  <a:latin typeface="Arial"/>
              </a:rPr>
              <a:t>Implicit intents</a:t>
            </a:r>
          </a:p>
          <a:p>
            <a:pPr lvl="1">
              <a:lnSpc>
                <a:spcPts val="2350"/>
              </a:lnSpc>
              <a:spcAft>
                <a:spcPts val="2660"/>
              </a:spcAft>
            </a:pPr>
            <a:r>
              <a:rPr lang="en-US" sz="2000" dirty="0" smtClean="0">
                <a:latin typeface="Arial"/>
              </a:rPr>
              <a:t>Do not directly specify the Android components which should be called, </a:t>
            </a:r>
          </a:p>
          <a:p>
            <a:pPr lvl="1">
              <a:lnSpc>
                <a:spcPts val="2350"/>
              </a:lnSpc>
            </a:pPr>
            <a:r>
              <a:rPr lang="en-US" sz="2000" dirty="0" smtClean="0">
                <a:latin typeface="Arial"/>
              </a:rPr>
              <a:t>e.g</a:t>
            </a:r>
            <a:r>
              <a:rPr lang="en-US" sz="2000" dirty="0">
                <a:latin typeface="Arial"/>
              </a:rPr>
              <a:t>., </a:t>
            </a:r>
            <a:r>
              <a:rPr lang="en-US" sz="1800" dirty="0">
                <a:latin typeface="Arial"/>
              </a:rPr>
              <a:t>Intent int1 = new Intent(</a:t>
            </a:r>
            <a:r>
              <a:rPr lang="en-US" sz="1800" dirty="0" err="1">
                <a:latin typeface="Arial"/>
              </a:rPr>
              <a:t>Intent.ACTION_VIEW</a:t>
            </a:r>
            <a:r>
              <a:rPr lang="en-US" sz="1800" dirty="0">
                <a:latin typeface="Arial"/>
              </a:rPr>
              <a:t>, </a:t>
            </a:r>
            <a:r>
              <a:rPr lang="en-US" sz="1800" dirty="0" err="1" smtClean="0">
                <a:latin typeface="Arial"/>
              </a:rPr>
              <a:t>Uri.parse</a:t>
            </a:r>
            <a:r>
              <a:rPr lang="en-US" sz="1800" dirty="0">
                <a:latin typeface="Arial"/>
              </a:rPr>
              <a:t>("http://www.google.com</a:t>
            </a:r>
            <a:r>
              <a:rPr lang="en-US" sz="1800" dirty="0" smtClean="0">
                <a:latin typeface="Arial"/>
              </a:rPr>
              <a:t>"));</a:t>
            </a:r>
          </a:p>
          <a:p>
            <a:pPr lvl="1">
              <a:lnSpc>
                <a:spcPts val="2350"/>
              </a:lnSpc>
            </a:pPr>
            <a:r>
              <a:rPr lang="en-US" sz="1800" dirty="0" smtClean="0">
                <a:latin typeface="Arial"/>
              </a:rPr>
              <a:t>        </a:t>
            </a:r>
            <a:r>
              <a:rPr lang="en-US" sz="1800" dirty="0" err="1" smtClean="0">
                <a:latin typeface="Arial"/>
              </a:rPr>
              <a:t>startActivity</a:t>
            </a:r>
            <a:r>
              <a:rPr lang="en-US" sz="1800" dirty="0" smtClean="0">
                <a:latin typeface="Arial"/>
              </a:rPr>
              <a:t>(int1</a:t>
            </a:r>
            <a:r>
              <a:rPr lang="en-US" sz="1800" dirty="0">
                <a:latin typeface="Arial"/>
              </a:rPr>
              <a:t>); </a:t>
            </a:r>
            <a:endParaRPr lang="en-US" sz="1800" dirty="0" smtClean="0">
              <a:latin typeface="Arial"/>
            </a:endParaRPr>
          </a:p>
          <a:p>
            <a:pPr lvl="1">
              <a:lnSpc>
                <a:spcPts val="2350"/>
              </a:lnSpc>
            </a:pPr>
            <a:endParaRPr lang="en-US" sz="1800" dirty="0" smtClean="0">
              <a:latin typeface="Arial"/>
            </a:endParaRPr>
          </a:p>
          <a:p>
            <a:pPr marL="457200" indent="-457200">
              <a:lnSpc>
                <a:spcPts val="2350"/>
              </a:lnSpc>
              <a:spcAft>
                <a:spcPts val="2660"/>
              </a:spcAft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  <a:latin typeface="Arial"/>
              </a:rPr>
              <a:t>Explicit intents</a:t>
            </a:r>
          </a:p>
          <a:p>
            <a:pPr lvl="1">
              <a:lnSpc>
                <a:spcPts val="2350"/>
              </a:lnSpc>
              <a:spcAft>
                <a:spcPts val="2660"/>
              </a:spcAft>
            </a:pPr>
            <a:r>
              <a:rPr lang="en-US" sz="2000" dirty="0" smtClean="0">
                <a:latin typeface="Arial"/>
              </a:rPr>
              <a:t>Specify the Android component to be called, e.g., Activity B and A,</a:t>
            </a:r>
          </a:p>
          <a:p>
            <a:pPr marL="0" lvl="1">
              <a:lnSpc>
                <a:spcPts val="2350"/>
              </a:lnSpc>
            </a:pPr>
            <a:r>
              <a:rPr lang="en-US" sz="2000" dirty="0" smtClean="0">
                <a:latin typeface="Arial"/>
              </a:rPr>
              <a:t>       e.g</a:t>
            </a:r>
            <a:r>
              <a:rPr lang="en-US" sz="2000" dirty="0">
                <a:latin typeface="Arial"/>
              </a:rPr>
              <a:t>., Intent </a:t>
            </a:r>
            <a:r>
              <a:rPr lang="en-US" sz="2000" dirty="0" err="1">
                <a:latin typeface="Arial"/>
              </a:rPr>
              <a:t>intent</a:t>
            </a:r>
            <a:r>
              <a:rPr lang="en-US" sz="2000" dirty="0">
                <a:latin typeface="Arial"/>
              </a:rPr>
              <a:t> = new Intent(</a:t>
            </a:r>
            <a:r>
              <a:rPr lang="en-US" sz="2000" dirty="0" err="1">
                <a:latin typeface="Arial"/>
              </a:rPr>
              <a:t>this,ActivityB.class</a:t>
            </a:r>
            <a:r>
              <a:rPr lang="en-US" sz="2000" dirty="0">
                <a:latin typeface="Arial"/>
              </a:rPr>
              <a:t>);</a:t>
            </a:r>
          </a:p>
          <a:p>
            <a:pPr marL="0" lvl="1">
              <a:lnSpc>
                <a:spcPts val="2350"/>
              </a:lnSpc>
            </a:pPr>
            <a:r>
              <a:rPr lang="en-US" sz="2000" dirty="0">
                <a:latin typeface="Arial"/>
              </a:rPr>
              <a:t>       </a:t>
            </a:r>
            <a:r>
              <a:rPr lang="en-US" sz="2000" dirty="0" smtClean="0">
                <a:latin typeface="Arial"/>
              </a:rPr>
              <a:t>	 </a:t>
            </a:r>
            <a:r>
              <a:rPr lang="en-US" sz="2000" dirty="0" err="1" smtClean="0">
                <a:latin typeface="Arial"/>
              </a:rPr>
              <a:t>startActivity</a:t>
            </a:r>
            <a:r>
              <a:rPr lang="en-US" sz="2000" dirty="0" smtClean="0">
                <a:latin typeface="Arial"/>
              </a:rPr>
              <a:t>(intent</a:t>
            </a:r>
            <a:r>
              <a:rPr lang="en-US" sz="2000" dirty="0">
                <a:latin typeface="Arial"/>
              </a:rPr>
              <a:t>);</a:t>
            </a:r>
            <a:endParaRPr lang="en-US" sz="2000" dirty="0" smtClean="0"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8616" y="6478151"/>
            <a:ext cx="93926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 smtClean="0">
                <a:latin typeface="Arial"/>
              </a:rPr>
              <a:t>Type of Intents</a:t>
            </a:r>
            <a:endParaRPr lang="en-US" sz="4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4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34" y="4630144"/>
            <a:ext cx="3022217" cy="11022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6641" y="1389556"/>
            <a:ext cx="8706730" cy="3060892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indent="0">
              <a:lnSpc>
                <a:spcPts val="2350"/>
              </a:lnSpc>
              <a:spcAft>
                <a:spcPts val="2660"/>
              </a:spcAft>
            </a:pPr>
            <a:r>
              <a:rPr lang="en-US" sz="2100" dirty="0" smtClean="0">
                <a:latin typeface="Arial"/>
              </a:rPr>
              <a:t>The </a:t>
            </a:r>
            <a:r>
              <a:rPr lang="en-US" sz="2100" dirty="0">
                <a:latin typeface="Arial"/>
              </a:rPr>
              <a:t>main arguments of an Intent are:</a:t>
            </a:r>
          </a:p>
          <a:p>
            <a:pPr indent="0" algn="just">
              <a:lnSpc>
                <a:spcPts val="2680"/>
              </a:lnSpc>
            </a:pPr>
            <a:r>
              <a:rPr lang="en-US" sz="2400" b="1" dirty="0">
                <a:solidFill>
                  <a:srgbClr val="0070C0"/>
                </a:solidFill>
                <a:latin typeface="Arial"/>
              </a:rPr>
              <a:t>1.    Action </a:t>
            </a:r>
            <a:r>
              <a:rPr lang="en-US" sz="2400" b="1" dirty="0" smtClean="0">
                <a:solidFill>
                  <a:srgbClr val="0070C0"/>
                </a:solidFill>
                <a:latin typeface="Arial"/>
              </a:rPr>
              <a:t>	</a:t>
            </a:r>
            <a:r>
              <a:rPr lang="en-US" sz="2100" dirty="0" smtClean="0">
                <a:latin typeface="Arial"/>
              </a:rPr>
              <a:t>The </a:t>
            </a:r>
            <a:r>
              <a:rPr lang="en-US" sz="2100" dirty="0">
                <a:latin typeface="Arial"/>
              </a:rPr>
              <a:t>built-in action to be performed, such</a:t>
            </a:r>
          </a:p>
          <a:p>
            <a:pPr marL="1854200" marR="533400" indent="0" algn="just">
              <a:lnSpc>
                <a:spcPts val="2893"/>
              </a:lnSpc>
              <a:spcAft>
                <a:spcPts val="910"/>
              </a:spcAft>
            </a:pPr>
            <a:r>
              <a:rPr lang="en-US" sz="2100" dirty="0">
                <a:latin typeface="Arial"/>
              </a:rPr>
              <a:t>as </a:t>
            </a:r>
            <a:r>
              <a:rPr lang="en-US" sz="2100" dirty="0">
                <a:solidFill>
                  <a:srgbClr val="C00000"/>
                </a:solidFill>
                <a:latin typeface="Arial"/>
              </a:rPr>
              <a:t>ACTION_VIEW, ACTION_EDIT, </a:t>
            </a:r>
            <a:r>
              <a:rPr lang="en-US" sz="2100" dirty="0" smtClean="0">
                <a:solidFill>
                  <a:srgbClr val="C00000"/>
                </a:solidFill>
                <a:latin typeface="Arial"/>
              </a:rPr>
              <a:t>ACTION_MAIN, etc.</a:t>
            </a:r>
            <a:endParaRPr lang="en-US" sz="2100" i="1" dirty="0" smtClean="0">
              <a:solidFill>
                <a:srgbClr val="C00000"/>
              </a:solidFill>
              <a:latin typeface="Arial"/>
            </a:endParaRPr>
          </a:p>
          <a:p>
            <a:pPr indent="0" algn="just">
              <a:lnSpc>
                <a:spcPts val="268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Arial"/>
              </a:rPr>
              <a:t>2.    Data 	</a:t>
            </a:r>
            <a:r>
              <a:rPr lang="en-US" sz="2100" dirty="0" smtClean="0">
                <a:latin typeface="Arial"/>
              </a:rPr>
              <a:t>The primary data to operate on, such as a phone</a:t>
            </a:r>
          </a:p>
          <a:p>
            <a:pPr marL="1854200" indent="0" algn="just">
              <a:lnSpc>
                <a:spcPts val="2350"/>
              </a:lnSpc>
            </a:pPr>
            <a:r>
              <a:rPr lang="en-US" sz="2100" dirty="0" smtClean="0">
                <a:latin typeface="Arial"/>
              </a:rPr>
              <a:t>number </a:t>
            </a:r>
            <a:r>
              <a:rPr lang="en-US" sz="2100" dirty="0">
                <a:latin typeface="Arial"/>
              </a:rPr>
              <a:t>to be called (expressed as a </a:t>
            </a:r>
            <a:r>
              <a:rPr lang="en-US" sz="2100" b="1" dirty="0">
                <a:solidFill>
                  <a:srgbClr val="0070C0"/>
                </a:solidFill>
                <a:latin typeface="Arial"/>
              </a:rPr>
              <a:t>Uri</a:t>
            </a:r>
            <a:r>
              <a:rPr lang="en-US" sz="2100" dirty="0">
                <a:latin typeface="Arial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6630" y="4455887"/>
            <a:ext cx="1765524" cy="1364342"/>
          </a:xfrm>
          <a:prstGeom prst="rect">
            <a:avLst/>
          </a:prstGeom>
          <a:solidFill>
            <a:srgbClr val="36AAC8"/>
          </a:solidFill>
        </p:spPr>
        <p:txBody>
          <a:bodyPr wrap="none" lIns="0" tIns="0" rIns="0" bIns="0" anchor="ctr">
            <a:noAutofit/>
          </a:bodyPr>
          <a:lstStyle/>
          <a:p>
            <a:pPr indent="0" algn="ctr">
              <a:lnSpc>
                <a:spcPts val="2570"/>
              </a:lnSpc>
            </a:pPr>
            <a:r>
              <a:rPr lang="en-US" sz="1800" b="1">
                <a:solidFill>
                  <a:srgbClr val="FFFFFF"/>
                </a:solidFill>
                <a:latin typeface="Arial"/>
              </a:rPr>
              <a:t>Activity-1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5023" y="4290922"/>
            <a:ext cx="2135442" cy="226528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670"/>
              </a:lnSpc>
            </a:pPr>
            <a:r>
              <a:rPr lang="en-US" sz="1800" b="1" dirty="0">
                <a:latin typeface="Arial"/>
              </a:rPr>
              <a:t>Intent: { action + data }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6866" y="4402257"/>
            <a:ext cx="1743161" cy="1298393"/>
          </a:xfrm>
          <a:prstGeom prst="rect">
            <a:avLst/>
          </a:prstGeom>
          <a:solidFill>
            <a:srgbClr val="B93A37"/>
          </a:solidFill>
        </p:spPr>
        <p:txBody>
          <a:bodyPr lIns="0" tIns="0" rIns="0" bIns="0">
            <a:normAutofit fontScale="97500"/>
          </a:bodyPr>
          <a:lstStyle/>
          <a:p>
            <a:pPr indent="0" algn="just">
              <a:lnSpc>
                <a:spcPts val="2010"/>
              </a:lnSpc>
              <a:spcAft>
                <a:spcPts val="1960"/>
              </a:spcAft>
            </a:pPr>
            <a:endParaRPr lang="en-US" sz="1800" b="1" dirty="0">
              <a:solidFill>
                <a:srgbClr val="FFFFFF"/>
              </a:solidFill>
              <a:latin typeface="Arial"/>
            </a:endParaRPr>
          </a:p>
          <a:p>
            <a:pPr marL="228600" indent="0">
              <a:lnSpc>
                <a:spcPts val="2570"/>
              </a:lnSpc>
              <a:spcAft>
                <a:spcPts val="1190"/>
              </a:spcAft>
            </a:pPr>
            <a:r>
              <a:rPr lang="en-US" sz="2300" b="1" dirty="0" smtClean="0">
                <a:solidFill>
                  <a:srgbClr val="FFFFFF"/>
                </a:solidFill>
                <a:latin typeface="Arial"/>
              </a:rPr>
              <a:t>Activity-2</a:t>
            </a:r>
            <a:endParaRPr lang="en-US" sz="23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8616" y="6478151"/>
            <a:ext cx="93926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120"/>
              </a:lnSpc>
            </a:pPr>
            <a:r>
              <a:rPr lang="en-US" sz="1000">
                <a:solidFill>
                  <a:srgbClr val="898989"/>
                </a:solidFill>
                <a:latin typeface="Arial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 smtClean="0">
                <a:latin typeface="Arial"/>
              </a:rPr>
              <a:t>Action/Data</a:t>
            </a:r>
            <a:endParaRPr lang="en-US" sz="40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54" y="524570"/>
            <a:ext cx="2083713" cy="31185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303" y="1281817"/>
            <a:ext cx="5762654" cy="2165830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indent="0">
              <a:lnSpc>
                <a:spcPts val="2350"/>
              </a:lnSpc>
              <a:spcBef>
                <a:spcPts val="1050"/>
              </a:spcBef>
              <a:spcAft>
                <a:spcPts val="2450"/>
              </a:spcAft>
            </a:pPr>
            <a:r>
              <a:rPr lang="en-US" sz="2100" b="1" dirty="0" smtClean="0">
                <a:solidFill>
                  <a:srgbClr val="0070C0"/>
                </a:solidFill>
                <a:latin typeface="Arial"/>
              </a:rPr>
              <a:t>Example 1 : </a:t>
            </a:r>
            <a:r>
              <a:rPr lang="en-US" sz="2100" b="1" dirty="0">
                <a:latin typeface="Arial"/>
              </a:rPr>
              <a:t>Using Standard Actions</a:t>
            </a:r>
          </a:p>
          <a:p>
            <a:pPr indent="0">
              <a:lnSpc>
                <a:spcPts val="2871"/>
              </a:lnSpc>
            </a:pPr>
            <a:r>
              <a:rPr lang="en-US" sz="2100" b="1" dirty="0">
                <a:solidFill>
                  <a:srgbClr val="C00000"/>
                </a:solidFill>
                <a:latin typeface="Arial"/>
              </a:rPr>
              <a:t>Geo Mapping an Address</a:t>
            </a:r>
          </a:p>
          <a:p>
            <a:pPr indent="0">
              <a:lnSpc>
                <a:spcPts val="2871"/>
              </a:lnSpc>
              <a:spcAft>
                <a:spcPts val="2450"/>
              </a:spcAft>
            </a:pPr>
            <a:r>
              <a:rPr lang="en-US" sz="2100" dirty="0">
                <a:latin typeface="Arial"/>
              </a:rPr>
              <a:t>Provide a </a:t>
            </a:r>
            <a:r>
              <a:rPr lang="en-US" sz="2100" dirty="0" err="1">
                <a:latin typeface="Arial"/>
              </a:rPr>
              <a:t>geoCode</a:t>
            </a:r>
            <a:r>
              <a:rPr lang="en-US" sz="2100" dirty="0">
                <a:latin typeface="Arial"/>
              </a:rPr>
              <a:t> expression holding a street</a:t>
            </a:r>
            <a:r>
              <a:rPr dirty="0"/>
              <a:t/>
            </a:r>
            <a:br>
              <a:rPr dirty="0"/>
            </a:br>
            <a:r>
              <a:rPr lang="en-US" sz="2100" dirty="0">
                <a:latin typeface="Arial"/>
              </a:rPr>
              <a:t>address (or place, such as 'golden gate ca' )</a:t>
            </a:r>
            <a:r>
              <a:rPr dirty="0"/>
              <a:t/>
            </a:r>
            <a:br>
              <a:rPr dirty="0"/>
            </a:br>
            <a:r>
              <a:rPr lang="en-US" sz="2100" dirty="0">
                <a:latin typeface="Arial"/>
              </a:rPr>
              <a:t>Replace spaces with '+'.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9314" y="4179807"/>
            <a:ext cx="8519886" cy="938298"/>
            <a:chOff x="275771" y="4063693"/>
            <a:chExt cx="8519886" cy="938298"/>
          </a:xfrm>
        </p:grpSpPr>
        <p:sp>
          <p:nvSpPr>
            <p:cNvPr id="7" name="Rectangle 6"/>
            <p:cNvSpPr/>
            <p:nvPr/>
          </p:nvSpPr>
          <p:spPr>
            <a:xfrm>
              <a:off x="339792" y="4063693"/>
              <a:ext cx="8455865" cy="203507"/>
            </a:xfrm>
            <a:prstGeom prst="rect">
              <a:avLst/>
            </a:prstGeom>
            <a:solidFill>
              <a:srgbClr val="E8EDF4"/>
            </a:solidFill>
          </p:spPr>
          <p:txBody>
            <a:bodyPr wrap="none" lIns="0" tIns="0" rIns="0" bIns="0">
              <a:noAutofit/>
            </a:bodyPr>
            <a:lstStyle/>
            <a:p>
              <a:pPr indent="0">
                <a:lnSpc>
                  <a:spcPts val="2132"/>
                </a:lnSpc>
              </a:pPr>
              <a:r>
                <a:rPr lang="en-US" sz="2000" dirty="0" smtClean="0"/>
                <a:t>String </a:t>
              </a:r>
              <a:r>
                <a:rPr lang="en-US" sz="2000" dirty="0" err="1" smtClean="0"/>
                <a:t>geoCode</a:t>
              </a:r>
              <a:r>
                <a:rPr lang="en-US" sz="2000" dirty="0" smtClean="0"/>
                <a:t> = </a:t>
              </a:r>
              <a:r>
                <a:rPr lang="en-US" sz="2000" dirty="0">
                  <a:solidFill>
                    <a:srgbClr val="2A00FF"/>
                  </a:solidFill>
                </a:rPr>
                <a:t>"geo:0,0?q=18 60+east+18th+street+cleveland+oh"</a:t>
              </a:r>
              <a:r>
                <a:rPr lang="en-US" sz="2000" dirty="0"/>
                <a:t>;</a:t>
              </a:r>
              <a:br>
                <a:rPr lang="en-US" sz="2000" dirty="0"/>
              </a:b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5771" y="4354460"/>
              <a:ext cx="8519886" cy="290111"/>
            </a:xfrm>
            <a:prstGeom prst="rect">
              <a:avLst/>
            </a:prstGeom>
            <a:solidFill>
              <a:srgbClr val="E8EDF4"/>
            </a:solidFill>
          </p:spPr>
          <p:txBody>
            <a:bodyPr lIns="0" tIns="0" rIns="0" bIns="0">
              <a:noAutofit/>
            </a:bodyPr>
            <a:lstStyle/>
            <a:p>
              <a:pPr indent="58738">
                <a:lnSpc>
                  <a:spcPts val="2132"/>
                </a:lnSpc>
              </a:pPr>
              <a:r>
                <a:rPr lang="en-US" sz="2000" dirty="0" smtClean="0"/>
                <a:t>Intent </a:t>
              </a:r>
              <a:r>
                <a:rPr lang="en-US" sz="2000" dirty="0" err="1"/>
                <a:t>intent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rgbClr val="7F0055"/>
                  </a:solidFill>
                </a:rPr>
                <a:t>new </a:t>
              </a:r>
              <a:r>
                <a:rPr lang="en-US" sz="2000" dirty="0"/>
                <a:t>Intent(</a:t>
              </a:r>
              <a:r>
                <a:rPr lang="en-US" sz="2000" dirty="0" err="1"/>
                <a:t>Intent</a:t>
              </a:r>
              <a:r>
                <a:rPr lang="en-US" sz="2000" i="1" dirty="0" err="1"/>
                <a:t>.</a:t>
              </a:r>
              <a:r>
                <a:rPr lang="en-US" sz="2000" i="1" dirty="0" err="1">
                  <a:solidFill>
                    <a:srgbClr val="0000C0"/>
                  </a:solidFill>
                </a:rPr>
                <a:t>ACTION</a:t>
              </a:r>
              <a:r>
                <a:rPr lang="en-US" sz="2000" i="1" dirty="0">
                  <a:solidFill>
                    <a:srgbClr val="0000C0"/>
                  </a:solidFill>
                </a:rPr>
                <a:t> VIEW</a:t>
              </a:r>
              <a:r>
                <a:rPr lang="en-US" sz="2000" i="1" dirty="0" smtClean="0"/>
                <a:t>, </a:t>
              </a:r>
              <a:r>
                <a:rPr lang="en-US" sz="2000" dirty="0"/>
                <a:t>Uri. </a:t>
              </a:r>
              <a:r>
                <a:rPr lang="en-US" sz="2000" i="1" dirty="0"/>
                <a:t>parse(</a:t>
              </a:r>
              <a:r>
                <a:rPr lang="en-US" sz="2000" i="1" dirty="0" err="1"/>
                <a:t>geoCode</a:t>
              </a:r>
              <a:r>
                <a:rPr lang="en-US" sz="2000" i="1" dirty="0" smtClean="0"/>
                <a:t>));</a:t>
              </a:r>
              <a:endParaRPr lang="en-US" sz="2000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869" y="4753362"/>
              <a:ext cx="3022216" cy="248629"/>
            </a:xfrm>
            <a:prstGeom prst="rect">
              <a:avLst/>
            </a:prstGeom>
            <a:solidFill>
              <a:srgbClr val="E8EDF4"/>
            </a:solidFill>
          </p:spPr>
          <p:txBody>
            <a:bodyPr wrap="none" lIns="0" tIns="0" rIns="0" bIns="0">
              <a:normAutofit fontScale="97500"/>
            </a:bodyPr>
            <a:lstStyle/>
            <a:p>
              <a:pPr indent="0">
                <a:lnSpc>
                  <a:spcPts val="1930"/>
                </a:lnSpc>
                <a:spcAft>
                  <a:spcPts val="2450"/>
                </a:spcAft>
              </a:pPr>
              <a:r>
                <a:rPr lang="en-US" sz="2000" dirty="0" err="1"/>
                <a:t>startActivity</a:t>
              </a:r>
              <a:r>
                <a:rPr lang="en-US" sz="2000" dirty="0"/>
                <a:t>(intent);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7344" y="5918100"/>
            <a:ext cx="3762576" cy="204428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340"/>
              </a:lnSpc>
              <a:spcBef>
                <a:spcPts val="2450"/>
              </a:spcBef>
            </a:pPr>
            <a:r>
              <a:rPr lang="en-US" sz="1800" dirty="0"/>
              <a:t>Modify the Manifest adding the following requests: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741" y="6295823"/>
            <a:ext cx="6980933" cy="143652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436"/>
              </a:lnSpc>
            </a:pPr>
            <a:r>
              <a:rPr lang="en-US" sz="1800" dirty="0"/>
              <a:t>&lt;uses-permission </a:t>
            </a:r>
            <a:r>
              <a:rPr lang="en-US" sz="1800" dirty="0" err="1"/>
              <a:t>android:name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2A00FF"/>
                </a:solidFill>
              </a:rPr>
              <a:t>"</a:t>
            </a:r>
            <a:r>
              <a:rPr lang="en-US" sz="1800" dirty="0" err="1">
                <a:solidFill>
                  <a:srgbClr val="2A00FF"/>
                </a:solidFill>
              </a:rPr>
              <a:t>android.permission.ACCESS_COARSE_LOCATION</a:t>
            </a:r>
            <a:r>
              <a:rPr lang="en-US" sz="1800" dirty="0">
                <a:solidFill>
                  <a:srgbClr val="2A00FF"/>
                </a:solidFill>
              </a:rPr>
              <a:t>" </a:t>
            </a:r>
            <a:r>
              <a:rPr lang="en-US" sz="1800" dirty="0"/>
              <a:t>/&gt;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8741" y="6553485"/>
            <a:ext cx="5693591" cy="129839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436"/>
              </a:lnSpc>
            </a:pPr>
            <a:r>
              <a:rPr lang="en-US" sz="1800" dirty="0"/>
              <a:t>&lt;uses-permission </a:t>
            </a:r>
            <a:r>
              <a:rPr lang="en-US" sz="1800" dirty="0" err="1"/>
              <a:t>android:name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2A00FF"/>
                </a:solidFill>
              </a:rPr>
              <a:t>"</a:t>
            </a:r>
            <a:r>
              <a:rPr lang="en-US" sz="1800" dirty="0" err="1">
                <a:solidFill>
                  <a:srgbClr val="2A00FF"/>
                </a:solidFill>
              </a:rPr>
              <a:t>android.permission.INTERNET</a:t>
            </a:r>
            <a:r>
              <a:rPr lang="en-US" sz="1800" dirty="0">
                <a:solidFill>
                  <a:srgbClr val="2A00FF"/>
                </a:solidFill>
              </a:rPr>
              <a:t>" </a:t>
            </a:r>
            <a:r>
              <a:rPr lang="en-US" sz="1800" dirty="0"/>
              <a:t>/&gt;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31265" y="6478151"/>
            <a:ext cx="171277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360"/>
              </a:lnSpc>
            </a:pPr>
            <a:r>
              <a:rPr lang="en-US" sz="1150">
                <a:solidFill>
                  <a:srgbClr val="898989"/>
                </a:solidFill>
                <a:latin typeface="Courier New"/>
              </a:rPr>
              <a:t>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</p:spTree>
    <p:extLst>
      <p:ext uri="{BB962C8B-B14F-4D97-AF65-F5344CB8AC3E}">
        <p14:creationId xmlns:p14="http://schemas.microsoft.com/office/powerpoint/2010/main" val="21730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519" y="685110"/>
            <a:ext cx="2083125" cy="31176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303" y="1281817"/>
            <a:ext cx="6027858" cy="2165830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indent="0">
              <a:lnSpc>
                <a:spcPts val="2350"/>
              </a:lnSpc>
              <a:spcBef>
                <a:spcPts val="1050"/>
              </a:spcBef>
              <a:spcAft>
                <a:spcPts val="2450"/>
              </a:spcAft>
            </a:pPr>
            <a:r>
              <a:rPr lang="en-US" sz="2100" b="1" dirty="0" smtClean="0">
                <a:solidFill>
                  <a:srgbClr val="0070C0"/>
                </a:solidFill>
                <a:latin typeface="Arial"/>
              </a:rPr>
              <a:t>Example 2 : </a:t>
            </a:r>
            <a:r>
              <a:rPr lang="en-US" sz="2100" b="1" dirty="0">
                <a:latin typeface="Arial"/>
              </a:rPr>
              <a:t>Using Standard Actions</a:t>
            </a:r>
          </a:p>
          <a:p>
            <a:pPr indent="0">
              <a:lnSpc>
                <a:spcPts val="2871"/>
              </a:lnSpc>
            </a:pPr>
            <a:r>
              <a:rPr lang="en-US" sz="2100" b="1" dirty="0">
                <a:solidFill>
                  <a:srgbClr val="C00000"/>
                </a:solidFill>
                <a:latin typeface="Arial"/>
              </a:rPr>
              <a:t>Geo Mapping Coordinates (latitude, longitude)</a:t>
            </a:r>
          </a:p>
          <a:p>
            <a:pPr indent="0">
              <a:lnSpc>
                <a:spcPts val="2871"/>
              </a:lnSpc>
              <a:spcAft>
                <a:spcPts val="2450"/>
              </a:spcAft>
            </a:pPr>
            <a:r>
              <a:rPr lang="en-US" sz="2100" dirty="0">
                <a:latin typeface="Arial"/>
              </a:rPr>
              <a:t>Provide a </a:t>
            </a:r>
            <a:r>
              <a:rPr lang="en-US" sz="2100" dirty="0" err="1">
                <a:latin typeface="Arial"/>
              </a:rPr>
              <a:t>geoCode</a:t>
            </a:r>
            <a:r>
              <a:rPr lang="en-US" sz="2100" dirty="0">
                <a:latin typeface="Arial"/>
              </a:rPr>
              <a:t> holding latitude and</a:t>
            </a:r>
            <a:r>
              <a:rPr dirty="0"/>
              <a:t/>
            </a:r>
            <a:br>
              <a:rPr dirty="0"/>
            </a:br>
            <a:r>
              <a:rPr lang="en-US" sz="2100" dirty="0">
                <a:latin typeface="Arial"/>
              </a:rPr>
              <a:t>longitude (also an </a:t>
            </a:r>
            <a:r>
              <a:rPr lang="en-US" sz="2100" dirty="0" err="1">
                <a:latin typeface="Arial"/>
              </a:rPr>
              <a:t>addittional</a:t>
            </a:r>
            <a:r>
              <a:rPr lang="en-US" sz="2100" dirty="0">
                <a:latin typeface="Arial"/>
              </a:rPr>
              <a:t> zoom '</a:t>
            </a:r>
            <a:r>
              <a:rPr lang="en-US" sz="2100" b="1" dirty="0">
                <a:solidFill>
                  <a:srgbClr val="C00000"/>
                </a:solidFill>
                <a:latin typeface="Arial"/>
              </a:rPr>
              <a:t>?z=xx</a:t>
            </a:r>
            <a:r>
              <a:rPr lang="en-US" sz="2100" dirty="0">
                <a:latin typeface="Arial"/>
              </a:rPr>
              <a:t>' with</a:t>
            </a:r>
            <a:r>
              <a:rPr dirty="0"/>
              <a:t/>
            </a:r>
            <a:br>
              <a:rPr dirty="0"/>
            </a:br>
            <a:r>
              <a:rPr lang="en-US" sz="2100" dirty="0">
                <a:latin typeface="Arial"/>
              </a:rPr>
              <a:t>xx in range 1..23)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9792" y="4063693"/>
            <a:ext cx="2154779" cy="190615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930"/>
              </a:lnSpc>
            </a:pPr>
            <a:r>
              <a:rPr lang="en-US" sz="1800">
                <a:latin typeface="Courier New"/>
              </a:rPr>
              <a:t>String geoCode =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7328" y="4078689"/>
            <a:ext cx="3889654" cy="187853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Autofit/>
          </a:bodyPr>
          <a:lstStyle/>
          <a:p>
            <a:pPr indent="0" algn="ctr">
              <a:lnSpc>
                <a:spcPts val="2132"/>
              </a:lnSpc>
            </a:pPr>
            <a:r>
              <a:rPr lang="en-US" sz="1800" dirty="0">
                <a:solidFill>
                  <a:srgbClr val="2A00FF"/>
                </a:solidFill>
                <a:latin typeface="Courier New"/>
              </a:rPr>
              <a:t>"geo:41.5020952,-81.6789717"</a:t>
            </a:r>
            <a:r>
              <a:rPr lang="en-US" sz="1800" dirty="0">
                <a:latin typeface="Courier New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317" y="4552618"/>
            <a:ext cx="6221235" cy="182328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2132"/>
              </a:lnSpc>
            </a:pPr>
            <a:r>
              <a:rPr lang="en-US" sz="1800" dirty="0">
                <a:latin typeface="Courier New"/>
              </a:rPr>
              <a:t>Intent </a:t>
            </a:r>
            <a:r>
              <a:rPr lang="en-US" sz="1800" dirty="0" err="1">
                <a:latin typeface="Courier New"/>
              </a:rPr>
              <a:t>intent</a:t>
            </a:r>
            <a:r>
              <a:rPr lang="en-US" sz="1800" dirty="0">
                <a:latin typeface="Courier New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 </a:t>
            </a:r>
            <a:r>
              <a:rPr lang="en-US" sz="1800" dirty="0">
                <a:latin typeface="Courier New"/>
              </a:rPr>
              <a:t>Intent(</a:t>
            </a:r>
            <a:r>
              <a:rPr lang="en-US" sz="1800" dirty="0" err="1">
                <a:latin typeface="Courier New"/>
              </a:rPr>
              <a:t>Intent</a:t>
            </a:r>
            <a:r>
              <a:rPr lang="en-US" sz="1800" i="1" dirty="0" err="1">
                <a:latin typeface="Courier New"/>
              </a:rPr>
              <a:t>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ACTION</a:t>
            </a:r>
            <a:r>
              <a:rPr lang="en-US" sz="1800" i="1" dirty="0">
                <a:solidFill>
                  <a:srgbClr val="0000C0"/>
                </a:solidFill>
                <a:latin typeface="Courier New"/>
              </a:rPr>
              <a:t> VIEW</a:t>
            </a:r>
            <a:r>
              <a:rPr lang="en-US" sz="1800" i="1" dirty="0">
                <a:latin typeface="Courier New"/>
              </a:rPr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1597" y="4889034"/>
            <a:ext cx="2784638" cy="243103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2040"/>
              </a:lnSpc>
            </a:pPr>
            <a:r>
              <a:rPr lang="en-US" sz="1800">
                <a:latin typeface="Courier New"/>
              </a:rPr>
              <a:t>Uri. </a:t>
            </a:r>
            <a:r>
              <a:rPr lang="en-US" sz="1800" i="1">
                <a:latin typeface="Courier New"/>
              </a:rPr>
              <a:t>parse(geoCode));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8354" y="5116219"/>
            <a:ext cx="3022216" cy="248629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930"/>
              </a:lnSpc>
              <a:spcAft>
                <a:spcPts val="2450"/>
              </a:spcAft>
            </a:pPr>
            <a:r>
              <a:rPr lang="en-US" sz="1800" dirty="0" err="1">
                <a:latin typeface="Courier New"/>
              </a:rPr>
              <a:t>startActivity</a:t>
            </a:r>
            <a:r>
              <a:rPr lang="en-US" sz="1800" dirty="0">
                <a:latin typeface="Courier New"/>
              </a:rPr>
              <a:t>(intent</a:t>
            </a:r>
            <a:r>
              <a:rPr lang="en-US" sz="1700" dirty="0">
                <a:latin typeface="Courier New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829" y="5845529"/>
            <a:ext cx="3762576" cy="204428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rmAutofit fontScale="97500"/>
          </a:bodyPr>
          <a:lstStyle/>
          <a:p>
            <a:pPr indent="0">
              <a:lnSpc>
                <a:spcPts val="1340"/>
              </a:lnSpc>
              <a:spcBef>
                <a:spcPts val="2450"/>
              </a:spcBef>
            </a:pPr>
            <a:r>
              <a:rPr lang="en-US" sz="1800">
                <a:latin typeface="Arial"/>
              </a:rPr>
              <a:t>Modify the Manifest adding the following requests: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198" y="6223252"/>
            <a:ext cx="6980933" cy="143652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436"/>
              </a:lnSpc>
            </a:pPr>
            <a:r>
              <a:rPr lang="en-US" sz="1400" dirty="0">
                <a:latin typeface="Courier New"/>
              </a:rPr>
              <a:t>&lt;uses-permission </a:t>
            </a:r>
            <a:r>
              <a:rPr lang="en-US" sz="1400" dirty="0" err="1">
                <a:latin typeface="Courier New"/>
              </a:rPr>
              <a:t>android:name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/>
              </a:rPr>
              <a:t>android.permission.ACCESS_COARSE_LOCATION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dirty="0">
                <a:latin typeface="Courier New"/>
              </a:rPr>
              <a:t>/&gt;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5198" y="6480913"/>
            <a:ext cx="5693591" cy="224687"/>
          </a:xfrm>
          <a:prstGeom prst="rect">
            <a:avLst/>
          </a:prstGeom>
          <a:solidFill>
            <a:srgbClr val="E8EDF4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436"/>
              </a:lnSpc>
            </a:pPr>
            <a:r>
              <a:rPr lang="en-US" sz="1400" dirty="0">
                <a:latin typeface="Courier New"/>
              </a:rPr>
              <a:t>&lt;uses-permission </a:t>
            </a:r>
            <a:r>
              <a:rPr lang="en-US" sz="1400" dirty="0" err="1">
                <a:latin typeface="Courier New"/>
              </a:rPr>
              <a:t>android:name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/>
              </a:rPr>
              <a:t>android.permission.INTERNET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dirty="0">
                <a:latin typeface="Courier New"/>
              </a:rPr>
              <a:t>/&gt;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31265" y="6478151"/>
            <a:ext cx="174040" cy="12983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0">
              <a:lnSpc>
                <a:spcPts val="1360"/>
              </a:lnSpc>
            </a:pPr>
            <a:r>
              <a:rPr lang="en-US" sz="1150">
                <a:solidFill>
                  <a:srgbClr val="898989"/>
                </a:solidFill>
                <a:latin typeface="Courier New"/>
              </a:rPr>
              <a:t>26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74723" y="301116"/>
            <a:ext cx="1715536" cy="43371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030"/>
              </a:lnSpc>
            </a:pPr>
            <a:r>
              <a:rPr lang="en-US" sz="4000" dirty="0">
                <a:solidFill>
                  <a:srgbClr val="558ED5"/>
                </a:solidFill>
                <a:latin typeface="Arial"/>
              </a:rPr>
              <a:t>Intents</a:t>
            </a:r>
          </a:p>
        </p:txBody>
      </p:sp>
    </p:spTree>
    <p:extLst>
      <p:ext uri="{BB962C8B-B14F-4D97-AF65-F5344CB8AC3E}">
        <p14:creationId xmlns:p14="http://schemas.microsoft.com/office/powerpoint/2010/main" val="34422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888</Words>
  <Application>Microsoft Office PowerPoint</Application>
  <PresentationFormat>Custom</PresentationFormat>
  <Paragraphs>236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Consolas</vt:lpstr>
      <vt:lpstr>Cordia New</vt:lpstr>
      <vt:lpstr>Courier New</vt:lpstr>
      <vt:lpstr>FreesiaUPC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subject/>
  <dc:creator>V.Matos</dc:creator>
  <cp:keywords/>
  <cp:lastModifiedBy>pok</cp:lastModifiedBy>
  <cp:revision>64</cp:revision>
  <dcterms:modified xsi:type="dcterms:W3CDTF">2017-01-28T09:18:07Z</dcterms:modified>
</cp:coreProperties>
</file>