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08" r:id="rId2"/>
    <p:sldId id="342" r:id="rId3"/>
    <p:sldId id="371" r:id="rId4"/>
    <p:sldId id="345" r:id="rId5"/>
    <p:sldId id="343" r:id="rId6"/>
    <p:sldId id="344" r:id="rId7"/>
    <p:sldId id="346" r:id="rId8"/>
    <p:sldId id="347" r:id="rId9"/>
    <p:sldId id="348" r:id="rId10"/>
    <p:sldId id="349" r:id="rId11"/>
    <p:sldId id="350" r:id="rId12"/>
    <p:sldId id="352" r:id="rId13"/>
    <p:sldId id="351" r:id="rId14"/>
    <p:sldId id="353" r:id="rId15"/>
    <p:sldId id="363" r:id="rId16"/>
    <p:sldId id="365" r:id="rId17"/>
    <p:sldId id="368" r:id="rId18"/>
    <p:sldId id="367" r:id="rId19"/>
    <p:sldId id="360" r:id="rId20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394" autoAdjust="0"/>
  </p:normalViewPr>
  <p:slideViewPr>
    <p:cSldViewPr snapToGrid="0">
      <p:cViewPr varScale="1">
        <p:scale>
          <a:sx n="74" d="100"/>
          <a:sy n="74" d="100"/>
        </p:scale>
        <p:origin x="378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9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9A355-C2B1-44EB-88AB-71EF0C04C1C8}" type="datetimeFigureOut">
              <a:rPr lang="th-TH" smtClean="0"/>
              <a:pPr/>
              <a:t>05/07/60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16B24-C057-4AA2-ADD0-8D733D5ADD2D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5593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pPr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89353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CEAF-98FD-446C-A90B-1F544822D49F}" type="datetime1">
              <a:rPr lang="th-TH" smtClean="0"/>
              <a:t>05/07/60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fld id="{46813055-5966-4BEB-98E3-07DF1E5BBEEE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1473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E21A-894C-404A-8F94-6D6AE4C63F40}" type="datetime1">
              <a:rPr lang="th-TH" smtClean="0"/>
              <a:t>05/07/60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7566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7311-A542-4C3B-83A2-F7A74E27F690}" type="datetime1">
              <a:rPr lang="th-TH" smtClean="0"/>
              <a:t>05/07/60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0724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BC03-037B-4E06-BE69-85D18BB2B8D7}" type="datetime1">
              <a:rPr lang="th-TH" smtClean="0"/>
              <a:t>05/07/60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46813055-5966-4BEB-98E3-07DF1E5BBEEE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00782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48E0-C260-4D0C-9884-45D70F954C70}" type="datetime1">
              <a:rPr lang="th-TH" smtClean="0"/>
              <a:t>05/07/60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76372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1F58-A5D0-4F04-8D3C-ADC925094C0B}" type="datetime1">
              <a:rPr lang="th-TH" smtClean="0"/>
              <a:t>05/07/60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2712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30CD-C80D-4B2E-8593-28003C46796D}" type="datetime1">
              <a:rPr lang="th-TH" smtClean="0"/>
              <a:t>05/07/60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6065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FDA37-B575-4D3A-AB6E-F389600D7462}" type="datetime1">
              <a:rPr lang="th-TH" smtClean="0"/>
              <a:t>05/07/60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540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2F44-C223-4CE5-AF45-5698229F2FB2}" type="datetime1">
              <a:rPr lang="th-TH" smtClean="0"/>
              <a:t>05/07/60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6935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B391-B62F-4209-9FED-B6F917A3A3ED}" type="datetime1">
              <a:rPr lang="th-TH" smtClean="0"/>
              <a:t>05/07/60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6952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E158-7C3C-4A48-BD4D-B4546A8EA135}" type="datetime1">
              <a:rPr lang="th-TH" smtClean="0"/>
              <a:t>05/07/60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677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th-T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60F85-4C49-41DC-B08F-80AFDF003EC5}" type="datetime1">
              <a:rPr lang="th-TH" smtClean="0"/>
              <a:t>05/07/60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fld id="{46813055-5966-4BEB-98E3-07DF1E5BBEEE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2820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05693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chemeClr val="tx1"/>
                </a:solidFill>
              </a:rPr>
              <a:t/>
            </a:r>
            <a:br>
              <a:rPr lang="en-US" sz="4800" b="1" dirty="0" smtClean="0">
                <a:solidFill>
                  <a:schemeClr val="tx1"/>
                </a:solidFill>
              </a:rPr>
            </a:br>
            <a:r>
              <a:rPr lang="en-US" sz="5300" b="1" dirty="0" smtClean="0">
                <a:solidFill>
                  <a:schemeClr val="tx1"/>
                </a:solidFill>
              </a:rPr>
              <a:t>Mobile App Development</a:t>
            </a:r>
            <a:r>
              <a:rPr lang="en-US" sz="4800" b="1" dirty="0" smtClean="0">
                <a:solidFill>
                  <a:schemeClr val="tx1"/>
                </a:solidFill>
              </a:rPr>
              <a:t/>
            </a:r>
            <a:br>
              <a:rPr lang="en-US" sz="4800" b="1" dirty="0" smtClean="0">
                <a:solidFill>
                  <a:schemeClr val="tx1"/>
                </a:solidFill>
              </a:rPr>
            </a:br>
            <a:r>
              <a:rPr lang="en-US" sz="4900" b="1" dirty="0" smtClean="0">
                <a:solidFill>
                  <a:schemeClr val="tx1"/>
                </a:solidFill>
              </a:rPr>
              <a:t/>
            </a:r>
            <a:br>
              <a:rPr lang="en-US" sz="4900" b="1" dirty="0" smtClean="0">
                <a:solidFill>
                  <a:schemeClr val="tx1"/>
                </a:solidFill>
              </a:rPr>
            </a:br>
            <a:r>
              <a:rPr lang="en-US" sz="4900" dirty="0" smtClean="0">
                <a:solidFill>
                  <a:schemeClr val="tx1"/>
                </a:solidFill>
              </a:rPr>
              <a:t>Lec5: Saving data</a:t>
            </a:r>
            <a:endParaRPr lang="th-TH" sz="49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sz="4800" dirty="0" smtClean="0"/>
          </a:p>
          <a:p>
            <a:endParaRPr lang="en-US" sz="4800" dirty="0" smtClean="0"/>
          </a:p>
          <a:p>
            <a:r>
              <a:rPr lang="en-US" sz="4400" dirty="0" err="1" smtClean="0"/>
              <a:t>Ekarat</a:t>
            </a:r>
            <a:r>
              <a:rPr lang="en-US" sz="4400" dirty="0" smtClean="0"/>
              <a:t> </a:t>
            </a:r>
            <a:r>
              <a:rPr lang="en-US" sz="4400" dirty="0" err="1" smtClean="0"/>
              <a:t>Rattagan</a:t>
            </a:r>
            <a:r>
              <a:rPr lang="en-US" sz="4400" dirty="0" smtClean="0"/>
              <a:t>, PhD</a:t>
            </a:r>
          </a:p>
          <a:p>
            <a:endParaRPr lang="en-US" sz="4800" dirty="0" smtClean="0"/>
          </a:p>
          <a:p>
            <a:endParaRPr lang="th-TH" sz="4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1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6667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Read</a:t>
            </a:r>
            <a:r>
              <a:rPr lang="en-US" dirty="0"/>
              <a:t> from Shared Preferences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597024"/>
            <a:ext cx="10515600" cy="44418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3200" dirty="0" smtClean="0"/>
          </a:p>
          <a:p>
            <a:pPr marL="0" indent="0" algn="just">
              <a:buNone/>
            </a:pPr>
            <a:r>
              <a:rPr lang="en-US" sz="3200" dirty="0" smtClean="0"/>
              <a:t>To </a:t>
            </a:r>
            <a:r>
              <a:rPr lang="en-US" sz="3200" dirty="0"/>
              <a:t>retrieve values from a shared preferences </a:t>
            </a:r>
            <a:r>
              <a:rPr lang="en-US" sz="3200" dirty="0" smtClean="0"/>
              <a:t>file</a:t>
            </a:r>
          </a:p>
          <a:p>
            <a:pPr algn="just"/>
            <a:r>
              <a:rPr lang="en-US" dirty="0" smtClean="0"/>
              <a:t>call </a:t>
            </a:r>
            <a:r>
              <a:rPr lang="en-US" dirty="0"/>
              <a:t>methods such as </a:t>
            </a:r>
            <a:r>
              <a:rPr lang="en-US" dirty="0" err="1"/>
              <a:t>getInt</a:t>
            </a:r>
            <a:r>
              <a:rPr lang="en-US" dirty="0"/>
              <a:t>() and </a:t>
            </a:r>
            <a:r>
              <a:rPr lang="en-US" dirty="0" err="1"/>
              <a:t>getString</a:t>
            </a:r>
            <a:r>
              <a:rPr lang="en-US" dirty="0"/>
              <a:t>(), </a:t>
            </a:r>
            <a:endParaRPr lang="en-US" dirty="0" smtClean="0"/>
          </a:p>
          <a:p>
            <a:pPr algn="just"/>
            <a:r>
              <a:rPr lang="en-US" dirty="0" smtClean="0"/>
              <a:t>providing </a:t>
            </a:r>
            <a:r>
              <a:rPr lang="en-US" dirty="0"/>
              <a:t>the key for the value you want, and optionally a default value to return if the key isn't present.</a:t>
            </a:r>
            <a:endParaRPr lang="en-US" sz="24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10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068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Read</a:t>
            </a:r>
            <a:r>
              <a:rPr lang="en-US" dirty="0"/>
              <a:t> from Shared Preferences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061" y="1597024"/>
            <a:ext cx="11784169" cy="44418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E</a:t>
            </a:r>
            <a:r>
              <a:rPr lang="en-US" sz="3200" dirty="0" smtClean="0"/>
              <a:t>xample</a:t>
            </a:r>
            <a:r>
              <a:rPr lang="en-US" sz="3200" dirty="0" smtClean="0"/>
              <a:t>, </a:t>
            </a: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 algn="just"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SharedPreferences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/>
              <a:t>sharedPref</a:t>
            </a:r>
            <a:r>
              <a:rPr lang="en-US" sz="2400" dirty="0"/>
              <a:t> = </a:t>
            </a:r>
            <a:r>
              <a:rPr lang="en-US" sz="2400" dirty="0" err="1"/>
              <a:t>getActivity</a:t>
            </a:r>
            <a:r>
              <a:rPr lang="en-US" sz="2400" dirty="0" smtClean="0"/>
              <a:t>().</a:t>
            </a:r>
            <a:r>
              <a:rPr lang="en-US" sz="2400" dirty="0" err="1" smtClean="0"/>
              <a:t>getPreferences</a:t>
            </a:r>
            <a:r>
              <a:rPr lang="en-US" sz="2400" dirty="0" smtClean="0"/>
              <a:t>(</a:t>
            </a:r>
            <a:r>
              <a:rPr lang="en-US" sz="2400" dirty="0" err="1" smtClean="0"/>
              <a:t>Context.MODE_PRIVATE</a:t>
            </a:r>
            <a:r>
              <a:rPr lang="en-US" sz="2400" dirty="0"/>
              <a:t>);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/>
              <a:t>defaultValue</a:t>
            </a:r>
            <a:r>
              <a:rPr lang="en-US" sz="2400" dirty="0"/>
              <a:t> = </a:t>
            </a:r>
            <a:r>
              <a:rPr lang="en-US" sz="2400" dirty="0" smtClean="0"/>
              <a:t>0;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>
                <a:solidFill>
                  <a:srgbClr val="FF0000"/>
                </a:solidFill>
              </a:rPr>
              <a:t>long</a:t>
            </a:r>
            <a:r>
              <a:rPr lang="en-US" sz="2400" dirty="0"/>
              <a:t> </a:t>
            </a:r>
            <a:r>
              <a:rPr lang="en-US" sz="2400" dirty="0" err="1"/>
              <a:t>highScore</a:t>
            </a:r>
            <a:r>
              <a:rPr lang="en-US" sz="2400" dirty="0"/>
              <a:t> = </a:t>
            </a:r>
            <a:r>
              <a:rPr lang="en-US" sz="2400" dirty="0" err="1" smtClean="0"/>
              <a:t>sharedPref.getInt</a:t>
            </a:r>
            <a:r>
              <a:rPr lang="en-US" sz="2400" dirty="0" smtClean="0"/>
              <a:t>(“</a:t>
            </a:r>
            <a:r>
              <a:rPr lang="en-US" sz="2400" dirty="0" err="1" smtClean="0"/>
              <a:t>highScore</a:t>
            </a:r>
            <a:r>
              <a:rPr lang="en-US" sz="2400" dirty="0" smtClean="0"/>
              <a:t>”, </a:t>
            </a:r>
            <a:r>
              <a:rPr lang="en-US" sz="2400" dirty="0" err="1"/>
              <a:t>defaultValue</a:t>
            </a:r>
            <a:r>
              <a:rPr lang="en-US" sz="2400" dirty="0"/>
              <a:t>);</a:t>
            </a:r>
            <a:endParaRPr lang="en-US" sz="24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11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4590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Delete</a:t>
            </a:r>
            <a:r>
              <a:rPr lang="en-US" dirty="0" smtClean="0"/>
              <a:t> Shared </a:t>
            </a:r>
            <a:r>
              <a:rPr lang="en-US" dirty="0"/>
              <a:t>Preferences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597024"/>
            <a:ext cx="10515600" cy="44418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1. </a:t>
            </a:r>
            <a:r>
              <a:rPr lang="en-US" sz="3200" b="1" dirty="0" smtClean="0"/>
              <a:t>Remove one key</a:t>
            </a:r>
          </a:p>
          <a:p>
            <a:pPr marL="457200" lvl="1" indent="0">
              <a:buNone/>
            </a:pPr>
            <a:r>
              <a:rPr lang="en-US" sz="2800" dirty="0" smtClean="0"/>
              <a:t>Editor </a:t>
            </a:r>
            <a:r>
              <a:rPr lang="en-US" sz="2800" dirty="0" err="1"/>
              <a:t>editor</a:t>
            </a:r>
            <a:r>
              <a:rPr lang="en-US" sz="2800" dirty="0"/>
              <a:t> = </a:t>
            </a:r>
            <a:r>
              <a:rPr lang="en-US" sz="2800" dirty="0" err="1"/>
              <a:t>shared.edit</a:t>
            </a:r>
            <a:r>
              <a:rPr lang="en-US" sz="2800" dirty="0"/>
              <a:t>();</a:t>
            </a:r>
          </a:p>
          <a:p>
            <a:pPr marL="457200" lvl="1" indent="0">
              <a:buNone/>
            </a:pPr>
            <a:r>
              <a:rPr lang="en-US" sz="2800" dirty="0" err="1" smtClean="0">
                <a:solidFill>
                  <a:srgbClr val="FF0000"/>
                </a:solidFill>
              </a:rPr>
              <a:t>editor.remove</a:t>
            </a:r>
            <a:r>
              <a:rPr lang="en-US" sz="2800" dirty="0" smtClean="0">
                <a:solidFill>
                  <a:srgbClr val="FF0000"/>
                </a:solidFill>
              </a:rPr>
              <a:t>(</a:t>
            </a:r>
            <a:r>
              <a:rPr lang="en-US" sz="2800" dirty="0" err="1">
                <a:solidFill>
                  <a:srgbClr val="FF0000"/>
                </a:solidFill>
              </a:rPr>
              <a:t>getString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dirty="0" err="1">
                <a:solidFill>
                  <a:srgbClr val="FF0000"/>
                </a:solidFill>
              </a:rPr>
              <a:t>R.string.saved_high_score</a:t>
            </a:r>
            <a:r>
              <a:rPr lang="en-US" sz="2800" dirty="0">
                <a:solidFill>
                  <a:srgbClr val="FF0000"/>
                </a:solidFill>
              </a:rPr>
              <a:t>)</a:t>
            </a:r>
            <a:r>
              <a:rPr lang="en-US" sz="2800" dirty="0" smtClean="0">
                <a:solidFill>
                  <a:srgbClr val="FF0000"/>
                </a:solidFill>
              </a:rPr>
              <a:t>);</a:t>
            </a:r>
            <a:endParaRPr lang="en-US" sz="28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sz="2800" dirty="0" err="1"/>
              <a:t>editor.commit</a:t>
            </a:r>
            <a:r>
              <a:rPr lang="en-US" sz="2800" dirty="0"/>
              <a:t>();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2. </a:t>
            </a:r>
            <a:r>
              <a:rPr lang="en-US" sz="3200" b="1" dirty="0" smtClean="0"/>
              <a:t>Remove all data</a:t>
            </a:r>
            <a:endParaRPr lang="th-TH" sz="3200" b="1" dirty="0"/>
          </a:p>
          <a:p>
            <a:pPr marL="457200" lvl="1" indent="0">
              <a:buNone/>
            </a:pPr>
            <a:r>
              <a:rPr lang="en-US" sz="2800" dirty="0"/>
              <a:t>Editor </a:t>
            </a:r>
            <a:r>
              <a:rPr lang="en-US" sz="2800" dirty="0" err="1"/>
              <a:t>editor</a:t>
            </a:r>
            <a:r>
              <a:rPr lang="en-US" sz="2800" dirty="0"/>
              <a:t> = </a:t>
            </a:r>
            <a:r>
              <a:rPr lang="en-US" sz="2800" dirty="0" err="1"/>
              <a:t>shared.edit</a:t>
            </a:r>
            <a:r>
              <a:rPr lang="en-US" sz="2800" dirty="0"/>
              <a:t>();</a:t>
            </a:r>
          </a:p>
          <a:p>
            <a:pPr marL="457200" lvl="1" indent="0">
              <a:buNone/>
            </a:pPr>
            <a:r>
              <a:rPr lang="en-US" sz="2800" dirty="0" err="1">
                <a:solidFill>
                  <a:srgbClr val="FF0000"/>
                </a:solidFill>
              </a:rPr>
              <a:t>editor.clear</a:t>
            </a:r>
            <a:r>
              <a:rPr lang="en-US" sz="2800" dirty="0">
                <a:solidFill>
                  <a:srgbClr val="FF0000"/>
                </a:solidFill>
              </a:rPr>
              <a:t>();</a:t>
            </a:r>
          </a:p>
          <a:p>
            <a:pPr marL="457200" lvl="1" indent="0">
              <a:buNone/>
            </a:pPr>
            <a:r>
              <a:rPr lang="en-US" sz="2800" dirty="0" err="1"/>
              <a:t>editor.commit</a:t>
            </a:r>
            <a:r>
              <a:rPr lang="en-US" sz="2800" dirty="0"/>
              <a:t>();</a:t>
            </a:r>
            <a:endParaRPr lang="en-US" sz="28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12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8503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Case study 1 (Simple)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597024"/>
            <a:ext cx="10515600" cy="44418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public class </a:t>
            </a:r>
            <a:r>
              <a:rPr lang="en-US" sz="2400" dirty="0" err="1"/>
              <a:t>SharedPreferencesDemo</a:t>
            </a:r>
            <a:r>
              <a:rPr lang="en-US" sz="2400" dirty="0"/>
              <a:t> extends Activity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 private static final String MY_PREFS = "</a:t>
            </a:r>
            <a:r>
              <a:rPr lang="en-US" sz="2400" dirty="0" err="1">
                <a:solidFill>
                  <a:srgbClr val="FF0000"/>
                </a:solidFill>
              </a:rPr>
              <a:t>my_prefs</a:t>
            </a:r>
            <a:r>
              <a:rPr lang="en-US" sz="2400" dirty="0">
                <a:solidFill>
                  <a:srgbClr val="FF0000"/>
                </a:solidFill>
              </a:rPr>
              <a:t>";</a:t>
            </a:r>
          </a:p>
          <a:p>
            <a:pPr marL="0" indent="0">
              <a:buNone/>
            </a:pPr>
            <a:r>
              <a:rPr lang="en-US" sz="2400" dirty="0"/>
              <a:t>    @Override</a:t>
            </a:r>
          </a:p>
          <a:p>
            <a:pPr marL="0" indent="0">
              <a:buNone/>
            </a:pPr>
            <a:r>
              <a:rPr lang="en-US" sz="2400" dirty="0"/>
              <a:t>    public void </a:t>
            </a:r>
            <a:r>
              <a:rPr lang="en-US" sz="2400" dirty="0" err="1"/>
              <a:t>onCreate</a:t>
            </a:r>
            <a:r>
              <a:rPr lang="en-US" sz="2400" dirty="0"/>
              <a:t>(Bundle </a:t>
            </a:r>
            <a:r>
              <a:rPr lang="en-US" sz="2400" dirty="0" err="1"/>
              <a:t>savedInstanceState</a:t>
            </a:r>
            <a:r>
              <a:rPr lang="en-US" sz="2400" dirty="0"/>
              <a:t>) </a:t>
            </a:r>
            <a:r>
              <a:rPr lang="en-US" sz="2400" dirty="0" smtClean="0"/>
              <a:t>{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super.onCreate</a:t>
            </a:r>
            <a:r>
              <a:rPr lang="en-US" sz="2400" dirty="0"/>
              <a:t>(</a:t>
            </a:r>
            <a:r>
              <a:rPr lang="en-US" sz="2400" dirty="0" err="1"/>
              <a:t>savedInstanceState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setContentView</a:t>
            </a:r>
            <a:r>
              <a:rPr lang="en-US" sz="2400" dirty="0"/>
              <a:t>(</a:t>
            </a:r>
            <a:r>
              <a:rPr lang="en-US" sz="2400" dirty="0" err="1"/>
              <a:t>R.layout.main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    </a:t>
            </a:r>
            <a:r>
              <a:rPr lang="en-US" sz="2400" dirty="0" err="1" smtClean="0">
                <a:solidFill>
                  <a:srgbClr val="FF0000"/>
                </a:solidFill>
              </a:rPr>
              <a:t>SharedPreferences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shared </a:t>
            </a:r>
            <a:r>
              <a:rPr lang="en-US" sz="2400" dirty="0">
                <a:solidFill>
                  <a:srgbClr val="FF0000"/>
                </a:solidFill>
              </a:rPr>
              <a:t>= </a:t>
            </a:r>
            <a:r>
              <a:rPr lang="en-US" sz="2400" dirty="0" err="1" smtClean="0">
                <a:solidFill>
                  <a:srgbClr val="FF0000"/>
                </a:solidFill>
              </a:rPr>
              <a:t>getApplicationContext</a:t>
            </a:r>
            <a:r>
              <a:rPr lang="en-US" sz="2400" dirty="0">
                <a:solidFill>
                  <a:srgbClr val="FF0000"/>
                </a:solidFill>
              </a:rPr>
              <a:t>().</a:t>
            </a:r>
            <a:r>
              <a:rPr lang="en-US" sz="2400" dirty="0" err="1" smtClean="0">
                <a:solidFill>
                  <a:srgbClr val="FF0000"/>
                </a:solidFill>
              </a:rPr>
              <a:t>getSharedPreferences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   (</a:t>
            </a:r>
            <a:r>
              <a:rPr lang="en-US" sz="2400" dirty="0">
                <a:solidFill>
                  <a:srgbClr val="FF0000"/>
                </a:solidFill>
              </a:rPr>
              <a:t>MY_PREFS,  </a:t>
            </a:r>
            <a:r>
              <a:rPr lang="en-US" sz="2400" dirty="0" err="1" smtClean="0">
                <a:solidFill>
                  <a:srgbClr val="FF0000"/>
                </a:solidFill>
              </a:rPr>
              <a:t>Context.MODE_PRIVATE</a:t>
            </a:r>
            <a:r>
              <a:rPr lang="en-US" sz="24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13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8310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Case study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723" y="1690688"/>
            <a:ext cx="11809390" cy="44418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        </a:t>
            </a:r>
            <a:r>
              <a:rPr lang="en-US" sz="2400" dirty="0"/>
              <a:t>// </a:t>
            </a:r>
            <a:r>
              <a:rPr lang="en-US" sz="2400" dirty="0" smtClean="0"/>
              <a:t>Write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Editor </a:t>
            </a:r>
            <a:r>
              <a:rPr lang="en-US" sz="2400" dirty="0" err="1"/>
              <a:t>editor</a:t>
            </a:r>
            <a:r>
              <a:rPr lang="en-US" sz="2400" dirty="0"/>
              <a:t> = </a:t>
            </a:r>
            <a:r>
              <a:rPr lang="en-US" sz="2400" dirty="0" err="1" smtClean="0"/>
              <a:t>shared.edit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editor.putString</a:t>
            </a:r>
            <a:r>
              <a:rPr lang="en-US" sz="2400" dirty="0"/>
              <a:t>("</a:t>
            </a:r>
            <a:r>
              <a:rPr lang="en-US" sz="2400" dirty="0" err="1"/>
              <a:t>stringKey</a:t>
            </a:r>
            <a:r>
              <a:rPr lang="en-US" sz="2400" dirty="0"/>
              <a:t>", </a:t>
            </a:r>
            <a:r>
              <a:rPr lang="en-US" sz="2400" dirty="0" smtClean="0"/>
              <a:t>“</a:t>
            </a:r>
            <a:r>
              <a:rPr lang="en-US" sz="2400" dirty="0" err="1" smtClean="0"/>
              <a:t>Ekarat</a:t>
            </a:r>
            <a:r>
              <a:rPr lang="en-US" sz="2400" dirty="0" smtClean="0"/>
              <a:t>");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editor.putBoolean</a:t>
            </a:r>
            <a:r>
              <a:rPr lang="en-US" sz="2400" dirty="0"/>
              <a:t>("</a:t>
            </a:r>
            <a:r>
              <a:rPr lang="en-US" sz="2400" dirty="0" err="1"/>
              <a:t>booleanKey</a:t>
            </a:r>
            <a:r>
              <a:rPr lang="en-US" sz="2400" dirty="0"/>
              <a:t>", true);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editor.commit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 smtClean="0"/>
              <a:t>        //Read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String </a:t>
            </a:r>
            <a:r>
              <a:rPr lang="en-US" sz="2400" dirty="0" err="1"/>
              <a:t>stringValue</a:t>
            </a:r>
            <a:r>
              <a:rPr lang="en-US" sz="2400" dirty="0"/>
              <a:t> = </a:t>
            </a:r>
            <a:r>
              <a:rPr lang="en-US" sz="2400" dirty="0" err="1" smtClean="0"/>
              <a:t>shared.getString</a:t>
            </a:r>
            <a:r>
              <a:rPr lang="en-US" sz="2400" dirty="0"/>
              <a:t>("</a:t>
            </a:r>
            <a:r>
              <a:rPr lang="en-US" sz="2400" dirty="0" err="1"/>
              <a:t>stringKey</a:t>
            </a:r>
            <a:r>
              <a:rPr lang="en-US" sz="2400" dirty="0"/>
              <a:t>", "not found!");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boolean</a:t>
            </a:r>
            <a:r>
              <a:rPr lang="en-US" sz="2400" dirty="0"/>
              <a:t> </a:t>
            </a:r>
            <a:r>
              <a:rPr lang="en-US" sz="2400" dirty="0" err="1"/>
              <a:t>booleanValue</a:t>
            </a:r>
            <a:r>
              <a:rPr lang="en-US" sz="2400" dirty="0"/>
              <a:t> = </a:t>
            </a:r>
            <a:r>
              <a:rPr lang="en-US" sz="2400" dirty="0" err="1" smtClean="0"/>
              <a:t>shared.getBoolean</a:t>
            </a:r>
            <a:r>
              <a:rPr lang="en-US" sz="2400" dirty="0"/>
              <a:t>("</a:t>
            </a:r>
            <a:r>
              <a:rPr lang="en-US" sz="2400" dirty="0" err="1"/>
              <a:t>booleanKey</a:t>
            </a:r>
            <a:r>
              <a:rPr lang="en-US" sz="2400" dirty="0"/>
              <a:t>, false</a:t>
            </a:r>
            <a:r>
              <a:rPr lang="en-US" sz="2400" dirty="0" smtClean="0"/>
              <a:t>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</a:t>
            </a:r>
            <a:r>
              <a:rPr lang="en-US" sz="2400" dirty="0" err="1" smtClean="0"/>
              <a:t>Toast.makeText</a:t>
            </a:r>
            <a:r>
              <a:rPr lang="en-US" sz="2400" dirty="0" smtClean="0"/>
              <a:t>(</a:t>
            </a:r>
            <a:r>
              <a:rPr lang="en-US" sz="2400" dirty="0" err="1" smtClean="0"/>
              <a:t>this.getApplicationContext</a:t>
            </a:r>
            <a:r>
              <a:rPr lang="en-US" sz="2400" dirty="0" smtClean="0"/>
              <a:t>(), </a:t>
            </a:r>
            <a:r>
              <a:rPr lang="en-US" sz="2400" dirty="0" smtClean="0"/>
              <a:t>"</a:t>
            </a:r>
            <a:r>
              <a:rPr lang="en-US" sz="2400" dirty="0" smtClean="0"/>
              <a:t>name = "+value1+",boolean="+value2,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Toast.LENGTH_LONG</a:t>
            </a:r>
            <a:r>
              <a:rPr lang="en-US" sz="2400" dirty="0"/>
              <a:t>).show();  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}</a:t>
            </a:r>
            <a:r>
              <a:rPr lang="en-US" sz="2400" dirty="0"/>
              <a:t> </a:t>
            </a:r>
            <a:r>
              <a:rPr lang="en-US" sz="2400" dirty="0" smtClean="0"/>
              <a:t>}</a:t>
            </a:r>
            <a:endParaRPr lang="en-US" sz="24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14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3742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Case study 2: </a:t>
            </a:r>
            <a:r>
              <a:rPr lang="en-US" dirty="0" smtClean="0"/>
              <a:t>(Login process)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597024"/>
            <a:ext cx="10515600" cy="444182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2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15</a:t>
            </a:fld>
            <a:endParaRPr lang="th-T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045" y="2193024"/>
            <a:ext cx="2419350" cy="4000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47415" y="6266541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Login UI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864" y="2183500"/>
            <a:ext cx="2466975" cy="40195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61379" y="6268816"/>
            <a:ext cx="1314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Register UI</a:t>
            </a:r>
            <a:endParaRPr lang="en-US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620" y="2191098"/>
            <a:ext cx="2298439" cy="40332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507105" y="6284738"/>
            <a:ext cx="1008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Main UI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946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Preference (Setting)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597024"/>
            <a:ext cx="10515600" cy="44418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/>
              <a:t>Represents the basic Preference UI building block displayed by a </a:t>
            </a:r>
            <a:r>
              <a:rPr lang="en-US" dirty="0" err="1">
                <a:solidFill>
                  <a:srgbClr val="FF0000"/>
                </a:solidFill>
              </a:rPr>
              <a:t>PreferenceActivity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 the form of a </a:t>
            </a:r>
            <a:r>
              <a:rPr lang="en-US" dirty="0" err="1">
                <a:solidFill>
                  <a:srgbClr val="FF0000"/>
                </a:solidFill>
              </a:rPr>
              <a:t>ListView</a:t>
            </a:r>
            <a:r>
              <a:rPr lang="en-US" dirty="0" smtClean="0"/>
              <a:t>. Associates </a:t>
            </a:r>
            <a:r>
              <a:rPr lang="en-US" dirty="0"/>
              <a:t>with a </a:t>
            </a:r>
            <a:r>
              <a:rPr lang="en-US" dirty="0" err="1">
                <a:solidFill>
                  <a:srgbClr val="FF0000"/>
                </a:solidFill>
              </a:rPr>
              <a:t>SharedPreferences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store/retrieve the preference data.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Specifying </a:t>
            </a:r>
            <a:r>
              <a:rPr lang="en-US" dirty="0"/>
              <a:t>a preference hierarchy in XML, each element can point to a subclass of Preference, similar to the view hierarchy and layouts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16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2089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Case study 3: </a:t>
            </a:r>
            <a:r>
              <a:rPr lang="en-US" dirty="0" smtClean="0"/>
              <a:t>(Setting)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597024"/>
            <a:ext cx="10515600" cy="44418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17</a:t>
            </a:fld>
            <a:endParaRPr lang="th-T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860" y="2299008"/>
            <a:ext cx="2428875" cy="4143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328" y="2239014"/>
            <a:ext cx="2400300" cy="4181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4452" y="2271712"/>
            <a:ext cx="24669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6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597024"/>
            <a:ext cx="10515600" cy="44418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 smtClean="0"/>
              <a:t>1. </a:t>
            </a:r>
            <a:r>
              <a:rPr lang="en-US" dirty="0" smtClean="0"/>
              <a:t>Create </a:t>
            </a:r>
            <a:r>
              <a:rPr lang="en-US" dirty="0" smtClean="0"/>
              <a:t>a setting to allow users to change the </a:t>
            </a:r>
            <a:r>
              <a:rPr lang="en-US" dirty="0" smtClean="0"/>
              <a:t>background colors </a:t>
            </a:r>
            <a:r>
              <a:rPr lang="en-US" dirty="0" smtClean="0"/>
              <a:t>of </a:t>
            </a:r>
            <a:r>
              <a:rPr lang="en-US" dirty="0" smtClean="0"/>
              <a:t>your</a:t>
            </a:r>
            <a:r>
              <a:rPr lang="en-US" dirty="0" smtClean="0"/>
              <a:t> apps.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18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5858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https://developer.android.com/training/basics/data-storage/shared-preferences.html</a:t>
            </a:r>
          </a:p>
          <a:p>
            <a:r>
              <a:rPr lang="en-US" dirty="0" smtClean="0"/>
              <a:t>https</a:t>
            </a:r>
            <a:r>
              <a:rPr lang="en-US" dirty="0"/>
              <a:t>://devahoy.com/posts/android-login-activity-with-sharedpreferences</a:t>
            </a:r>
            <a:r>
              <a:rPr lang="en-US" dirty="0" smtClean="0"/>
              <a:t>/</a:t>
            </a:r>
          </a:p>
          <a:p>
            <a:r>
              <a:rPr lang="en-US" dirty="0"/>
              <a:t>http://www.androidcode.in.th/2012/?p=228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19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18497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Outline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597024"/>
            <a:ext cx="10515600" cy="4441826"/>
          </a:xfrm>
        </p:spPr>
        <p:txBody>
          <a:bodyPr>
            <a:noAutofit/>
          </a:bodyPr>
          <a:lstStyle/>
          <a:p>
            <a:r>
              <a:rPr lang="en-US" sz="3200" dirty="0" smtClean="0"/>
              <a:t>Saving </a:t>
            </a:r>
            <a:r>
              <a:rPr lang="en-US" sz="3200" dirty="0" smtClean="0"/>
              <a:t>data as Key-Value </a:t>
            </a:r>
            <a:r>
              <a:rPr lang="en-US" sz="3200" dirty="0" smtClean="0"/>
              <a:t>Sets</a:t>
            </a:r>
          </a:p>
          <a:p>
            <a:r>
              <a:rPr lang="en-US" sz="3200" dirty="0" smtClean="0"/>
              <a:t>Saving </a:t>
            </a:r>
            <a:r>
              <a:rPr lang="en-US" sz="3200" dirty="0" smtClean="0"/>
              <a:t>data in Files</a:t>
            </a:r>
            <a:endParaRPr lang="en-US" sz="3200" dirty="0" smtClean="0"/>
          </a:p>
          <a:p>
            <a:r>
              <a:rPr lang="en-US" sz="3200" dirty="0" smtClean="0"/>
              <a:t>Saving </a:t>
            </a:r>
            <a:r>
              <a:rPr lang="en-US" sz="3200" dirty="0" smtClean="0"/>
              <a:t>data </a:t>
            </a:r>
            <a:r>
              <a:rPr lang="en-US" sz="3200" dirty="0" smtClean="0"/>
              <a:t>in SQL Databases</a:t>
            </a:r>
          </a:p>
          <a:p>
            <a:endParaRPr lang="en-US" sz="32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2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1992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Outline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597024"/>
            <a:ext cx="10515600" cy="4441826"/>
          </a:xfrm>
        </p:spPr>
        <p:txBody>
          <a:bodyPr>
            <a:noAutofit/>
          </a:bodyPr>
          <a:lstStyle/>
          <a:p>
            <a:r>
              <a:rPr lang="en-US" sz="3200" dirty="0" smtClean="0"/>
              <a:t>Saving </a:t>
            </a:r>
            <a:r>
              <a:rPr lang="en-US" sz="3200" dirty="0" smtClean="0"/>
              <a:t>data as Key-Value </a:t>
            </a:r>
            <a:r>
              <a:rPr lang="en-US" sz="3200" dirty="0" smtClean="0"/>
              <a:t>Sets</a:t>
            </a:r>
          </a:p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Saving 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data in Files</a:t>
            </a:r>
            <a:endParaRPr lang="en-US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Saving 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data 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in SQL Databases</a:t>
            </a:r>
          </a:p>
          <a:p>
            <a:endParaRPr lang="en-US" sz="32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3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8262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Saving Key-Value Sets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597024"/>
            <a:ext cx="10515600" cy="44418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200" dirty="0"/>
              <a:t>If you have a relatively small collection of key-values that you'd like to </a:t>
            </a:r>
            <a:r>
              <a:rPr lang="en-US" sz="3200" dirty="0" smtClean="0"/>
              <a:t>save.</a:t>
            </a:r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r>
              <a:rPr lang="en-US" sz="3200" dirty="0" smtClean="0"/>
              <a:t>Scenarios why we need to save data, e.g., </a:t>
            </a:r>
          </a:p>
          <a:p>
            <a:pPr lvl="1"/>
            <a:r>
              <a:rPr lang="en-US" dirty="0" smtClean="0"/>
              <a:t>To check the first time use</a:t>
            </a:r>
            <a:endParaRPr lang="th-TH" dirty="0"/>
          </a:p>
          <a:p>
            <a:pPr lvl="1"/>
            <a:r>
              <a:rPr lang="en-US" dirty="0" smtClean="0"/>
              <a:t>To check the latest version</a:t>
            </a:r>
            <a:endParaRPr lang="th-TH" dirty="0"/>
          </a:p>
          <a:p>
            <a:pPr lvl="1"/>
            <a:r>
              <a:rPr lang="en-US" dirty="0" smtClean="0"/>
              <a:t>To save geographical location</a:t>
            </a:r>
            <a:endParaRPr lang="th-TH" dirty="0"/>
          </a:p>
          <a:p>
            <a:pPr lvl="1"/>
            <a:r>
              <a:rPr lang="en-US" dirty="0" smtClean="0"/>
              <a:t>To save session</a:t>
            </a:r>
            <a:endParaRPr lang="th-TH" dirty="0"/>
          </a:p>
          <a:p>
            <a:pPr lvl="1"/>
            <a:r>
              <a:rPr lang="en-US" dirty="0" smtClean="0"/>
              <a:t>To save app’s setting</a:t>
            </a:r>
            <a:endParaRPr lang="th-TH" dirty="0"/>
          </a:p>
          <a:p>
            <a:pPr marL="0" indent="0" algn="just">
              <a:buNone/>
            </a:pPr>
            <a:endParaRPr lang="en-US" sz="32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4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55710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Saving Key-Value Sets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597024"/>
            <a:ext cx="10515600" cy="44418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200" dirty="0"/>
              <a:t>If you have a relatively small collection of key-values that you'd like to save, you should use the </a:t>
            </a:r>
            <a:r>
              <a:rPr lang="en-US" sz="3200" dirty="0" err="1">
                <a:solidFill>
                  <a:srgbClr val="FF0000"/>
                </a:solidFill>
              </a:rPr>
              <a:t>SharedPreferences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APIs</a:t>
            </a:r>
            <a:r>
              <a:rPr lang="en-US" sz="3200" dirty="0" smtClean="0"/>
              <a:t>.</a:t>
            </a:r>
          </a:p>
          <a:p>
            <a:pPr marL="0" indent="0" algn="just">
              <a:buNone/>
            </a:pPr>
            <a:endParaRPr lang="en-US" sz="3200" dirty="0" smtClean="0"/>
          </a:p>
          <a:p>
            <a:pPr marL="0" indent="0" algn="just">
              <a:buNone/>
            </a:pPr>
            <a:r>
              <a:rPr lang="en-US" sz="3200" dirty="0" smtClean="0"/>
              <a:t>A </a:t>
            </a:r>
            <a:r>
              <a:rPr lang="en-US" sz="3200" dirty="0" err="1">
                <a:solidFill>
                  <a:srgbClr val="FF0000"/>
                </a:solidFill>
              </a:rPr>
              <a:t>SharedPreferences</a:t>
            </a:r>
            <a:r>
              <a:rPr lang="en-US" sz="3200" dirty="0">
                <a:solidFill>
                  <a:srgbClr val="FF0000"/>
                </a:solidFill>
              </a:rPr>
              <a:t> object</a:t>
            </a:r>
            <a:r>
              <a:rPr lang="en-US" sz="3200" dirty="0"/>
              <a:t> points to a file containing </a:t>
            </a:r>
            <a:r>
              <a:rPr lang="en-US" sz="3200" dirty="0">
                <a:solidFill>
                  <a:srgbClr val="FF0000"/>
                </a:solidFill>
              </a:rPr>
              <a:t>key-value pairs</a:t>
            </a:r>
            <a:r>
              <a:rPr lang="en-US" sz="3200" dirty="0"/>
              <a:t> and provides simple methods to read and write them. Each </a:t>
            </a:r>
            <a:r>
              <a:rPr lang="en-US" sz="3200" dirty="0" err="1"/>
              <a:t>SharedPreferences</a:t>
            </a:r>
            <a:r>
              <a:rPr lang="en-US" sz="3200" dirty="0"/>
              <a:t> file is managed by the framework and can be private or shared.</a:t>
            </a:r>
            <a:endParaRPr lang="en-US" sz="32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5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69342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a Handle to a </a:t>
            </a:r>
            <a:r>
              <a:rPr lang="en-US" dirty="0" err="1"/>
              <a:t>SharedPreferences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597024"/>
            <a:ext cx="10515600" cy="4441826"/>
          </a:xfrm>
        </p:spPr>
        <p:txBody>
          <a:bodyPr>
            <a:noAutofit/>
          </a:bodyPr>
          <a:lstStyle/>
          <a:p>
            <a:pPr algn="just"/>
            <a:r>
              <a:rPr lang="en-US" sz="3200" dirty="0"/>
              <a:t>You can create a new shared preference file or access an existing one by calling one of two methods</a:t>
            </a:r>
            <a:r>
              <a:rPr lang="en-US" sz="3200" dirty="0" smtClean="0"/>
              <a:t>:</a:t>
            </a:r>
          </a:p>
          <a:p>
            <a:pPr marL="0" indent="0" algn="just">
              <a:buNone/>
            </a:pPr>
            <a:endParaRPr lang="en-US" sz="3200" dirty="0"/>
          </a:p>
          <a:p>
            <a:pPr lvl="1" algn="just"/>
            <a:r>
              <a:rPr lang="en-US" dirty="0" err="1">
                <a:solidFill>
                  <a:srgbClr val="FF0000"/>
                </a:solidFill>
              </a:rPr>
              <a:t>getSharedPreferences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— Use this if you need multiple shared preference files identified by name, which you specify with the first parameter. You can call this from any Context in your app</a:t>
            </a:r>
            <a:r>
              <a:rPr lang="en-US" dirty="0" smtClean="0"/>
              <a:t>.</a:t>
            </a:r>
          </a:p>
          <a:p>
            <a:pPr marL="457200" lvl="1" indent="0" algn="just">
              <a:buNone/>
            </a:pPr>
            <a:endParaRPr lang="en-US" dirty="0"/>
          </a:p>
          <a:p>
            <a:pPr lvl="1" algn="just"/>
            <a:r>
              <a:rPr lang="en-US" dirty="0" err="1">
                <a:solidFill>
                  <a:srgbClr val="FF0000"/>
                </a:solidFill>
              </a:rPr>
              <a:t>getPreferences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— Use this from an Activity if you need to use only one shared preference file for the activity. Because this retrieves a default shared preference file that belongs to the activity, you don't need to supply a name.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6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7383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Create</a:t>
            </a:r>
            <a:r>
              <a:rPr lang="en-US" dirty="0" smtClean="0"/>
              <a:t> </a:t>
            </a:r>
            <a:r>
              <a:rPr lang="en-US" dirty="0" err="1" smtClean="0"/>
              <a:t>SharedPreferences</a:t>
            </a:r>
            <a:r>
              <a:rPr lang="en-US" dirty="0" smtClean="0"/>
              <a:t>’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597024"/>
            <a:ext cx="10515600" cy="44418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200" dirty="0"/>
              <a:t>For example: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Context</a:t>
            </a:r>
            <a:r>
              <a:rPr lang="en-US" dirty="0" smtClean="0"/>
              <a:t> </a:t>
            </a:r>
            <a:r>
              <a:rPr lang="en-US" dirty="0" err="1"/>
              <a:t>context</a:t>
            </a:r>
            <a:r>
              <a:rPr lang="en-US" dirty="0"/>
              <a:t> = </a:t>
            </a:r>
            <a:r>
              <a:rPr lang="en-US" dirty="0" err="1"/>
              <a:t>getActivity</a:t>
            </a:r>
            <a:r>
              <a:rPr lang="en-US" dirty="0"/>
              <a:t>();</a:t>
            </a:r>
          </a:p>
          <a:p>
            <a:pPr algn="just"/>
            <a:r>
              <a:rPr lang="en-US" dirty="0" err="1">
                <a:solidFill>
                  <a:srgbClr val="FF0000"/>
                </a:solidFill>
              </a:rPr>
              <a:t>SharedPreferences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sharedPref</a:t>
            </a:r>
            <a:r>
              <a:rPr lang="en-US" dirty="0"/>
              <a:t> = </a:t>
            </a:r>
            <a:r>
              <a:rPr lang="en-US" dirty="0" err="1"/>
              <a:t>context.getSharedPreferences</a:t>
            </a:r>
            <a:r>
              <a:rPr lang="en-US" dirty="0"/>
              <a:t>(</a:t>
            </a:r>
          </a:p>
          <a:p>
            <a:pPr algn="just"/>
            <a:r>
              <a:rPr lang="en-US" dirty="0"/>
              <a:t>  </a:t>
            </a:r>
            <a:r>
              <a:rPr lang="en-US" dirty="0" smtClean="0"/>
              <a:t>      </a:t>
            </a:r>
            <a:r>
              <a:rPr lang="en-US" dirty="0" err="1"/>
              <a:t>getString</a:t>
            </a:r>
            <a:r>
              <a:rPr lang="en-US" dirty="0"/>
              <a:t>(</a:t>
            </a:r>
            <a:r>
              <a:rPr lang="en-US" dirty="0" err="1"/>
              <a:t>R.string.preference_file_key</a:t>
            </a:r>
            <a:r>
              <a:rPr lang="en-US" dirty="0"/>
              <a:t>), </a:t>
            </a:r>
            <a:r>
              <a:rPr lang="en-US" dirty="0" err="1"/>
              <a:t>Context.MODE_PRIVATE</a:t>
            </a:r>
            <a:r>
              <a:rPr lang="en-US" dirty="0" smtClean="0"/>
              <a:t>);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you need just one shared preference file for your </a:t>
            </a:r>
            <a:r>
              <a:rPr lang="en-US" dirty="0" smtClean="0"/>
              <a:t>activity</a:t>
            </a:r>
          </a:p>
          <a:p>
            <a:r>
              <a:rPr lang="en-US" dirty="0" err="1">
                <a:solidFill>
                  <a:srgbClr val="FF0000"/>
                </a:solidFill>
              </a:rPr>
              <a:t>SharedPreferences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sharedPref</a:t>
            </a:r>
            <a:r>
              <a:rPr lang="en-US" dirty="0"/>
              <a:t> = </a:t>
            </a:r>
            <a:r>
              <a:rPr lang="en-US" dirty="0" err="1"/>
              <a:t>getActivity</a:t>
            </a:r>
            <a:r>
              <a:rPr lang="en-US" dirty="0"/>
              <a:t>().</a:t>
            </a:r>
            <a:r>
              <a:rPr lang="en-US" dirty="0" err="1" smtClean="0"/>
              <a:t>getPreferences</a:t>
            </a:r>
            <a:r>
              <a:rPr lang="en-US" dirty="0" smtClean="0"/>
              <a:t>(</a:t>
            </a:r>
            <a:r>
              <a:rPr lang="en-US" dirty="0" err="1" smtClean="0"/>
              <a:t>Context.MODE_PRIVATE</a:t>
            </a:r>
            <a:r>
              <a:rPr lang="en-US" dirty="0"/>
              <a:t>);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7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1745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Write</a:t>
            </a:r>
            <a:r>
              <a:rPr lang="en-US" dirty="0"/>
              <a:t> to Shared Preferences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597024"/>
            <a:ext cx="10515600" cy="44418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200" dirty="0"/>
              <a:t>To write to a shared preferences file, </a:t>
            </a:r>
            <a:endParaRPr lang="en-US" sz="3200" dirty="0" smtClean="0"/>
          </a:p>
          <a:p>
            <a:pPr algn="just"/>
            <a:r>
              <a:rPr lang="en-US" dirty="0" smtClean="0"/>
              <a:t>create </a:t>
            </a:r>
            <a:r>
              <a:rPr lang="en-US" dirty="0"/>
              <a:t>a </a:t>
            </a:r>
            <a:r>
              <a:rPr lang="en-US" dirty="0" err="1">
                <a:solidFill>
                  <a:srgbClr val="FF0000"/>
                </a:solidFill>
              </a:rPr>
              <a:t>SharedPreferences.Editor</a:t>
            </a:r>
            <a:r>
              <a:rPr lang="en-US" dirty="0"/>
              <a:t> by calling </a:t>
            </a:r>
            <a:r>
              <a:rPr lang="en-US" dirty="0">
                <a:solidFill>
                  <a:srgbClr val="FF0000"/>
                </a:solidFill>
              </a:rPr>
              <a:t>edit() </a:t>
            </a:r>
            <a:r>
              <a:rPr lang="en-US" dirty="0"/>
              <a:t>on your </a:t>
            </a:r>
            <a:r>
              <a:rPr lang="en-US" dirty="0" err="1" smtClean="0">
                <a:solidFill>
                  <a:srgbClr val="FF0000"/>
                </a:solidFill>
              </a:rPr>
              <a:t>SharedPreferences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Pass </a:t>
            </a:r>
            <a:r>
              <a:rPr lang="en-US" dirty="0"/>
              <a:t>the keys and values you want to write with methods such </a:t>
            </a:r>
            <a:r>
              <a:rPr lang="en-US" dirty="0">
                <a:solidFill>
                  <a:srgbClr val="FF0000"/>
                </a:solidFill>
              </a:rPr>
              <a:t>as </a:t>
            </a:r>
            <a:r>
              <a:rPr lang="en-US" dirty="0" err="1">
                <a:solidFill>
                  <a:srgbClr val="FF0000"/>
                </a:solidFill>
              </a:rPr>
              <a:t>putInt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and </a:t>
            </a:r>
            <a:r>
              <a:rPr lang="en-US" dirty="0" err="1">
                <a:solidFill>
                  <a:srgbClr val="FF0000"/>
                </a:solidFill>
              </a:rPr>
              <a:t>putString</a:t>
            </a:r>
            <a:r>
              <a:rPr lang="en-US" dirty="0">
                <a:solidFill>
                  <a:srgbClr val="FF0000"/>
                </a:solidFill>
              </a:rPr>
              <a:t>(). </a:t>
            </a:r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Then </a:t>
            </a:r>
            <a:r>
              <a:rPr lang="en-US" dirty="0"/>
              <a:t>call </a:t>
            </a:r>
            <a:r>
              <a:rPr lang="en-US" dirty="0">
                <a:solidFill>
                  <a:srgbClr val="FF0000"/>
                </a:solidFill>
              </a:rPr>
              <a:t>commit() </a:t>
            </a:r>
            <a:r>
              <a:rPr lang="en-US" dirty="0"/>
              <a:t>to save the changes. 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8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50095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Write</a:t>
            </a:r>
            <a:r>
              <a:rPr lang="en-US" dirty="0"/>
              <a:t> to Shared Preferences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062" y="1597024"/>
            <a:ext cx="11797048" cy="44418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200" dirty="0"/>
              <a:t>E</a:t>
            </a:r>
            <a:r>
              <a:rPr lang="en-US" sz="3200" dirty="0" smtClean="0"/>
              <a:t>xample</a:t>
            </a:r>
            <a:r>
              <a:rPr lang="en-US" sz="3200" dirty="0"/>
              <a:t>: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/>
              <a:t>newHighScore</a:t>
            </a:r>
            <a:r>
              <a:rPr lang="en-US" sz="2400" dirty="0"/>
              <a:t>;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FF0000"/>
                </a:solidFill>
              </a:rPr>
              <a:t>SharedPreferences</a:t>
            </a:r>
            <a:r>
              <a:rPr lang="en-US" sz="2400" dirty="0" smtClean="0"/>
              <a:t>  </a:t>
            </a:r>
            <a:r>
              <a:rPr lang="en-US" sz="2400" dirty="0" err="1" smtClean="0"/>
              <a:t>sharedPref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getActivity</a:t>
            </a:r>
            <a:r>
              <a:rPr lang="en-US" sz="2400" dirty="0"/>
              <a:t>().</a:t>
            </a:r>
            <a:r>
              <a:rPr lang="en-US" sz="2400" dirty="0" err="1" smtClean="0"/>
              <a:t>getPreferences</a:t>
            </a:r>
            <a:r>
              <a:rPr lang="en-US" sz="2400" dirty="0" smtClean="0"/>
              <a:t>	(</a:t>
            </a:r>
            <a:r>
              <a:rPr lang="en-US" sz="2400" dirty="0" err="1" smtClean="0"/>
              <a:t>Context.MODE_PRIVATE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rgbClr val="FF0000"/>
                </a:solidFill>
              </a:rPr>
              <a:t>SharedPreferences.Editor</a:t>
            </a:r>
            <a:r>
              <a:rPr lang="en-US" sz="2400" dirty="0" smtClean="0"/>
              <a:t>  </a:t>
            </a:r>
            <a:r>
              <a:rPr lang="en-US" sz="2400" dirty="0" smtClean="0"/>
              <a:t>editor </a:t>
            </a:r>
            <a:r>
              <a:rPr lang="en-US" sz="2400" dirty="0"/>
              <a:t>= </a:t>
            </a:r>
            <a:r>
              <a:rPr lang="en-US" sz="2400" dirty="0" err="1"/>
              <a:t>sharedPref.edit</a:t>
            </a:r>
            <a:r>
              <a:rPr lang="en-US" sz="2400" dirty="0" smtClean="0"/>
              <a:t>();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editor.putInt</a:t>
            </a:r>
            <a:r>
              <a:rPr lang="en-US" sz="2400" dirty="0" smtClean="0"/>
              <a:t>(“</a:t>
            </a:r>
            <a:r>
              <a:rPr lang="en-US" sz="2400" dirty="0" err="1" smtClean="0"/>
              <a:t>highScore</a:t>
            </a:r>
            <a:r>
              <a:rPr lang="en-US" sz="2400" dirty="0" smtClean="0"/>
              <a:t>”, </a:t>
            </a:r>
            <a:r>
              <a:rPr lang="en-US" sz="2400" dirty="0" err="1" smtClean="0"/>
              <a:t>newHighScore</a:t>
            </a:r>
            <a:r>
              <a:rPr lang="en-US" sz="2400" dirty="0" smtClean="0"/>
              <a:t>);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editor.commit</a:t>
            </a:r>
            <a:r>
              <a:rPr lang="en-US" sz="2400" dirty="0"/>
              <a:t>()</a:t>
            </a:r>
            <a:r>
              <a:rPr lang="en-US" dirty="0"/>
              <a:t>;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9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0415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26630</TotalTime>
  <Words>694</Words>
  <Application>Microsoft Office PowerPoint</Application>
  <PresentationFormat>Widescreen</PresentationFormat>
  <Paragraphs>135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Angsana New</vt:lpstr>
      <vt:lpstr>Arial</vt:lpstr>
      <vt:lpstr>Calibri</vt:lpstr>
      <vt:lpstr>Cambria</vt:lpstr>
      <vt:lpstr>Cordia New</vt:lpstr>
      <vt:lpstr>Office Theme</vt:lpstr>
      <vt:lpstr> Mobile App Development  Lec5: Saving data</vt:lpstr>
      <vt:lpstr>Outline</vt:lpstr>
      <vt:lpstr>Outline</vt:lpstr>
      <vt:lpstr>Saving Key-Value Sets</vt:lpstr>
      <vt:lpstr>Saving Key-Value Sets</vt:lpstr>
      <vt:lpstr>Get a Handle to a SharedPreferences</vt:lpstr>
      <vt:lpstr>Create SharedPreferences’ objects</vt:lpstr>
      <vt:lpstr>Write to Shared Preferences</vt:lpstr>
      <vt:lpstr>Write to Shared Preferences</vt:lpstr>
      <vt:lpstr>Read from Shared Preferences</vt:lpstr>
      <vt:lpstr>Read from Shared Preferences</vt:lpstr>
      <vt:lpstr>Delete Shared Preferences</vt:lpstr>
      <vt:lpstr>Case study 1 (Simple)</vt:lpstr>
      <vt:lpstr>Case study 1</vt:lpstr>
      <vt:lpstr>Case study 2: (Login process)</vt:lpstr>
      <vt:lpstr>Preference (Setting)</vt:lpstr>
      <vt:lpstr>Case study 3: (Setting)</vt:lpstr>
      <vt:lpstr>Exercise</vt:lpstr>
      <vt:lpstr>Resource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MTE-416: Mobile Application Development</dc:title>
  <dc:creator>Ekarat Rattagan</dc:creator>
  <cp:lastModifiedBy>pok</cp:lastModifiedBy>
  <cp:revision>366</cp:revision>
  <dcterms:created xsi:type="dcterms:W3CDTF">2016-04-07T04:56:38Z</dcterms:created>
  <dcterms:modified xsi:type="dcterms:W3CDTF">2017-07-05T04:50:51Z</dcterms:modified>
</cp:coreProperties>
</file>