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8" r:id="rId2"/>
    <p:sldId id="342" r:id="rId3"/>
    <p:sldId id="361" r:id="rId4"/>
    <p:sldId id="362" r:id="rId5"/>
    <p:sldId id="363" r:id="rId6"/>
    <p:sldId id="364" r:id="rId7"/>
    <p:sldId id="365" r:id="rId8"/>
    <p:sldId id="366" r:id="rId9"/>
    <p:sldId id="360" r:id="rId10"/>
    <p:sldId id="369" r:id="rId11"/>
    <p:sldId id="370" r:id="rId12"/>
    <p:sldId id="371" r:id="rId13"/>
    <p:sldId id="373" r:id="rId14"/>
    <p:sldId id="374" r:id="rId15"/>
    <p:sldId id="376" r:id="rId16"/>
    <p:sldId id="375" r:id="rId17"/>
    <p:sldId id="377" r:id="rId18"/>
    <p:sldId id="379" r:id="rId19"/>
    <p:sldId id="381" r:id="rId20"/>
    <p:sldId id="380" r:id="rId2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37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9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9A355-C2B1-44EB-88AB-71EF0C04C1C8}" type="datetimeFigureOut">
              <a:rPr lang="th-TH" smtClean="0"/>
              <a:pPr/>
              <a:t>05/07/60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16B24-C057-4AA2-ADD0-8D733D5ADD2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59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935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https://github.com/google/guava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Constraint layout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Exercise.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5740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https://github.com/google/guava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Constraint layout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Exercise.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24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https://github.com/google/guava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Constraint layout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Exercise.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3291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https://github.com/google/guava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Constraint layout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Exercise.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3916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https://github.com/google/guava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Constraint layout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Exercise.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100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877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344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567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3991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8055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9351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Compress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En</a:t>
            </a:r>
            <a:r>
              <a:rPr lang="en-US" baseline="0" dirty="0" smtClean="0"/>
              <a:t>/Decrypt</a:t>
            </a:r>
            <a:endParaRPr lang="en-US" dirty="0" smtClean="0"/>
          </a:p>
          <a:p>
            <a:r>
              <a:rPr lang="en-US" dirty="0" smtClean="0"/>
              <a:t>2. Constraint layout</a:t>
            </a:r>
          </a:p>
          <a:p>
            <a:r>
              <a:rPr lang="en-US" dirty="0" smtClean="0"/>
              <a:t>3. App Mix between 1 &amp; 2.</a:t>
            </a:r>
          </a:p>
          <a:p>
            <a:endParaRPr lang="en-US" dirty="0" smtClean="0"/>
          </a:p>
          <a:p>
            <a:r>
              <a:rPr lang="en-US" dirty="0" smtClean="0"/>
              <a:t>Gadget</a:t>
            </a:r>
          </a:p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Snackbar</a:t>
            </a:r>
            <a:endParaRPr lang="en-US" dirty="0" smtClean="0"/>
          </a:p>
          <a:p>
            <a:r>
              <a:rPr lang="en-US" dirty="0" smtClean="0"/>
              <a:t>Case study:</a:t>
            </a:r>
            <a:r>
              <a:rPr lang="en-US" baseline="0" dirty="0" smtClean="0"/>
              <a:t> pdf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697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https://github.com/google/guava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Constraint layout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Exercise.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316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CEAF-98FD-446C-A90B-1F544822D49F}" type="datetime1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46813055-5966-4BEB-98E3-07DF1E5BBEEE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1473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E21A-894C-404A-8F94-6D6AE4C63F40}" type="datetime1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566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7311-A542-4C3B-83A2-F7A74E27F690}" type="datetime1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724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BC03-037B-4E06-BE69-85D18BB2B8D7}" type="datetime1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46813055-5966-4BEB-98E3-07DF1E5BBEEE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0078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48E0-C260-4D0C-9884-45D70F954C70}" type="datetime1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637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1F58-A5D0-4F04-8D3C-ADC925094C0B}" type="datetime1">
              <a:rPr lang="th-TH" smtClean="0"/>
              <a:t>05/07/60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71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30CD-C80D-4B2E-8593-28003C46796D}" type="datetime1">
              <a:rPr lang="th-TH" smtClean="0"/>
              <a:t>05/07/60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065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DA37-B575-4D3A-AB6E-F389600D7462}" type="datetime1">
              <a:rPr lang="th-TH" smtClean="0"/>
              <a:t>05/07/60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40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2F44-C223-4CE5-AF45-5698229F2FB2}" type="datetime1">
              <a:rPr lang="th-TH" smtClean="0"/>
              <a:t>05/07/60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935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91-B62F-4209-9FED-B6F917A3A3ED}" type="datetime1">
              <a:rPr lang="th-TH" smtClean="0"/>
              <a:t>05/07/60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952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E158-7C3C-4A48-BD4D-B4546A8EA135}" type="datetime1">
              <a:rPr lang="th-TH" smtClean="0"/>
              <a:t>05/07/60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7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0F85-4C49-41DC-B08F-80AFDF003EC5}" type="datetime1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fld id="{46813055-5966-4BEB-98E3-07DF1E5BBEEE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282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Environment.html#MEDIA_MOUNTED" TargetMode="External"/><Relationship Id="rId2" Type="http://schemas.openxmlformats.org/officeDocument/2006/relationships/hyperlink" Target="https://developer.android.com/reference/android/os/Environment.html#getExternalStorageState(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java/io/File.html#getFreeSpace(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.html" TargetMode="External"/><Relationship Id="rId2" Type="http://schemas.openxmlformats.org/officeDocument/2006/relationships/hyperlink" Target="https://developer.android.com/reference/java/io/File.html#delete(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content/Context.html#deleteFile(java.lang.String)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Environment.html#getExternalStoragePublicDirectory(java.lang.String)" TargetMode="External"/><Relationship Id="rId7" Type="http://schemas.openxmlformats.org/officeDocument/2006/relationships/hyperlink" Target="https://developer.android.com/reference/android/content/Context.html#getExternalFilesDir(java.lang.String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os/Environment.html#DIRECTORY_PICTURES" TargetMode="External"/><Relationship Id="rId5" Type="http://schemas.openxmlformats.org/officeDocument/2006/relationships/hyperlink" Target="https://developer.android.com/reference/android/os/Environment.html#DIRECTORY_MUSIC" TargetMode="External"/><Relationship Id="rId4" Type="http://schemas.openxmlformats.org/officeDocument/2006/relationships/hyperlink" Target="https://developer.android.com/reference/java/io/File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constraint-layout/index.html?index=../../index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5693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5300" b="1" dirty="0" smtClean="0">
                <a:solidFill>
                  <a:schemeClr val="tx1"/>
                </a:solidFill>
              </a:rPr>
              <a:t>Mobile App Development</a:t>
            </a:r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4900" b="1" dirty="0" smtClean="0">
                <a:solidFill>
                  <a:schemeClr val="tx1"/>
                </a:solidFill>
              </a:rPr>
              <a:t/>
            </a:r>
            <a:br>
              <a:rPr lang="en-US" sz="4900" b="1" dirty="0" smtClean="0">
                <a:solidFill>
                  <a:schemeClr val="tx1"/>
                </a:solidFill>
              </a:rPr>
            </a:br>
            <a:r>
              <a:rPr lang="en-US" sz="4900" dirty="0" err="1" smtClean="0">
                <a:solidFill>
                  <a:schemeClr val="tx1"/>
                </a:solidFill>
              </a:rPr>
              <a:t>Lec</a:t>
            </a:r>
            <a:r>
              <a:rPr lang="en-US" sz="4900" dirty="0" smtClean="0">
                <a:solidFill>
                  <a:schemeClr val="tx1"/>
                </a:solidFill>
              </a:rPr>
              <a:t> 6: Saving data (File)</a:t>
            </a:r>
            <a:endParaRPr lang="th-TH" sz="49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800" dirty="0" smtClean="0"/>
          </a:p>
          <a:p>
            <a:endParaRPr lang="en-US" sz="4800" dirty="0" smtClean="0"/>
          </a:p>
          <a:p>
            <a:r>
              <a:rPr lang="en-US" sz="4400" dirty="0" err="1" smtClean="0"/>
              <a:t>Ekarat</a:t>
            </a:r>
            <a:r>
              <a:rPr lang="en-US" sz="4400" dirty="0" smtClean="0"/>
              <a:t> </a:t>
            </a:r>
            <a:r>
              <a:rPr lang="en-US" sz="4400" dirty="0" err="1" smtClean="0"/>
              <a:t>Rattagan</a:t>
            </a:r>
            <a:r>
              <a:rPr lang="en-US" sz="4400" dirty="0" smtClean="0"/>
              <a:t>, PhD</a:t>
            </a:r>
          </a:p>
          <a:p>
            <a:endParaRPr lang="en-US" sz="4800" dirty="0" smtClean="0"/>
          </a:p>
          <a:p>
            <a:endParaRPr lang="th-TH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666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Write &amp; Read </a:t>
            </a:r>
            <a:r>
              <a:rPr lang="en-US" b="1" dirty="0"/>
              <a:t>a File on </a:t>
            </a:r>
            <a:r>
              <a:rPr lang="en-US" b="1" dirty="0" smtClean="0"/>
              <a:t>External </a:t>
            </a:r>
            <a:r>
              <a:rPr lang="en-US" b="1" dirty="0"/>
              <a:t>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10</a:t>
            </a:fld>
            <a:endParaRPr lang="th-TH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0363" y="1959045"/>
            <a:ext cx="10072914" cy="29302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Checks if external storage is available for read and write */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isExternalStorageWritable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state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getExternalStorageState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MEDIA_MOUNTED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46665" y="4868685"/>
            <a:ext cx="10101943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Because the external storage may be unavailable—such as when the user has mounted the storage to a PC or has removed the SD card that provides the external storage—you should always verify that the volume is available before accessing it. You can query the external storage state by calling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getExternalStorageState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 If the returned state is equal to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MEDIA_MOUNTED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, then you can read and write your files. For example, the following methods are useful to determine the storage availability: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1334" y="1837749"/>
            <a:ext cx="103970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mContext.getExternalFilesDir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(null), </a:t>
            </a: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3200" b="1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More about External </a:t>
            </a:r>
            <a:r>
              <a:rPr lang="en-US" b="1" dirty="0"/>
              <a:t>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11</a:t>
            </a:fld>
            <a:endParaRPr lang="th-TH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43429" y="2180898"/>
            <a:ext cx="1010194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To check the size of external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storage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43430" y="2777513"/>
            <a:ext cx="1062445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freeSize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.getExternalFilesDir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).getFreeSpace();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totalSize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.getExternalFilesDir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getTotalSpace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2457" y="3782445"/>
            <a:ext cx="1055188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However, the system does not guarantee that you can write as many bytes as are indicated by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getFreeSpace()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If the number returned is a few MB more than the size of the data you want to save, or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if the file system is less than 90% full, then it's probably safe to proceed.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Otherwise, you probably shouldn't write to storage.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17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12</a:t>
            </a:fld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972458" y="2061027"/>
            <a:ext cx="1026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 Modify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writeFile</a:t>
            </a:r>
            <a:r>
              <a:rPr lang="en-US" dirty="0" smtClean="0">
                <a:solidFill>
                  <a:srgbClr val="FF0000"/>
                </a:solidFill>
              </a:rPr>
              <a:t> method</a:t>
            </a:r>
            <a:r>
              <a:rPr lang="en-US" dirty="0" smtClean="0"/>
              <a:t>,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to get the percentage of free space size?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to allow to save file, if after saving, the percentage of free space size is more than 10%.</a:t>
            </a:r>
          </a:p>
        </p:txBody>
      </p:sp>
    </p:spTree>
    <p:extLst>
      <p:ext uri="{BB962C8B-B14F-4D97-AF65-F5344CB8AC3E}">
        <p14:creationId xmlns:p14="http://schemas.microsoft.com/office/powerpoint/2010/main" val="15245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Delete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13</a:t>
            </a:fld>
            <a:endParaRPr lang="th-TH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8972" y="2054588"/>
            <a:ext cx="11161485" cy="34842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You should always delete files that you no longer need. The most straightforward way to delete a file is to have the opened file reference call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delete()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on itself.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myFile.delete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If the file is saved on internal storage, you can also ask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Context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to locate and delete a file by calling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deleteFile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myContext.deleteFile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5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Cache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14</a:t>
            </a:fld>
            <a:endParaRPr lang="th-TH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2515" y="1704564"/>
            <a:ext cx="11480799" cy="1600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.createTempFile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(filename,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.getCacheDir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To</a:t>
            </a:r>
            <a:r>
              <a:rPr lang="en-US" dirty="0"/>
              <a:t> add a random number on the end of the filename to keep files </a:t>
            </a:r>
            <a:r>
              <a:rPr lang="en-US" dirty="0" smtClean="0"/>
              <a:t>unique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Cache file, e.g., file downloaded from internet such as image, etc.</a:t>
            </a:r>
            <a:r>
              <a:rPr lang="en-US" dirty="0"/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25713" y="3379023"/>
            <a:ext cx="10871200" cy="29302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getTempFile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context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url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fileName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getLastPathSegment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file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createTempFile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context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getCacheDir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Error while creating file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15</a:t>
            </a:fld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972458" y="2061027"/>
            <a:ext cx="102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2.1 Implement saving a cache file &amp; observe the cache file generated</a:t>
            </a:r>
          </a:p>
        </p:txBody>
      </p:sp>
    </p:spTree>
    <p:extLst>
      <p:ext uri="{BB962C8B-B14F-4D97-AF65-F5344CB8AC3E}">
        <p14:creationId xmlns:p14="http://schemas.microsoft.com/office/powerpoint/2010/main" val="37485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Save public files on the external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16</a:t>
            </a:fld>
            <a:endParaRPr lang="th-TH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4743" y="3059710"/>
            <a:ext cx="10609943" cy="29302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getAlbumStorageDir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albumName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Get the directory for the user's public pictures directory.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getExternalStoragePublicDirectory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DIRECTORY_PICTURES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albumName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mkdirs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LOG_TAG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"Directory not created"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599" y="1646929"/>
            <a:ext cx="11030857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If you want to save public files on the external storage, use the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getExternalStoragePublicDirectory()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method to get a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File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representing the appropriate directory on the external storage.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The method takes an argument specifying the type of file you want to save so that they can be logically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organized with other public files, such as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DIRECTORY_MUSIC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or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DIRECTORY_PICTURES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 For example: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2171" y="5973412"/>
            <a:ext cx="982617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* If you want to save files that are private to your app, you can acquire the appropriate directory by calling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getExternalFilesDir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More file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17</a:t>
            </a:fld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1168400" y="2070100"/>
            <a:ext cx="472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Load an image from SD Card</a:t>
            </a:r>
            <a:endParaRPr lang="th-TH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727200" y="2700913"/>
            <a:ext cx="9626600" cy="2431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   sdCard =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.getExternalStorageDirectory();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   directory =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(sdCard.getAbsolutePath() + </a:t>
            </a:r>
            <a:r>
              <a:rPr kumimoji="0" lang="en-US" altLang="th-TH" sz="18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</a:rPr>
              <a:t>“/</a:t>
            </a:r>
            <a:r>
              <a:rPr lang="en-US" altLang="th-TH" sz="1800" dirty="0" err="1" smtClean="0">
                <a:solidFill>
                  <a:srgbClr val="7D2727"/>
                </a:solidFill>
                <a:latin typeface="Consolas" panose="020B0609020204030204" pitchFamily="49" charset="0"/>
              </a:rPr>
              <a:t>Your_</a:t>
            </a:r>
            <a:r>
              <a:rPr kumimoji="0" lang="en-US" altLang="th-TH" sz="1800" b="0" i="0" u="none" strike="noStrike" cap="none" normalizeH="0" baseline="0" dirty="0" err="1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th-TH" sz="1800" dirty="0" smtClean="0">
                <a:solidFill>
                  <a:srgbClr val="7D2727"/>
                </a:solidFill>
                <a:latin typeface="Consolas" panose="020B0609020204030204" pitchFamily="49" charset="0"/>
              </a:rPr>
              <a:t>”</a:t>
            </a:r>
            <a:r>
              <a:rPr lang="en-US" altLang="th-TH" sz="1800" dirty="0" smtClean="0">
                <a:solidFill>
                  <a:srgbClr val="303336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   file =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(directory,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</a:rPr>
              <a:t>"image_name.jpg“</a:t>
            </a:r>
            <a:r>
              <a:rPr lang="en-US" altLang="th-TH" sz="1800" dirty="0" smtClean="0">
                <a:solidFill>
                  <a:srgbClr val="303336"/>
                </a:solidFill>
                <a:latin typeface="Consolas" panose="020B06090202040302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Bitmap</a:t>
            </a:r>
            <a:r>
              <a:rPr lang="th-TH" altLang="th-TH" sz="1800" dirty="0" smtClean="0">
                <a:solidFill>
                  <a:srgbClr val="303336"/>
                </a:solidFill>
                <a:latin typeface="Consolas" panose="020B0609020204030204" pitchFamily="49" charset="0"/>
              </a:rPr>
              <a:t>  bitmap </a:t>
            </a:r>
            <a:r>
              <a:rPr lang="th-TH" altLang="th-TH" sz="1800" dirty="0">
                <a:solidFill>
                  <a:srgbClr val="303336"/>
                </a:solidFill>
                <a:latin typeface="Consolas" panose="020B0609020204030204" pitchFamily="49" charset="0"/>
              </a:rPr>
              <a:t>= </a:t>
            </a:r>
            <a:r>
              <a:rPr lang="th-TH" altLang="th-TH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BitmapFactory</a:t>
            </a:r>
            <a:r>
              <a:rPr lang="th-TH" altLang="th-TH" sz="1800" dirty="0" smtClean="0">
                <a:solidFill>
                  <a:srgbClr val="303336"/>
                </a:solidFill>
                <a:latin typeface="Consolas" panose="020B0609020204030204" pitchFamily="49" charset="0"/>
              </a:rPr>
              <a:t>.decodeFile(</a:t>
            </a:r>
            <a:r>
              <a:rPr lang="en-US" altLang="th-TH" sz="1800" dirty="0" smtClean="0">
                <a:solidFill>
                  <a:srgbClr val="303336"/>
                </a:solidFill>
                <a:latin typeface="Consolas" panose="020B0609020204030204" pitchFamily="49" charset="0"/>
              </a:rPr>
              <a:t>file);</a:t>
            </a:r>
            <a:endParaRPr lang="th-TH" altLang="th-TH" sz="1800" dirty="0" smtClean="0">
              <a:solidFill>
                <a:srgbClr val="30333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h-TH" altLang="th-TH" sz="18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h-TH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//Set to View</a:t>
            </a:r>
            <a:endParaRPr lang="th-TH" altLang="th-TH" sz="1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ImageView</a:t>
            </a:r>
            <a:r>
              <a:rPr lang="th-TH" altLang="th-TH" sz="1800" dirty="0" smtClean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th-TH" altLang="th-TH" sz="1800" dirty="0">
                <a:solidFill>
                  <a:srgbClr val="303336"/>
                </a:solidFill>
                <a:latin typeface="Consolas" panose="020B0609020204030204" pitchFamily="49" charset="0"/>
              </a:rPr>
              <a:t>myImageView = (</a:t>
            </a:r>
            <a:r>
              <a:rPr lang="th-TH" altLang="th-TH" sz="1800" dirty="0">
                <a:solidFill>
                  <a:srgbClr val="2B91AF"/>
                </a:solidFill>
                <a:latin typeface="Consolas" panose="020B0609020204030204" pitchFamily="49" charset="0"/>
              </a:rPr>
              <a:t>ImageView</a:t>
            </a:r>
            <a:r>
              <a:rPr lang="th-TH" altLang="th-TH" sz="1800" dirty="0">
                <a:solidFill>
                  <a:srgbClr val="303336"/>
                </a:solidFill>
                <a:latin typeface="Consolas" panose="020B0609020204030204" pitchFamily="49" charset="0"/>
              </a:rPr>
              <a:t>)findViewById(R.id.imageview); myImageView.setImageBitmap(bitmap);</a:t>
            </a:r>
            <a:r>
              <a:rPr lang="th-TH" altLang="th-TH" sz="3200" dirty="0"/>
              <a:t> </a:t>
            </a:r>
            <a:endParaRPr lang="th-TH" altLang="th-TH" sz="6000" dirty="0"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Android External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18</a:t>
            </a:fld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1168400" y="2070100"/>
            <a:ext cx="5490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https://github.com/eluleci/FlatUI</a:t>
            </a:r>
            <a:endParaRPr lang="th-TH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814" y="2593320"/>
            <a:ext cx="3450386" cy="3795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32300" y="6388745"/>
            <a:ext cx="3610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400" dirty="0" smtClean="0"/>
              <a:t>https://codecanyon.net/item/android-clean-flat-ui-</a:t>
            </a:r>
            <a:r>
              <a:rPr lang="th-TH" sz="1400" dirty="0"/>
              <a:t>components/11316073</a:t>
            </a:r>
          </a:p>
        </p:txBody>
      </p:sp>
    </p:spTree>
    <p:extLst>
      <p:ext uri="{BB962C8B-B14F-4D97-AF65-F5344CB8AC3E}">
        <p14:creationId xmlns:p14="http://schemas.microsoft.com/office/powerpoint/2010/main" val="28944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Interesting External Library for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19</a:t>
            </a:fld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1168400" y="2070100"/>
            <a:ext cx="1018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Encrypt/Decrypt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https</a:t>
            </a:r>
            <a:r>
              <a:rPr lang="en-US" sz="2400" dirty="0"/>
              <a:t>://github.com/tozny/java-aes-crypto</a:t>
            </a:r>
            <a:endParaRPr lang="th-TH" sz="2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Saving Key-Value Sets</a:t>
            </a:r>
          </a:p>
          <a:p>
            <a:r>
              <a:rPr lang="en-US" sz="3200" dirty="0" smtClean="0"/>
              <a:t>Saving Files</a:t>
            </a:r>
          </a:p>
          <a:p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Saving Data in SQL Databases</a:t>
            </a:r>
          </a:p>
          <a:p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199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Constraint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20</a:t>
            </a:fld>
            <a:endParaRPr lang="th-TH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7100" y="2000359"/>
            <a:ext cx="10096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hlinkClick r:id="rId3"/>
              </a:rPr>
              <a:t>https://codelabs.developers.google.com/codelabs/constraint-layout/index.html?index=..%2F..%</a:t>
            </a:r>
            <a:r>
              <a:rPr lang="th-TH" dirty="0" smtClean="0">
                <a:hlinkClick r:id="rId3"/>
              </a:rPr>
              <a:t>2Findex#0</a:t>
            </a:r>
            <a:endParaRPr lang="th-TH" dirty="0" smtClean="0"/>
          </a:p>
          <a:p>
            <a:endParaRPr lang="th-TH" dirty="0"/>
          </a:p>
          <a:p>
            <a:r>
              <a:rPr lang="en-US" dirty="0" smtClean="0"/>
              <a:t>Keyword </a:t>
            </a:r>
            <a:r>
              <a:rPr lang="en-US" dirty="0"/>
              <a:t>to search: </a:t>
            </a:r>
            <a:r>
              <a:rPr lang="en-US" dirty="0" err="1">
                <a:solidFill>
                  <a:srgbClr val="FF0000"/>
                </a:solidFill>
              </a:rPr>
              <a:t>codelabs</a:t>
            </a:r>
            <a:r>
              <a:rPr lang="en-US" dirty="0">
                <a:solidFill>
                  <a:srgbClr val="FF0000"/>
                </a:solidFill>
              </a:rPr>
              <a:t> constraint layout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Saving Files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r>
              <a:rPr lang="en-US" sz="3200" dirty="0" smtClean="0"/>
              <a:t>Android uses </a:t>
            </a:r>
            <a:r>
              <a:rPr lang="en-US" sz="3200" u="sng" dirty="0" smtClean="0"/>
              <a:t>disk-based file systems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A File object is suited to </a:t>
            </a:r>
            <a:r>
              <a:rPr lang="en-US" sz="3200" dirty="0" smtClean="0"/>
              <a:t>read </a:t>
            </a:r>
            <a:r>
              <a:rPr lang="en-US" sz="3200" dirty="0" smtClean="0"/>
              <a:t>or </a:t>
            </a:r>
            <a:r>
              <a:rPr lang="en-US" sz="3200" dirty="0" smtClean="0"/>
              <a:t>write </a:t>
            </a:r>
            <a:r>
              <a:rPr lang="en-US" sz="3200" u="sng" dirty="0" smtClean="0"/>
              <a:t>large amounts of data</a:t>
            </a:r>
            <a:r>
              <a:rPr lang="en-US" sz="3200" dirty="0" smtClean="0"/>
              <a:t>, e.g., image files or anything exchanged over a network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API: Java.io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119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Internal or External Storage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Two file storage areas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Internal storage</a:t>
            </a:r>
            <a:r>
              <a:rPr lang="en-US" sz="3200" dirty="0" smtClean="0"/>
              <a:t>: built-in non-volatile memory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External storage</a:t>
            </a:r>
            <a:r>
              <a:rPr lang="en-US" sz="3200" dirty="0" smtClean="0"/>
              <a:t>: a removable storage medium (micro SD card)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Some devices divide the permanent storage space into two storage spaces (even without a removable storage medium)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15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Internal or External Storage</a:t>
            </a:r>
            <a:endParaRPr lang="th-TH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594358"/>
              </p:ext>
            </p:extLst>
          </p:nvPr>
        </p:nvGraphicFramePr>
        <p:xfrm>
          <a:off x="876300" y="1478492"/>
          <a:ext cx="10515600" cy="490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Internal storage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External storage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Always available.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effectLst/>
                        </a:rPr>
                        <a:t>not always available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Files saved</a:t>
                      </a:r>
                      <a:r>
                        <a:rPr lang="en-US" sz="2400" baseline="0" dirty="0" smtClean="0"/>
                        <a:t> here are accessible by only you app.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files saved here may be read outside of your control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When the user uninstalls your app, the system removes all your app's files from internal storage.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When the user uninstalls your app, the system removes your app's files from here only if you save them in the directory from </a:t>
                      </a:r>
                      <a:r>
                        <a:rPr lang="en-US" sz="2400" dirty="0" err="1" smtClean="0"/>
                        <a:t>getExternalFilesDir</a:t>
                      </a:r>
                      <a:r>
                        <a:rPr lang="en-US" sz="2400" dirty="0" smtClean="0"/>
                        <a:t>().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best when you want to be sure that neither the user nor other apps can access your files.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best place for files that don't require access restrictions and for files that you want to share with other apps or allow the user to access with a computer.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937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Permissions</a:t>
            </a:r>
            <a:endParaRPr lang="th-TH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6</a:t>
            </a:fld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Permissions for External Storage</a:t>
            </a:r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91569" y="2467192"/>
            <a:ext cx="11737075" cy="13913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&lt;manifest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&lt;uses-permission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android.permission.WRITE_EXTERNAL_STORAGE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lang="en-US" altLang="en-US" sz="2000" dirty="0" err="1" smtClean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android.permission.READ_EXTERNAL_STORAGE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&lt;/manifest&gt;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2132" y="3960392"/>
            <a:ext cx="109558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Don’t </a:t>
            </a:r>
            <a:r>
              <a:rPr lang="en-US" sz="3200" dirty="0"/>
              <a:t>need any permissions to save files on </a:t>
            </a:r>
            <a:r>
              <a:rPr lang="en-US" sz="3200" u="sng" dirty="0"/>
              <a:t>the internal storage</a:t>
            </a:r>
            <a:r>
              <a:rPr lang="en-US" sz="3200" dirty="0"/>
              <a:t>. Your application always has permission to read and write files in its internal storage directory.</a:t>
            </a:r>
          </a:p>
        </p:txBody>
      </p:sp>
    </p:spTree>
    <p:extLst>
      <p:ext uri="{BB962C8B-B14F-4D97-AF65-F5344CB8AC3E}">
        <p14:creationId xmlns:p14="http://schemas.microsoft.com/office/powerpoint/2010/main" val="37063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Save a File on Internal Storage</a:t>
            </a:r>
            <a:endParaRPr lang="th-TH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7</a:t>
            </a:fld>
            <a:endParaRPr lang="th-TH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18614" y="1801515"/>
            <a:ext cx="12187451" cy="44691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filename 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world!"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altLang="en-US" sz="2000" dirty="0" err="1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getFilesDir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filename</a:t>
            </a:r>
            <a:r>
              <a:rPr lang="en-US" altLang="en-US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altLang="en-US" sz="2000" dirty="0" err="1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FileOutputStream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openFileOutput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MODE_PRIVATE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getBytes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printStackTrace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Read a File on Internal Storage</a:t>
            </a:r>
            <a:endParaRPr lang="th-TH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8</a:t>
            </a:fld>
            <a:endParaRPr lang="th-TH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400" y="1299487"/>
            <a:ext cx="11446933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.openFileInput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bufferedReader.readLine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stringBuilder.append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inputStream.close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stringBuilder.toString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"login activity"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"Can not read file: 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e.toString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attached file (Ex1.pdf)</a:t>
            </a:r>
          </a:p>
          <a:p>
            <a:r>
              <a:rPr lang="en-US" dirty="0" smtClean="0"/>
              <a:t>In Ex1.pdf, you will see the new View (</a:t>
            </a:r>
            <a:r>
              <a:rPr lang="en-US" dirty="0" err="1" smtClean="0"/>
              <a:t>SnackBar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To use </a:t>
            </a:r>
            <a:r>
              <a:rPr lang="en-US" b="1" dirty="0" err="1" smtClean="0"/>
              <a:t>SnackBar</a:t>
            </a:r>
            <a:endParaRPr lang="en-US" b="1" dirty="0"/>
          </a:p>
          <a:p>
            <a:pPr lvl="1"/>
            <a:r>
              <a:rPr lang="en-US" dirty="0" smtClean="0"/>
              <a:t>Insert                                                                                                   “ </a:t>
            </a:r>
          </a:p>
          <a:p>
            <a:pPr marL="457200" lvl="1" indent="0">
              <a:buNone/>
            </a:pPr>
            <a:r>
              <a:rPr lang="en-US" dirty="0" smtClean="0"/>
              <a:t>   into </a:t>
            </a:r>
            <a:r>
              <a:rPr lang="en-US" dirty="0" err="1" smtClean="0">
                <a:solidFill>
                  <a:srgbClr val="FF0000"/>
                </a:solidFill>
              </a:rPr>
              <a:t>build.gradle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&gt;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dependencies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sync now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More about </a:t>
            </a:r>
            <a:r>
              <a:rPr lang="en-US" b="1" dirty="0" err="1" smtClean="0">
                <a:sym typeface="Wingdings" panose="05000000000000000000" pitchFamily="2" charset="2"/>
              </a:rPr>
              <a:t>Snackbar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://www.akexorcist.com/2015/07/android-design-support-library-snackbar.html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9</a:t>
            </a:fld>
            <a:endParaRPr lang="th-TH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54514" y="3294260"/>
            <a:ext cx="699588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'com.android.support:design:25.1.1'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28364</TotalTime>
  <Words>884</Words>
  <Application>Microsoft Office PowerPoint</Application>
  <PresentationFormat>Widescreen</PresentationFormat>
  <Paragraphs>223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Angsana New</vt:lpstr>
      <vt:lpstr>Arial</vt:lpstr>
      <vt:lpstr>Calibri</vt:lpstr>
      <vt:lpstr>Cambria</vt:lpstr>
      <vt:lpstr>Consolas</vt:lpstr>
      <vt:lpstr>Cordia New</vt:lpstr>
      <vt:lpstr>Courier New</vt:lpstr>
      <vt:lpstr>Roboto</vt:lpstr>
      <vt:lpstr>Wingdings</vt:lpstr>
      <vt:lpstr>Office Theme</vt:lpstr>
      <vt:lpstr> Mobile App Development  Lec 6: Saving data (File)</vt:lpstr>
      <vt:lpstr>Outline</vt:lpstr>
      <vt:lpstr>Saving Files</vt:lpstr>
      <vt:lpstr>Internal or External Storage</vt:lpstr>
      <vt:lpstr>Internal or External Storage</vt:lpstr>
      <vt:lpstr>Permissions</vt:lpstr>
      <vt:lpstr>Save a File on Internal Storage</vt:lpstr>
      <vt:lpstr>Read a File on Internal Storage</vt:lpstr>
      <vt:lpstr>Example 1</vt:lpstr>
      <vt:lpstr>Write &amp; Read a File on External Storage</vt:lpstr>
      <vt:lpstr>More about External Storage</vt:lpstr>
      <vt:lpstr>Exercise 1</vt:lpstr>
      <vt:lpstr>Delete a File</vt:lpstr>
      <vt:lpstr>Cache a file</vt:lpstr>
      <vt:lpstr>Exercise 2</vt:lpstr>
      <vt:lpstr>Save public files on the external storage</vt:lpstr>
      <vt:lpstr>More file types</vt:lpstr>
      <vt:lpstr>Android External Library</vt:lpstr>
      <vt:lpstr>Interesting External Library for files</vt:lpstr>
      <vt:lpstr>Constraint Layout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MTE-416: Mobile Application Development</dc:title>
  <dc:creator>Ekarat Rattagan</dc:creator>
  <cp:lastModifiedBy>pok</cp:lastModifiedBy>
  <cp:revision>432</cp:revision>
  <dcterms:created xsi:type="dcterms:W3CDTF">2016-04-07T04:56:38Z</dcterms:created>
  <dcterms:modified xsi:type="dcterms:W3CDTF">2017-07-05T04:48:32Z</dcterms:modified>
</cp:coreProperties>
</file>