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53" autoAdjust="0"/>
    <p:restoredTop sz="94434" autoAdjust="0"/>
  </p:normalViewPr>
  <p:slideViewPr>
    <p:cSldViewPr snapToGrid="0">
      <p:cViewPr varScale="1">
        <p:scale>
          <a:sx n="93" d="100"/>
          <a:sy n="93" d="100"/>
        </p:scale>
        <p:origin x="82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15818-BD12-40FD-A08C-84C9D46C2356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334DB-1203-4CB2-9FC5-F40EFD57C3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38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1915D-18D0-4540-8A10-6ADE1B5F226F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E5028-0040-4563-AA1C-63C252DD30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40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E5028-0040-4563-AA1C-63C252DD30C6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4475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E5028-0040-4563-AA1C-63C252DD30C6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899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CB1FE-BBA7-4183-8AAA-24772F134CAC}" type="slidenum">
              <a:rPr lang="es-ES"/>
              <a:pPr/>
              <a:t>5</a:t>
            </a:fld>
            <a:endParaRPr lang="es-E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62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4CF28C3-784E-4BB3-A57B-68272813DBDE}" type="datetime1">
              <a:rPr lang="es-MX" smtClean="0"/>
              <a:t>01/09/2015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s-MX" smtClean="0"/>
              <a:t>Presenta: ISC Domingo García Ornelas Desarrollo de Aplicaciones Para Dispositivos Moviles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1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66BF-EE9E-46F7-A806-2EC55C11A30A}" type="datetime1">
              <a:rPr lang="es-MX" smtClean="0"/>
              <a:t>01/09/2015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Presenta: ISC Domingo García Ornelas Desarrollo de Aplicaciones Para Dispositivos Moviles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281D-B802-4273-8DF3-ECEF382418DA}" type="datetime1">
              <a:rPr lang="es-MX" smtClean="0"/>
              <a:t>01/09/2015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Presenta: ISC Domingo García Ornelas Desarrollo de Aplicaciones Para Dispositivos Moviles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08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5159-59E2-4983-9AFA-8424E0435CE5}" type="datetime1">
              <a:rPr lang="es-MX" smtClean="0"/>
              <a:t>01/09/2015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Presenta: ISC Domingo García Ornelas Desarrollo de Aplicaciones Para Dispositivos Moviles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69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F985-0E58-472F-B2A4-C01FC18DFF10}" type="datetime1">
              <a:rPr lang="es-MX" smtClean="0"/>
              <a:t>01/09/2015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Presenta: ISC Domingo García Ornelas Desarrollo de Aplicaciones Para Dispositivos Moviles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24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F631-2B81-4C4C-89CA-74D7BEAAE4DD}" type="datetime1">
              <a:rPr lang="es-MX" smtClean="0"/>
              <a:t>01/09/2015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Presenta: ISC Domingo García Ornelas Desarrollo de Aplicaciones Para Dispositivos Moviles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99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38BE-5652-4C89-BF45-F3630AFFCA50}" type="datetime1">
              <a:rPr lang="es-MX" smtClean="0"/>
              <a:t>01/09/2015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s-MX" smtClean="0"/>
              <a:t>Presenta: ISC Domingo García Ornelas Desarrollo de Aplicaciones Para Dispositivos Moviles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17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8F16301-3CB2-4BF9-91F5-7DB8969B6D79}" type="datetime1">
              <a:rPr lang="es-MX" smtClean="0"/>
              <a:t>01/09/2015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Presenta: ISC Domingo García Ornelas Desarrollo de Aplicaciones Para Dispositivos Moviles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66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CE960E7-E33B-4466-BAAB-84CEF4F3401D}" type="datetime1">
              <a:rPr lang="es-MX" smtClean="0"/>
              <a:t>01/09/2015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Presenta: ISC Domingo García Ornelas Desarrollo de Aplicaciones Para Dispositivos Moviles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ángulo 20"/>
          <p:cNvSpPr/>
          <p:nvPr userDrawn="1"/>
        </p:nvSpPr>
        <p:spPr>
          <a:xfrm>
            <a:off x="4947063" y="3244334"/>
            <a:ext cx="2297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PRESENTA : ISC DGO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2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F244-3F17-4EAB-A4F0-C5C0E8ED858A}" type="datetime1">
              <a:rPr lang="es-MX" smtClean="0"/>
              <a:t>01/09/2015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Presenta: ISC Domingo García Ornelas Desarrollo de Aplicaciones Para Dispositivos Moviles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9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4172-0D6A-4DE8-B017-CF7807DCD1E8}" type="datetime1">
              <a:rPr lang="es-MX" smtClean="0"/>
              <a:t>01/09/2015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Presenta: ISC Domingo García Ornelas Desarrollo de Aplicaciones Para Dispositivos Moviles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1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203C-9F57-464E-881D-AFFED96B995F}" type="datetime1">
              <a:rPr lang="es-MX" smtClean="0"/>
              <a:t>01/09/2015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Presenta: ISC Domingo García Ornelas Desarrollo de Aplicaciones Para Dispositivos Moviles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7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CBC4-9540-47B4-B485-29B15AE0D524}" type="datetime1">
              <a:rPr lang="es-MX" smtClean="0"/>
              <a:t>01/09/2015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Presenta: ISC Domingo García Ornelas Desarrollo de Aplicaciones Para Dispositivos Moviles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7687-99F2-4E15-9AF4-388048DCD3DA}" type="datetime1">
              <a:rPr lang="es-MX" smtClean="0"/>
              <a:t>01/09/2015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Presenta: ISC Domingo García Ornelas Desarrollo de Aplicaciones Para Dispositivos Moviles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3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C302-C32A-40A6-B8BC-F3E63E33D2BD}" type="datetime1">
              <a:rPr lang="es-MX" smtClean="0"/>
              <a:t>01/09/2015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Presenta: ISC Domingo García Ornelas Desarrollo de Aplicaciones Para Dispositivos Moviles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9B31-DFAC-4A3C-9C8C-A1F7307E56BE}" type="datetime1">
              <a:rPr lang="es-MX" smtClean="0"/>
              <a:t>01/09/2015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Presenta: ISC Domingo García Ornelas Desarrollo de Aplicaciones Para Dispositivos Moviles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F28D-2FBC-486F-B824-A28563E85F01}" type="datetime1">
              <a:rPr lang="es-MX" smtClean="0"/>
              <a:t>01/09/2015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Presenta: ISC Domingo García Ornelas Desarrollo de Aplicaciones Para Dispositivos Moviles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0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DDABBFD-275C-4F0B-B19F-6B28CF59070E}" type="datetime1">
              <a:rPr lang="es-MX" smtClean="0"/>
              <a:t>01/09/2015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s-MX" smtClean="0"/>
              <a:t>Presenta: ISC Domingo García Ornelas Desarrollo de Aplicaciones Para Dispositivos Moviles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2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istoria%20y%20evolucion%20del%20celular%20desde%201983%20hasta%202013%20LOQUENDO.mp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2835667"/>
            <a:ext cx="8825658" cy="1941714"/>
          </a:xfrm>
        </p:spPr>
        <p:txBody>
          <a:bodyPr>
            <a:normAutofit/>
          </a:bodyPr>
          <a:lstStyle/>
          <a:p>
            <a:r>
              <a:rPr lang="es-MX" sz="4800" dirty="0" smtClean="0"/>
              <a:t>1.1 Evolución de los Dispositivos Móviles</a:t>
            </a:r>
            <a:endParaRPr lang="es-MX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1968316"/>
            <a:ext cx="9144000" cy="754025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Universidad Tecnológica de León</a:t>
            </a:r>
          </a:p>
          <a:p>
            <a:r>
              <a:rPr lang="es-MX" dirty="0" smtClean="0"/>
              <a:t>Desarrollo de Aplicaciones Para Dispositivos Móviles</a:t>
            </a:r>
            <a:endParaRPr lang="es-MX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696092" y="4890707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>
                <a:solidFill>
                  <a:srgbClr val="0070C0"/>
                </a:solidFill>
              </a:rPr>
              <a:t>Presenta: Ing. Ismael Pérez Mena</a:t>
            </a:r>
            <a:endParaRPr lang="es-MX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Generación 0G - ARP 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68764" y="2408289"/>
            <a:ext cx="10479639" cy="4177445"/>
          </a:xfrm>
        </p:spPr>
        <p:txBody>
          <a:bodyPr>
            <a:noAutofit/>
          </a:bodyPr>
          <a:lstStyle/>
          <a:p>
            <a:r>
              <a:rPr lang="es-EC" sz="2200" b="1" dirty="0"/>
              <a:t>ARP</a:t>
            </a:r>
            <a:r>
              <a:rPr lang="es-EC" sz="2200" dirty="0"/>
              <a:t> (</a:t>
            </a:r>
            <a:r>
              <a:rPr lang="es-EC" sz="2200" dirty="0" err="1"/>
              <a:t>Autoradiopuhelin</a:t>
            </a:r>
            <a:r>
              <a:rPr lang="es-EC" sz="2200" dirty="0"/>
              <a:t>, o </a:t>
            </a:r>
            <a:r>
              <a:rPr lang="es-EC" sz="2200" b="1" dirty="0"/>
              <a:t>Teléfono de Radio para el Carro</a:t>
            </a:r>
            <a:r>
              <a:rPr lang="es-EC" sz="2200" dirty="0"/>
              <a:t>)  red de telefonía móvil comercial </a:t>
            </a:r>
            <a:r>
              <a:rPr lang="es-EC" sz="2200" b="1" dirty="0"/>
              <a:t>Finlandesa</a:t>
            </a:r>
            <a:r>
              <a:rPr lang="es-EC" sz="2200" dirty="0"/>
              <a:t>. </a:t>
            </a:r>
          </a:p>
          <a:p>
            <a:r>
              <a:rPr lang="es-EC" sz="2200" dirty="0"/>
              <a:t>Propuesto en </a:t>
            </a:r>
            <a:r>
              <a:rPr lang="es-EC" sz="2200" b="1" dirty="0"/>
              <a:t>1968</a:t>
            </a:r>
            <a:r>
              <a:rPr lang="es-EC" sz="2200" dirty="0"/>
              <a:t>, su construcción en </a:t>
            </a:r>
            <a:r>
              <a:rPr lang="es-EC" sz="2200" b="1" dirty="0"/>
              <a:t>1969, lanzado en 1971 </a:t>
            </a:r>
          </a:p>
          <a:p>
            <a:r>
              <a:rPr lang="es-EC" sz="2200" b="1" dirty="0"/>
              <a:t>Cobertura del 100% en Finlandia</a:t>
            </a:r>
            <a:r>
              <a:rPr lang="es-EC" sz="2200" dirty="0"/>
              <a:t>, fue un éxito y muy popular; pero el servicio </a:t>
            </a:r>
            <a:r>
              <a:rPr lang="es-EC" sz="2200" b="1" dirty="0"/>
              <a:t>se congestionó y fue reemplazado con tecnología moderna. </a:t>
            </a:r>
          </a:p>
          <a:p>
            <a:r>
              <a:rPr lang="es-EC" sz="2200" b="1" dirty="0"/>
              <a:t>ARP operaba en la frecuencia de los 150 MHz, </a:t>
            </a:r>
            <a:r>
              <a:rPr lang="es-EC" sz="2200" b="1" dirty="0" err="1"/>
              <a:t>Tx</a:t>
            </a:r>
            <a:r>
              <a:rPr lang="es-EC" sz="2200" b="1" dirty="0"/>
              <a:t> </a:t>
            </a:r>
            <a:r>
              <a:rPr lang="es-EC" sz="2200" b="1" dirty="0" err="1"/>
              <a:t>half-duplex</a:t>
            </a:r>
            <a:r>
              <a:rPr lang="es-EC" sz="2200" dirty="0"/>
              <a:t> ,  hasta que </a:t>
            </a:r>
            <a:r>
              <a:rPr lang="es-EC" sz="2200" b="1" dirty="0"/>
              <a:t>teléfonos  full-</a:t>
            </a:r>
            <a:r>
              <a:rPr lang="es-EC" sz="2200" b="1" dirty="0" err="1"/>
              <a:t>duplex</a:t>
            </a:r>
            <a:r>
              <a:rPr lang="es-EC" sz="2200" b="1" dirty="0"/>
              <a:t> </a:t>
            </a:r>
            <a:r>
              <a:rPr lang="es-EC" sz="2200" dirty="0"/>
              <a:t>fueron lanzados. </a:t>
            </a:r>
          </a:p>
          <a:p>
            <a:r>
              <a:rPr lang="es-EC" sz="2200" b="1" dirty="0"/>
              <a:t>Señal analógica, no cifraba las llamadas</a:t>
            </a:r>
            <a:r>
              <a:rPr lang="es-EC" sz="2200" dirty="0"/>
              <a:t>, además </a:t>
            </a:r>
            <a:r>
              <a:rPr lang="es-EC" sz="2200" b="1" dirty="0"/>
              <a:t>no soportaba “</a:t>
            </a:r>
            <a:r>
              <a:rPr lang="es-EC" sz="2200" b="1" dirty="0" err="1"/>
              <a:t>hangover</a:t>
            </a:r>
            <a:r>
              <a:rPr lang="es-EC" sz="2200" b="1" dirty="0"/>
              <a:t>”.</a:t>
            </a:r>
          </a:p>
          <a:p>
            <a:r>
              <a:rPr lang="es-EC" sz="2200" dirty="0"/>
              <a:t> La Red fue </a:t>
            </a:r>
            <a:r>
              <a:rPr lang="es-EC" sz="2200" b="1" dirty="0"/>
              <a:t>cerrada en el año 2000.</a:t>
            </a:r>
          </a:p>
        </p:txBody>
      </p:sp>
    </p:spTree>
    <p:extLst>
      <p:ext uri="{BB962C8B-B14F-4D97-AF65-F5344CB8AC3E}">
        <p14:creationId xmlns:p14="http://schemas.microsoft.com/office/powerpoint/2010/main" val="20172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Generacion</a:t>
            </a:r>
            <a:r>
              <a:rPr lang="es-EC" dirty="0" smtClean="0"/>
              <a:t> 0G - MTD 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110" y="2603500"/>
            <a:ext cx="10658270" cy="3416300"/>
          </a:xfrm>
        </p:spPr>
        <p:txBody>
          <a:bodyPr>
            <a:normAutofit/>
          </a:bodyPr>
          <a:lstStyle/>
          <a:p>
            <a:r>
              <a:rPr lang="es-EC" sz="2000" b="1" dirty="0" smtClean="0"/>
              <a:t>MTD- </a:t>
            </a:r>
            <a:r>
              <a:rPr lang="es-EC" sz="2000" b="1" dirty="0" err="1" smtClean="0"/>
              <a:t>Mobiltelefonisystem</a:t>
            </a:r>
            <a:r>
              <a:rPr lang="es-EC" sz="2000" b="1" dirty="0" smtClean="0"/>
              <a:t> D.</a:t>
            </a:r>
          </a:p>
          <a:p>
            <a:r>
              <a:rPr lang="es-EC" sz="2000" dirty="0" smtClean="0"/>
              <a:t>Era un </a:t>
            </a:r>
            <a:r>
              <a:rPr lang="es-EC" sz="2000" b="1" dirty="0" smtClean="0"/>
              <a:t>sistema manual </a:t>
            </a:r>
            <a:r>
              <a:rPr lang="es-EC" sz="2000" dirty="0" smtClean="0"/>
              <a:t>de telefonía móvil que usaba la banda de </a:t>
            </a:r>
            <a:r>
              <a:rPr lang="es-EC" sz="2000" b="1" dirty="0" smtClean="0"/>
              <a:t>frecuencias de 450 </a:t>
            </a:r>
            <a:r>
              <a:rPr lang="es-EC" sz="2000" b="1" dirty="0" err="1" smtClean="0"/>
              <a:t>MHz.</a:t>
            </a:r>
            <a:r>
              <a:rPr lang="es-EC" sz="2000" b="1" dirty="0" smtClean="0"/>
              <a:t> </a:t>
            </a:r>
          </a:p>
          <a:p>
            <a:r>
              <a:rPr lang="es-EC" sz="2000" dirty="0" smtClean="0"/>
              <a:t>Fue introducido en </a:t>
            </a:r>
            <a:r>
              <a:rPr lang="es-EC" sz="2000" b="1" dirty="0" smtClean="0"/>
              <a:t>1971 en Suecia.</a:t>
            </a:r>
          </a:p>
          <a:p>
            <a:r>
              <a:rPr lang="es-EC" sz="2000" dirty="0" smtClean="0"/>
              <a:t>MTD se llevó a cabo también en </a:t>
            </a:r>
            <a:r>
              <a:rPr lang="es-EC" sz="2000" b="1" dirty="0" smtClean="0"/>
              <a:t>Dinamarca y en Noruega </a:t>
            </a:r>
            <a:r>
              <a:rPr lang="es-EC" sz="2000" dirty="0" smtClean="0"/>
              <a:t>(desde 1976), que </a:t>
            </a:r>
            <a:r>
              <a:rPr lang="es-EC" sz="2000" b="1" dirty="0" smtClean="0"/>
              <a:t>permitió el “</a:t>
            </a:r>
            <a:r>
              <a:rPr lang="es-EC" sz="2000" b="1" dirty="0" err="1" smtClean="0"/>
              <a:t>roaming</a:t>
            </a:r>
            <a:r>
              <a:rPr lang="es-EC" sz="2000" b="1" dirty="0" smtClean="0"/>
              <a:t>”</a:t>
            </a:r>
            <a:r>
              <a:rPr lang="es-EC" sz="2000" dirty="0" smtClean="0"/>
              <a:t> en los países escandinavos.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24722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1346" y="569862"/>
            <a:ext cx="10515600" cy="1325563"/>
          </a:xfrm>
        </p:spPr>
        <p:txBody>
          <a:bodyPr>
            <a:normAutofit/>
          </a:bodyPr>
          <a:lstStyle/>
          <a:p>
            <a:r>
              <a:rPr lang="es-EC" b="1" dirty="0" smtClean="0"/>
              <a:t>Telefonía móvil 1G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701" y="2347469"/>
            <a:ext cx="11256597" cy="4289235"/>
          </a:xfrm>
        </p:spPr>
        <p:txBody>
          <a:bodyPr>
            <a:noAutofit/>
          </a:bodyPr>
          <a:lstStyle/>
          <a:p>
            <a:r>
              <a:rPr lang="es-EC" sz="2000" dirty="0"/>
              <a:t>1G es </a:t>
            </a:r>
            <a:r>
              <a:rPr lang="es-EC" sz="2000" b="1" dirty="0"/>
              <a:t>tecnología analógica</a:t>
            </a:r>
            <a:r>
              <a:rPr lang="es-EC" sz="2000" dirty="0"/>
              <a:t>, especificado desde 1970 y </a:t>
            </a:r>
            <a:r>
              <a:rPr lang="es-EC" sz="2000" b="1" dirty="0"/>
              <a:t>entró en servicio en 1981.</a:t>
            </a:r>
          </a:p>
          <a:p>
            <a:r>
              <a:rPr lang="es-EC" sz="2000" b="1" dirty="0"/>
              <a:t>Basadas solo en el trafico de VOZ</a:t>
            </a:r>
            <a:r>
              <a:rPr lang="es-EC" sz="2000" dirty="0"/>
              <a:t>, pero se usa </a:t>
            </a:r>
            <a:r>
              <a:rPr lang="es-EC" sz="2000" b="1" dirty="0"/>
              <a:t>sistemas digitales para conectar las </a:t>
            </a:r>
            <a:r>
              <a:rPr lang="es-EC" sz="2000" b="1" dirty="0" err="1" smtClean="0"/>
              <a:t>Radiobases</a:t>
            </a:r>
            <a:r>
              <a:rPr lang="es-EC" sz="2000" dirty="0" smtClean="0"/>
              <a:t> </a:t>
            </a:r>
            <a:r>
              <a:rPr lang="es-EC" sz="2000" dirty="0"/>
              <a:t>al resto del sistema telefónico.</a:t>
            </a:r>
          </a:p>
          <a:p>
            <a:r>
              <a:rPr lang="es-EC" sz="2000" dirty="0"/>
              <a:t>En 1981 el fabricante </a:t>
            </a:r>
            <a:r>
              <a:rPr lang="es-EC" sz="2000" b="1" dirty="0"/>
              <a:t>Ericsson lanza el sistema NMT 450 </a:t>
            </a:r>
            <a:r>
              <a:rPr lang="es-EC" sz="2000" dirty="0"/>
              <a:t>(</a:t>
            </a:r>
            <a:r>
              <a:rPr lang="es-EC" sz="2000" dirty="0" err="1"/>
              <a:t>Nordic</a:t>
            </a:r>
            <a:r>
              <a:rPr lang="es-EC" sz="2000" dirty="0"/>
              <a:t> Mobile </a:t>
            </a:r>
            <a:r>
              <a:rPr lang="es-EC" sz="2000" dirty="0" err="1"/>
              <a:t>Telephony</a:t>
            </a:r>
            <a:r>
              <a:rPr lang="es-EC" sz="2000" dirty="0"/>
              <a:t> 450 MHz). utilizaba </a:t>
            </a:r>
            <a:r>
              <a:rPr lang="es-EC" sz="2000" b="1" dirty="0"/>
              <a:t>canales de radio analógicos con modulación en frecuencia (FM)</a:t>
            </a:r>
            <a:r>
              <a:rPr lang="es-EC" sz="2000" dirty="0"/>
              <a:t>, era el </a:t>
            </a:r>
            <a:r>
              <a:rPr lang="es-EC" sz="2000" b="1" dirty="0"/>
              <a:t>1er sistema del mundo de telefonía móvil.</a:t>
            </a:r>
            <a:endParaRPr lang="es-EC" sz="2000" dirty="0"/>
          </a:p>
          <a:p>
            <a:r>
              <a:rPr lang="es-EC" sz="2000" dirty="0"/>
              <a:t>Gran avance para su época, ya que </a:t>
            </a:r>
            <a:r>
              <a:rPr lang="es-EC" sz="2000" b="1" dirty="0"/>
              <a:t>podían ser trasladados y utilizados por una única persona.</a:t>
            </a:r>
          </a:p>
          <a:p>
            <a:r>
              <a:rPr lang="es-EC" sz="2000" dirty="0"/>
              <a:t>En 1986, </a:t>
            </a:r>
            <a:r>
              <a:rPr lang="es-EC" sz="2000" b="1" dirty="0"/>
              <a:t>Ericsson modernizó el sistema, llevándolo hasta el nivel NMT 900. </a:t>
            </a:r>
            <a:r>
              <a:rPr lang="es-EC" sz="2000" dirty="0"/>
              <a:t>Esto posibilitó dar </a:t>
            </a:r>
            <a:r>
              <a:rPr lang="es-EC" sz="2000" b="1" dirty="0"/>
              <a:t>servicio a un mayor número de usuarios y avanzar en la portabilidad </a:t>
            </a:r>
            <a:r>
              <a:rPr lang="es-EC" sz="2000" dirty="0"/>
              <a:t>de los terminales.</a:t>
            </a:r>
          </a:p>
        </p:txBody>
      </p:sp>
    </p:spTree>
    <p:extLst>
      <p:ext uri="{BB962C8B-B14F-4D97-AF65-F5344CB8AC3E}">
        <p14:creationId xmlns:p14="http://schemas.microsoft.com/office/powerpoint/2010/main" val="1334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1110" y="534256"/>
            <a:ext cx="10515600" cy="1325563"/>
          </a:xfrm>
        </p:spPr>
        <p:txBody>
          <a:bodyPr/>
          <a:lstStyle/>
          <a:p>
            <a:r>
              <a:rPr lang="es-EC" b="1" dirty="0" smtClean="0"/>
              <a:t>Generación 1G</a:t>
            </a:r>
            <a:endParaRPr lang="es-EC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110" y="2364833"/>
            <a:ext cx="11681600" cy="4179404"/>
          </a:xfrm>
        </p:spPr>
        <p:txBody>
          <a:bodyPr>
            <a:noAutofit/>
          </a:bodyPr>
          <a:lstStyle/>
          <a:p>
            <a:r>
              <a:rPr lang="es-EC" sz="2000" dirty="0"/>
              <a:t>NMT, Telefonía Móvil Nórdica, sistema de telefonía móvil para telecomunicaciones </a:t>
            </a:r>
            <a:r>
              <a:rPr lang="es-EC" sz="2000" b="1" dirty="0"/>
              <a:t>escandinavas. (Noruega, Suecia, Dinamarca y Finlandia)</a:t>
            </a:r>
          </a:p>
          <a:p>
            <a:r>
              <a:rPr lang="es-EC" sz="2000" b="1" dirty="0"/>
              <a:t>Se desarrollo por los problemas de congestión</a:t>
            </a:r>
            <a:r>
              <a:rPr lang="es-EC" sz="2000" dirty="0"/>
              <a:t> de las redes de telefonía móvil </a:t>
            </a:r>
            <a:r>
              <a:rPr lang="es-EC" sz="2000" b="1" dirty="0"/>
              <a:t>ARP</a:t>
            </a:r>
            <a:r>
              <a:rPr lang="es-EC" sz="2000" dirty="0"/>
              <a:t> (150 MHz) en Finlandia y </a:t>
            </a:r>
            <a:r>
              <a:rPr lang="es-EC" sz="2000" b="1" dirty="0"/>
              <a:t>MTD</a:t>
            </a:r>
            <a:r>
              <a:rPr lang="es-EC" sz="2000" dirty="0"/>
              <a:t> (450 MHz). Mobile </a:t>
            </a:r>
            <a:r>
              <a:rPr lang="es-EC" sz="2000" dirty="0" err="1"/>
              <a:t>telephony</a:t>
            </a:r>
            <a:r>
              <a:rPr lang="es-EC" sz="2000" dirty="0"/>
              <a:t> </a:t>
            </a:r>
            <a:r>
              <a:rPr lang="es-EC" sz="2000" dirty="0" err="1"/>
              <a:t>system</a:t>
            </a:r>
            <a:r>
              <a:rPr lang="es-EC" sz="2000" dirty="0"/>
              <a:t> D</a:t>
            </a:r>
          </a:p>
          <a:p>
            <a:r>
              <a:rPr lang="es-EC" sz="2000" dirty="0"/>
              <a:t>Las especificaciones eran </a:t>
            </a:r>
            <a:r>
              <a:rPr lang="es-EC" sz="2000" b="1" dirty="0"/>
              <a:t>gratuitas y abiertas</a:t>
            </a:r>
            <a:r>
              <a:rPr lang="es-EC" sz="2000" dirty="0"/>
              <a:t>.</a:t>
            </a:r>
          </a:p>
          <a:p>
            <a:r>
              <a:rPr lang="es-EC" sz="2000" dirty="0"/>
              <a:t>El éxito de NMT significó para </a:t>
            </a:r>
            <a:r>
              <a:rPr lang="es-EC" sz="2000" b="1" dirty="0" err="1"/>
              <a:t>Mobira</a:t>
            </a:r>
            <a:r>
              <a:rPr lang="es-EC" sz="2000" b="1" dirty="0"/>
              <a:t> (el ancestro de Nokia) y Ericsson su despegue como compañías</a:t>
            </a:r>
            <a:r>
              <a:rPr lang="es-EC" sz="2000" dirty="0"/>
              <a:t> de la rama telecomunicaciones.</a:t>
            </a:r>
          </a:p>
          <a:p>
            <a:r>
              <a:rPr lang="es-EC" sz="2000" dirty="0"/>
              <a:t>Además del sistema NMT, </a:t>
            </a:r>
            <a:r>
              <a:rPr lang="es-EC" sz="2000" b="1" dirty="0"/>
              <a:t>en los 80 se desarrollaron otros sistemas de telefonía móvil tales como: AMPS</a:t>
            </a:r>
            <a:r>
              <a:rPr lang="es-EC" sz="2000" dirty="0"/>
              <a:t> (</a:t>
            </a:r>
            <a:r>
              <a:rPr lang="es-EC" sz="2000" dirty="0" err="1"/>
              <a:t>Advanced</a:t>
            </a:r>
            <a:r>
              <a:rPr lang="es-EC" sz="2000" dirty="0"/>
              <a:t> Mobile </a:t>
            </a:r>
            <a:r>
              <a:rPr lang="es-EC" sz="2000" dirty="0" err="1"/>
              <a:t>Phone</a:t>
            </a:r>
            <a:r>
              <a:rPr lang="es-EC" sz="2000" dirty="0"/>
              <a:t> </a:t>
            </a:r>
            <a:r>
              <a:rPr lang="es-EC" sz="2000" dirty="0" err="1"/>
              <a:t>System</a:t>
            </a:r>
            <a:r>
              <a:rPr lang="es-EC" sz="2000" dirty="0"/>
              <a:t>) </a:t>
            </a:r>
            <a:r>
              <a:rPr lang="es-EC" sz="2000" b="1" dirty="0"/>
              <a:t>en EE. UU. y TACS </a:t>
            </a:r>
            <a:r>
              <a:rPr lang="es-EC" sz="2000" dirty="0"/>
              <a:t>(Total Access </a:t>
            </a:r>
            <a:r>
              <a:rPr lang="es-EC" sz="2000" dirty="0" err="1"/>
              <a:t>Comunication</a:t>
            </a:r>
            <a:r>
              <a:rPr lang="es-EC" sz="2000" dirty="0"/>
              <a:t> </a:t>
            </a:r>
            <a:r>
              <a:rPr lang="es-EC" sz="2000" dirty="0" err="1"/>
              <a:t>System</a:t>
            </a:r>
            <a:r>
              <a:rPr lang="es-EC" sz="2000" dirty="0"/>
              <a:t>).</a:t>
            </a:r>
          </a:p>
          <a:p>
            <a:r>
              <a:rPr lang="es-EC" sz="2000" b="1" dirty="0"/>
              <a:t>Actualmente no existen </a:t>
            </a:r>
            <a:r>
              <a:rPr lang="es-EC" sz="2000" dirty="0"/>
              <a:t>y fueron sustituidas por las tecnologías digitales.</a:t>
            </a:r>
          </a:p>
          <a:p>
            <a:endParaRPr lang="es-EC" sz="2000" dirty="0"/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210045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Generación 2G</a:t>
            </a:r>
            <a:endParaRPr lang="es-EC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61795" y="2439113"/>
            <a:ext cx="10804165" cy="3889768"/>
          </a:xfrm>
        </p:spPr>
        <p:txBody>
          <a:bodyPr>
            <a:noAutofit/>
          </a:bodyPr>
          <a:lstStyle/>
          <a:p>
            <a:r>
              <a:rPr lang="es-EC" sz="2000" dirty="0" smtClean="0"/>
              <a:t>No es un estándar o un protocolo sino la forma de marcar el </a:t>
            </a:r>
            <a:r>
              <a:rPr lang="es-EC" sz="2000" b="1" dirty="0" smtClean="0"/>
              <a:t>cambio de protocolos de telefonía móvil analógica a digital.</a:t>
            </a:r>
          </a:p>
          <a:p>
            <a:r>
              <a:rPr lang="es-EC" sz="2000" dirty="0" smtClean="0"/>
              <a:t>Llego en 1990 </a:t>
            </a:r>
            <a:r>
              <a:rPr lang="es-EC" sz="2000" b="1" dirty="0" smtClean="0"/>
              <a:t>necesidad de poder tener un mayor manejo de llamadas </a:t>
            </a:r>
            <a:r>
              <a:rPr lang="es-EC" sz="2000" dirty="0" smtClean="0"/>
              <a:t>en prácticamente los </a:t>
            </a:r>
            <a:r>
              <a:rPr lang="es-EC" sz="2000" b="1" dirty="0" smtClean="0"/>
              <a:t>mismos espectros de radiofrecuencia.</a:t>
            </a:r>
          </a:p>
          <a:p>
            <a:r>
              <a:rPr lang="es-EC" sz="2000" b="1" dirty="0" smtClean="0"/>
              <a:t>Enlaces simultáneos </a:t>
            </a:r>
            <a:r>
              <a:rPr lang="es-EC" sz="2000" dirty="0" smtClean="0"/>
              <a:t>en un mismo ancho de banda, </a:t>
            </a:r>
            <a:r>
              <a:rPr lang="es-EC" sz="2000" b="1" dirty="0" smtClean="0"/>
              <a:t>permitían integrar otros servicios.</a:t>
            </a:r>
          </a:p>
          <a:p>
            <a:r>
              <a:rPr lang="es-EC" sz="2000" b="1" dirty="0" smtClean="0"/>
              <a:t>Servicio Short </a:t>
            </a:r>
            <a:r>
              <a:rPr lang="es-EC" sz="2000" b="1" dirty="0" err="1" smtClean="0"/>
              <a:t>Message</a:t>
            </a:r>
            <a:r>
              <a:rPr lang="es-EC" sz="2000" b="1" dirty="0" smtClean="0"/>
              <a:t> </a:t>
            </a:r>
            <a:r>
              <a:rPr lang="es-EC" sz="2000" b="1" dirty="0" err="1" smtClean="0"/>
              <a:t>Service</a:t>
            </a:r>
            <a:r>
              <a:rPr lang="es-EC" sz="2000" b="1" dirty="0" smtClean="0"/>
              <a:t> o SMS </a:t>
            </a:r>
            <a:r>
              <a:rPr lang="es-EC" sz="2000" dirty="0" smtClean="0"/>
              <a:t>y una mayor capacidad de envío de datos desde dispositivos de fax y módem.</a:t>
            </a:r>
          </a:p>
          <a:p>
            <a:r>
              <a:rPr lang="es-EC" sz="2000" dirty="0" smtClean="0"/>
              <a:t>2G abarca </a:t>
            </a:r>
            <a:r>
              <a:rPr lang="es-EC" sz="2000" b="1" dirty="0" smtClean="0"/>
              <a:t>varios protocolos distintos desarrollados</a:t>
            </a:r>
            <a:r>
              <a:rPr lang="es-EC" sz="2000" dirty="0" smtClean="0"/>
              <a:t> por </a:t>
            </a:r>
            <a:r>
              <a:rPr lang="es-EC" sz="2000" b="1" dirty="0" smtClean="0"/>
              <a:t>varias compañías e incompatibles.</a:t>
            </a:r>
          </a:p>
          <a:p>
            <a:endParaRPr lang="es-EC" sz="2000" b="1" dirty="0"/>
          </a:p>
        </p:txBody>
      </p:sp>
    </p:spTree>
    <p:extLst>
      <p:ext uri="{BB962C8B-B14F-4D97-AF65-F5344CB8AC3E}">
        <p14:creationId xmlns:p14="http://schemas.microsoft.com/office/powerpoint/2010/main" val="273010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2891" y="799008"/>
            <a:ext cx="9869217" cy="706964"/>
          </a:xfrm>
        </p:spPr>
        <p:txBody>
          <a:bodyPr/>
          <a:lstStyle/>
          <a:p>
            <a:r>
              <a:rPr lang="es-EC" dirty="0" smtClean="0"/>
              <a:t>Generación 2G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110" y="2603500"/>
            <a:ext cx="10668544" cy="3416300"/>
          </a:xfrm>
        </p:spPr>
        <p:txBody>
          <a:bodyPr>
            <a:normAutofit/>
          </a:bodyPr>
          <a:lstStyle/>
          <a:p>
            <a:r>
              <a:rPr lang="es-EC" sz="2000" b="1" dirty="0" smtClean="0"/>
              <a:t>GSM</a:t>
            </a:r>
            <a:r>
              <a:rPr lang="es-EC" sz="2000" dirty="0" smtClean="0"/>
              <a:t> (Global </a:t>
            </a:r>
            <a:r>
              <a:rPr lang="es-EC" sz="2000" dirty="0" err="1" smtClean="0"/>
              <a:t>System</a:t>
            </a:r>
            <a:r>
              <a:rPr lang="es-EC" sz="2000" dirty="0" smtClean="0"/>
              <a:t> </a:t>
            </a:r>
            <a:r>
              <a:rPr lang="es-EC" sz="2000" dirty="0" err="1" smtClean="0"/>
              <a:t>for</a:t>
            </a:r>
            <a:r>
              <a:rPr lang="es-EC" sz="2000" dirty="0" smtClean="0"/>
              <a:t> Mobile </a:t>
            </a:r>
            <a:r>
              <a:rPr lang="es-EC" sz="2000" dirty="0" err="1" smtClean="0"/>
              <a:t>Communications</a:t>
            </a:r>
            <a:r>
              <a:rPr lang="es-EC" sz="2000" dirty="0" smtClean="0"/>
              <a:t>) bandas GSM450/</a:t>
            </a:r>
            <a:r>
              <a:rPr lang="es-EC" sz="2000" b="1" dirty="0" smtClean="0"/>
              <a:t>850</a:t>
            </a:r>
            <a:r>
              <a:rPr lang="es-EC" sz="2000" dirty="0" smtClean="0"/>
              <a:t>/ 900/1800/1900.</a:t>
            </a:r>
          </a:p>
          <a:p>
            <a:r>
              <a:rPr lang="es-EC" sz="2000" dirty="0" err="1" smtClean="0"/>
              <a:t>Cellular</a:t>
            </a:r>
            <a:r>
              <a:rPr lang="es-EC" sz="2000" dirty="0" smtClean="0"/>
              <a:t> PCS/IS-136, conocido como </a:t>
            </a:r>
            <a:r>
              <a:rPr lang="es-EC" sz="2000" b="1" dirty="0" smtClean="0"/>
              <a:t>TDMA</a:t>
            </a:r>
            <a:r>
              <a:rPr lang="es-EC" sz="2000" dirty="0" smtClean="0"/>
              <a:t> (conocido también como TIA/EIA136 o ANSI-136) Sistema regulado por la</a:t>
            </a:r>
            <a:r>
              <a:rPr lang="es-EC" sz="2000" b="1" dirty="0" smtClean="0"/>
              <a:t> </a:t>
            </a:r>
            <a:r>
              <a:rPr lang="es-EC" sz="2000" b="1" dirty="0" err="1" smtClean="0"/>
              <a:t>Telecommunications</a:t>
            </a:r>
            <a:r>
              <a:rPr lang="es-EC" sz="2000" b="1" dirty="0" smtClean="0"/>
              <a:t> </a:t>
            </a:r>
            <a:r>
              <a:rPr lang="es-EC" sz="2000" b="1" dirty="0" err="1" smtClean="0"/>
              <a:t>Industry</a:t>
            </a:r>
            <a:r>
              <a:rPr lang="es-EC" sz="2000" b="1" dirty="0" smtClean="0"/>
              <a:t> </a:t>
            </a:r>
            <a:r>
              <a:rPr lang="es-EC" sz="2000" b="1" dirty="0" err="1" smtClean="0"/>
              <a:t>Association</a:t>
            </a:r>
            <a:r>
              <a:rPr lang="es-EC" sz="2000" b="1" dirty="0" smtClean="0"/>
              <a:t> o TIA.</a:t>
            </a:r>
          </a:p>
          <a:p>
            <a:r>
              <a:rPr lang="es-EC" sz="2000" b="1" dirty="0" err="1" smtClean="0"/>
              <a:t>cdmaONE</a:t>
            </a:r>
            <a:r>
              <a:rPr lang="es-EC" sz="2000" dirty="0" smtClean="0"/>
              <a:t>, conocido como </a:t>
            </a:r>
            <a:r>
              <a:rPr lang="es-EC" sz="2000" b="1" dirty="0" smtClean="0"/>
              <a:t>CDMA (</a:t>
            </a:r>
            <a:r>
              <a:rPr lang="es-EC" sz="2000" b="1" dirty="0" err="1" smtClean="0"/>
              <a:t>Code</a:t>
            </a:r>
            <a:r>
              <a:rPr lang="es-EC" sz="2000" b="1" dirty="0" smtClean="0"/>
              <a:t> </a:t>
            </a:r>
            <a:r>
              <a:rPr lang="es-EC" sz="2000" b="1" dirty="0" err="1" smtClean="0"/>
              <a:t>Division</a:t>
            </a:r>
            <a:r>
              <a:rPr lang="es-EC" sz="2000" b="1" dirty="0" smtClean="0"/>
              <a:t> </a:t>
            </a:r>
            <a:r>
              <a:rPr lang="es-EC" sz="2000" b="1" dirty="0" err="1" smtClean="0"/>
              <a:t>Multiple</a:t>
            </a:r>
            <a:r>
              <a:rPr lang="es-EC" sz="2000" b="1" dirty="0" smtClean="0"/>
              <a:t> Access).</a:t>
            </a:r>
          </a:p>
          <a:p>
            <a:r>
              <a:rPr lang="es-EC" sz="2000" b="1" dirty="0" smtClean="0"/>
              <a:t>D-AMPS</a:t>
            </a:r>
            <a:r>
              <a:rPr lang="es-EC" sz="2000" dirty="0" smtClean="0"/>
              <a:t> Digital </a:t>
            </a:r>
            <a:r>
              <a:rPr lang="es-EC" sz="2000" dirty="0" err="1" smtClean="0"/>
              <a:t>Advanced</a:t>
            </a:r>
            <a:r>
              <a:rPr lang="es-EC" sz="2000" dirty="0" smtClean="0"/>
              <a:t> Mobile </a:t>
            </a:r>
            <a:r>
              <a:rPr lang="es-EC" sz="2000" dirty="0" err="1" smtClean="0"/>
              <a:t>Phone</a:t>
            </a:r>
            <a:r>
              <a:rPr lang="es-EC" sz="2000" dirty="0" smtClean="0"/>
              <a:t> </a:t>
            </a:r>
            <a:r>
              <a:rPr lang="es-EC" sz="2000" dirty="0" err="1" smtClean="0"/>
              <a:t>System</a:t>
            </a:r>
            <a:endParaRPr lang="es-EC" sz="2000" dirty="0" smtClean="0"/>
          </a:p>
          <a:p>
            <a:r>
              <a:rPr lang="es-EC" sz="2000" b="1" dirty="0" smtClean="0"/>
              <a:t>PHS (Personal </a:t>
            </a:r>
            <a:r>
              <a:rPr lang="es-EC" sz="2000" b="1" dirty="0" err="1" smtClean="0"/>
              <a:t>Handyphon</a:t>
            </a:r>
            <a:r>
              <a:rPr lang="es-EC" sz="2000" b="1" dirty="0" smtClean="0"/>
              <a:t> </a:t>
            </a:r>
            <a:r>
              <a:rPr lang="es-EC" sz="2000" b="1" dirty="0" err="1" smtClean="0"/>
              <a:t>System</a:t>
            </a:r>
            <a:r>
              <a:rPr lang="es-EC" sz="2000" b="1" dirty="0" smtClean="0"/>
              <a:t>) Sistema usado en un principio en Japón </a:t>
            </a:r>
            <a:r>
              <a:rPr lang="es-EC" sz="2000" dirty="0" smtClean="0"/>
              <a:t>con la finalidad de tener un estándar enfocado más a la </a:t>
            </a:r>
            <a:r>
              <a:rPr lang="es-EC" sz="2000" b="1" dirty="0" smtClean="0"/>
              <a:t>transferencia de datos.</a:t>
            </a:r>
            <a:endParaRPr lang="es-EC" sz="2000" b="1" dirty="0"/>
          </a:p>
        </p:txBody>
      </p:sp>
    </p:spTree>
    <p:extLst>
      <p:ext uri="{BB962C8B-B14F-4D97-AF65-F5344CB8AC3E}">
        <p14:creationId xmlns:p14="http://schemas.microsoft.com/office/powerpoint/2010/main" val="261351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Generación 2.5G / 2.75G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9053" y="2706241"/>
            <a:ext cx="10732246" cy="3416300"/>
          </a:xfrm>
        </p:spPr>
        <p:txBody>
          <a:bodyPr>
            <a:normAutofit/>
          </a:bodyPr>
          <a:lstStyle/>
          <a:p>
            <a:r>
              <a:rPr lang="es-EC" dirty="0" smtClean="0"/>
              <a:t>No existe ningún estándar ni tecnología a la que se pueda llamar 2.5G o 2.75G.</a:t>
            </a:r>
          </a:p>
          <a:p>
            <a:r>
              <a:rPr lang="es-EC" dirty="0" smtClean="0"/>
              <a:t>Teléfonos </a:t>
            </a:r>
            <a:r>
              <a:rPr lang="es-EC" b="1" dirty="0" smtClean="0"/>
              <a:t>móviles 2G que incorporan </a:t>
            </a:r>
            <a:r>
              <a:rPr lang="es-EC" dirty="0" smtClean="0"/>
              <a:t>algunas de las mejoras y </a:t>
            </a:r>
            <a:r>
              <a:rPr lang="es-EC" b="1" dirty="0" smtClean="0"/>
              <a:t>tecnologías del estándar 3G.</a:t>
            </a:r>
          </a:p>
          <a:p>
            <a:r>
              <a:rPr lang="es-EC" b="1" dirty="0" smtClean="0"/>
              <a:t>GPRS (</a:t>
            </a:r>
            <a:r>
              <a:rPr lang="es-EC" b="1" i="1" dirty="0" smtClean="0"/>
              <a:t>General </a:t>
            </a:r>
            <a:r>
              <a:rPr lang="es-EC" b="1" i="1" dirty="0" err="1" smtClean="0"/>
              <a:t>Packet</a:t>
            </a:r>
            <a:r>
              <a:rPr lang="es-EC" b="1" i="1" dirty="0" smtClean="0"/>
              <a:t> Radio </a:t>
            </a:r>
            <a:r>
              <a:rPr lang="es-EC" b="1" i="1" dirty="0" err="1" smtClean="0"/>
              <a:t>Service</a:t>
            </a:r>
            <a:r>
              <a:rPr lang="es-EC" dirty="0" smtClean="0"/>
              <a:t>) transmisión de datos no conmutada (</a:t>
            </a:r>
            <a:r>
              <a:rPr lang="es-EC" dirty="0" err="1" smtClean="0"/>
              <a:t>tx</a:t>
            </a:r>
            <a:r>
              <a:rPr lang="es-EC" dirty="0" smtClean="0"/>
              <a:t> de 56 a 144 </a:t>
            </a:r>
            <a:r>
              <a:rPr lang="es-EC" dirty="0" err="1" smtClean="0"/>
              <a:t>kbps</a:t>
            </a:r>
            <a:r>
              <a:rPr lang="es-EC" dirty="0" smtClean="0"/>
              <a:t>).</a:t>
            </a:r>
          </a:p>
          <a:p>
            <a:r>
              <a:rPr lang="es-EC" dirty="0" smtClean="0"/>
              <a:t>Servicio como </a:t>
            </a:r>
            <a:r>
              <a:rPr lang="es-EC" b="1" dirty="0" smtClean="0"/>
              <a:t>WAP (</a:t>
            </a:r>
            <a:r>
              <a:rPr lang="es-EC" b="1" dirty="0" err="1" smtClean="0"/>
              <a:t>Wireless</a:t>
            </a:r>
            <a:r>
              <a:rPr lang="es-EC" b="1" dirty="0" smtClean="0"/>
              <a:t> Application </a:t>
            </a:r>
            <a:r>
              <a:rPr lang="es-EC" b="1" dirty="0" err="1" smtClean="0"/>
              <a:t>Protocol</a:t>
            </a:r>
            <a:r>
              <a:rPr lang="es-EC" b="1" dirty="0" smtClean="0"/>
              <a:t>), </a:t>
            </a:r>
            <a:r>
              <a:rPr lang="es-EC" b="1" dirty="0" err="1" smtClean="0"/>
              <a:t>sms</a:t>
            </a:r>
            <a:r>
              <a:rPr lang="es-EC" b="1" dirty="0" smtClean="0"/>
              <a:t>, </a:t>
            </a:r>
            <a:r>
              <a:rPr lang="es-EC" b="1" dirty="0" err="1" smtClean="0"/>
              <a:t>mms</a:t>
            </a:r>
            <a:r>
              <a:rPr lang="es-EC" b="1" dirty="0" smtClean="0"/>
              <a:t>, internet, correo y </a:t>
            </a:r>
            <a:r>
              <a:rPr lang="es-EC" b="1" dirty="0" err="1" smtClean="0"/>
              <a:t>www</a:t>
            </a:r>
            <a:r>
              <a:rPr lang="es-EC" b="1" dirty="0" smtClean="0"/>
              <a:t>.</a:t>
            </a:r>
          </a:p>
          <a:p>
            <a:r>
              <a:rPr lang="es-EC" dirty="0" smtClean="0"/>
              <a:t>En la práctica </a:t>
            </a:r>
            <a:r>
              <a:rPr lang="es-EC" b="1" dirty="0" smtClean="0"/>
              <a:t>se utiliza IPv4</a:t>
            </a:r>
            <a:r>
              <a:rPr lang="es-EC" dirty="0" smtClean="0"/>
              <a:t>, puesto que IPv6 aún no tiene implantación suficiente.</a:t>
            </a:r>
            <a:endParaRPr lang="es-EC" b="1" dirty="0" smtClean="0"/>
          </a:p>
          <a:p>
            <a:r>
              <a:rPr lang="es-EC" b="1" dirty="0" smtClean="0"/>
              <a:t>EDGE (</a:t>
            </a:r>
            <a:r>
              <a:rPr lang="en-US" b="1" i="1" dirty="0" smtClean="0"/>
              <a:t>Enhanced Data Rates GSM of Evolution)</a:t>
            </a:r>
            <a:r>
              <a:rPr lang="en-US" b="1" dirty="0" smtClean="0"/>
              <a:t> </a:t>
            </a:r>
            <a:r>
              <a:rPr lang="es-EC" dirty="0" smtClean="0"/>
              <a:t>en redes 2G y </a:t>
            </a:r>
            <a:r>
              <a:rPr lang="es-EC" b="1" dirty="0" smtClean="0"/>
              <a:t>con TX de datos superiores a los teléfonos 2G </a:t>
            </a:r>
            <a:r>
              <a:rPr lang="es-EC" dirty="0" smtClean="0"/>
              <a:t>regulares pero </a:t>
            </a:r>
            <a:r>
              <a:rPr lang="es-EC" b="1" dirty="0" smtClean="0"/>
              <a:t>inferiores a 3G (</a:t>
            </a:r>
            <a:r>
              <a:rPr lang="es-EC" b="1" dirty="0" err="1" smtClean="0"/>
              <a:t>tx</a:t>
            </a:r>
            <a:r>
              <a:rPr lang="es-EC" b="1" dirty="0" smtClean="0"/>
              <a:t> 384 Kbps).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385015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5907" y="829829"/>
            <a:ext cx="8761413" cy="706964"/>
          </a:xfrm>
        </p:spPr>
        <p:txBody>
          <a:bodyPr/>
          <a:lstStyle/>
          <a:p>
            <a:r>
              <a:rPr lang="es-EC" b="1" dirty="0" smtClean="0"/>
              <a:t>Generación 3G</a:t>
            </a:r>
            <a:endParaRPr lang="es-EC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7477" y="2332037"/>
            <a:ext cx="11225335" cy="3955747"/>
          </a:xfrm>
        </p:spPr>
        <p:txBody>
          <a:bodyPr>
            <a:noAutofit/>
          </a:bodyPr>
          <a:lstStyle/>
          <a:p>
            <a:r>
              <a:rPr lang="es-EC" sz="2000" b="1" dirty="0"/>
              <a:t>Transmisión de voz y datos </a:t>
            </a:r>
            <a:r>
              <a:rPr lang="es-EC" sz="2000" dirty="0"/>
              <a:t>a través de telefonía móvil mediante </a:t>
            </a:r>
            <a:r>
              <a:rPr lang="es-EC" sz="2000" b="1" dirty="0"/>
              <a:t>UMTS</a:t>
            </a:r>
            <a:r>
              <a:rPr lang="es-EC" sz="2000" dirty="0"/>
              <a:t> (Universal Mobile </a:t>
            </a:r>
            <a:r>
              <a:rPr lang="es-EC" sz="2000" dirty="0" err="1"/>
              <a:t>Telecommunications</a:t>
            </a:r>
            <a:r>
              <a:rPr lang="es-EC" sz="2000" dirty="0"/>
              <a:t> </a:t>
            </a:r>
            <a:r>
              <a:rPr lang="es-EC" sz="2000" dirty="0" err="1"/>
              <a:t>System</a:t>
            </a:r>
            <a:r>
              <a:rPr lang="es-EC" sz="2000" dirty="0"/>
              <a:t>).</a:t>
            </a:r>
          </a:p>
          <a:p>
            <a:r>
              <a:rPr lang="es-EC" sz="2000" dirty="0"/>
              <a:t>UMTS </a:t>
            </a:r>
            <a:r>
              <a:rPr lang="es-EC" sz="2000" b="1" dirty="0"/>
              <a:t>nació</a:t>
            </a:r>
            <a:r>
              <a:rPr lang="es-EC" sz="2000" dirty="0"/>
              <a:t> en la </a:t>
            </a:r>
            <a:r>
              <a:rPr lang="es-EC" sz="2000" b="1" dirty="0"/>
              <a:t>Unión Internacional de Telecomunicaciones </a:t>
            </a:r>
            <a:r>
              <a:rPr lang="es-EC" sz="2000" dirty="0"/>
              <a:t>(ITU) y fue continuado por la </a:t>
            </a:r>
            <a:r>
              <a:rPr lang="en-US" sz="2000" b="1" dirty="0"/>
              <a:t>3rd Generation Partnership Project (3GPP).</a:t>
            </a:r>
            <a:endParaRPr lang="es-EC" sz="2000" dirty="0"/>
          </a:p>
          <a:p>
            <a:r>
              <a:rPr lang="es-EC" sz="2000" b="1" dirty="0" err="1"/>
              <a:t>Videollamada</a:t>
            </a:r>
            <a:r>
              <a:rPr lang="es-EC" sz="2000" b="1" dirty="0"/>
              <a:t> y </a:t>
            </a:r>
            <a:r>
              <a:rPr lang="es-EC" sz="2000" b="1" dirty="0" err="1"/>
              <a:t>tx</a:t>
            </a:r>
            <a:r>
              <a:rPr lang="es-EC" sz="2000" b="1" dirty="0"/>
              <a:t> datos no-voz </a:t>
            </a:r>
            <a:r>
              <a:rPr lang="es-EC" sz="2000" dirty="0"/>
              <a:t>descarga de programas, correo electrónico, y mensajería instantánea (384kbps).</a:t>
            </a:r>
          </a:p>
          <a:p>
            <a:r>
              <a:rPr lang="es-EC" sz="2000" b="1" dirty="0"/>
              <a:t>Internet</a:t>
            </a:r>
            <a:r>
              <a:rPr lang="es-EC" sz="2000" dirty="0"/>
              <a:t> mediante </a:t>
            </a:r>
            <a:r>
              <a:rPr lang="es-EC" sz="2000" b="1" dirty="0"/>
              <a:t>módem USB o </a:t>
            </a:r>
            <a:r>
              <a:rPr lang="es-EC" sz="2000" b="1" dirty="0" err="1"/>
              <a:t>ultrapórtátiles</a:t>
            </a:r>
            <a:r>
              <a:rPr lang="es-EC" sz="2000" b="1" dirty="0"/>
              <a:t> </a:t>
            </a:r>
            <a:r>
              <a:rPr lang="es-EC" sz="2000" dirty="0"/>
              <a:t>que integran el módem (uso de SIM).</a:t>
            </a:r>
          </a:p>
          <a:p>
            <a:r>
              <a:rPr lang="es-EC" sz="2000" b="1" dirty="0"/>
              <a:t>Problemas con el coste de adquirir las licencias de transmisión.</a:t>
            </a:r>
          </a:p>
          <a:p>
            <a:r>
              <a:rPr lang="es-EC" sz="2000" b="1" dirty="0"/>
              <a:t>Sin base tecnológica </a:t>
            </a:r>
            <a:r>
              <a:rPr lang="es-EC" sz="2000" dirty="0"/>
              <a:t>en cuanto a equipos de transmisión y </a:t>
            </a:r>
            <a:r>
              <a:rPr lang="es-EC" sz="2000" b="1" dirty="0"/>
              <a:t>teléfonos móviles incompatibles.</a:t>
            </a:r>
          </a:p>
        </p:txBody>
      </p:sp>
    </p:spTree>
    <p:extLst>
      <p:ext uri="{BB962C8B-B14F-4D97-AF65-F5344CB8AC3E}">
        <p14:creationId xmlns:p14="http://schemas.microsoft.com/office/powerpoint/2010/main" val="110635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UMTS - Generación 3G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110" y="2603500"/>
            <a:ext cx="10606899" cy="3416300"/>
          </a:xfrm>
        </p:spPr>
        <p:txBody>
          <a:bodyPr>
            <a:normAutofit/>
          </a:bodyPr>
          <a:lstStyle/>
          <a:p>
            <a:r>
              <a:rPr lang="es-EC" sz="2400" dirty="0" smtClean="0"/>
              <a:t>UMTS se basa en servicios por capas. </a:t>
            </a:r>
          </a:p>
          <a:p>
            <a:pPr lvl="1"/>
            <a:r>
              <a:rPr lang="es-EC" sz="2000" b="1" dirty="0" smtClean="0"/>
              <a:t>Capa de servicios</a:t>
            </a:r>
            <a:r>
              <a:rPr lang="es-EC" sz="2000" dirty="0" smtClean="0"/>
              <a:t>, que provee un despliegue de </a:t>
            </a:r>
            <a:r>
              <a:rPr lang="es-EC" sz="2000" dirty="0" smtClean="0">
                <a:solidFill>
                  <a:srgbClr val="FF0000"/>
                </a:solidFill>
              </a:rPr>
              <a:t>servicios rápido </a:t>
            </a:r>
            <a:r>
              <a:rPr lang="es-EC" sz="2000" dirty="0" smtClean="0"/>
              <a:t>y una </a:t>
            </a:r>
            <a:r>
              <a:rPr lang="es-EC" sz="2000" dirty="0" smtClean="0">
                <a:solidFill>
                  <a:srgbClr val="FF0000"/>
                </a:solidFill>
              </a:rPr>
              <a:t>localización centralizada</a:t>
            </a:r>
            <a:r>
              <a:rPr lang="es-EC" sz="2000" dirty="0" smtClean="0"/>
              <a:t>. </a:t>
            </a:r>
          </a:p>
          <a:p>
            <a:pPr lvl="1"/>
            <a:r>
              <a:rPr lang="es-EC" sz="2000" b="1" dirty="0" smtClean="0"/>
              <a:t>Capa de control</a:t>
            </a:r>
            <a:r>
              <a:rPr lang="es-EC" sz="2000" dirty="0" smtClean="0"/>
              <a:t>, que ayuda a </a:t>
            </a:r>
            <a:r>
              <a:rPr lang="es-EC" sz="2000" dirty="0" smtClean="0">
                <a:solidFill>
                  <a:srgbClr val="FF0000"/>
                </a:solidFill>
              </a:rPr>
              <a:t>mejorar procedimientos</a:t>
            </a:r>
            <a:r>
              <a:rPr lang="es-EC" sz="2000" dirty="0" smtClean="0"/>
              <a:t> y permite que la capacidad de la </a:t>
            </a:r>
            <a:r>
              <a:rPr lang="es-EC" sz="2000" dirty="0" smtClean="0">
                <a:solidFill>
                  <a:srgbClr val="FF0000"/>
                </a:solidFill>
              </a:rPr>
              <a:t>red</a:t>
            </a:r>
            <a:r>
              <a:rPr lang="es-EC" sz="2000" dirty="0" smtClean="0"/>
              <a:t> sea </a:t>
            </a:r>
            <a:r>
              <a:rPr lang="es-EC" sz="2000" dirty="0" smtClean="0">
                <a:solidFill>
                  <a:srgbClr val="FF0000"/>
                </a:solidFill>
              </a:rPr>
              <a:t>dinámica</a:t>
            </a:r>
            <a:r>
              <a:rPr lang="es-EC" sz="2000" dirty="0" smtClean="0"/>
              <a:t>. </a:t>
            </a:r>
          </a:p>
          <a:p>
            <a:pPr lvl="1"/>
            <a:r>
              <a:rPr lang="es-EC" sz="2000" b="1" dirty="0" smtClean="0"/>
              <a:t>Capa de conectividad </a:t>
            </a:r>
            <a:r>
              <a:rPr lang="es-EC" sz="2000" dirty="0" smtClean="0">
                <a:solidFill>
                  <a:srgbClr val="FF0000"/>
                </a:solidFill>
              </a:rPr>
              <a:t>cualquier tecnología </a:t>
            </a:r>
            <a:r>
              <a:rPr lang="es-EC" sz="2000" dirty="0" smtClean="0"/>
              <a:t>de </a:t>
            </a:r>
            <a:r>
              <a:rPr lang="es-EC" sz="2000" dirty="0" smtClean="0">
                <a:solidFill>
                  <a:srgbClr val="FF0000"/>
                </a:solidFill>
              </a:rPr>
              <a:t>transmisión </a:t>
            </a:r>
            <a:r>
              <a:rPr lang="es-EC" sz="2000" dirty="0" smtClean="0"/>
              <a:t>puede usarse.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20521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Generación 3G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29465" y="2603500"/>
            <a:ext cx="10572107" cy="3416300"/>
          </a:xfrm>
        </p:spPr>
        <p:txBody>
          <a:bodyPr>
            <a:normAutofit/>
          </a:bodyPr>
          <a:lstStyle/>
          <a:p>
            <a:r>
              <a:rPr lang="es-EC" sz="2000" dirty="0" smtClean="0"/>
              <a:t>Mayor </a:t>
            </a:r>
            <a:r>
              <a:rPr lang="es-EC" sz="2000" b="1" dirty="0" smtClean="0"/>
              <a:t>seguridad con autenticación la red.</a:t>
            </a:r>
          </a:p>
          <a:p>
            <a:r>
              <a:rPr lang="es-EC" sz="2000" dirty="0" smtClean="0"/>
              <a:t>Cifrado por bloques </a:t>
            </a:r>
            <a:r>
              <a:rPr lang="es-EC" sz="2000" b="1" dirty="0" smtClean="0"/>
              <a:t>KASUMI o A5/3</a:t>
            </a:r>
            <a:r>
              <a:rPr lang="es-EC" sz="2000" dirty="0" smtClean="0"/>
              <a:t>, diseñado por la </a:t>
            </a:r>
            <a:r>
              <a:rPr lang="es-EC" sz="2000" b="1" dirty="0" smtClean="0"/>
              <a:t>SAGE</a:t>
            </a:r>
            <a:r>
              <a:rPr lang="es-EC" sz="2000" dirty="0" smtClean="0"/>
              <a:t> (Security </a:t>
            </a:r>
            <a:r>
              <a:rPr lang="es-EC" sz="2000" dirty="0" err="1" smtClean="0"/>
              <a:t>Algorithms</a:t>
            </a:r>
            <a:r>
              <a:rPr lang="es-EC" sz="2000" dirty="0" smtClean="0"/>
              <a:t> </a:t>
            </a:r>
            <a:r>
              <a:rPr lang="es-EC" sz="2000" dirty="0" err="1" smtClean="0"/>
              <a:t>Group</a:t>
            </a:r>
            <a:r>
              <a:rPr lang="es-EC" sz="2000" dirty="0" smtClean="0"/>
              <a:t> of </a:t>
            </a:r>
            <a:r>
              <a:rPr lang="es-EC" sz="2000" dirty="0" err="1" smtClean="0"/>
              <a:t>Experts</a:t>
            </a:r>
            <a:r>
              <a:rPr lang="es-EC" sz="2000" dirty="0" smtClean="0"/>
              <a:t>.</a:t>
            </a:r>
          </a:p>
          <a:p>
            <a:r>
              <a:rPr lang="es-EC" sz="2000" b="1" dirty="0" smtClean="0"/>
              <a:t>Compatibilidad</a:t>
            </a:r>
            <a:r>
              <a:rPr lang="es-EC" sz="2000" dirty="0" smtClean="0"/>
              <a:t> con sistemas </a:t>
            </a:r>
            <a:r>
              <a:rPr lang="es-EC" sz="2000" b="1" dirty="0" smtClean="0"/>
              <a:t>GSM</a:t>
            </a:r>
            <a:r>
              <a:rPr lang="es-EC" sz="2000" dirty="0" smtClean="0"/>
              <a:t>.</a:t>
            </a:r>
          </a:p>
          <a:p>
            <a:r>
              <a:rPr lang="es-EC" sz="2000" dirty="0" smtClean="0"/>
              <a:t>Frecuencias </a:t>
            </a:r>
            <a:r>
              <a:rPr lang="es-EC" sz="2000" b="1" dirty="0" smtClean="0"/>
              <a:t>850</a:t>
            </a:r>
            <a:r>
              <a:rPr lang="es-EC" sz="2000" dirty="0" smtClean="0"/>
              <a:t>/900/1800/</a:t>
            </a:r>
            <a:r>
              <a:rPr lang="es-EC" sz="2000" b="1" dirty="0" smtClean="0"/>
              <a:t>1900</a:t>
            </a:r>
            <a:r>
              <a:rPr lang="es-EC" sz="2000" dirty="0" smtClean="0"/>
              <a:t>/2100</a:t>
            </a:r>
          </a:p>
          <a:p>
            <a:r>
              <a:rPr lang="es-EC" sz="2000" b="1" dirty="0" smtClean="0"/>
              <a:t>En Ecuador desde el 2008</a:t>
            </a:r>
            <a:r>
              <a:rPr lang="es-EC" sz="2000" dirty="0" smtClean="0"/>
              <a:t>.</a:t>
            </a:r>
          </a:p>
          <a:p>
            <a:pPr lvl="1"/>
            <a:r>
              <a:rPr lang="es-EC" sz="1800" b="1" dirty="0" smtClean="0"/>
              <a:t>Velocidad de hasta 1.2 </a:t>
            </a:r>
            <a:r>
              <a:rPr lang="es-EC" sz="1800" b="1" dirty="0" err="1" smtClean="0"/>
              <a:t>mbps</a:t>
            </a:r>
            <a:r>
              <a:rPr lang="es-EC" sz="1800" b="1" dirty="0" smtClean="0"/>
              <a:t> </a:t>
            </a:r>
            <a:r>
              <a:rPr lang="es-EC" sz="1800" dirty="0" smtClean="0"/>
              <a:t>desde un computador portátil o de escritorio en cualquier lugar que se encuentre (</a:t>
            </a:r>
            <a:r>
              <a:rPr lang="es-EC" sz="1800" b="1" dirty="0" smtClean="0"/>
              <a:t>Cobertura</a:t>
            </a:r>
            <a:r>
              <a:rPr lang="es-EC" sz="18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694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Programa de estudio &amp; capítulos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b="1" dirty="0"/>
              <a:t>Introducción y evolución de la telefonía </a:t>
            </a:r>
            <a:r>
              <a:rPr lang="es-ES" sz="2400" b="1" dirty="0" smtClean="0"/>
              <a:t>móvil.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b="1" dirty="0"/>
              <a:t>PDA e Internet </a:t>
            </a:r>
            <a:r>
              <a:rPr lang="es-ES" sz="2400" b="1" dirty="0" smtClean="0"/>
              <a:t>Móvil.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b="1" dirty="0"/>
              <a:t>Sistemas operativos de los </a:t>
            </a:r>
            <a:r>
              <a:rPr lang="es-ES" sz="2400" b="1" dirty="0" smtClean="0"/>
              <a:t>dispositivos móviles.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b="1" dirty="0"/>
              <a:t>Tecnologías en los  dispositivos </a:t>
            </a:r>
            <a:r>
              <a:rPr lang="es-ES" sz="2400" b="1" dirty="0" smtClean="0"/>
              <a:t>móviles.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b="1" dirty="0"/>
              <a:t>Impacto en la sociedad de la </a:t>
            </a:r>
            <a:r>
              <a:rPr lang="es-ES" sz="2400" b="1" dirty="0" smtClean="0"/>
              <a:t>Información.</a:t>
            </a:r>
          </a:p>
          <a:p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9830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Generación 3.5G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110" y="2634321"/>
            <a:ext cx="11082593" cy="3684285"/>
          </a:xfrm>
        </p:spPr>
        <p:txBody>
          <a:bodyPr>
            <a:normAutofit/>
          </a:bodyPr>
          <a:lstStyle/>
          <a:p>
            <a:r>
              <a:rPr lang="es-EC" sz="2000" dirty="0" smtClean="0"/>
              <a:t>Tecnología </a:t>
            </a:r>
            <a:r>
              <a:rPr lang="es-EC" sz="2000" b="1" dirty="0" smtClean="0"/>
              <a:t>HSDPA</a:t>
            </a:r>
            <a:r>
              <a:rPr lang="es-EC" sz="2000" dirty="0" smtClean="0"/>
              <a:t> (</a:t>
            </a:r>
            <a:r>
              <a:rPr lang="es-EC" sz="2000" dirty="0" err="1" smtClean="0"/>
              <a:t>High</a:t>
            </a:r>
            <a:r>
              <a:rPr lang="es-EC" sz="2000" dirty="0" smtClean="0"/>
              <a:t> </a:t>
            </a:r>
            <a:r>
              <a:rPr lang="es-EC" sz="2000" dirty="0" err="1" smtClean="0"/>
              <a:t>Speed</a:t>
            </a:r>
            <a:r>
              <a:rPr lang="es-EC" sz="2000" dirty="0" smtClean="0"/>
              <a:t> </a:t>
            </a:r>
            <a:r>
              <a:rPr lang="es-EC" sz="2000" dirty="0" err="1" smtClean="0"/>
              <a:t>Downlink</a:t>
            </a:r>
            <a:r>
              <a:rPr lang="es-EC" sz="2000" dirty="0" smtClean="0"/>
              <a:t> </a:t>
            </a:r>
            <a:r>
              <a:rPr lang="es-EC" sz="2000" dirty="0" err="1" smtClean="0"/>
              <a:t>Packet</a:t>
            </a:r>
            <a:r>
              <a:rPr lang="es-EC" sz="2000" dirty="0" smtClean="0"/>
              <a:t> Access), </a:t>
            </a:r>
            <a:r>
              <a:rPr lang="es-EC" sz="2000" b="1" dirty="0" smtClean="0"/>
              <a:t>denominada 3.5G, 3G+ o turbo 3G.</a:t>
            </a:r>
          </a:p>
          <a:p>
            <a:r>
              <a:rPr lang="en-US" sz="2000" b="1" dirty="0" smtClean="0"/>
              <a:t>HSUPA </a:t>
            </a:r>
            <a:r>
              <a:rPr lang="en-US" sz="2000" dirty="0" smtClean="0"/>
              <a:t>(High-Speed Uplink Packet Access </a:t>
            </a:r>
            <a:r>
              <a:rPr lang="es-EC" sz="2000" dirty="0" smtClean="0"/>
              <a:t>generación 3.75 (3.75G) o 3.5G Plus, es una evolución de HSDPA.</a:t>
            </a:r>
          </a:p>
          <a:p>
            <a:r>
              <a:rPr lang="es-EC" sz="2000" b="1" dirty="0" smtClean="0"/>
              <a:t>Optimización</a:t>
            </a:r>
            <a:r>
              <a:rPr lang="es-EC" sz="2000" dirty="0" smtClean="0"/>
              <a:t> de la tecnología espectral </a:t>
            </a:r>
            <a:r>
              <a:rPr lang="es-EC" sz="2000" b="1" dirty="0" smtClean="0"/>
              <a:t>UMTS/WCDMA</a:t>
            </a:r>
            <a:r>
              <a:rPr lang="es-EC" sz="2000" dirty="0" smtClean="0"/>
              <a:t> (</a:t>
            </a:r>
            <a:r>
              <a:rPr lang="es-EC" sz="2000" dirty="0" err="1" smtClean="0"/>
              <a:t>Wideband</a:t>
            </a:r>
            <a:r>
              <a:rPr lang="es-EC" sz="2000" dirty="0" smtClean="0"/>
              <a:t> </a:t>
            </a:r>
            <a:r>
              <a:rPr lang="es-EC" sz="2000" dirty="0" err="1" smtClean="0"/>
              <a:t>Code</a:t>
            </a:r>
            <a:r>
              <a:rPr lang="es-EC" sz="2000" dirty="0" smtClean="0"/>
              <a:t> </a:t>
            </a:r>
            <a:r>
              <a:rPr lang="es-EC" sz="2000" dirty="0" err="1" smtClean="0"/>
              <a:t>Division</a:t>
            </a:r>
            <a:r>
              <a:rPr lang="es-EC" sz="2000" dirty="0" smtClean="0"/>
              <a:t> </a:t>
            </a:r>
            <a:r>
              <a:rPr lang="es-EC" sz="2000" dirty="0" err="1" smtClean="0"/>
              <a:t>Multiple</a:t>
            </a:r>
            <a:r>
              <a:rPr lang="es-EC" sz="2000" dirty="0" smtClean="0"/>
              <a:t> Access), especificaciones por </a:t>
            </a:r>
            <a:r>
              <a:rPr lang="es-EC" sz="2000" b="1" dirty="0" smtClean="0"/>
              <a:t>3GPP.</a:t>
            </a:r>
          </a:p>
          <a:p>
            <a:r>
              <a:rPr lang="es-EC" sz="2000" dirty="0" smtClean="0"/>
              <a:t>Mercado de servicios </a:t>
            </a:r>
            <a:r>
              <a:rPr lang="es-EC" sz="2000" b="1" dirty="0" smtClean="0"/>
              <a:t>IP multimedia móvil.</a:t>
            </a:r>
          </a:p>
          <a:p>
            <a:endParaRPr lang="es-EC" sz="2000" b="1" dirty="0"/>
          </a:p>
        </p:txBody>
      </p:sp>
    </p:spTree>
    <p:extLst>
      <p:ext uri="{BB962C8B-B14F-4D97-AF65-F5344CB8AC3E}">
        <p14:creationId xmlns:p14="http://schemas.microsoft.com/office/powerpoint/2010/main" val="226415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Generación 4G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110" y="2572678"/>
            <a:ext cx="11082593" cy="3416300"/>
          </a:xfrm>
        </p:spPr>
        <p:txBody>
          <a:bodyPr>
            <a:normAutofit/>
          </a:bodyPr>
          <a:lstStyle/>
          <a:p>
            <a:r>
              <a:rPr lang="es-EC" sz="2000" dirty="0" smtClean="0"/>
              <a:t>Basada completamente en el </a:t>
            </a:r>
            <a:r>
              <a:rPr lang="es-EC" sz="2000" b="1" dirty="0" smtClean="0"/>
              <a:t>protocolo IP.</a:t>
            </a:r>
          </a:p>
          <a:p>
            <a:r>
              <a:rPr lang="es-EC" sz="2000" dirty="0" smtClean="0"/>
              <a:t>Velocidades mayores a las de </a:t>
            </a:r>
            <a:r>
              <a:rPr lang="es-EC" sz="2000" b="1" dirty="0" smtClean="0"/>
              <a:t>300 Mbps (teoría).</a:t>
            </a:r>
          </a:p>
          <a:p>
            <a:r>
              <a:rPr lang="es-EC" sz="2000" dirty="0" smtClean="0"/>
              <a:t>Estandarización del </a:t>
            </a:r>
            <a:r>
              <a:rPr lang="es-EC" sz="2000" b="1" dirty="0" smtClean="0"/>
              <a:t>3GPP, son LTE (Long </a:t>
            </a:r>
            <a:r>
              <a:rPr lang="es-EC" sz="2000" b="1" dirty="0" err="1" smtClean="0"/>
              <a:t>Term</a:t>
            </a:r>
            <a:r>
              <a:rPr lang="es-EC" sz="2000" b="1" dirty="0" smtClean="0"/>
              <a:t> </a:t>
            </a:r>
            <a:r>
              <a:rPr lang="es-EC" sz="2000" b="1" dirty="0" err="1" smtClean="0"/>
              <a:t>Evolution</a:t>
            </a:r>
            <a:r>
              <a:rPr lang="es-EC" sz="2000" b="1" dirty="0" smtClean="0"/>
              <a:t>)</a:t>
            </a:r>
            <a:r>
              <a:rPr lang="es-EC" sz="2000" dirty="0" smtClean="0"/>
              <a:t> para el acceso radio, y </a:t>
            </a:r>
            <a:r>
              <a:rPr lang="es-EC" sz="2000" b="1" dirty="0" smtClean="0"/>
              <a:t>SAE (</a:t>
            </a:r>
            <a:r>
              <a:rPr lang="es-EC" sz="2000" b="1" dirty="0" err="1" smtClean="0"/>
              <a:t>Service</a:t>
            </a:r>
            <a:r>
              <a:rPr lang="es-EC" sz="2000" b="1" dirty="0" smtClean="0"/>
              <a:t> </a:t>
            </a:r>
            <a:r>
              <a:rPr lang="es-EC" sz="2000" b="1" dirty="0" err="1" smtClean="0"/>
              <a:t>Architecture</a:t>
            </a:r>
            <a:r>
              <a:rPr lang="es-EC" sz="2000" b="1" dirty="0" smtClean="0"/>
              <a:t> </a:t>
            </a:r>
            <a:r>
              <a:rPr lang="es-EC" sz="2000" b="1" dirty="0" err="1" smtClean="0"/>
              <a:t>Evolution</a:t>
            </a:r>
            <a:r>
              <a:rPr lang="es-EC" sz="2000" b="1" dirty="0" smtClean="0"/>
              <a:t>).</a:t>
            </a:r>
          </a:p>
          <a:p>
            <a:r>
              <a:rPr lang="es-EC" sz="2000" b="1" dirty="0" err="1" smtClean="0"/>
              <a:t>WiMAX</a:t>
            </a:r>
            <a:r>
              <a:rPr lang="es-EC" sz="2000" dirty="0" smtClean="0"/>
              <a:t>, (</a:t>
            </a:r>
            <a:r>
              <a:rPr lang="es-EC" sz="2000" dirty="0" err="1" smtClean="0"/>
              <a:t>Worldwide</a:t>
            </a:r>
            <a:r>
              <a:rPr lang="es-EC" sz="2000" dirty="0" smtClean="0"/>
              <a:t> </a:t>
            </a:r>
            <a:r>
              <a:rPr lang="es-EC" sz="2000" dirty="0" err="1" smtClean="0"/>
              <a:t>Interoperability</a:t>
            </a:r>
            <a:r>
              <a:rPr lang="es-EC" sz="2000" dirty="0" smtClean="0"/>
              <a:t> </a:t>
            </a:r>
            <a:r>
              <a:rPr lang="es-EC" sz="2000" dirty="0" err="1" smtClean="0"/>
              <a:t>for</a:t>
            </a:r>
            <a:r>
              <a:rPr lang="es-EC" sz="2000" dirty="0" smtClean="0"/>
              <a:t> </a:t>
            </a:r>
            <a:r>
              <a:rPr lang="es-EC" sz="2000" dirty="0" err="1" smtClean="0"/>
              <a:t>Microwave</a:t>
            </a:r>
            <a:r>
              <a:rPr lang="es-EC" sz="2000" dirty="0" smtClean="0"/>
              <a:t> Access) norma de </a:t>
            </a:r>
            <a:r>
              <a:rPr lang="es-EC" sz="2000" b="1" dirty="0" err="1" smtClean="0"/>
              <a:t>tx</a:t>
            </a:r>
            <a:r>
              <a:rPr lang="es-EC" sz="2000" b="1" dirty="0" smtClean="0"/>
              <a:t> de datos </a:t>
            </a:r>
            <a:r>
              <a:rPr lang="es-EC" sz="2000" dirty="0" smtClean="0"/>
              <a:t>en ondas de radio</a:t>
            </a:r>
            <a:r>
              <a:rPr lang="es-EC" sz="2000" b="1" dirty="0" smtClean="0"/>
              <a:t>, frecuencias de 2,3 a 3,5 </a:t>
            </a:r>
            <a:r>
              <a:rPr lang="es-EC" sz="2000" b="1" dirty="0" err="1" smtClean="0"/>
              <a:t>Ghz.</a:t>
            </a:r>
            <a:endParaRPr lang="es-EC" sz="2000" b="1" dirty="0" smtClean="0"/>
          </a:p>
          <a:p>
            <a:r>
              <a:rPr lang="es-EC" sz="2000" b="1" dirty="0" smtClean="0"/>
              <a:t>HSPA+,  </a:t>
            </a:r>
            <a:r>
              <a:rPr lang="es-EC" sz="2000" dirty="0" smtClean="0"/>
              <a:t>(</a:t>
            </a:r>
            <a:r>
              <a:rPr lang="es-EC" sz="2000" dirty="0" err="1" smtClean="0"/>
              <a:t>High-Speed</a:t>
            </a:r>
            <a:r>
              <a:rPr lang="es-EC" sz="2000" dirty="0" smtClean="0"/>
              <a:t> </a:t>
            </a:r>
            <a:r>
              <a:rPr lang="es-EC" sz="2000" dirty="0" err="1" smtClean="0"/>
              <a:t>Packet</a:t>
            </a:r>
            <a:r>
              <a:rPr lang="es-EC" sz="2000" dirty="0" smtClean="0"/>
              <a:t> Access Evolucionado), </a:t>
            </a:r>
            <a:r>
              <a:rPr lang="es-EC" sz="2000" b="1" dirty="0" smtClean="0"/>
              <a:t>estándar de internet móvil </a:t>
            </a:r>
            <a:r>
              <a:rPr lang="es-EC" sz="2000" dirty="0" smtClean="0"/>
              <a:t>definido por </a:t>
            </a:r>
            <a:r>
              <a:rPr lang="es-EC" sz="2000" b="1" dirty="0" smtClean="0"/>
              <a:t>3GPP</a:t>
            </a:r>
            <a:r>
              <a:rPr lang="es-EC" sz="2000" dirty="0" smtClean="0"/>
              <a:t>.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234797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Generaciones Resumen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5989844"/>
            <a:ext cx="8229600" cy="608931"/>
          </a:xfrm>
        </p:spPr>
        <p:txBody>
          <a:bodyPr/>
          <a:lstStyle/>
          <a:p>
            <a:r>
              <a:rPr lang="es-EC" dirty="0" smtClean="0">
                <a:hlinkClick r:id="rId2" action="ppaction://hlinkfile"/>
              </a:rPr>
              <a:t>Ver video.</a:t>
            </a:r>
            <a:endParaRPr lang="es-EC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5560" y="2297591"/>
            <a:ext cx="7920880" cy="369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032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Sistema Operativo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7478" y="2311685"/>
            <a:ext cx="8186834" cy="3729519"/>
          </a:xfrm>
        </p:spPr>
        <p:txBody>
          <a:bodyPr>
            <a:normAutofit/>
          </a:bodyPr>
          <a:lstStyle/>
          <a:p>
            <a:r>
              <a:rPr lang="es-EC" sz="2000" b="1" dirty="0" smtClean="0"/>
              <a:t>Programa o conjunto de programas </a:t>
            </a:r>
            <a:r>
              <a:rPr lang="es-EC" sz="2000" dirty="0" smtClean="0"/>
              <a:t>que en un sistema informático </a:t>
            </a:r>
            <a:r>
              <a:rPr lang="es-EC" sz="2000" b="1" dirty="0" smtClean="0"/>
              <a:t>gestiona los recursos de hardware.</a:t>
            </a:r>
          </a:p>
          <a:p>
            <a:r>
              <a:rPr lang="es-EC" sz="2000" b="1" dirty="0" smtClean="0"/>
              <a:t>Provee servicios </a:t>
            </a:r>
            <a:r>
              <a:rPr lang="es-EC" sz="2000" dirty="0" smtClean="0"/>
              <a:t>a los programas de aplicación.</a:t>
            </a:r>
          </a:p>
          <a:p>
            <a:r>
              <a:rPr lang="es-EC" sz="2000" dirty="0" smtClean="0"/>
              <a:t>Se ejecuta en </a:t>
            </a:r>
            <a:r>
              <a:rPr lang="es-EC" sz="2000" b="1" dirty="0" smtClean="0"/>
              <a:t>modo privilegiado</a:t>
            </a:r>
            <a:r>
              <a:rPr lang="es-EC" sz="2000" dirty="0" smtClean="0"/>
              <a:t>.</a:t>
            </a:r>
          </a:p>
          <a:p>
            <a:r>
              <a:rPr lang="es-EC" sz="2000" b="1" dirty="0" err="1" smtClean="0"/>
              <a:t>Kernel</a:t>
            </a:r>
            <a:r>
              <a:rPr lang="es-EC" sz="2000" dirty="0" smtClean="0"/>
              <a:t>, principal responsable de facilitar a los distintos programas </a:t>
            </a:r>
            <a:r>
              <a:rPr lang="es-EC" sz="2000" b="1" dirty="0" smtClean="0"/>
              <a:t>acceso seguro al hardware de la computadora o dispositivo.</a:t>
            </a:r>
          </a:p>
          <a:p>
            <a:r>
              <a:rPr lang="es-EC" sz="2000" dirty="0" smtClean="0"/>
              <a:t>Gestionar recursos, a través de </a:t>
            </a:r>
            <a:r>
              <a:rPr lang="es-EC" sz="2000" b="1" dirty="0" smtClean="0"/>
              <a:t>servicios de llamada al sistema.</a:t>
            </a:r>
            <a:endParaRPr lang="es-EC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9863" y="4176444"/>
            <a:ext cx="1708386" cy="24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59117" y="1206481"/>
            <a:ext cx="1709132" cy="2609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329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Sistemas Operativos Móvil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110" y="2603500"/>
            <a:ext cx="10452787" cy="3416300"/>
          </a:xfrm>
        </p:spPr>
        <p:txBody>
          <a:bodyPr>
            <a:normAutofit/>
          </a:bodyPr>
          <a:lstStyle/>
          <a:p>
            <a:r>
              <a:rPr lang="es-EC" sz="2400" dirty="0" smtClean="0"/>
              <a:t>Controla un dispositivo móvil al igual que los PCs utilizan Windows o Linux entre otros.</a:t>
            </a:r>
          </a:p>
          <a:p>
            <a:r>
              <a:rPr lang="es-EC" sz="2400" dirty="0" smtClean="0"/>
              <a:t>Más simples y están más orientados a la </a:t>
            </a:r>
          </a:p>
          <a:p>
            <a:pPr lvl="1"/>
            <a:r>
              <a:rPr lang="es-EC" sz="2000" dirty="0" smtClean="0"/>
              <a:t>Conectividad inalámbrica</a:t>
            </a:r>
          </a:p>
          <a:p>
            <a:pPr lvl="1"/>
            <a:r>
              <a:rPr lang="es-EC" sz="2000" dirty="0" smtClean="0"/>
              <a:t>Formatos multimedia</a:t>
            </a:r>
          </a:p>
          <a:p>
            <a:pPr lvl="1"/>
            <a:r>
              <a:rPr lang="es-EC" sz="2000" dirty="0" smtClean="0"/>
              <a:t>Maneras de introducir información.</a:t>
            </a:r>
          </a:p>
          <a:p>
            <a:pPr lvl="1"/>
            <a:r>
              <a:rPr lang="es-EC" sz="2000" dirty="0" smtClean="0"/>
              <a:t>Optimización de recursos.</a:t>
            </a:r>
          </a:p>
        </p:txBody>
      </p:sp>
    </p:spTree>
    <p:extLst>
      <p:ext uri="{BB962C8B-B14F-4D97-AF65-F5344CB8AC3E}">
        <p14:creationId xmlns:p14="http://schemas.microsoft.com/office/powerpoint/2010/main" val="31956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Capas de S.O. Móvil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110" y="2603499"/>
            <a:ext cx="10678818" cy="4095251"/>
          </a:xfrm>
        </p:spPr>
        <p:txBody>
          <a:bodyPr>
            <a:noAutofit/>
          </a:bodyPr>
          <a:lstStyle/>
          <a:p>
            <a:r>
              <a:rPr lang="es-EC" sz="2400" b="1" dirty="0" err="1"/>
              <a:t>Kernel</a:t>
            </a:r>
            <a:r>
              <a:rPr lang="es-EC" sz="2400" dirty="0"/>
              <a:t>, </a:t>
            </a:r>
            <a:r>
              <a:rPr lang="es-EC" sz="2400" b="1" dirty="0">
                <a:solidFill>
                  <a:srgbClr val="FF0000"/>
                </a:solidFill>
              </a:rPr>
              <a:t>acceso</a:t>
            </a:r>
            <a:r>
              <a:rPr lang="es-EC" sz="2400" dirty="0"/>
              <a:t> a los distintos elementos del </a:t>
            </a:r>
            <a:r>
              <a:rPr lang="es-EC" sz="2400" b="1" dirty="0">
                <a:solidFill>
                  <a:srgbClr val="FF0000"/>
                </a:solidFill>
              </a:rPr>
              <a:t>hardware</a:t>
            </a:r>
            <a:r>
              <a:rPr lang="es-EC" sz="2400" dirty="0"/>
              <a:t>.</a:t>
            </a:r>
          </a:p>
          <a:p>
            <a:r>
              <a:rPr lang="es-EC" sz="2400" b="1" dirty="0"/>
              <a:t>Middleware</a:t>
            </a:r>
            <a:r>
              <a:rPr lang="es-EC" sz="2400" dirty="0"/>
              <a:t>, conjunto de </a:t>
            </a:r>
            <a:r>
              <a:rPr lang="es-EC" sz="2400" b="1" dirty="0">
                <a:solidFill>
                  <a:srgbClr val="FF0000"/>
                </a:solidFill>
              </a:rPr>
              <a:t>módulos</a:t>
            </a:r>
            <a:r>
              <a:rPr lang="es-EC" sz="2400" dirty="0"/>
              <a:t> que hacen posible la propia existencia de </a:t>
            </a:r>
            <a:r>
              <a:rPr lang="es-EC" sz="2400" b="1" dirty="0">
                <a:solidFill>
                  <a:srgbClr val="FF0000"/>
                </a:solidFill>
              </a:rPr>
              <a:t>aplicaciones</a:t>
            </a:r>
            <a:r>
              <a:rPr lang="es-EC" sz="2400" b="1" dirty="0"/>
              <a:t>.</a:t>
            </a:r>
          </a:p>
          <a:p>
            <a:r>
              <a:rPr lang="es-EC" sz="2400" b="1" dirty="0"/>
              <a:t>Entorno de ejecución de aplicaciones</a:t>
            </a:r>
            <a:r>
              <a:rPr lang="es-EC" sz="2400" dirty="0"/>
              <a:t>, </a:t>
            </a:r>
            <a:r>
              <a:rPr lang="es-EC" sz="2400" b="1" dirty="0">
                <a:solidFill>
                  <a:srgbClr val="FF0000"/>
                </a:solidFill>
              </a:rPr>
              <a:t>gestor de aplicaciones</a:t>
            </a:r>
            <a:r>
              <a:rPr lang="es-EC" sz="2400" dirty="0"/>
              <a:t> y un conjunto de </a:t>
            </a:r>
            <a:r>
              <a:rPr lang="es-EC" sz="2400" b="1" dirty="0">
                <a:solidFill>
                  <a:srgbClr val="FF0000"/>
                </a:solidFill>
              </a:rPr>
              <a:t>interfaces programables abiertas</a:t>
            </a:r>
            <a:r>
              <a:rPr lang="es-EC" sz="2400" dirty="0"/>
              <a:t> para facilitar la creación de software.</a:t>
            </a:r>
          </a:p>
          <a:p>
            <a:r>
              <a:rPr lang="es-EC" sz="2400" b="1" dirty="0"/>
              <a:t>Interfaz de usuario</a:t>
            </a:r>
            <a:r>
              <a:rPr lang="es-EC" sz="2400" b="1" dirty="0">
                <a:solidFill>
                  <a:srgbClr val="FF0000"/>
                </a:solidFill>
              </a:rPr>
              <a:t>, interacción con el usuario </a:t>
            </a:r>
            <a:r>
              <a:rPr lang="es-EC" sz="2400" dirty="0"/>
              <a:t>y el diseño de la presentación visual de la aplicación. </a:t>
            </a:r>
          </a:p>
          <a:p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371982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Palm OS</a:t>
            </a:r>
            <a:endParaRPr lang="es-EC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7271" y="2280863"/>
            <a:ext cx="9390581" cy="4263374"/>
          </a:xfrm>
        </p:spPr>
        <p:txBody>
          <a:bodyPr>
            <a:noAutofit/>
          </a:bodyPr>
          <a:lstStyle/>
          <a:p>
            <a:r>
              <a:rPr lang="es-EC" sz="2000" dirty="0"/>
              <a:t>Destinado a </a:t>
            </a:r>
            <a:r>
              <a:rPr lang="es-EC" sz="2000" b="1" dirty="0"/>
              <a:t>dispositivos móviles </a:t>
            </a:r>
            <a:r>
              <a:rPr lang="es-EC" sz="2000" dirty="0"/>
              <a:t>específicamente a </a:t>
            </a:r>
            <a:r>
              <a:rPr lang="es-EC" sz="2000" b="1" dirty="0"/>
              <a:t>PDAs (Personal Digital </a:t>
            </a:r>
            <a:r>
              <a:rPr lang="es-EC" sz="2000" b="1" dirty="0" err="1"/>
              <a:t>Assistant</a:t>
            </a:r>
            <a:r>
              <a:rPr lang="es-EC" sz="2000" b="1" dirty="0"/>
              <a:t>).</a:t>
            </a:r>
          </a:p>
          <a:p>
            <a:r>
              <a:rPr lang="es-EC" sz="2000" dirty="0"/>
              <a:t>De desarrolló para </a:t>
            </a:r>
            <a:r>
              <a:rPr lang="es-EC" sz="2000" b="1" dirty="0"/>
              <a:t>1996, PALM INC lo Licenció para 1997</a:t>
            </a:r>
            <a:r>
              <a:rPr lang="es-EC" sz="2000" dirty="0"/>
              <a:t> con los dispositivos </a:t>
            </a:r>
            <a:r>
              <a:rPr lang="es-EC" sz="2000" b="1" dirty="0"/>
              <a:t>Palm </a:t>
            </a:r>
            <a:r>
              <a:rPr lang="es-EC" sz="2000" b="1" dirty="0" err="1"/>
              <a:t>Pilot</a:t>
            </a:r>
            <a:r>
              <a:rPr lang="es-EC" sz="2000" b="1" dirty="0"/>
              <a:t>.</a:t>
            </a:r>
          </a:p>
          <a:p>
            <a:r>
              <a:rPr lang="es-EC" sz="2000" dirty="0"/>
              <a:t>Pionero en el mercado de los dispositivos móviles por su </a:t>
            </a:r>
            <a:r>
              <a:rPr lang="es-EC" sz="2000" b="1" dirty="0"/>
              <a:t>usabilidad y simplicidad.</a:t>
            </a:r>
          </a:p>
          <a:p>
            <a:r>
              <a:rPr lang="es-EC" sz="2000" dirty="0"/>
              <a:t>Basado en un </a:t>
            </a:r>
            <a:r>
              <a:rPr lang="es-EC" sz="2000" b="1" dirty="0"/>
              <a:t>S.O. multitarea creado por Motorola</a:t>
            </a:r>
            <a:r>
              <a:rPr lang="es-EC" sz="2000" dirty="0"/>
              <a:t>, Hardware Integrado con el S.O. </a:t>
            </a:r>
            <a:r>
              <a:rPr lang="es-EC" sz="2000" b="1" dirty="0"/>
              <a:t>Procesador Motorola 68k</a:t>
            </a:r>
            <a:r>
              <a:rPr lang="es-EC" sz="2000" dirty="0"/>
              <a:t>, basado en </a:t>
            </a:r>
            <a:r>
              <a:rPr lang="es-EC" sz="2000" b="1" dirty="0"/>
              <a:t>ARM</a:t>
            </a:r>
            <a:r>
              <a:rPr lang="es-EC" sz="2000" dirty="0"/>
              <a:t> (</a:t>
            </a:r>
            <a:r>
              <a:rPr lang="es-EC" sz="2000" dirty="0" err="1"/>
              <a:t>Advanced</a:t>
            </a:r>
            <a:r>
              <a:rPr lang="es-EC" sz="2000" dirty="0"/>
              <a:t> RISC Machines)</a:t>
            </a:r>
          </a:p>
          <a:p>
            <a:r>
              <a:rPr lang="es-EC" sz="2000" b="1" dirty="0" err="1"/>
              <a:t>Display</a:t>
            </a:r>
            <a:r>
              <a:rPr lang="es-EC" sz="2000" b="1" dirty="0"/>
              <a:t> monocromático</a:t>
            </a:r>
            <a:r>
              <a:rPr lang="es-EC" sz="2000" dirty="0"/>
              <a:t>, pocas funciones pero era una herramienta práctica, </a:t>
            </a:r>
            <a:r>
              <a:rPr lang="es-EC" sz="2000" b="1" dirty="0"/>
              <a:t>móvil en las versiones TREO</a:t>
            </a:r>
            <a:r>
              <a:rPr lang="es-EC" sz="2000" dirty="0"/>
              <a:t> 680/750.</a:t>
            </a:r>
          </a:p>
          <a:p>
            <a:r>
              <a:rPr lang="es-EC" sz="2000" dirty="0"/>
              <a:t>Ú</a:t>
            </a:r>
            <a:r>
              <a:rPr lang="es-EC" sz="2000" dirty="0" smtClean="0"/>
              <a:t>ltima </a:t>
            </a:r>
            <a:r>
              <a:rPr lang="es-EC" sz="2000" dirty="0"/>
              <a:t>versión estable </a:t>
            </a:r>
            <a:r>
              <a:rPr lang="es-EC" sz="2000" b="1" dirty="0"/>
              <a:t>Palm OS 5.5 </a:t>
            </a:r>
            <a:r>
              <a:rPr lang="es-EC" sz="2000" b="1" dirty="0" smtClean="0"/>
              <a:t>2007</a:t>
            </a:r>
            <a:endParaRPr lang="es-EC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7852" y="2769174"/>
            <a:ext cx="16764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485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33713" y="901749"/>
            <a:ext cx="9591815" cy="706964"/>
          </a:xfrm>
        </p:spPr>
        <p:txBody>
          <a:bodyPr/>
          <a:lstStyle/>
          <a:p>
            <a:r>
              <a:rPr lang="es-EC" b="1" dirty="0" err="1" smtClean="0"/>
              <a:t>Symbian</a:t>
            </a:r>
            <a:r>
              <a:rPr lang="es-EC" b="1" dirty="0" smtClean="0"/>
              <a:t> OS</a:t>
            </a:r>
            <a:endParaRPr lang="es-EC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3713" y="2531580"/>
            <a:ext cx="10701424" cy="3879493"/>
          </a:xfrm>
        </p:spPr>
        <p:txBody>
          <a:bodyPr>
            <a:noAutofit/>
          </a:bodyPr>
          <a:lstStyle/>
          <a:p>
            <a:r>
              <a:rPr lang="es-EC" sz="2000" b="1" dirty="0" smtClean="0"/>
              <a:t>Alianza de varias empresas de telefonía móvil, entre las que se encuentran Nokia, Sony Ericsson</a:t>
            </a:r>
            <a:r>
              <a:rPr lang="es-EC" sz="2000" dirty="0" smtClean="0"/>
              <a:t>, </a:t>
            </a:r>
            <a:r>
              <a:rPr lang="es-EC" sz="2000" dirty="0" err="1" smtClean="0"/>
              <a:t>Psion</a:t>
            </a:r>
            <a:r>
              <a:rPr lang="es-EC" sz="2000" dirty="0" smtClean="0"/>
              <a:t>, </a:t>
            </a:r>
            <a:r>
              <a:rPr lang="es-EC" sz="2000" b="1" dirty="0" smtClean="0"/>
              <a:t>Samsung</a:t>
            </a:r>
            <a:r>
              <a:rPr lang="es-EC" sz="2000" dirty="0" smtClean="0"/>
              <a:t>, </a:t>
            </a:r>
            <a:r>
              <a:rPr lang="es-EC" sz="2000" b="1" dirty="0" smtClean="0"/>
              <a:t>Siemens</a:t>
            </a:r>
            <a:r>
              <a:rPr lang="es-EC" sz="2000" dirty="0" smtClean="0"/>
              <a:t>, </a:t>
            </a:r>
            <a:r>
              <a:rPr lang="es-EC" sz="2000" dirty="0" err="1" smtClean="0"/>
              <a:t>Arima</a:t>
            </a:r>
            <a:r>
              <a:rPr lang="es-EC" sz="2000" dirty="0" smtClean="0"/>
              <a:t>, </a:t>
            </a:r>
            <a:r>
              <a:rPr lang="es-EC" sz="2000" dirty="0" err="1" smtClean="0"/>
              <a:t>Benq</a:t>
            </a:r>
            <a:r>
              <a:rPr lang="es-EC" sz="2000" dirty="0" smtClean="0"/>
              <a:t>, </a:t>
            </a:r>
            <a:r>
              <a:rPr lang="es-EC" sz="2000" dirty="0" err="1" smtClean="0"/>
              <a:t>Fujitsu</a:t>
            </a:r>
            <a:r>
              <a:rPr lang="es-EC" sz="2000" dirty="0" smtClean="0"/>
              <a:t>, Lenovo, </a:t>
            </a:r>
            <a:r>
              <a:rPr lang="es-EC" sz="2000" b="1" dirty="0" smtClean="0"/>
              <a:t>LG</a:t>
            </a:r>
            <a:r>
              <a:rPr lang="es-EC" sz="2000" dirty="0" smtClean="0"/>
              <a:t>, </a:t>
            </a:r>
            <a:r>
              <a:rPr lang="es-EC" sz="2000" b="1" dirty="0" smtClean="0"/>
              <a:t>Motorola</a:t>
            </a:r>
            <a:r>
              <a:rPr lang="es-EC" sz="2000" dirty="0" smtClean="0"/>
              <a:t>, Mitsubishi Electric, Panasonic, Sharp, etc. </a:t>
            </a:r>
          </a:p>
          <a:p>
            <a:r>
              <a:rPr lang="es-EC" sz="2000" dirty="0" smtClean="0"/>
              <a:t>Sus orígenes son su </a:t>
            </a:r>
            <a:r>
              <a:rPr lang="es-EC" sz="2000" b="1" dirty="0" smtClean="0"/>
              <a:t>antepasado EPOC32, utilizado en </a:t>
            </a:r>
            <a:r>
              <a:rPr lang="es-EC" sz="2000" b="1" dirty="0" err="1" smtClean="0"/>
              <a:t>PDA's</a:t>
            </a:r>
            <a:r>
              <a:rPr lang="es-EC" sz="2000" b="1" dirty="0" smtClean="0"/>
              <a:t> y </a:t>
            </a:r>
            <a:r>
              <a:rPr lang="es-EC" sz="2000" b="1" dirty="0" err="1" smtClean="0"/>
              <a:t>Handhelds</a:t>
            </a:r>
            <a:r>
              <a:rPr lang="es-EC" sz="2000" b="1" dirty="0" smtClean="0"/>
              <a:t> </a:t>
            </a:r>
            <a:r>
              <a:rPr lang="es-EC" sz="2000" dirty="0" smtClean="0"/>
              <a:t>de PSION desde </a:t>
            </a:r>
            <a:r>
              <a:rPr lang="es-EC" sz="2000" b="1" dirty="0" smtClean="0"/>
              <a:t>1997</a:t>
            </a:r>
            <a:r>
              <a:rPr lang="es-EC" sz="2000" dirty="0" smtClean="0"/>
              <a:t>.</a:t>
            </a:r>
          </a:p>
          <a:p>
            <a:r>
              <a:rPr lang="es-EC" sz="2000" dirty="0" smtClean="0"/>
              <a:t>Terminales móviles para </a:t>
            </a:r>
            <a:r>
              <a:rPr lang="es-EC" sz="2000" b="1" dirty="0" smtClean="0"/>
              <a:t>competir con Palm o el Windows Mobile 6.X de Microsoft </a:t>
            </a:r>
            <a:r>
              <a:rPr lang="es-EC" sz="2000" dirty="0" smtClean="0"/>
              <a:t>.</a:t>
            </a:r>
          </a:p>
          <a:p>
            <a:r>
              <a:rPr lang="es-EC" sz="2000" b="1" dirty="0" smtClean="0"/>
              <a:t>La mayoría de los móviles</a:t>
            </a:r>
            <a:r>
              <a:rPr lang="es-EC" sz="2000" dirty="0" smtClean="0"/>
              <a:t> con </a:t>
            </a:r>
            <a:r>
              <a:rPr lang="es-EC" sz="2000" dirty="0" err="1" smtClean="0"/>
              <a:t>Symbian</a:t>
            </a:r>
            <a:r>
              <a:rPr lang="es-EC" sz="2000" dirty="0" smtClean="0"/>
              <a:t> son de </a:t>
            </a:r>
            <a:r>
              <a:rPr lang="es-EC" sz="2000" b="1" dirty="0" smtClean="0"/>
              <a:t>NOKIA</a:t>
            </a:r>
            <a:r>
              <a:rPr lang="es-EC" sz="2000" dirty="0" smtClean="0"/>
              <a:t>.</a:t>
            </a:r>
          </a:p>
          <a:p>
            <a:r>
              <a:rPr lang="es-EC" sz="2000" b="1" dirty="0" smtClean="0"/>
              <a:t>Hardware ARM, x86, Interfaz Grafica S60</a:t>
            </a:r>
            <a:r>
              <a:rPr lang="es-EC" sz="2000" dirty="0" smtClean="0"/>
              <a:t>, uso de </a:t>
            </a:r>
            <a:r>
              <a:rPr lang="es-EC" sz="2000" b="1" dirty="0" err="1" smtClean="0"/>
              <a:t>microkernel</a:t>
            </a:r>
            <a:r>
              <a:rPr lang="es-EC" sz="2000" dirty="0" smtClean="0"/>
              <a:t>.</a:t>
            </a:r>
          </a:p>
          <a:p>
            <a:r>
              <a:rPr lang="es-EC" sz="2000" dirty="0" smtClean="0"/>
              <a:t>Ultima Versión </a:t>
            </a:r>
            <a:r>
              <a:rPr lang="es-EC" sz="2000" b="1" dirty="0" err="1" smtClean="0"/>
              <a:t>Symbian</a:t>
            </a:r>
            <a:r>
              <a:rPr lang="es-EC" sz="2000" b="1" dirty="0" smtClean="0"/>
              <a:t> OS 10.1 en 2012.</a:t>
            </a:r>
            <a:endParaRPr lang="es-EC" sz="2000" b="1" dirty="0"/>
          </a:p>
        </p:txBody>
      </p:sp>
    </p:spTree>
    <p:extLst>
      <p:ext uri="{BB962C8B-B14F-4D97-AF65-F5344CB8AC3E}">
        <p14:creationId xmlns:p14="http://schemas.microsoft.com/office/powerpoint/2010/main" val="132434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Windows Mobile a Windows </a:t>
            </a:r>
            <a:r>
              <a:rPr lang="es-EC" dirty="0" err="1" smtClean="0"/>
              <a:t>Phone</a:t>
            </a:r>
            <a:r>
              <a:rPr lang="es-EC" dirty="0" smtClean="0"/>
              <a:t> 7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6724" y="2388368"/>
            <a:ext cx="9154274" cy="4104899"/>
          </a:xfrm>
        </p:spPr>
        <p:txBody>
          <a:bodyPr>
            <a:noAutofit/>
          </a:bodyPr>
          <a:lstStyle/>
          <a:p>
            <a:r>
              <a:rPr lang="es-EC" sz="2400" b="1" dirty="0"/>
              <a:t>Pocket PC 2000</a:t>
            </a:r>
            <a:r>
              <a:rPr lang="es-EC" sz="2400" dirty="0"/>
              <a:t>, llamado en nombre de código “</a:t>
            </a:r>
            <a:r>
              <a:rPr lang="es-EC" sz="2400" dirty="0" err="1"/>
              <a:t>Repier</a:t>
            </a:r>
            <a:r>
              <a:rPr lang="es-EC" sz="2400" dirty="0"/>
              <a:t>”, lanzado en abril del 2000.</a:t>
            </a:r>
          </a:p>
          <a:p>
            <a:r>
              <a:rPr lang="es-EC" sz="2400" dirty="0"/>
              <a:t>Incluía Pocket Office – Excel, Word, Outlook; IE, WMP, Ms Reader, Money, Notes etc.</a:t>
            </a:r>
          </a:p>
          <a:p>
            <a:r>
              <a:rPr lang="es-EC" sz="2400" b="1" dirty="0"/>
              <a:t>Pocket PC 2002</a:t>
            </a:r>
            <a:r>
              <a:rPr lang="es-EC" sz="2400" dirty="0"/>
              <a:t>,  liberado en octubre 2001; soporte de temas, WAP, VPN, MSN, Palm OS, DRM.</a:t>
            </a:r>
          </a:p>
          <a:p>
            <a:r>
              <a:rPr lang="es-EC" sz="2400" b="1" dirty="0"/>
              <a:t>Windows Mobile 2003</a:t>
            </a:r>
            <a:r>
              <a:rPr lang="es-EC" sz="2400" dirty="0"/>
              <a:t>, liberado en junio 2003, 1ro en usar este nombre; soporte a Bluetooth, </a:t>
            </a:r>
            <a:r>
              <a:rPr lang="es-EC" sz="2400" b="1" dirty="0" err="1"/>
              <a:t>Phone</a:t>
            </a:r>
            <a:r>
              <a:rPr lang="es-EC" sz="2400" b="1" dirty="0"/>
              <a:t> </a:t>
            </a:r>
            <a:r>
              <a:rPr lang="es-EC" sz="2400" b="1" dirty="0" err="1"/>
              <a:t>Edition</a:t>
            </a:r>
            <a:r>
              <a:rPr lang="es-EC" sz="2400" b="1" dirty="0"/>
              <a:t> con SMS y </a:t>
            </a:r>
            <a:r>
              <a:rPr lang="es-EC" sz="2400" b="1" dirty="0" err="1"/>
              <a:t>Midi</a:t>
            </a:r>
            <a:r>
              <a:rPr lang="es-EC" sz="2400" b="1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16367" y="1524272"/>
            <a:ext cx="128828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7128" y="3336621"/>
            <a:ext cx="124940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15044" y="5076962"/>
            <a:ext cx="1213456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835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Windows Mobile a Windows </a:t>
            </a:r>
            <a:r>
              <a:rPr lang="es-EC" dirty="0" err="1" smtClean="0"/>
              <a:t>Phone</a:t>
            </a:r>
            <a:r>
              <a:rPr lang="es-EC" dirty="0" smtClean="0"/>
              <a:t> 7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9869" y="2311685"/>
            <a:ext cx="8322067" cy="4397340"/>
          </a:xfrm>
        </p:spPr>
        <p:txBody>
          <a:bodyPr>
            <a:noAutofit/>
          </a:bodyPr>
          <a:lstStyle/>
          <a:p>
            <a:r>
              <a:rPr lang="es-EC" sz="2200" b="1" dirty="0"/>
              <a:t>Windows Mobile 2003 SE</a:t>
            </a:r>
            <a:r>
              <a:rPr lang="es-EC" sz="2200" dirty="0"/>
              <a:t>, Liberado en marzo 2004; WIFI con WPA, Resoluciones 640x480 en IE, Ajuste Horizontal y Vertical.</a:t>
            </a:r>
          </a:p>
          <a:p>
            <a:r>
              <a:rPr lang="es-EC" sz="2200" b="1" dirty="0"/>
              <a:t>Windows Mobile 5.0</a:t>
            </a:r>
            <a:r>
              <a:rPr lang="es-EC" sz="2200" dirty="0"/>
              <a:t>, liberado en mayo del 2005; Office Mobile, PowerPoint, GPS, soporte a </a:t>
            </a:r>
            <a:r>
              <a:rPr lang="es-EC" sz="2200" dirty="0" smtClean="0"/>
              <a:t>teclados QWERTY</a:t>
            </a:r>
            <a:r>
              <a:rPr lang="es-EC" sz="2200" dirty="0"/>
              <a:t>, ActiveSync.</a:t>
            </a:r>
          </a:p>
          <a:p>
            <a:r>
              <a:rPr lang="es-EC" sz="2200" b="1" dirty="0"/>
              <a:t>Windows Mobile 6</a:t>
            </a:r>
            <a:r>
              <a:rPr lang="es-EC" sz="2200" dirty="0"/>
              <a:t>, liberado en febrero 2007; mejor estabilidad en el S.O.; Soporte WVGA, </a:t>
            </a:r>
            <a:r>
              <a:rPr lang="es-EC" sz="2200" dirty="0" err="1"/>
              <a:t>SmartPhone</a:t>
            </a:r>
            <a:r>
              <a:rPr lang="es-EC" sz="2200" dirty="0"/>
              <a:t> con Office Mobile, Escritorio Remoto, </a:t>
            </a:r>
            <a:r>
              <a:rPr lang="es-EC" sz="2200" dirty="0" err="1"/>
              <a:t>VoIP</a:t>
            </a:r>
            <a:r>
              <a:rPr lang="es-EC" sz="2200" dirty="0"/>
              <a:t>, Windows Live, Net Compact </a:t>
            </a:r>
            <a:r>
              <a:rPr lang="es-EC" sz="2200" dirty="0" err="1"/>
              <a:t>FrameWork</a:t>
            </a:r>
            <a:r>
              <a:rPr lang="es-EC" sz="2200" dirty="0"/>
              <a:t> , SQL Server Compact </a:t>
            </a:r>
            <a:r>
              <a:rPr lang="es-EC" sz="2200" dirty="0" err="1"/>
              <a:t>Edition</a:t>
            </a:r>
            <a:r>
              <a:rPr lang="es-EC" sz="2200" dirty="0"/>
              <a:t>, Office 2007 </a:t>
            </a:r>
            <a:r>
              <a:rPr lang="es-EC" sz="2200" dirty="0" err="1"/>
              <a:t>document</a:t>
            </a:r>
            <a:r>
              <a:rPr lang="es-EC" sz="2200" dirty="0"/>
              <a:t>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16367" y="2014756"/>
            <a:ext cx="147946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16367" y="4365015"/>
            <a:ext cx="14668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88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C" dirty="0"/>
              <a:t>Los conceptos </a:t>
            </a:r>
            <a:r>
              <a:rPr lang="es-EC" dirty="0" smtClean="0"/>
              <a:t>clave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54953" y="2321959"/>
            <a:ext cx="8872625" cy="4274049"/>
          </a:xfrm>
        </p:spPr>
        <p:txBody>
          <a:bodyPr>
            <a:noAutofit/>
          </a:bodyPr>
          <a:lstStyle/>
          <a:p>
            <a:r>
              <a:rPr lang="es-EC" sz="2400" b="1" dirty="0"/>
              <a:t>Entender el contexto tecnológico.</a:t>
            </a:r>
          </a:p>
          <a:p>
            <a:r>
              <a:rPr lang="es-EC" sz="2400" dirty="0" smtClean="0"/>
              <a:t>Empresas </a:t>
            </a:r>
            <a:r>
              <a:rPr lang="es-EC" sz="2400" dirty="0"/>
              <a:t>APPLE, Microsoft, Google, Motorola, Nokia, Samsung , Sony, RIM, HTC y AT&amp;T. Que sabemos de ellas?. (Taller/foro de discusión).</a:t>
            </a:r>
          </a:p>
          <a:p>
            <a:r>
              <a:rPr lang="es-EC" sz="2400" dirty="0" smtClean="0"/>
              <a:t>Recomendaciones Documentales</a:t>
            </a:r>
            <a:r>
              <a:rPr lang="es-EC" sz="2400" dirty="0"/>
              <a:t>:</a:t>
            </a:r>
          </a:p>
          <a:p>
            <a:pPr lvl="1"/>
            <a:r>
              <a:rPr lang="es-EC" sz="2400" dirty="0"/>
              <a:t>Piratas de </a:t>
            </a:r>
            <a:r>
              <a:rPr lang="es-EC" sz="2400" dirty="0" err="1"/>
              <a:t>Silicon</a:t>
            </a:r>
            <a:r>
              <a:rPr lang="es-EC" sz="2400" dirty="0"/>
              <a:t> Valley (Foro al finalizar).</a:t>
            </a:r>
          </a:p>
          <a:p>
            <a:pPr lvl="1"/>
            <a:r>
              <a:rPr lang="es-EC" sz="2400" dirty="0"/>
              <a:t>La Revolución del Teléfono Celular (Foro al finalizar).</a:t>
            </a:r>
          </a:p>
          <a:p>
            <a:pPr lvl="1"/>
            <a:r>
              <a:rPr lang="es-EC" sz="2400" dirty="0"/>
              <a:t>Google (Foro al finalizar).</a:t>
            </a:r>
          </a:p>
          <a:p>
            <a:pPr lvl="1"/>
            <a:r>
              <a:rPr lang="es-EC" sz="2400" dirty="0" err="1"/>
              <a:t>iGenius</a:t>
            </a:r>
            <a:r>
              <a:rPr lang="es-EC" sz="2400" dirty="0"/>
              <a:t> (Foro de discusión del personaje).</a:t>
            </a:r>
          </a:p>
          <a:p>
            <a:endParaRPr lang="es-EC" sz="2400" dirty="0"/>
          </a:p>
          <a:p>
            <a:endParaRPr lang="es-EC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3412" y="3408608"/>
            <a:ext cx="2305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725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Windows Mobile a Windows </a:t>
            </a:r>
            <a:r>
              <a:rPr lang="es-EC" dirty="0" err="1" smtClean="0"/>
              <a:t>Phone</a:t>
            </a:r>
            <a:r>
              <a:rPr lang="es-EC" dirty="0" smtClean="0"/>
              <a:t> 7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51042" y="2399627"/>
            <a:ext cx="7748427" cy="3764868"/>
          </a:xfrm>
        </p:spPr>
        <p:txBody>
          <a:bodyPr>
            <a:normAutofit/>
          </a:bodyPr>
          <a:lstStyle/>
          <a:p>
            <a:r>
              <a:rPr lang="es-EC" sz="2000" b="1" dirty="0" smtClean="0"/>
              <a:t>Windows Mobile 6.1</a:t>
            </a:r>
            <a:r>
              <a:rPr lang="es-EC" sz="2000" dirty="0" smtClean="0"/>
              <a:t>, liberado en abril del 2008; Administrador de programas estable y mayor desempeño.</a:t>
            </a:r>
          </a:p>
          <a:p>
            <a:r>
              <a:rPr lang="es-EC" sz="2000" b="1" dirty="0" smtClean="0"/>
              <a:t>Windows Mobile 6.5</a:t>
            </a:r>
            <a:r>
              <a:rPr lang="es-EC" sz="2000" dirty="0" smtClean="0"/>
              <a:t>, liberada Octubre 2009; nueva GUI, Windows </a:t>
            </a:r>
            <a:r>
              <a:rPr lang="es-EC" sz="2000" dirty="0" err="1" smtClean="0"/>
              <a:t>Marketplace</a:t>
            </a:r>
            <a:r>
              <a:rPr lang="es-EC" sz="2000" dirty="0" smtClean="0"/>
              <a:t> para móviles, new IE6 , WMP, Windows </a:t>
            </a:r>
            <a:r>
              <a:rPr lang="es-EC" sz="2000" dirty="0" err="1" smtClean="0"/>
              <a:t>MyPhone</a:t>
            </a:r>
            <a:r>
              <a:rPr lang="es-EC" sz="2000" dirty="0" smtClean="0"/>
              <a:t>, Office Mobile 6.1.</a:t>
            </a:r>
          </a:p>
          <a:p>
            <a:r>
              <a:rPr lang="es-EC" sz="2000" b="1" dirty="0" smtClean="0"/>
              <a:t>Windows </a:t>
            </a:r>
            <a:r>
              <a:rPr lang="es-EC" sz="2000" b="1" dirty="0" err="1" smtClean="0"/>
              <a:t>Phone</a:t>
            </a:r>
            <a:r>
              <a:rPr lang="es-EC" sz="2000" b="1" dirty="0" smtClean="0"/>
              <a:t> 7</a:t>
            </a:r>
            <a:r>
              <a:rPr lang="es-EC" sz="2000" dirty="0" smtClean="0"/>
              <a:t>, liberado en octubre 2010; servicios Xbox Live y </a:t>
            </a:r>
            <a:r>
              <a:rPr lang="es-EC" sz="2000" dirty="0" err="1" smtClean="0"/>
              <a:t>Zune</a:t>
            </a:r>
            <a:r>
              <a:rPr lang="es-EC" sz="2000" dirty="0" smtClean="0"/>
              <a:t>. GUI Metro; en septiembre 2011 se lanza la </a:t>
            </a:r>
            <a:r>
              <a:rPr lang="es-EC" sz="2000" b="1" dirty="0" smtClean="0"/>
              <a:t>versión 7.5 Mango </a:t>
            </a:r>
            <a:r>
              <a:rPr lang="es-EC" sz="2000" dirty="0" smtClean="0"/>
              <a:t>con IE9. </a:t>
            </a:r>
          </a:p>
          <a:p>
            <a:endParaRPr lang="es-EC" sz="2000" dirty="0" smtClean="0"/>
          </a:p>
          <a:p>
            <a:endParaRPr lang="es-EC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2820" y="2493162"/>
            <a:ext cx="2220523" cy="295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58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BlackBerry</a:t>
            </a:r>
            <a:r>
              <a:rPr lang="es-EC" dirty="0" smtClean="0"/>
              <a:t> 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Desarrollado por </a:t>
            </a:r>
            <a:r>
              <a:rPr lang="es-EC" b="1" dirty="0" err="1" smtClean="0"/>
              <a:t>Research</a:t>
            </a:r>
            <a:r>
              <a:rPr lang="es-EC" b="1" dirty="0" smtClean="0"/>
              <a:t> In </a:t>
            </a:r>
            <a:r>
              <a:rPr lang="es-EC" b="1" dirty="0" err="1" smtClean="0"/>
              <a:t>Motion</a:t>
            </a:r>
            <a:r>
              <a:rPr lang="es-EC" b="1" dirty="0" smtClean="0"/>
              <a:t> </a:t>
            </a:r>
            <a:r>
              <a:rPr lang="es-EC" dirty="0" smtClean="0"/>
              <a:t>para sus </a:t>
            </a:r>
            <a:r>
              <a:rPr lang="es-EC" b="1" dirty="0" smtClean="0"/>
              <a:t>dispositivos </a:t>
            </a:r>
            <a:r>
              <a:rPr lang="es-EC" b="1" dirty="0" err="1" smtClean="0"/>
              <a:t>BlackBerry</a:t>
            </a:r>
            <a:r>
              <a:rPr lang="es-EC" b="1" dirty="0" smtClean="0"/>
              <a:t>.</a:t>
            </a:r>
          </a:p>
          <a:p>
            <a:r>
              <a:rPr lang="es-EC" b="1" dirty="0" smtClean="0"/>
              <a:t>Multitarea</a:t>
            </a:r>
            <a:r>
              <a:rPr lang="es-EC" dirty="0" smtClean="0"/>
              <a:t> y tiene soporte para </a:t>
            </a:r>
            <a:r>
              <a:rPr lang="es-EC" b="1" dirty="0" smtClean="0"/>
              <a:t>diferentes métodos de entrada</a:t>
            </a:r>
            <a:r>
              <a:rPr lang="es-EC" dirty="0" smtClean="0"/>
              <a:t> como el uso de teclado </a:t>
            </a:r>
            <a:r>
              <a:rPr lang="es-EC" b="1" dirty="0" smtClean="0"/>
              <a:t>QWERTY</a:t>
            </a:r>
            <a:r>
              <a:rPr lang="es-EC" dirty="0" smtClean="0"/>
              <a:t>; se destaca la </a:t>
            </a:r>
            <a:r>
              <a:rPr lang="es-EC" b="1" dirty="0" err="1" smtClean="0"/>
              <a:t>trackwheel</a:t>
            </a:r>
            <a:r>
              <a:rPr lang="es-EC" b="1" dirty="0" smtClean="0"/>
              <a:t>, </a:t>
            </a:r>
            <a:r>
              <a:rPr lang="es-EC" b="1" dirty="0" err="1" smtClean="0"/>
              <a:t>trackball</a:t>
            </a:r>
            <a:r>
              <a:rPr lang="es-EC" b="1" dirty="0" smtClean="0"/>
              <a:t>, </a:t>
            </a:r>
            <a:r>
              <a:rPr lang="es-EC" b="1" dirty="0" err="1" smtClean="0"/>
              <a:t>touchpad</a:t>
            </a:r>
            <a:r>
              <a:rPr lang="es-EC" b="1" dirty="0" smtClean="0"/>
              <a:t> y pantallas táctiles.</a:t>
            </a:r>
          </a:p>
          <a:p>
            <a:r>
              <a:rPr lang="es-EC" dirty="0" smtClean="0"/>
              <a:t>Acceso a </a:t>
            </a:r>
            <a:r>
              <a:rPr lang="es-EC" b="1" dirty="0" smtClean="0"/>
              <a:t>correo electrónico, navegación web</a:t>
            </a:r>
            <a:r>
              <a:rPr lang="es-EC" dirty="0" smtClean="0"/>
              <a:t> y sincronización con programas como </a:t>
            </a:r>
            <a:r>
              <a:rPr lang="es-EC" b="1" dirty="0" smtClean="0"/>
              <a:t>Microsoft Exchange o Lotus Notes.</a:t>
            </a:r>
          </a:p>
          <a:p>
            <a:r>
              <a:rPr lang="es-EC" dirty="0" smtClean="0"/>
              <a:t>Funciones usuales de un </a:t>
            </a:r>
            <a:r>
              <a:rPr lang="es-EC" b="1" dirty="0" smtClean="0"/>
              <a:t>teléfono móvil</a:t>
            </a:r>
            <a:r>
              <a:rPr lang="es-EC" dirty="0" smtClean="0"/>
              <a:t>.</a:t>
            </a:r>
          </a:p>
          <a:p>
            <a:r>
              <a:rPr lang="es-EC" dirty="0" smtClean="0"/>
              <a:t>Otras marcas utilizan el </a:t>
            </a:r>
            <a:r>
              <a:rPr lang="es-EC" b="1" dirty="0" smtClean="0"/>
              <a:t>cliente de correo electrónico de cómo Siemens, HTC, Sony Ericsson.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99272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3440" y="840850"/>
            <a:ext cx="8761413" cy="706964"/>
          </a:xfrm>
        </p:spPr>
        <p:txBody>
          <a:bodyPr/>
          <a:lstStyle/>
          <a:p>
            <a:r>
              <a:rPr lang="es-ES" dirty="0"/>
              <a:t>Evolución </a:t>
            </a:r>
            <a:r>
              <a:rPr lang="es-ES" dirty="0" smtClean="0"/>
              <a:t>Histórica</a:t>
            </a:r>
            <a:endParaRPr lang="es-E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61109" y="2393879"/>
            <a:ext cx="8644805" cy="42535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 err="1"/>
              <a:t>Research</a:t>
            </a:r>
            <a:r>
              <a:rPr lang="es-ES" sz="2800" dirty="0"/>
              <a:t> In </a:t>
            </a:r>
            <a:r>
              <a:rPr lang="es-ES" sz="2800" dirty="0" err="1"/>
              <a:t>Motion</a:t>
            </a:r>
            <a:r>
              <a:rPr lang="es-ES" sz="2800" dirty="0"/>
              <a:t> lanzó en el año 1997 el </a:t>
            </a:r>
            <a:r>
              <a:rPr lang="es-ES" sz="2800" dirty="0" err="1"/>
              <a:t>Inter@ctive</a:t>
            </a:r>
            <a:r>
              <a:rPr lang="es-ES" sz="2800" dirty="0"/>
              <a:t> </a:t>
            </a:r>
            <a:r>
              <a:rPr lang="es-ES" sz="2800" dirty="0" err="1"/>
              <a:t>Pager</a:t>
            </a:r>
            <a:r>
              <a:rPr lang="es-ES" sz="2800" dirty="0"/>
              <a:t> 950. Un </a:t>
            </a:r>
            <a:r>
              <a:rPr lang="es-ES" sz="2800" dirty="0" err="1"/>
              <a:t>pager</a:t>
            </a:r>
            <a:r>
              <a:rPr lang="es-ES" sz="2800" dirty="0"/>
              <a:t> en doble sentido.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Más tarde lanzaron el primer </a:t>
            </a:r>
            <a:r>
              <a:rPr lang="es-ES" sz="2800" dirty="0" err="1"/>
              <a:t>Blackberry</a:t>
            </a:r>
            <a:r>
              <a:rPr lang="es-ES" sz="2800" dirty="0"/>
              <a:t> de la serie 857/957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Modelos más utilizados</a:t>
            </a:r>
          </a:p>
          <a:p>
            <a:pPr lvl="1">
              <a:lnSpc>
                <a:spcPct val="90000"/>
              </a:lnSpc>
            </a:pPr>
            <a:r>
              <a:rPr lang="es-ES" sz="2400" dirty="0"/>
              <a:t>Curve y Bold, Storm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Soporte de Hardware</a:t>
            </a:r>
          </a:p>
          <a:p>
            <a:pPr lvl="1">
              <a:lnSpc>
                <a:spcPct val="90000"/>
              </a:lnSpc>
            </a:pPr>
            <a:r>
              <a:rPr lang="es-ES" sz="2400" dirty="0"/>
              <a:t>Hasta 300Mhz, 256 Mb RAM, GPS, </a:t>
            </a:r>
            <a:r>
              <a:rPr lang="es-ES" sz="2400" dirty="0" err="1"/>
              <a:t>Wifi</a:t>
            </a:r>
            <a:r>
              <a:rPr lang="es-ES" sz="2400" dirty="0"/>
              <a:t>, Bluetooth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0377" y="1547814"/>
            <a:ext cx="19081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914" y="3060700"/>
            <a:ext cx="2170112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5737" y="4798477"/>
            <a:ext cx="1471613" cy="218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890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BlackBerry</a:t>
            </a:r>
            <a:r>
              <a:rPr lang="es-EC" dirty="0" smtClean="0"/>
              <a:t> OS Características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36998" y="2291137"/>
            <a:ext cx="9779482" cy="3835027"/>
          </a:xfrm>
        </p:spPr>
        <p:txBody>
          <a:bodyPr>
            <a:noAutofit/>
          </a:bodyPr>
          <a:lstStyle/>
          <a:p>
            <a:r>
              <a:rPr lang="es-EC" sz="2000" dirty="0"/>
              <a:t>Uso profesional como </a:t>
            </a:r>
            <a:r>
              <a:rPr lang="es-EC" sz="2000" b="1" dirty="0"/>
              <a:t>gestor de correo electrónico y agenda.</a:t>
            </a:r>
          </a:p>
          <a:p>
            <a:r>
              <a:rPr lang="es-EC" sz="2000" dirty="0"/>
              <a:t>Desde la </a:t>
            </a:r>
            <a:r>
              <a:rPr lang="es-EC" sz="2000" b="1" dirty="0"/>
              <a:t>versión 4.0 sincronización </a:t>
            </a:r>
            <a:r>
              <a:rPr lang="es-EC" sz="2000" dirty="0"/>
              <a:t>, calendario, tareas, notas y contactos.</a:t>
            </a:r>
          </a:p>
          <a:p>
            <a:r>
              <a:rPr lang="es-EC" sz="2000" b="1" dirty="0" err="1"/>
              <a:t>BlackBerry</a:t>
            </a:r>
            <a:r>
              <a:rPr lang="es-EC" sz="2000" b="1" dirty="0"/>
              <a:t> Enterprise Server (BES) acceso y organización del email a grandes compañías, ID de </a:t>
            </a:r>
            <a:r>
              <a:rPr lang="es-EC" sz="2000" dirty="0"/>
              <a:t>usuario </a:t>
            </a:r>
            <a:r>
              <a:rPr lang="es-EC" sz="2000" b="1" dirty="0" err="1"/>
              <a:t>BlackBerry</a:t>
            </a:r>
            <a:r>
              <a:rPr lang="es-EC" sz="2000" b="1" dirty="0"/>
              <a:t> PIN.</a:t>
            </a:r>
          </a:p>
          <a:p>
            <a:r>
              <a:rPr lang="es-EC" sz="2000" dirty="0"/>
              <a:t>Los </a:t>
            </a:r>
            <a:r>
              <a:rPr lang="es-EC" sz="2000" b="1" dirty="0"/>
              <a:t>usuarios</a:t>
            </a:r>
            <a:r>
              <a:rPr lang="es-EC" sz="2000" dirty="0"/>
              <a:t> más pequeños cuentan con el software </a:t>
            </a:r>
            <a:r>
              <a:rPr lang="es-EC" sz="2000" b="1" dirty="0" err="1"/>
              <a:t>BlackBerry</a:t>
            </a:r>
            <a:r>
              <a:rPr lang="es-EC" sz="2000" b="1" dirty="0"/>
              <a:t> Internet </a:t>
            </a:r>
            <a:r>
              <a:rPr lang="es-EC" sz="2000" b="1" dirty="0" err="1"/>
              <a:t>Service</a:t>
            </a:r>
            <a:r>
              <a:rPr lang="es-EC" sz="2000" dirty="0"/>
              <a:t>, proporciona acceso a Internet y a correo.</a:t>
            </a:r>
          </a:p>
          <a:p>
            <a:r>
              <a:rPr lang="es-EC" sz="2000" dirty="0"/>
              <a:t>Desarrollo de programas , acceso a ciertas </a:t>
            </a:r>
            <a:r>
              <a:rPr lang="es-EC" sz="2000" b="1" dirty="0"/>
              <a:t>funcionalidades restringidas necesitan ser firmados digitalmente.</a:t>
            </a:r>
          </a:p>
          <a:p>
            <a:r>
              <a:rPr lang="es-EC" sz="2000" b="1" dirty="0"/>
              <a:t>Versión estable 7.0 </a:t>
            </a:r>
            <a:br>
              <a:rPr lang="es-EC" sz="2000" b="1" dirty="0"/>
            </a:br>
            <a:r>
              <a:rPr lang="es-EC" sz="2000" dirty="0"/>
              <a:t>(</a:t>
            </a:r>
            <a:r>
              <a:rPr lang="es-EC" sz="2000" dirty="0" err="1"/>
              <a:t>BlackBerry</a:t>
            </a:r>
            <a:r>
              <a:rPr lang="es-EC" sz="2000" dirty="0"/>
              <a:t> </a:t>
            </a:r>
            <a:r>
              <a:rPr lang="es-EC" sz="2000" dirty="0" err="1"/>
              <a:t>Bold</a:t>
            </a:r>
            <a:r>
              <a:rPr lang="es-EC" sz="2000" dirty="0"/>
              <a:t> </a:t>
            </a:r>
            <a:r>
              <a:rPr lang="es-EC" sz="2000" dirty="0" err="1"/>
              <a:t>Touch</a:t>
            </a:r>
            <a:r>
              <a:rPr lang="es-EC" sz="2000" dirty="0"/>
              <a:t> 9900/9930)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0176" y="5279422"/>
            <a:ext cx="2627784" cy="157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14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Android</a:t>
            </a:r>
            <a:r>
              <a:rPr lang="es-EC" dirty="0" smtClean="0"/>
              <a:t> 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3713" y="2328084"/>
            <a:ext cx="10978826" cy="4319295"/>
          </a:xfrm>
        </p:spPr>
        <p:txBody>
          <a:bodyPr>
            <a:noAutofit/>
          </a:bodyPr>
          <a:lstStyle/>
          <a:p>
            <a:r>
              <a:rPr lang="es-EC" sz="2000" b="1" dirty="0"/>
              <a:t>Basado en Linux</a:t>
            </a:r>
            <a:r>
              <a:rPr lang="es-EC" sz="2000" dirty="0"/>
              <a:t>, que junto con aplicaciones middleware.</a:t>
            </a:r>
          </a:p>
          <a:p>
            <a:r>
              <a:rPr lang="es-EC" sz="2000" b="1" dirty="0"/>
              <a:t>Teléfonos inteligentes, tabletas</a:t>
            </a:r>
            <a:r>
              <a:rPr lang="es-EC" sz="2000" dirty="0"/>
              <a:t>, Google TV y otros.</a:t>
            </a:r>
          </a:p>
          <a:p>
            <a:r>
              <a:rPr lang="es-EC" sz="2000" dirty="0"/>
              <a:t>Es desarrollado por la </a:t>
            </a:r>
            <a:r>
              <a:rPr lang="es-EC" sz="2000" b="1" dirty="0"/>
              <a:t>Open </a:t>
            </a:r>
            <a:r>
              <a:rPr lang="es-EC" sz="2000" b="1" dirty="0" err="1"/>
              <a:t>Handset</a:t>
            </a:r>
            <a:r>
              <a:rPr lang="es-EC" sz="2000" b="1" dirty="0"/>
              <a:t> Alliance</a:t>
            </a:r>
            <a:r>
              <a:rPr lang="es-EC" sz="2000" dirty="0"/>
              <a:t>, la cual es </a:t>
            </a:r>
            <a:r>
              <a:rPr lang="es-EC" sz="2000" b="1" dirty="0"/>
              <a:t>liderada por Google; </a:t>
            </a:r>
            <a:r>
              <a:rPr lang="es-EC" sz="2000" dirty="0"/>
              <a:t>otros</a:t>
            </a:r>
            <a:r>
              <a:rPr lang="es-EC" sz="2000" b="1" dirty="0"/>
              <a:t> HTC</a:t>
            </a:r>
            <a:r>
              <a:rPr lang="es-EC" sz="2000" dirty="0"/>
              <a:t>, Dell, </a:t>
            </a:r>
            <a:r>
              <a:rPr lang="es-EC" sz="2000" b="1" dirty="0"/>
              <a:t>Intel</a:t>
            </a:r>
            <a:r>
              <a:rPr lang="es-EC" sz="2000" dirty="0"/>
              <a:t>, </a:t>
            </a:r>
            <a:r>
              <a:rPr lang="es-EC" sz="2000" b="1" dirty="0"/>
              <a:t>Motorola</a:t>
            </a:r>
            <a:r>
              <a:rPr lang="es-EC" sz="2000" dirty="0"/>
              <a:t>, </a:t>
            </a:r>
            <a:r>
              <a:rPr lang="es-EC" sz="2000" b="1" dirty="0" err="1"/>
              <a:t>Qualcomm</a:t>
            </a:r>
            <a:r>
              <a:rPr lang="es-EC" sz="2000" dirty="0"/>
              <a:t>, Texas Instruments, </a:t>
            </a:r>
            <a:r>
              <a:rPr lang="es-EC" sz="2000" b="1" dirty="0"/>
              <a:t>Samsung</a:t>
            </a:r>
            <a:r>
              <a:rPr lang="es-EC" sz="2000" dirty="0"/>
              <a:t>, </a:t>
            </a:r>
            <a:r>
              <a:rPr lang="es-EC" sz="2000" b="1" dirty="0"/>
              <a:t>LG</a:t>
            </a:r>
            <a:r>
              <a:rPr lang="es-EC" sz="2000" dirty="0"/>
              <a:t>, T-Mobile, </a:t>
            </a:r>
            <a:r>
              <a:rPr lang="es-EC" sz="2000" dirty="0" err="1"/>
              <a:t>Nvidia</a:t>
            </a:r>
            <a:r>
              <a:rPr lang="es-EC" sz="2000" dirty="0"/>
              <a:t>, </a:t>
            </a:r>
            <a:r>
              <a:rPr lang="es-EC" sz="2000" dirty="0" err="1"/>
              <a:t>Wind</a:t>
            </a:r>
            <a:r>
              <a:rPr lang="es-EC" sz="2000" dirty="0"/>
              <a:t> </a:t>
            </a:r>
            <a:r>
              <a:rPr lang="es-EC" sz="2000" dirty="0" err="1"/>
              <a:t>River</a:t>
            </a:r>
            <a:r>
              <a:rPr lang="es-EC" sz="2000" dirty="0"/>
              <a:t> </a:t>
            </a:r>
            <a:r>
              <a:rPr lang="es-EC" sz="2000" dirty="0" err="1"/>
              <a:t>Systems</a:t>
            </a:r>
            <a:r>
              <a:rPr lang="es-EC" sz="2000" dirty="0"/>
              <a:t> (Son 84).</a:t>
            </a:r>
          </a:p>
          <a:p>
            <a:r>
              <a:rPr lang="es-EC" sz="2000" dirty="0"/>
              <a:t>Este sistema por lo general maneja aplicaciones como </a:t>
            </a:r>
            <a:r>
              <a:rPr lang="es-EC" sz="2000" b="1" dirty="0" err="1"/>
              <a:t>Market</a:t>
            </a:r>
            <a:r>
              <a:rPr lang="es-EC" sz="2000" b="1" dirty="0"/>
              <a:t> o su actualización, </a:t>
            </a:r>
            <a:r>
              <a:rPr lang="es-EC" sz="2000" b="1" dirty="0" err="1"/>
              <a:t>PlayStore</a:t>
            </a:r>
            <a:r>
              <a:rPr lang="es-EC" sz="2000" b="1" dirty="0"/>
              <a:t>.</a:t>
            </a:r>
          </a:p>
          <a:p>
            <a:r>
              <a:rPr lang="es-EC" sz="2000" dirty="0"/>
              <a:t>Desarrollado por </a:t>
            </a:r>
            <a:r>
              <a:rPr lang="es-EC" sz="2000" b="1" dirty="0" err="1"/>
              <a:t>Android</a:t>
            </a:r>
            <a:r>
              <a:rPr lang="es-EC" sz="2000" b="1" dirty="0"/>
              <a:t> Inc., </a:t>
            </a:r>
            <a:r>
              <a:rPr lang="es-EC" sz="2000" dirty="0"/>
              <a:t>una firma </a:t>
            </a:r>
            <a:r>
              <a:rPr lang="es-EC" sz="2000" b="1" dirty="0"/>
              <a:t>comprada por Google en 2005.</a:t>
            </a:r>
          </a:p>
          <a:p>
            <a:r>
              <a:rPr lang="es-EC" sz="2000" b="1" dirty="0"/>
              <a:t>Estructura del S.O.</a:t>
            </a:r>
            <a:r>
              <a:rPr lang="es-EC" sz="2000" dirty="0"/>
              <a:t>, </a:t>
            </a:r>
            <a:r>
              <a:rPr lang="es-EC" sz="2000" b="1" dirty="0" err="1"/>
              <a:t>framework</a:t>
            </a:r>
            <a:r>
              <a:rPr lang="es-EC" sz="2000" b="1" dirty="0"/>
              <a:t> Java de aplicaciones O.O. </a:t>
            </a:r>
            <a:r>
              <a:rPr lang="es-EC" sz="2000" dirty="0"/>
              <a:t>sobre el núcleo de las bibliotecas de Java en una </a:t>
            </a:r>
            <a:r>
              <a:rPr lang="es-EC" sz="2000" b="1" dirty="0"/>
              <a:t>máquina virtual </a:t>
            </a:r>
            <a:r>
              <a:rPr lang="es-EC" sz="2000" b="1" dirty="0" err="1"/>
              <a:t>Dalvik</a:t>
            </a:r>
            <a:r>
              <a:rPr lang="es-EC" sz="2000" b="1" dirty="0"/>
              <a:t> </a:t>
            </a:r>
            <a:r>
              <a:rPr lang="es-EC" sz="2000" dirty="0"/>
              <a:t>con compilación en tiempo de ejecución. </a:t>
            </a:r>
          </a:p>
        </p:txBody>
      </p:sp>
    </p:spTree>
    <p:extLst>
      <p:ext uri="{BB962C8B-B14F-4D97-AF65-F5344CB8AC3E}">
        <p14:creationId xmlns:p14="http://schemas.microsoft.com/office/powerpoint/2010/main" val="361684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Android</a:t>
            </a:r>
            <a:r>
              <a:rPr lang="es-EC" dirty="0" smtClean="0"/>
              <a:t> OS, versiones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109" y="2362200"/>
            <a:ext cx="11130881" cy="3946133"/>
          </a:xfrm>
        </p:spPr>
        <p:txBody>
          <a:bodyPr>
            <a:noAutofit/>
          </a:bodyPr>
          <a:lstStyle/>
          <a:p>
            <a:r>
              <a:rPr lang="es-EC" sz="2000" b="1" dirty="0"/>
              <a:t>1.0 </a:t>
            </a:r>
            <a:r>
              <a:rPr lang="es-EC" sz="2000" dirty="0"/>
              <a:t>Librado en septiembre del 2008 y la </a:t>
            </a:r>
            <a:r>
              <a:rPr lang="es-EC" sz="2000" b="1" dirty="0"/>
              <a:t>1.1 </a:t>
            </a:r>
            <a:r>
              <a:rPr lang="es-EC" sz="2000" dirty="0"/>
              <a:t>Libreado en febrero del 2009.</a:t>
            </a:r>
          </a:p>
          <a:p>
            <a:r>
              <a:rPr lang="es-EC" sz="2000" b="1" dirty="0"/>
              <a:t>1.5 (</a:t>
            </a:r>
            <a:r>
              <a:rPr lang="es-EC" sz="2000" b="1" dirty="0" err="1"/>
              <a:t>Cupcake</a:t>
            </a:r>
            <a:r>
              <a:rPr lang="es-EC" sz="2000" b="1" dirty="0"/>
              <a:t>), </a:t>
            </a:r>
            <a:r>
              <a:rPr lang="es-EC" sz="2000" dirty="0" err="1"/>
              <a:t>kernel</a:t>
            </a:r>
            <a:r>
              <a:rPr lang="es-EC" sz="2000" dirty="0"/>
              <a:t> Linux 2.6.27 Liberado en abril 2009.</a:t>
            </a:r>
          </a:p>
          <a:p>
            <a:r>
              <a:rPr lang="es-EC" sz="2000" b="1" dirty="0"/>
              <a:t>1.6 (Donut)</a:t>
            </a:r>
            <a:r>
              <a:rPr lang="es-EC" sz="2000" dirty="0"/>
              <a:t>, </a:t>
            </a:r>
            <a:r>
              <a:rPr lang="es-EC" sz="2000" dirty="0" err="1"/>
              <a:t>kernel</a:t>
            </a:r>
            <a:r>
              <a:rPr lang="es-EC" sz="2000" dirty="0"/>
              <a:t> Linux 2.6.29 Liberado en septiembre 2009.</a:t>
            </a:r>
          </a:p>
          <a:p>
            <a:r>
              <a:rPr lang="es-EC" sz="2000" b="1" dirty="0"/>
              <a:t>2.0 / 2.1 (</a:t>
            </a:r>
            <a:r>
              <a:rPr lang="es-EC" sz="2000" b="1" dirty="0" err="1"/>
              <a:t>Eclair</a:t>
            </a:r>
            <a:r>
              <a:rPr lang="es-EC" sz="2000" b="1" dirty="0"/>
              <a:t>), </a:t>
            </a:r>
            <a:r>
              <a:rPr lang="es-EC" sz="2000" dirty="0" err="1"/>
              <a:t>kernel</a:t>
            </a:r>
            <a:r>
              <a:rPr lang="es-EC" sz="2000" dirty="0"/>
              <a:t> Linux, libreado en Octubre 2009.</a:t>
            </a:r>
          </a:p>
          <a:p>
            <a:r>
              <a:rPr lang="es-EC" sz="2000" b="1" dirty="0"/>
              <a:t>2.2 (</a:t>
            </a:r>
            <a:r>
              <a:rPr lang="es-EC" sz="2000" b="1" dirty="0" err="1"/>
              <a:t>Froyo</a:t>
            </a:r>
            <a:r>
              <a:rPr lang="es-EC" sz="2000" b="1" dirty="0"/>
              <a:t>) </a:t>
            </a:r>
            <a:r>
              <a:rPr lang="es-EC" sz="2000" dirty="0"/>
              <a:t>Basado en el </a:t>
            </a:r>
            <a:r>
              <a:rPr lang="es-EC" sz="2000" dirty="0" err="1"/>
              <a:t>kernel</a:t>
            </a:r>
            <a:r>
              <a:rPr lang="es-EC" sz="2000" dirty="0"/>
              <a:t> de Linux 2.6.32 Liberado  en Mayo 2010.</a:t>
            </a:r>
          </a:p>
          <a:p>
            <a:r>
              <a:rPr lang="es-EC" sz="2000" b="1" dirty="0"/>
              <a:t>2.3 (</a:t>
            </a:r>
            <a:r>
              <a:rPr lang="es-EC" sz="2000" b="1" dirty="0" err="1"/>
              <a:t>Gingerbread</a:t>
            </a:r>
            <a:r>
              <a:rPr lang="es-EC" sz="2000" b="1" dirty="0"/>
              <a:t>), </a:t>
            </a:r>
            <a:r>
              <a:rPr lang="es-EC" sz="2000" dirty="0" err="1"/>
              <a:t>kernel</a:t>
            </a:r>
            <a:r>
              <a:rPr lang="es-EC" sz="2000" dirty="0"/>
              <a:t> de Linux 2.6.35.7  Libreado en diciembre 2010.</a:t>
            </a:r>
          </a:p>
          <a:p>
            <a:r>
              <a:rPr lang="es-EC" sz="2000" b="1" dirty="0"/>
              <a:t>3.0 / 3.1 / 3.2 (</a:t>
            </a:r>
            <a:r>
              <a:rPr lang="es-EC" sz="2000" b="1" dirty="0" err="1"/>
              <a:t>Honeycomb</a:t>
            </a:r>
            <a:r>
              <a:rPr lang="es-EC" sz="2000" b="1" dirty="0"/>
              <a:t>) </a:t>
            </a:r>
            <a:r>
              <a:rPr lang="es-EC" sz="2000" dirty="0"/>
              <a:t>Exclusivo para tabletas  libreado febrero de 2011.</a:t>
            </a:r>
          </a:p>
          <a:p>
            <a:r>
              <a:rPr lang="es-EC" sz="2000" b="1" dirty="0"/>
              <a:t>4.0 (Ice </a:t>
            </a:r>
            <a:r>
              <a:rPr lang="es-EC" sz="2000" b="1" dirty="0" err="1"/>
              <a:t>Cream</a:t>
            </a:r>
            <a:r>
              <a:rPr lang="es-EC" sz="2000" b="1" dirty="0"/>
              <a:t> </a:t>
            </a:r>
            <a:r>
              <a:rPr lang="es-EC" sz="2000" b="1" dirty="0" err="1"/>
              <a:t>Sandwich</a:t>
            </a:r>
            <a:r>
              <a:rPr lang="es-EC" sz="2000" b="1" dirty="0"/>
              <a:t>) </a:t>
            </a:r>
            <a:r>
              <a:rPr lang="es-EC" sz="2000" dirty="0"/>
              <a:t>móviles y tabletas, octubre de 2011.</a:t>
            </a:r>
          </a:p>
          <a:p>
            <a:endParaRPr lang="es-EC" sz="2000" dirty="0"/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5994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iOS</a:t>
            </a:r>
            <a:r>
              <a:rPr lang="es-EC" dirty="0" smtClean="0"/>
              <a:t> de Apple 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384" y="2424701"/>
            <a:ext cx="11182252" cy="4150760"/>
          </a:xfrm>
        </p:spPr>
        <p:txBody>
          <a:bodyPr>
            <a:noAutofit/>
          </a:bodyPr>
          <a:lstStyle/>
          <a:p>
            <a:r>
              <a:rPr lang="es-EC" sz="2000" dirty="0"/>
              <a:t>Anteriormente denominado </a:t>
            </a:r>
            <a:r>
              <a:rPr lang="es-EC" sz="2000" b="1" dirty="0" err="1"/>
              <a:t>iPhone</a:t>
            </a:r>
            <a:r>
              <a:rPr lang="es-EC" sz="2000" b="1" dirty="0"/>
              <a:t> OS. </a:t>
            </a:r>
          </a:p>
          <a:p>
            <a:r>
              <a:rPr lang="es-EC" sz="2000" dirty="0"/>
              <a:t>Originalmente desarrollado para el </a:t>
            </a:r>
            <a:r>
              <a:rPr lang="es-EC" sz="2000" b="1" dirty="0" err="1"/>
              <a:t>iPhone</a:t>
            </a:r>
            <a:r>
              <a:rPr lang="es-EC" sz="2000" dirty="0"/>
              <a:t>, siendo después usado en </a:t>
            </a:r>
            <a:r>
              <a:rPr lang="es-EC" sz="2000" b="1" dirty="0"/>
              <a:t>dispositivos como el </a:t>
            </a:r>
            <a:r>
              <a:rPr lang="es-EC" sz="2000" b="1" dirty="0" err="1"/>
              <a:t>iPod</a:t>
            </a:r>
            <a:r>
              <a:rPr lang="es-EC" sz="2000" b="1" dirty="0"/>
              <a:t> </a:t>
            </a:r>
            <a:r>
              <a:rPr lang="es-EC" sz="2000" b="1" dirty="0" err="1"/>
              <a:t>Touch</a:t>
            </a:r>
            <a:r>
              <a:rPr lang="es-EC" sz="2000" b="1" dirty="0"/>
              <a:t>, </a:t>
            </a:r>
            <a:r>
              <a:rPr lang="es-EC" sz="2000" b="1" dirty="0" err="1"/>
              <a:t>iPad</a:t>
            </a:r>
            <a:r>
              <a:rPr lang="es-EC" sz="2000" b="1" dirty="0"/>
              <a:t> y el Apple TV. </a:t>
            </a:r>
          </a:p>
          <a:p>
            <a:r>
              <a:rPr lang="es-EC" sz="2000" b="1" dirty="0"/>
              <a:t>No disponible </a:t>
            </a:r>
            <a:r>
              <a:rPr lang="es-EC" sz="2000" dirty="0"/>
              <a:t>la instalación en </a:t>
            </a:r>
            <a:r>
              <a:rPr lang="es-EC" sz="2000" b="1" dirty="0"/>
              <a:t>hardware de terceros.</a:t>
            </a:r>
          </a:p>
          <a:p>
            <a:r>
              <a:rPr lang="es-EC" sz="2000" b="1" dirty="0"/>
              <a:t>Interfaz de usuario </a:t>
            </a:r>
            <a:r>
              <a:rPr lang="es-EC" sz="2000" dirty="0"/>
              <a:t>basada en el concepto de manipulación directa, usando </a:t>
            </a:r>
            <a:r>
              <a:rPr lang="es-EC" sz="2000" b="1" dirty="0"/>
              <a:t>gestos </a:t>
            </a:r>
            <a:r>
              <a:rPr lang="es-EC" sz="2000" b="1" dirty="0" err="1"/>
              <a:t>multitáctiles</a:t>
            </a:r>
            <a:r>
              <a:rPr lang="es-EC" sz="2000" dirty="0"/>
              <a:t>; los elementos de control consisten de </a:t>
            </a:r>
            <a:r>
              <a:rPr lang="es-EC" sz="2000" b="1" dirty="0"/>
              <a:t>deslizadores, interruptores y botones.</a:t>
            </a:r>
          </a:p>
          <a:p>
            <a:r>
              <a:rPr lang="es-EC" sz="2000" dirty="0"/>
              <a:t>Deriva de </a:t>
            </a:r>
            <a:r>
              <a:rPr lang="es-EC" sz="2000" b="1" dirty="0"/>
              <a:t>Mac OS X, basado en Darwin BSD</a:t>
            </a:r>
            <a:r>
              <a:rPr lang="es-EC" sz="2000" dirty="0"/>
              <a:t>, y por lo tanto es un sistema operativo Unix.</a:t>
            </a:r>
          </a:p>
          <a:p>
            <a:r>
              <a:rPr lang="es-EC" sz="2000" b="1" dirty="0"/>
              <a:t>4 capas de abstracción</a:t>
            </a:r>
            <a:r>
              <a:rPr lang="es-EC" sz="2000" dirty="0"/>
              <a:t>: la capa del </a:t>
            </a:r>
            <a:r>
              <a:rPr lang="es-EC" sz="2000" b="1" dirty="0"/>
              <a:t>núcleo del sistema </a:t>
            </a:r>
            <a:r>
              <a:rPr lang="es-EC" sz="2000" dirty="0"/>
              <a:t>operativo, la capa de </a:t>
            </a:r>
            <a:r>
              <a:rPr lang="es-EC" sz="2000" b="1" dirty="0"/>
              <a:t>Servicios Principales</a:t>
            </a:r>
            <a:r>
              <a:rPr lang="es-EC" sz="2000" dirty="0"/>
              <a:t>, la capa de </a:t>
            </a:r>
            <a:r>
              <a:rPr lang="es-EC" sz="2000" b="1" dirty="0"/>
              <a:t>Medios</a:t>
            </a:r>
            <a:r>
              <a:rPr lang="es-EC" sz="2000" dirty="0"/>
              <a:t> y la capa de </a:t>
            </a:r>
            <a:r>
              <a:rPr lang="es-EC" sz="2000" b="1" dirty="0" err="1"/>
              <a:t>Cocoa</a:t>
            </a:r>
            <a:r>
              <a:rPr lang="es-EC" sz="2000" b="1" dirty="0"/>
              <a:t> </a:t>
            </a:r>
            <a:r>
              <a:rPr lang="es-EC" sz="2000" b="1" dirty="0" err="1"/>
              <a:t>Touch</a:t>
            </a:r>
            <a:r>
              <a:rPr lang="es-EC" sz="2000" dirty="0" smtClean="0"/>
              <a:t>.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360680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2752328"/>
            <a:ext cx="8229600" cy="74868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s-EC" sz="3600" dirty="0" smtClean="0"/>
              <a:t>Gracias</a:t>
            </a:r>
            <a:endParaRPr lang="es-EC" sz="3600" dirty="0"/>
          </a:p>
        </p:txBody>
      </p:sp>
    </p:spTree>
    <p:extLst>
      <p:ext uri="{BB962C8B-B14F-4D97-AF65-F5344CB8AC3E}">
        <p14:creationId xmlns:p14="http://schemas.microsoft.com/office/powerpoint/2010/main" val="10123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Java y los Celulares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97856" y="2582952"/>
            <a:ext cx="8825659" cy="3416300"/>
          </a:xfrm>
        </p:spPr>
        <p:txBody>
          <a:bodyPr/>
          <a:lstStyle/>
          <a:p>
            <a:r>
              <a:rPr lang="es-EC" dirty="0" smtClean="0"/>
              <a:t>Historia - James </a:t>
            </a:r>
            <a:r>
              <a:rPr lang="es-EC" dirty="0" err="1" smtClean="0"/>
              <a:t>Gosling</a:t>
            </a:r>
            <a:r>
              <a:rPr lang="es-EC" dirty="0" smtClean="0"/>
              <a:t> – SUN – GOOGLE - </a:t>
            </a:r>
            <a:r>
              <a:rPr lang="es-EC" dirty="0" err="1" smtClean="0"/>
              <a:t>Liquid</a:t>
            </a:r>
            <a:r>
              <a:rPr lang="es-EC" dirty="0" smtClean="0"/>
              <a:t> </a:t>
            </a:r>
            <a:r>
              <a:rPr lang="es-EC" dirty="0" err="1" smtClean="0"/>
              <a:t>Robotics</a:t>
            </a:r>
            <a:r>
              <a:rPr lang="es-EC" dirty="0" smtClean="0"/>
              <a:t>.</a:t>
            </a:r>
          </a:p>
          <a:p>
            <a:r>
              <a:rPr lang="es-EC" dirty="0" smtClean="0"/>
              <a:t>ORACLE compra SUN (2009).</a:t>
            </a:r>
          </a:p>
          <a:p>
            <a:r>
              <a:rPr lang="es-EC" dirty="0" smtClean="0"/>
              <a:t>Lenguaje de programación orientado Objeto.</a:t>
            </a:r>
          </a:p>
          <a:p>
            <a:r>
              <a:rPr lang="es-EC" dirty="0" smtClean="0"/>
              <a:t>Características.</a:t>
            </a:r>
          </a:p>
          <a:p>
            <a:r>
              <a:rPr lang="es-EC" dirty="0" smtClean="0"/>
              <a:t>J2SE, J2EE y </a:t>
            </a:r>
            <a:r>
              <a:rPr lang="es-EC" b="1" dirty="0" smtClean="0"/>
              <a:t>J2ME.</a:t>
            </a:r>
            <a:endParaRPr lang="es-EC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2144" y="3698128"/>
            <a:ext cx="2943658" cy="220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051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Características de Java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1495055" y="2568591"/>
            <a:ext cx="4227513" cy="2935288"/>
          </a:xfrm>
        </p:spPr>
        <p:txBody>
          <a:bodyPr/>
          <a:lstStyle/>
          <a:p>
            <a:r>
              <a:rPr lang="es-ES_tradnl" dirty="0"/>
              <a:t>Simple</a:t>
            </a:r>
          </a:p>
          <a:p>
            <a:r>
              <a:rPr lang="es-ES_tradnl" dirty="0"/>
              <a:t>Orientado a Objetos</a:t>
            </a:r>
          </a:p>
          <a:p>
            <a:r>
              <a:rPr lang="es-ES_tradnl" dirty="0"/>
              <a:t>Distribuido</a:t>
            </a:r>
          </a:p>
          <a:p>
            <a:r>
              <a:rPr lang="es-ES_tradnl" dirty="0"/>
              <a:t>Robusto</a:t>
            </a:r>
          </a:p>
          <a:p>
            <a:r>
              <a:rPr lang="es-ES_tradnl" dirty="0"/>
              <a:t>Arquitectura Neutral</a:t>
            </a:r>
            <a:endParaRPr lang="es-ES" dirty="0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6586684" y="2568591"/>
            <a:ext cx="3124200" cy="293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Seguro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Portable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Interpretado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_tradn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Multithreaded</a:t>
            </a:r>
            <a:endParaRPr lang="es-ES_trad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Dinámico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5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Teléfono inteligente o Smartphone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4656" y="2428839"/>
            <a:ext cx="10413747" cy="3416300"/>
          </a:xfrm>
        </p:spPr>
        <p:txBody>
          <a:bodyPr>
            <a:normAutofit/>
          </a:bodyPr>
          <a:lstStyle/>
          <a:p>
            <a:r>
              <a:rPr lang="es-EC" sz="2000" dirty="0" smtClean="0"/>
              <a:t>Teléfono móvil construido sobre una plataforma de informática móvil.</a:t>
            </a:r>
          </a:p>
          <a:p>
            <a:r>
              <a:rPr lang="es-EC" sz="2000" dirty="0" smtClean="0"/>
              <a:t>Computación avanzada y conectividad.</a:t>
            </a:r>
          </a:p>
          <a:p>
            <a:r>
              <a:rPr lang="es-EC" sz="2000" dirty="0" smtClean="0"/>
              <a:t>Se puede instalar aplicaciones .</a:t>
            </a:r>
          </a:p>
          <a:p>
            <a:r>
              <a:rPr lang="es-EC" sz="2000" dirty="0" smtClean="0"/>
              <a:t>“inteligente” usarse como un computador además de su interfaz, como un teclado QWERTY, una pantalla táctil y el sistema operativo.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336496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 smtClean="0"/>
              <a:t>Otras Características de los </a:t>
            </a:r>
            <a:r>
              <a:rPr lang="es-EC" dirty="0" err="1" smtClean="0"/>
              <a:t>SmartPhone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109" y="2408291"/>
            <a:ext cx="10781561" cy="3416300"/>
          </a:xfrm>
        </p:spPr>
        <p:txBody>
          <a:bodyPr>
            <a:noAutofit/>
          </a:bodyPr>
          <a:lstStyle/>
          <a:p>
            <a:r>
              <a:rPr lang="es-EC" dirty="0"/>
              <a:t>Soporte al correo electrónico.</a:t>
            </a:r>
          </a:p>
          <a:p>
            <a:r>
              <a:rPr lang="es-EC" dirty="0"/>
              <a:t>Función multitarea.</a:t>
            </a:r>
          </a:p>
          <a:p>
            <a:r>
              <a:rPr lang="es-EC" dirty="0"/>
              <a:t>Acceso a Internet vía </a:t>
            </a:r>
            <a:r>
              <a:rPr lang="es-EC" dirty="0" err="1"/>
              <a:t>WiFi</a:t>
            </a:r>
            <a:r>
              <a:rPr lang="es-EC" dirty="0"/>
              <a:t> o 3G (UMTS  - Universal Mobile </a:t>
            </a:r>
            <a:r>
              <a:rPr lang="es-EC" dirty="0" err="1"/>
              <a:t>Telecommunications</a:t>
            </a:r>
            <a:r>
              <a:rPr lang="es-EC" dirty="0"/>
              <a:t> </a:t>
            </a:r>
            <a:r>
              <a:rPr lang="es-EC" dirty="0" err="1"/>
              <a:t>System</a:t>
            </a:r>
            <a:r>
              <a:rPr lang="es-EC" dirty="0"/>
              <a:t>, VOZ y Datos ).</a:t>
            </a:r>
          </a:p>
          <a:p>
            <a:r>
              <a:rPr lang="es-EC" dirty="0"/>
              <a:t>Agenda y Cámara digital para fotos y videos,</a:t>
            </a:r>
          </a:p>
          <a:p>
            <a:r>
              <a:rPr lang="es-EC" dirty="0"/>
              <a:t>Administración de contactos.</a:t>
            </a:r>
          </a:p>
          <a:p>
            <a:r>
              <a:rPr lang="es-EC" dirty="0"/>
              <a:t>Acelerómetros y GPS.</a:t>
            </a:r>
          </a:p>
          <a:p>
            <a:r>
              <a:rPr lang="es-EC" dirty="0"/>
              <a:t>Navegación en la Internet.</a:t>
            </a:r>
          </a:p>
          <a:p>
            <a:r>
              <a:rPr lang="es-EC" dirty="0"/>
              <a:t>Leer documentos de negocios en variedad de formatos.</a:t>
            </a:r>
          </a:p>
          <a:p>
            <a:r>
              <a:rPr lang="es-EC" dirty="0"/>
              <a:t>Tamaño significativamente mayor al de un teléfono móvil convencional.</a:t>
            </a:r>
          </a:p>
        </p:txBody>
      </p:sp>
    </p:spTree>
    <p:extLst>
      <p:ext uri="{BB962C8B-B14F-4D97-AF65-F5344CB8AC3E}">
        <p14:creationId xmlns:p14="http://schemas.microsoft.com/office/powerpoint/2010/main" val="31732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1795" y="706540"/>
            <a:ext cx="9643185" cy="968148"/>
          </a:xfrm>
        </p:spPr>
        <p:txBody>
          <a:bodyPr>
            <a:normAutofit fontScale="90000"/>
          </a:bodyPr>
          <a:lstStyle/>
          <a:p>
            <a:r>
              <a:rPr lang="es-EC" dirty="0" smtClean="0"/>
              <a:t>Taller – Mostrar aplicaciones de un </a:t>
            </a:r>
            <a:r>
              <a:rPr lang="es-EC" dirty="0" err="1" smtClean="0"/>
              <a:t>SmartPhone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62762" y="2247473"/>
            <a:ext cx="4653014" cy="4144365"/>
          </a:xfrm>
        </p:spPr>
        <p:txBody>
          <a:bodyPr>
            <a:noAutofit/>
          </a:bodyPr>
          <a:lstStyle/>
          <a:p>
            <a:r>
              <a:rPr lang="es-EC" sz="2000" dirty="0"/>
              <a:t>Ajustes o configuración.</a:t>
            </a:r>
          </a:p>
          <a:p>
            <a:r>
              <a:rPr lang="es-EC" sz="2000" dirty="0"/>
              <a:t>Mensajes – SMS.</a:t>
            </a:r>
          </a:p>
          <a:p>
            <a:r>
              <a:rPr lang="es-EC" sz="2000" dirty="0"/>
              <a:t>Calendario, Notas, Reloj, Notas de Voz, Tiempo, Brújula, Calculadora etc. </a:t>
            </a:r>
          </a:p>
          <a:p>
            <a:r>
              <a:rPr lang="es-EC" sz="2000" dirty="0" err="1"/>
              <a:t>App</a:t>
            </a:r>
            <a:r>
              <a:rPr lang="es-EC" sz="2000" dirty="0"/>
              <a:t> – Cámara de Fotos y video.</a:t>
            </a:r>
          </a:p>
          <a:p>
            <a:r>
              <a:rPr lang="es-EC" sz="2000" dirty="0" err="1"/>
              <a:t>App</a:t>
            </a:r>
            <a:r>
              <a:rPr lang="es-EC" sz="2000" dirty="0"/>
              <a:t> – Reproductor de Música</a:t>
            </a:r>
          </a:p>
          <a:p>
            <a:r>
              <a:rPr lang="es-EC" sz="2000" dirty="0" err="1"/>
              <a:t>App</a:t>
            </a:r>
            <a:r>
              <a:rPr lang="es-EC" sz="2000" dirty="0"/>
              <a:t> -  Navegación en Internet.</a:t>
            </a:r>
          </a:p>
          <a:p>
            <a:r>
              <a:rPr lang="es-EC" sz="2000" dirty="0" err="1"/>
              <a:t>App</a:t>
            </a:r>
            <a:r>
              <a:rPr lang="es-EC" sz="2000" dirty="0"/>
              <a:t> – Correo Electrónico.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6089599" y="2247473"/>
            <a:ext cx="3826768" cy="4246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s-EC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C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Video de Internet.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s-EC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C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Lectura.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s-EC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C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Mapas.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s-EC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C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Sociales.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s-EC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C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s-EC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homebrew</a:t>
            </a:r>
            <a:endParaRPr lang="es-EC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s-EC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C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Juegos Básicos y Avanzados 3D.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s-EC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Otras </a:t>
            </a:r>
            <a:r>
              <a:rPr lang="es-EC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C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Extras.</a:t>
            </a:r>
          </a:p>
        </p:txBody>
      </p:sp>
    </p:spTree>
    <p:extLst>
      <p:ext uri="{BB962C8B-B14F-4D97-AF65-F5344CB8AC3E}">
        <p14:creationId xmlns:p14="http://schemas.microsoft.com/office/powerpoint/2010/main" val="33058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Generación 0G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8095" y="2328085"/>
            <a:ext cx="10767317" cy="3416300"/>
          </a:xfrm>
        </p:spPr>
        <p:txBody>
          <a:bodyPr>
            <a:noAutofit/>
          </a:bodyPr>
          <a:lstStyle/>
          <a:p>
            <a:r>
              <a:rPr lang="es-EC" sz="2000" dirty="0"/>
              <a:t>Telefonía móvil civil  </a:t>
            </a:r>
            <a:r>
              <a:rPr lang="es-EC" sz="2000" b="1" dirty="0"/>
              <a:t>se desarrolla a finales de los años 40 en EEUU</a:t>
            </a:r>
            <a:r>
              <a:rPr lang="es-EC" sz="2000" dirty="0"/>
              <a:t>. </a:t>
            </a:r>
          </a:p>
          <a:p>
            <a:r>
              <a:rPr lang="es-EC" sz="2000" dirty="0"/>
              <a:t>0G telefonía móvil </a:t>
            </a:r>
            <a:r>
              <a:rPr lang="es-EC" sz="2000" b="1" dirty="0"/>
              <a:t>previa a la era celular</a:t>
            </a:r>
            <a:r>
              <a:rPr lang="es-EC" sz="2000" dirty="0"/>
              <a:t>. </a:t>
            </a:r>
          </a:p>
          <a:p>
            <a:r>
              <a:rPr lang="es-EC" sz="2000" b="1" dirty="0"/>
              <a:t>Sistemas de radio analógicos </a:t>
            </a:r>
            <a:r>
              <a:rPr lang="es-EC" sz="2000" dirty="0"/>
              <a:t>que utilizaban modulación en amplitud (</a:t>
            </a:r>
            <a:r>
              <a:rPr lang="es-EC" sz="2000" b="1" dirty="0"/>
              <a:t>AM</a:t>
            </a:r>
            <a:r>
              <a:rPr lang="es-EC" sz="2000" dirty="0"/>
              <a:t>) y posteriormente modulación en frecuencia (</a:t>
            </a:r>
            <a:r>
              <a:rPr lang="es-EC" sz="2000" b="1" dirty="0"/>
              <a:t>FM</a:t>
            </a:r>
            <a:r>
              <a:rPr lang="es-EC" sz="2000" dirty="0"/>
              <a:t>).</a:t>
            </a:r>
          </a:p>
          <a:p>
            <a:r>
              <a:rPr lang="es-EC" sz="2000" b="1" dirty="0"/>
              <a:t>Sistemas FM, superior calidad de audio y resistencia a las interferencias. </a:t>
            </a:r>
            <a:r>
              <a:rPr lang="es-EC" sz="2000" dirty="0"/>
              <a:t>El servicio se daba en las bandas de HF (</a:t>
            </a:r>
            <a:r>
              <a:rPr lang="es-EC" sz="2000" dirty="0" err="1"/>
              <a:t>High</a:t>
            </a:r>
            <a:r>
              <a:rPr lang="es-EC" sz="2000" dirty="0"/>
              <a:t> </a:t>
            </a:r>
            <a:r>
              <a:rPr lang="es-EC" sz="2000" dirty="0" err="1"/>
              <a:t>Frequency</a:t>
            </a:r>
            <a:r>
              <a:rPr lang="es-EC" sz="2000" dirty="0"/>
              <a:t>) y VHF (</a:t>
            </a:r>
            <a:r>
              <a:rPr lang="es-EC" sz="2000" dirty="0" err="1"/>
              <a:t>Very</a:t>
            </a:r>
            <a:r>
              <a:rPr lang="es-EC" sz="2000" dirty="0"/>
              <a:t> </a:t>
            </a:r>
            <a:r>
              <a:rPr lang="es-EC" sz="2000" dirty="0" err="1"/>
              <a:t>High</a:t>
            </a:r>
            <a:r>
              <a:rPr lang="es-EC" sz="2000" dirty="0"/>
              <a:t> </a:t>
            </a:r>
            <a:r>
              <a:rPr lang="es-EC" sz="2000" dirty="0" err="1"/>
              <a:t>Frequency</a:t>
            </a:r>
            <a:r>
              <a:rPr lang="es-EC" sz="2000" dirty="0"/>
              <a:t>).</a:t>
            </a:r>
          </a:p>
          <a:p>
            <a:r>
              <a:rPr lang="es-EC" sz="2000" b="1" dirty="0"/>
              <a:t>Equipos grandes y pesados</a:t>
            </a:r>
            <a:r>
              <a:rPr lang="es-EC" sz="2000" dirty="0"/>
              <a:t>, uso </a:t>
            </a:r>
            <a:r>
              <a:rPr lang="es-EC" sz="2000" b="1" dirty="0"/>
              <a:t>a bordo de vehículos</a:t>
            </a:r>
            <a:r>
              <a:rPr lang="es-EC" sz="2000" dirty="0"/>
              <a:t>. </a:t>
            </a:r>
          </a:p>
          <a:p>
            <a:r>
              <a:rPr lang="es-EC" sz="2000" dirty="0"/>
              <a:t>Una de las compañías </a:t>
            </a:r>
            <a:r>
              <a:rPr lang="es-EC" sz="2000" b="1" dirty="0"/>
              <a:t>pioneras fue la americana Bell</a:t>
            </a:r>
            <a:r>
              <a:rPr lang="es-EC" sz="2000" dirty="0"/>
              <a:t>. Su servicio móvil fue llamado </a:t>
            </a:r>
            <a:r>
              <a:rPr lang="es-EC" sz="2000" b="1" dirty="0" err="1"/>
              <a:t>System</a:t>
            </a:r>
            <a:r>
              <a:rPr lang="es-EC" sz="2000" b="1" dirty="0"/>
              <a:t> </a:t>
            </a:r>
            <a:r>
              <a:rPr lang="es-EC" sz="2000" b="1" dirty="0" err="1"/>
              <a:t>Service</a:t>
            </a:r>
            <a:r>
              <a:rPr lang="es-EC" sz="2000" dirty="0"/>
              <a:t>.</a:t>
            </a:r>
          </a:p>
          <a:p>
            <a:r>
              <a:rPr lang="es-EC" sz="2000" dirty="0"/>
              <a:t>No era un servicio popular porque era </a:t>
            </a:r>
            <a:r>
              <a:rPr lang="es-EC" sz="2000" b="1" dirty="0"/>
              <a:t>extremadamente caro</a:t>
            </a:r>
            <a:r>
              <a:rPr lang="es-EC" sz="2000" dirty="0"/>
              <a:t>, pero estuvo operando (con actualizaciones tecnológicas) desde 1946 hasta 1985.</a:t>
            </a:r>
          </a:p>
        </p:txBody>
      </p:sp>
    </p:spTree>
    <p:extLst>
      <p:ext uri="{BB962C8B-B14F-4D97-AF65-F5344CB8AC3E}">
        <p14:creationId xmlns:p14="http://schemas.microsoft.com/office/powerpoint/2010/main" val="114734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</TotalTime>
  <Words>2804</Words>
  <Application>Microsoft Office PowerPoint</Application>
  <PresentationFormat>Panorámica</PresentationFormat>
  <Paragraphs>241</Paragraphs>
  <Slides>37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Calibri</vt:lpstr>
      <vt:lpstr>Century Gothic</vt:lpstr>
      <vt:lpstr>Wingdings 3</vt:lpstr>
      <vt:lpstr>Sala de reuniones Ion</vt:lpstr>
      <vt:lpstr>1.1 Evolución de los Dispositivos Móviles</vt:lpstr>
      <vt:lpstr>Programa de estudio &amp; capítulos</vt:lpstr>
      <vt:lpstr>Los conceptos clave</vt:lpstr>
      <vt:lpstr>Java y los Celulares</vt:lpstr>
      <vt:lpstr>Características de Java</vt:lpstr>
      <vt:lpstr>Teléfono inteligente o Smartphone</vt:lpstr>
      <vt:lpstr>Otras Características de los SmartPhone</vt:lpstr>
      <vt:lpstr>Taller – Mostrar aplicaciones de un SmartPhone</vt:lpstr>
      <vt:lpstr>Generación 0G</vt:lpstr>
      <vt:lpstr>Generación 0G - ARP </vt:lpstr>
      <vt:lpstr>Generacion 0G - MTD </vt:lpstr>
      <vt:lpstr>Telefonía móvil 1G</vt:lpstr>
      <vt:lpstr>Generación 1G</vt:lpstr>
      <vt:lpstr>Generación 2G</vt:lpstr>
      <vt:lpstr>Generación 2G</vt:lpstr>
      <vt:lpstr>Generación 2.5G / 2.75G</vt:lpstr>
      <vt:lpstr>Generación 3G</vt:lpstr>
      <vt:lpstr>UMTS - Generación 3G</vt:lpstr>
      <vt:lpstr>Generación 3G</vt:lpstr>
      <vt:lpstr>Generación 3.5G</vt:lpstr>
      <vt:lpstr>Generación 4G</vt:lpstr>
      <vt:lpstr>Generaciones Resumen</vt:lpstr>
      <vt:lpstr>Sistema Operativo</vt:lpstr>
      <vt:lpstr>Sistemas Operativos Móvil</vt:lpstr>
      <vt:lpstr>Capas de S.O. Móvil</vt:lpstr>
      <vt:lpstr>Palm OS</vt:lpstr>
      <vt:lpstr>Symbian OS</vt:lpstr>
      <vt:lpstr>Windows Mobile a Windows Phone 7</vt:lpstr>
      <vt:lpstr>Windows Mobile a Windows Phone 7</vt:lpstr>
      <vt:lpstr>Windows Mobile a Windows Phone 7</vt:lpstr>
      <vt:lpstr>BlackBerry OS</vt:lpstr>
      <vt:lpstr>Evolución Histórica</vt:lpstr>
      <vt:lpstr>BlackBerry OS Características</vt:lpstr>
      <vt:lpstr>Android OS</vt:lpstr>
      <vt:lpstr>Android OS, versiones</vt:lpstr>
      <vt:lpstr>iOS de Apple 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 Evolución de los Dispositivos Móviles</dc:title>
  <dc:creator>dornelas</dc:creator>
  <cp:lastModifiedBy>Ismael Pérez Mena</cp:lastModifiedBy>
  <cp:revision>17</cp:revision>
  <dcterms:created xsi:type="dcterms:W3CDTF">2014-08-19T23:35:24Z</dcterms:created>
  <dcterms:modified xsi:type="dcterms:W3CDTF">2015-09-01T21:17:31Z</dcterms:modified>
</cp:coreProperties>
</file>