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0" r:id="rId1"/>
  </p:sldMasterIdLst>
  <p:notesMasterIdLst>
    <p:notesMasterId r:id="rId70"/>
  </p:notesMasterIdLst>
  <p:sldIdLst>
    <p:sldId id="256" r:id="rId2"/>
    <p:sldId id="304" r:id="rId3"/>
    <p:sldId id="305" r:id="rId4"/>
    <p:sldId id="257" r:id="rId5"/>
    <p:sldId id="303" r:id="rId6"/>
    <p:sldId id="259" r:id="rId7"/>
    <p:sldId id="260" r:id="rId8"/>
    <p:sldId id="262" r:id="rId9"/>
    <p:sldId id="263" r:id="rId10"/>
    <p:sldId id="264" r:id="rId11"/>
    <p:sldId id="306" r:id="rId12"/>
    <p:sldId id="265" r:id="rId13"/>
    <p:sldId id="266" r:id="rId14"/>
    <p:sldId id="267" r:id="rId15"/>
    <p:sldId id="268" r:id="rId16"/>
    <p:sldId id="307" r:id="rId17"/>
    <p:sldId id="270" r:id="rId18"/>
    <p:sldId id="271" r:id="rId19"/>
    <p:sldId id="272" r:id="rId20"/>
    <p:sldId id="308" r:id="rId21"/>
    <p:sldId id="273" r:id="rId22"/>
    <p:sldId id="311" r:id="rId23"/>
    <p:sldId id="274" r:id="rId24"/>
    <p:sldId id="275" r:id="rId25"/>
    <p:sldId id="276" r:id="rId26"/>
    <p:sldId id="277" r:id="rId27"/>
    <p:sldId id="278" r:id="rId28"/>
    <p:sldId id="279" r:id="rId29"/>
    <p:sldId id="309"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325" r:id="rId47"/>
    <p:sldId id="326" r:id="rId48"/>
    <p:sldId id="327" r:id="rId49"/>
    <p:sldId id="297" r:id="rId50"/>
    <p:sldId id="298" r:id="rId51"/>
    <p:sldId id="310"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299" r:id="rId66"/>
    <p:sldId id="300" r:id="rId67"/>
    <p:sldId id="301" r:id="rId68"/>
    <p:sldId id="302"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52" autoAdjust="0"/>
  </p:normalViewPr>
  <p:slideViewPr>
    <p:cSldViewPr snapToGrid="0">
      <p:cViewPr varScale="1">
        <p:scale>
          <a:sx n="70" d="100"/>
          <a:sy n="70" d="100"/>
        </p:scale>
        <p:origin x="7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9C7FC-5272-4D54-BECE-8AC332EFB8ED}" type="datetimeFigureOut">
              <a:rPr lang="es-MX" smtClean="0"/>
              <a:t>22/08/2017</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15EFE-15E1-4998-BCA3-4F18277C2CCE}" type="slidenum">
              <a:rPr lang="es-MX" smtClean="0"/>
              <a:t>‹Nº›</a:t>
            </a:fld>
            <a:endParaRPr lang="es-MX"/>
          </a:p>
        </p:txBody>
      </p:sp>
    </p:spTree>
    <p:extLst>
      <p:ext uri="{BB962C8B-B14F-4D97-AF65-F5344CB8AC3E}">
        <p14:creationId xmlns:p14="http://schemas.microsoft.com/office/powerpoint/2010/main" val="373818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83A15EFE-15E1-4998-BCA3-4F18277C2CCE}" type="slidenum">
              <a:rPr lang="es-MX" smtClean="0"/>
              <a:t>1</a:t>
            </a:fld>
            <a:endParaRPr lang="es-MX"/>
          </a:p>
        </p:txBody>
      </p:sp>
    </p:spTree>
    <p:extLst>
      <p:ext uri="{BB962C8B-B14F-4D97-AF65-F5344CB8AC3E}">
        <p14:creationId xmlns:p14="http://schemas.microsoft.com/office/powerpoint/2010/main" val="321315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3BDA837-3368-4E78-A6B3-F33BF99FD2F7}" type="datetime1">
              <a:rPr lang="es-MX" smtClean="0"/>
              <a:t>22/08/2017</a:t>
            </a:fld>
            <a:endParaRPr lang="en-US" dirty="0"/>
          </a:p>
        </p:txBody>
      </p:sp>
      <p:sp>
        <p:nvSpPr>
          <p:cNvPr id="5" name="Footer Placeholder 4"/>
          <p:cNvSpPr>
            <a:spLocks noGrp="1"/>
          </p:cNvSpPr>
          <p:nvPr>
            <p:ph type="ftr" sz="quarter" idx="11"/>
          </p:nvPr>
        </p:nvSpPr>
        <p:spPr/>
        <p:txBody>
          <a:bodyPr/>
          <a:lstStyle/>
          <a:p>
            <a:r>
              <a:rPr lang="en-US"/>
              <a:t>Presenta: ISC D. G.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117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5A4431D-E67B-49C0-9F02-298CA1545977}" type="datetime1">
              <a:rPr lang="es-MX" smtClean="0"/>
              <a:t>22/08/2017</a:t>
            </a:fld>
            <a:endParaRPr lang="en-US" dirty="0"/>
          </a:p>
        </p:txBody>
      </p:sp>
      <p:sp>
        <p:nvSpPr>
          <p:cNvPr id="6" name="Footer Placeholder 5"/>
          <p:cNvSpPr>
            <a:spLocks noGrp="1"/>
          </p:cNvSpPr>
          <p:nvPr>
            <p:ph type="ftr" sz="quarter" idx="11"/>
          </p:nvPr>
        </p:nvSpPr>
        <p:spPr/>
        <p:txBody>
          <a:bodyPr/>
          <a:lstStyle/>
          <a:p>
            <a:r>
              <a:rPr lang="en-US"/>
              <a:t>Presenta: ISC D. G. 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2916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9EC58B4-12D7-4D62-98CB-BF84CC416D17}" type="datetime1">
              <a:rPr lang="es-MX" smtClean="0"/>
              <a:t>22/08/2017</a:t>
            </a:fld>
            <a:endParaRPr lang="en-US" dirty="0"/>
          </a:p>
        </p:txBody>
      </p:sp>
      <p:sp>
        <p:nvSpPr>
          <p:cNvPr id="6" name="Footer Placeholder 5"/>
          <p:cNvSpPr>
            <a:spLocks noGrp="1"/>
          </p:cNvSpPr>
          <p:nvPr>
            <p:ph type="ftr" sz="quarter" idx="11"/>
          </p:nvPr>
        </p:nvSpPr>
        <p:spPr/>
        <p:txBody>
          <a:bodyPr/>
          <a:lstStyle/>
          <a:p>
            <a:r>
              <a:rPr lang="en-US"/>
              <a:t>Presenta: ISC D. G. 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6984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EB7B79E-AA18-457E-9702-952ED93DB491}" type="datetime1">
              <a:rPr lang="es-MX" smtClean="0"/>
              <a:t>22/08/2017</a:t>
            </a:fld>
            <a:endParaRPr lang="en-US" dirty="0"/>
          </a:p>
        </p:txBody>
      </p:sp>
      <p:sp>
        <p:nvSpPr>
          <p:cNvPr id="6" name="Footer Placeholder 5"/>
          <p:cNvSpPr>
            <a:spLocks noGrp="1"/>
          </p:cNvSpPr>
          <p:nvPr>
            <p:ph type="ftr" sz="quarter" idx="11"/>
          </p:nvPr>
        </p:nvSpPr>
        <p:spPr/>
        <p:txBody>
          <a:bodyPr/>
          <a:lstStyle/>
          <a:p>
            <a:r>
              <a:rPr lang="en-US"/>
              <a:t>Presenta: ISC D. G. 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9977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603BD09-CCD2-4B50-91A9-4C79E614E3FD}" type="datetime1">
              <a:rPr lang="es-MX" smtClean="0"/>
              <a:t>22/08/2017</a:t>
            </a:fld>
            <a:endParaRPr lang="en-US" dirty="0"/>
          </a:p>
        </p:txBody>
      </p:sp>
      <p:sp>
        <p:nvSpPr>
          <p:cNvPr id="6" name="Footer Placeholder 5"/>
          <p:cNvSpPr>
            <a:spLocks noGrp="1"/>
          </p:cNvSpPr>
          <p:nvPr>
            <p:ph type="ftr" sz="quarter" idx="11"/>
          </p:nvPr>
        </p:nvSpPr>
        <p:spPr/>
        <p:txBody>
          <a:bodyPr/>
          <a:lstStyle/>
          <a:p>
            <a:r>
              <a:rPr lang="en-US"/>
              <a:t>Presenta: ISC D. G. 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679161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FE21E077-B647-4FB9-B85C-1533D14D50B0}" type="datetime1">
              <a:rPr lang="es-MX" smtClean="0"/>
              <a:t>22/08/2017</a:t>
            </a:fld>
            <a:endParaRPr lang="en-US" dirty="0"/>
          </a:p>
        </p:txBody>
      </p:sp>
      <p:sp>
        <p:nvSpPr>
          <p:cNvPr id="4" name="Footer Placeholder 3"/>
          <p:cNvSpPr>
            <a:spLocks noGrp="1"/>
          </p:cNvSpPr>
          <p:nvPr>
            <p:ph type="ftr" sz="quarter" idx="11"/>
          </p:nvPr>
        </p:nvSpPr>
        <p:spPr/>
        <p:txBody>
          <a:bodyPr/>
          <a:lstStyle/>
          <a:p>
            <a:r>
              <a:rPr lang="en-US"/>
              <a:t>Presenta: ISC D. G. O</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60915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5F09EC36-86B8-4A69-B77D-2680CE05A863}" type="datetime1">
              <a:rPr lang="es-MX" smtClean="0"/>
              <a:t>22/08/2017</a:t>
            </a:fld>
            <a:endParaRPr lang="en-US" dirty="0"/>
          </a:p>
        </p:txBody>
      </p:sp>
      <p:sp>
        <p:nvSpPr>
          <p:cNvPr id="4" name="Footer Placeholder 3"/>
          <p:cNvSpPr>
            <a:spLocks noGrp="1"/>
          </p:cNvSpPr>
          <p:nvPr>
            <p:ph type="ftr" sz="quarter" idx="11"/>
          </p:nvPr>
        </p:nvSpPr>
        <p:spPr/>
        <p:txBody>
          <a:bodyPr/>
          <a:lstStyle/>
          <a:p>
            <a:r>
              <a:rPr lang="en-US"/>
              <a:t>Presenta: ISC D. G. O</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34194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0842FB-1D55-402E-A6EA-C9660D3D8738}" type="datetime1">
              <a:rPr lang="es-MX" smtClean="0"/>
              <a:t>22/08/2017</a:t>
            </a:fld>
            <a:endParaRPr lang="en-US" dirty="0"/>
          </a:p>
        </p:txBody>
      </p:sp>
      <p:sp>
        <p:nvSpPr>
          <p:cNvPr id="5" name="Footer Placeholder 4"/>
          <p:cNvSpPr>
            <a:spLocks noGrp="1"/>
          </p:cNvSpPr>
          <p:nvPr>
            <p:ph type="ftr" sz="quarter" idx="11"/>
          </p:nvPr>
        </p:nvSpPr>
        <p:spPr/>
        <p:txBody>
          <a:bodyPr/>
          <a:lstStyle/>
          <a:p>
            <a:r>
              <a:rPr lang="en-US"/>
              <a:t>Presenta: ISC D. G.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28678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DE9F6C-3600-4274-B05E-088D30213949}" type="datetime1">
              <a:rPr lang="es-MX" smtClean="0"/>
              <a:t>22/08/2017</a:t>
            </a:fld>
            <a:endParaRPr lang="en-US" dirty="0"/>
          </a:p>
        </p:txBody>
      </p:sp>
      <p:sp>
        <p:nvSpPr>
          <p:cNvPr id="5" name="Footer Placeholder 4"/>
          <p:cNvSpPr>
            <a:spLocks noGrp="1"/>
          </p:cNvSpPr>
          <p:nvPr>
            <p:ph type="ftr" sz="quarter" idx="11"/>
          </p:nvPr>
        </p:nvSpPr>
        <p:spPr/>
        <p:txBody>
          <a:bodyPr/>
          <a:lstStyle/>
          <a:p>
            <a:r>
              <a:rPr lang="en-US"/>
              <a:t>Presenta: ISC D. G.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4367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Footer Placeholder 4"/>
          <p:cNvSpPr>
            <a:spLocks noGrp="1"/>
          </p:cNvSpPr>
          <p:nvPr>
            <p:ph type="ftr" sz="quarter" idx="11"/>
          </p:nvPr>
        </p:nvSpPr>
        <p:spPr/>
        <p:txBody>
          <a:bodyPr/>
          <a:lstStyle/>
          <a:p>
            <a:r>
              <a:rPr lang="en-US"/>
              <a:t>Presenta: ISC D. G.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7521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3A21825-944B-4AC2-B396-00333F534961}" type="datetime1">
              <a:rPr lang="es-MX" smtClean="0"/>
              <a:t>22/08/2017</a:t>
            </a:fld>
            <a:endParaRPr lang="en-US" dirty="0"/>
          </a:p>
        </p:txBody>
      </p:sp>
      <p:sp>
        <p:nvSpPr>
          <p:cNvPr id="5" name="Footer Placeholder 4"/>
          <p:cNvSpPr>
            <a:spLocks noGrp="1"/>
          </p:cNvSpPr>
          <p:nvPr>
            <p:ph type="ftr" sz="quarter" idx="11"/>
          </p:nvPr>
        </p:nvSpPr>
        <p:spPr/>
        <p:txBody>
          <a:bodyPr/>
          <a:lstStyle/>
          <a:p>
            <a:r>
              <a:rPr lang="en-US"/>
              <a:t>Presenta: ISC D. G.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0121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E98A188-92F8-47BC-81E4-908B05D5E0D0}" type="datetime1">
              <a:rPr lang="es-MX" smtClean="0"/>
              <a:t>22/08/2017</a:t>
            </a:fld>
            <a:endParaRPr lang="en-US" dirty="0"/>
          </a:p>
        </p:txBody>
      </p:sp>
      <p:sp>
        <p:nvSpPr>
          <p:cNvPr id="6" name="Footer Placeholder 5"/>
          <p:cNvSpPr>
            <a:spLocks noGrp="1"/>
          </p:cNvSpPr>
          <p:nvPr>
            <p:ph type="ftr" sz="quarter" idx="11"/>
          </p:nvPr>
        </p:nvSpPr>
        <p:spPr/>
        <p:txBody>
          <a:bodyPr/>
          <a:lstStyle/>
          <a:p>
            <a:r>
              <a:rPr lang="en-US"/>
              <a:t>Presenta: ISC D. G. 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90169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5B939E4-052A-49C5-95C5-D347859A8FF1}" type="datetime1">
              <a:rPr lang="es-MX" smtClean="0"/>
              <a:t>22/08/2017</a:t>
            </a:fld>
            <a:endParaRPr lang="en-US" dirty="0"/>
          </a:p>
        </p:txBody>
      </p:sp>
      <p:sp>
        <p:nvSpPr>
          <p:cNvPr id="8" name="Footer Placeholder 7"/>
          <p:cNvSpPr>
            <a:spLocks noGrp="1"/>
          </p:cNvSpPr>
          <p:nvPr>
            <p:ph type="ftr" sz="quarter" idx="11"/>
          </p:nvPr>
        </p:nvSpPr>
        <p:spPr/>
        <p:txBody>
          <a:bodyPr/>
          <a:lstStyle/>
          <a:p>
            <a:r>
              <a:rPr lang="en-US"/>
              <a:t>Presenta: ISC D. G. O</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2351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B90DEB-A171-43E5-B408-41397FC04CA8}" type="datetime1">
              <a:rPr lang="es-MX" smtClean="0"/>
              <a:t>22/08/2017</a:t>
            </a:fld>
            <a:endParaRPr lang="en-US" dirty="0"/>
          </a:p>
        </p:txBody>
      </p:sp>
      <p:sp>
        <p:nvSpPr>
          <p:cNvPr id="4" name="Footer Placeholder 3"/>
          <p:cNvSpPr>
            <a:spLocks noGrp="1"/>
          </p:cNvSpPr>
          <p:nvPr>
            <p:ph type="ftr" sz="quarter" idx="11"/>
          </p:nvPr>
        </p:nvSpPr>
        <p:spPr/>
        <p:txBody>
          <a:bodyPr/>
          <a:lstStyle/>
          <a:p>
            <a:r>
              <a:rPr lang="en-US"/>
              <a:t>Presenta: ISC D. G. O</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8785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C9EB5-4DFF-400D-9A2A-7A154C9E6430}" type="datetime1">
              <a:rPr lang="es-MX" smtClean="0"/>
              <a:t>22/08/2017</a:t>
            </a:fld>
            <a:endParaRPr lang="en-US" dirty="0"/>
          </a:p>
        </p:txBody>
      </p:sp>
      <p:sp>
        <p:nvSpPr>
          <p:cNvPr id="3" name="Footer Placeholder 2"/>
          <p:cNvSpPr>
            <a:spLocks noGrp="1"/>
          </p:cNvSpPr>
          <p:nvPr>
            <p:ph type="ftr" sz="quarter" idx="11"/>
          </p:nvPr>
        </p:nvSpPr>
        <p:spPr/>
        <p:txBody>
          <a:bodyPr/>
          <a:lstStyle/>
          <a:p>
            <a:r>
              <a:rPr lang="en-US"/>
              <a:t>Presenta: ISC D. G. 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2067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A3EC8C7-3FFC-43EB-A131-8C8FCAA66F5D}" type="datetime1">
              <a:rPr lang="es-MX" smtClean="0"/>
              <a:t>22/08/2017</a:t>
            </a:fld>
            <a:endParaRPr lang="en-US" dirty="0"/>
          </a:p>
        </p:txBody>
      </p:sp>
      <p:sp>
        <p:nvSpPr>
          <p:cNvPr id="6" name="Footer Placeholder 5"/>
          <p:cNvSpPr>
            <a:spLocks noGrp="1"/>
          </p:cNvSpPr>
          <p:nvPr>
            <p:ph type="ftr" sz="quarter" idx="11"/>
          </p:nvPr>
        </p:nvSpPr>
        <p:spPr/>
        <p:txBody>
          <a:bodyPr/>
          <a:lstStyle/>
          <a:p>
            <a:r>
              <a:rPr lang="en-US"/>
              <a:t>Presenta: ISC D. G. 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71169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6517827-F33C-418E-B72E-41008B93A65B}" type="datetime1">
              <a:rPr lang="es-MX" smtClean="0"/>
              <a:t>22/08/2017</a:t>
            </a:fld>
            <a:endParaRPr lang="en-US" dirty="0"/>
          </a:p>
        </p:txBody>
      </p:sp>
      <p:sp>
        <p:nvSpPr>
          <p:cNvPr id="6" name="Footer Placeholder 5"/>
          <p:cNvSpPr>
            <a:spLocks noGrp="1"/>
          </p:cNvSpPr>
          <p:nvPr>
            <p:ph type="ftr" sz="quarter" idx="11"/>
          </p:nvPr>
        </p:nvSpPr>
        <p:spPr/>
        <p:txBody>
          <a:bodyPr/>
          <a:lstStyle/>
          <a:p>
            <a:r>
              <a:rPr lang="en-US"/>
              <a:t>Presenta: ISC D. G. 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7440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D4E5950-A04D-47E7-BD3B-2B701388E229}" type="datetime1">
              <a:rPr lang="es-MX" smtClean="0"/>
              <a:t>22/08/2017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 ISC D. G. O</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618066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java.com/es%20/downloa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sgoliver.net/blog/entorno-de-desarrollo-android-android-studi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androidcurso.com/index.php/tutoriales-android-fundamentos/31-unidad-1-vision-general-y-entorno-de-desarrollo/146-las-versiones-de-android-y-niveles-de-api#_ftn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androidcurso.com/index.php/tutoriales-android-fundamentos/31-unidad-1-vision-general-y-entorno-de-desarrollo/97-que-hace-a-android-especial#_ftn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Android </a:t>
            </a:r>
          </a:p>
        </p:txBody>
      </p:sp>
      <p:sp>
        <p:nvSpPr>
          <p:cNvPr id="3" name="Subtítulo 2"/>
          <p:cNvSpPr>
            <a:spLocks noGrp="1"/>
          </p:cNvSpPr>
          <p:nvPr>
            <p:ph type="subTitle" idx="1"/>
          </p:nvPr>
        </p:nvSpPr>
        <p:spPr>
          <a:xfrm>
            <a:off x="1745775" y="3857381"/>
            <a:ext cx="9144000" cy="2106692"/>
          </a:xfrm>
        </p:spPr>
        <p:txBody>
          <a:bodyPr>
            <a:normAutofit/>
          </a:bodyPr>
          <a:lstStyle/>
          <a:p>
            <a:r>
              <a:rPr lang="es-MX" dirty="0"/>
              <a:t>Instituto Tecnológico de León</a:t>
            </a:r>
          </a:p>
          <a:p>
            <a:endParaRPr lang="es-MX" dirty="0"/>
          </a:p>
          <a:p>
            <a:r>
              <a:rPr lang="es-MX" dirty="0"/>
              <a:t>Desarrollo de Aplicaciones Para Dispositivos Móviles</a:t>
            </a:r>
          </a:p>
        </p:txBody>
      </p:sp>
    </p:spTree>
    <p:extLst>
      <p:ext uri="{BB962C8B-B14F-4D97-AF65-F5344CB8AC3E}">
        <p14:creationId xmlns:p14="http://schemas.microsoft.com/office/powerpoint/2010/main" val="139210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1.1 Los orígenes</a:t>
            </a:r>
            <a:endParaRPr lang="es-MX" dirty="0"/>
          </a:p>
        </p:txBody>
      </p:sp>
      <p:sp>
        <p:nvSpPr>
          <p:cNvPr id="3" name="Marcador de contenido 2"/>
          <p:cNvSpPr>
            <a:spLocks noGrp="1"/>
          </p:cNvSpPr>
          <p:nvPr>
            <p:ph idx="1"/>
          </p:nvPr>
        </p:nvSpPr>
        <p:spPr/>
        <p:txBody>
          <a:bodyPr/>
          <a:lstStyle/>
          <a:p>
            <a:r>
              <a:rPr lang="es-MX" dirty="0"/>
              <a:t>En 2012 Google cambia su estrategia en su tienda de descargas online, reemplazando Android </a:t>
            </a:r>
            <a:r>
              <a:rPr lang="es-MX" dirty="0" err="1"/>
              <a:t>Market</a:t>
            </a:r>
            <a:r>
              <a:rPr lang="es-MX" dirty="0"/>
              <a:t> por Google Play Store. Donde en un solo portal unifica tanto la descarga de aplicaciones como de contenidos. En este año aparecen las versiones 4.1 y 4.2 del SDK. Android mantiene su espectacular crecimiento, alcanzando a finales de año una cuota de mercado del 70%. En 2013 se lanzan las versiones 4.3 y 4.4 (</a:t>
            </a:r>
            <a:r>
              <a:rPr lang="es-MX" dirty="0" err="1"/>
              <a:t>KitKat</a:t>
            </a:r>
            <a:r>
              <a:rPr lang="es-MX" dirty="0"/>
              <a:t>). A finales de este año una cuota de mercado llega al 80%.</a:t>
            </a:r>
          </a:p>
          <a:p>
            <a:endParaRPr lang="es-MX" dirty="0"/>
          </a:p>
        </p:txBody>
      </p:sp>
      <p:sp>
        <p:nvSpPr>
          <p:cNvPr id="5" name="Marcador de fecha 4"/>
          <p:cNvSpPr>
            <a:spLocks noGrp="1"/>
          </p:cNvSpPr>
          <p:nvPr>
            <p:ph type="dt" sz="half" idx="10"/>
          </p:nvPr>
        </p:nvSpPr>
        <p:spPr/>
        <p:txBody>
          <a:bodyPr/>
          <a:lstStyle/>
          <a:p>
            <a:fld id="{77F68A81-4276-4108-B362-C9D670E0D4DD}"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93008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MX" dirty="0"/>
              <a:t>1.- </a:t>
            </a:r>
            <a:r>
              <a:rPr lang="es-MX" b="1" i="1" u="sng" dirty="0"/>
              <a:t>La plataforma Android y su entorno de desarrollo</a:t>
            </a:r>
            <a:endParaRPr lang="es-MX" dirty="0"/>
          </a:p>
        </p:txBody>
      </p:sp>
      <p:sp>
        <p:nvSpPr>
          <p:cNvPr id="5" name="Marcador de contenido 2"/>
          <p:cNvSpPr>
            <a:spLocks noGrp="1"/>
          </p:cNvSpPr>
          <p:nvPr>
            <p:ph idx="1"/>
          </p:nvPr>
        </p:nvSpPr>
        <p:spPr/>
        <p:txBody>
          <a:bodyPr/>
          <a:lstStyle/>
          <a:p>
            <a:pPr marL="0" indent="0">
              <a:buNone/>
            </a:pPr>
            <a:r>
              <a:rPr lang="es-MX" dirty="0">
                <a:solidFill>
                  <a:schemeClr val="tx1"/>
                </a:solidFill>
              </a:rPr>
              <a:t>1.1 Introducción</a:t>
            </a:r>
          </a:p>
          <a:p>
            <a:pPr marL="0" indent="0">
              <a:buNone/>
            </a:pPr>
            <a:r>
              <a:rPr lang="es-MX" dirty="0">
                <a:solidFill>
                  <a:srgbClr val="66FF33"/>
                </a:solidFill>
              </a:rPr>
              <a:t>1.2 Conocer la diferencias  con otras plataformas (</a:t>
            </a:r>
            <a:r>
              <a:rPr lang="es-MX" dirty="0" err="1">
                <a:solidFill>
                  <a:srgbClr val="66FF33"/>
                </a:solidFill>
              </a:rPr>
              <a:t>IOs</a:t>
            </a:r>
            <a:r>
              <a:rPr lang="es-MX" dirty="0">
                <a:solidFill>
                  <a:srgbClr val="66FF33"/>
                </a:solidFill>
              </a:rPr>
              <a:t>, Windows Mobile, </a:t>
            </a:r>
            <a:r>
              <a:rPr lang="es-MX" dirty="0" err="1">
                <a:solidFill>
                  <a:srgbClr val="66FF33"/>
                </a:solidFill>
              </a:rPr>
              <a:t>Blackberrt</a:t>
            </a:r>
            <a:r>
              <a:rPr lang="es-MX" dirty="0">
                <a:solidFill>
                  <a:srgbClr val="66FF33"/>
                </a:solidFill>
              </a:rPr>
              <a:t>,…)</a:t>
            </a:r>
          </a:p>
          <a:p>
            <a:pPr marL="0" indent="0">
              <a:buNone/>
            </a:pPr>
            <a:r>
              <a:rPr lang="es-MX" dirty="0"/>
              <a:t>1.3 Comprender las diferentes capas de la arquitectura  Android</a:t>
            </a:r>
          </a:p>
          <a:p>
            <a:pPr marL="0" indent="0">
              <a:buNone/>
            </a:pPr>
            <a:r>
              <a:rPr lang="es-MX" dirty="0"/>
              <a:t>1.4 Dominar las herramientas que componen el entorno de desarrollo</a:t>
            </a:r>
          </a:p>
          <a:p>
            <a:pPr marL="0" indent="0">
              <a:buNone/>
            </a:pPr>
            <a:r>
              <a:rPr lang="es-MX" dirty="0"/>
              <a:t>1.5 Conocer las versiones de Android , niveles de API y los elementos de un proyecto Android</a:t>
            </a:r>
          </a:p>
          <a:p>
            <a:pPr marL="0" indent="0">
              <a:buNone/>
            </a:pPr>
            <a:r>
              <a:rPr lang="es-MX" dirty="0"/>
              <a:t>1.6Crear y ejecutar los primeros programas</a:t>
            </a:r>
          </a:p>
          <a:p>
            <a:endParaRPr lang="es-MX" dirty="0"/>
          </a:p>
        </p:txBody>
      </p:sp>
      <p:sp>
        <p:nvSpPr>
          <p:cNvPr id="3" name="Marcador de fecha 2"/>
          <p:cNvSpPr>
            <a:spLocks noGrp="1"/>
          </p:cNvSpPr>
          <p:nvPr>
            <p:ph type="dt" sz="half" idx="10"/>
          </p:nvPr>
        </p:nvSpPr>
        <p:spPr/>
        <p:txBody>
          <a:bodyPr/>
          <a:lstStyle/>
          <a:p>
            <a:fld id="{57DAA46B-1158-4BD1-81B4-F8B062614F5C}"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64093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7412" y="397933"/>
            <a:ext cx="10772775" cy="898103"/>
          </a:xfrm>
        </p:spPr>
        <p:txBody>
          <a:bodyPr>
            <a:normAutofit fontScale="90000"/>
          </a:bodyPr>
          <a:lstStyle/>
          <a:p>
            <a:r>
              <a:rPr lang="es-MX" b="1" dirty="0">
                <a:solidFill>
                  <a:srgbClr val="66FF33"/>
                </a:solidFill>
              </a:rPr>
              <a:t>1.2 Comparativa con otras plataformas </a:t>
            </a:r>
            <a:endParaRPr lang="es-MX" dirty="0">
              <a:solidFill>
                <a:srgbClr val="66FF33"/>
              </a:solidFill>
            </a:endParaRPr>
          </a:p>
        </p:txBody>
      </p:sp>
      <p:pic>
        <p:nvPicPr>
          <p:cNvPr id="1026" name="Picture 2" descr="http://www.androidcurso.com/images/unidades_android/compa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1397636"/>
            <a:ext cx="7315200" cy="180593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887412" y="3311525"/>
            <a:ext cx="9386888" cy="3152775"/>
          </a:xfrm>
          <a:prstGeom prst="rect">
            <a:avLst/>
          </a:prstGeom>
        </p:spPr>
      </p:pic>
      <p:sp>
        <p:nvSpPr>
          <p:cNvPr id="3" name="Marcador de pie de página 2"/>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29A383B2-DE8D-405E-BBCA-A87303B08BD2}"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87312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8824" y="143933"/>
            <a:ext cx="10772775" cy="1658198"/>
          </a:xfrm>
        </p:spPr>
        <p:txBody>
          <a:bodyPr/>
          <a:lstStyle/>
          <a:p>
            <a:r>
              <a:rPr lang="es-MX" b="1" dirty="0">
                <a:solidFill>
                  <a:srgbClr val="66FF33"/>
                </a:solidFill>
              </a:rPr>
              <a:t>1.2 Comparativa con otras plataformas </a:t>
            </a:r>
            <a:endParaRPr lang="es-MX" dirty="0">
              <a:solidFill>
                <a:srgbClr val="66FF33"/>
              </a:solidFill>
            </a:endParaRPr>
          </a:p>
        </p:txBody>
      </p:sp>
      <p:pic>
        <p:nvPicPr>
          <p:cNvPr id="4" name="Picture 2" descr="http://www.androidcurso.com/images/unidades_android/com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802131"/>
            <a:ext cx="7315200" cy="180593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927100" y="4024312"/>
            <a:ext cx="9182100" cy="2085975"/>
          </a:xfrm>
          <a:prstGeom prst="rect">
            <a:avLst/>
          </a:prstGeom>
        </p:spPr>
      </p:pic>
      <p:sp>
        <p:nvSpPr>
          <p:cNvPr id="3" name="Marcador de pie de página 2"/>
          <p:cNvSpPr>
            <a:spLocks noGrp="1"/>
          </p:cNvSpPr>
          <p:nvPr>
            <p:ph type="ftr" sz="quarter" idx="11"/>
          </p:nvPr>
        </p:nvSpPr>
        <p:spPr/>
        <p:txBody>
          <a:bodyPr/>
          <a:lstStyle/>
          <a:p>
            <a:r>
              <a:rPr lang="en-US"/>
              <a:t>Presenta: ISC D. G. O</a:t>
            </a:r>
            <a:endParaRPr lang="en-US" dirty="0"/>
          </a:p>
        </p:txBody>
      </p:sp>
      <p:sp>
        <p:nvSpPr>
          <p:cNvPr id="6" name="Marcador de fecha 5"/>
          <p:cNvSpPr>
            <a:spLocks noGrp="1"/>
          </p:cNvSpPr>
          <p:nvPr>
            <p:ph type="dt" sz="half" idx="10"/>
          </p:nvPr>
        </p:nvSpPr>
        <p:spPr/>
        <p:txBody>
          <a:bodyPr/>
          <a:lstStyle/>
          <a:p>
            <a:fld id="{CEE10552-C8E4-4416-B8AA-3D3B4D8B400B}" type="datetime1">
              <a:rPr lang="es-MX" smtClean="0"/>
              <a:t>22/08/2017</a:t>
            </a:fld>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42810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9324" y="156633"/>
            <a:ext cx="10772775" cy="1658198"/>
          </a:xfrm>
        </p:spPr>
        <p:txBody>
          <a:bodyPr/>
          <a:lstStyle/>
          <a:p>
            <a:r>
              <a:rPr lang="es-MX" b="1" dirty="0">
                <a:solidFill>
                  <a:srgbClr val="66FF33"/>
                </a:solidFill>
              </a:rPr>
              <a:t>1.2Comparativa con otras plataformas </a:t>
            </a:r>
            <a:endParaRPr lang="es-MX" dirty="0">
              <a:solidFill>
                <a:srgbClr val="66FF33"/>
              </a:solidFill>
            </a:endParaRPr>
          </a:p>
        </p:txBody>
      </p:sp>
      <p:pic>
        <p:nvPicPr>
          <p:cNvPr id="4" name="Imagen 3"/>
          <p:cNvPicPr>
            <a:picLocks noChangeAspect="1"/>
          </p:cNvPicPr>
          <p:nvPr/>
        </p:nvPicPr>
        <p:blipFill>
          <a:blip r:embed="rId2"/>
          <a:stretch>
            <a:fillRect/>
          </a:stretch>
        </p:blipFill>
        <p:spPr>
          <a:xfrm>
            <a:off x="1063624" y="3500437"/>
            <a:ext cx="8972550" cy="2874963"/>
          </a:xfrm>
          <a:prstGeom prst="rect">
            <a:avLst/>
          </a:prstGeom>
        </p:spPr>
      </p:pic>
      <p:pic>
        <p:nvPicPr>
          <p:cNvPr id="5" name="Picture 2" descr="http://www.androidcurso.com/images/unidades_android/comp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900" y="1522731"/>
            <a:ext cx="7315200" cy="180593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p:cNvSpPr>
            <a:spLocks noGrp="1"/>
          </p:cNvSpPr>
          <p:nvPr>
            <p:ph type="ftr" sz="quarter" idx="11"/>
          </p:nvPr>
        </p:nvSpPr>
        <p:spPr/>
        <p:txBody>
          <a:bodyPr/>
          <a:lstStyle/>
          <a:p>
            <a:r>
              <a:rPr lang="en-US"/>
              <a:t>Presenta: ISC D. G. O</a:t>
            </a:r>
            <a:endParaRPr lang="en-US" dirty="0"/>
          </a:p>
        </p:txBody>
      </p:sp>
      <p:sp>
        <p:nvSpPr>
          <p:cNvPr id="6" name="Marcador de fecha 5"/>
          <p:cNvSpPr>
            <a:spLocks noGrp="1"/>
          </p:cNvSpPr>
          <p:nvPr>
            <p:ph type="dt" sz="half" idx="10"/>
          </p:nvPr>
        </p:nvSpPr>
        <p:spPr/>
        <p:txBody>
          <a:bodyPr/>
          <a:lstStyle/>
          <a:p>
            <a:fld id="{E23ACEC4-1207-41BD-B75C-D3BD1965D0C9}" type="datetime1">
              <a:rPr lang="es-MX" smtClean="0"/>
              <a:t>22/08/2017</a:t>
            </a:fld>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4281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solidFill>
                  <a:srgbClr val="66FF33"/>
                </a:solidFill>
              </a:rPr>
              <a:t>1.2Comparativa con otras plataformas </a:t>
            </a:r>
            <a:endParaRPr lang="es-MX" dirty="0">
              <a:solidFill>
                <a:srgbClr val="66FF33"/>
              </a:solidFill>
            </a:endParaRPr>
          </a:p>
        </p:txBody>
      </p:sp>
      <p:sp>
        <p:nvSpPr>
          <p:cNvPr id="3" name="Marcador de contenido 2"/>
          <p:cNvSpPr>
            <a:spLocks noGrp="1"/>
          </p:cNvSpPr>
          <p:nvPr>
            <p:ph idx="1"/>
          </p:nvPr>
        </p:nvSpPr>
        <p:spPr>
          <a:xfrm>
            <a:off x="505851" y="1583354"/>
            <a:ext cx="4522647" cy="4351338"/>
          </a:xfrm>
        </p:spPr>
        <p:txBody>
          <a:bodyPr>
            <a:noAutofit/>
          </a:bodyPr>
          <a:lstStyle/>
          <a:p>
            <a:r>
              <a:rPr lang="es-MX" sz="2200" dirty="0"/>
              <a:t>Otro aspecto fundamental a la hora de comparar las plataformas móviles es su cuota de mercado. En la siguiente gráfica podemos ver un estudio realizado por la empresa </a:t>
            </a:r>
            <a:r>
              <a:rPr lang="es-MX" sz="2200" dirty="0" err="1"/>
              <a:t>Gratner</a:t>
            </a:r>
            <a:r>
              <a:rPr lang="es-MX" sz="2200" dirty="0"/>
              <a:t> </a:t>
            </a:r>
            <a:r>
              <a:rPr lang="es-MX" sz="2200" dirty="0" err="1"/>
              <a:t>Group</a:t>
            </a:r>
            <a:r>
              <a:rPr lang="es-MX" sz="2200" dirty="0"/>
              <a:t>, donde se muestra la evolución del mercado de los sistemas operativos para móviles según el número de terminales vendidos. </a:t>
            </a:r>
          </a:p>
        </p:txBody>
      </p:sp>
      <p:pic>
        <p:nvPicPr>
          <p:cNvPr id="4" name="Marcador de contenido 3"/>
          <p:cNvPicPr>
            <a:picLocks noChangeAspect="1"/>
          </p:cNvPicPr>
          <p:nvPr/>
        </p:nvPicPr>
        <p:blipFill>
          <a:blip r:embed="rId2"/>
          <a:stretch>
            <a:fillRect/>
          </a:stretch>
        </p:blipFill>
        <p:spPr>
          <a:xfrm>
            <a:off x="5436441" y="1948117"/>
            <a:ext cx="6188256" cy="4117720"/>
          </a:xfrm>
          <a:prstGeom prst="rect">
            <a:avLst/>
          </a:prstGeom>
        </p:spPr>
      </p:pic>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fecha 5"/>
          <p:cNvSpPr>
            <a:spLocks noGrp="1"/>
          </p:cNvSpPr>
          <p:nvPr>
            <p:ph type="dt" sz="half" idx="10"/>
          </p:nvPr>
        </p:nvSpPr>
        <p:spPr/>
        <p:txBody>
          <a:bodyPr/>
          <a:lstStyle/>
          <a:p>
            <a:fld id="{7C30B031-31F7-4559-9D42-590654C849D2}" type="datetime1">
              <a:rPr lang="es-MX" smtClean="0"/>
              <a:t>22/08/2017</a:t>
            </a:fld>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067839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normAutofit/>
          </a:bodyPr>
          <a:lstStyle/>
          <a:p>
            <a:r>
              <a:rPr lang="es-MX" dirty="0"/>
              <a:t>1.- </a:t>
            </a:r>
            <a:r>
              <a:rPr lang="es-MX" b="1" i="1" u="sng" dirty="0"/>
              <a:t>La plataforma Android y su entorno de desarrollo</a:t>
            </a:r>
            <a:endParaRPr lang="es-MX" dirty="0"/>
          </a:p>
        </p:txBody>
      </p:sp>
      <p:sp>
        <p:nvSpPr>
          <p:cNvPr id="7" name="Marcador de contenido 2"/>
          <p:cNvSpPr>
            <a:spLocks noGrp="1"/>
          </p:cNvSpPr>
          <p:nvPr>
            <p:ph idx="1"/>
          </p:nvPr>
        </p:nvSpPr>
        <p:spPr/>
        <p:txBody>
          <a:bodyPr/>
          <a:lstStyle/>
          <a:p>
            <a:pPr marL="0" indent="0">
              <a:buNone/>
            </a:pPr>
            <a:r>
              <a:rPr lang="es-MX" dirty="0">
                <a:solidFill>
                  <a:schemeClr val="tx1"/>
                </a:solidFill>
              </a:rPr>
              <a:t>1.1 Introducción</a:t>
            </a:r>
          </a:p>
          <a:p>
            <a:pPr marL="0" indent="0">
              <a:buNone/>
            </a:pPr>
            <a:r>
              <a:rPr lang="es-MX" dirty="0">
                <a:solidFill>
                  <a:schemeClr val="tx1"/>
                </a:solidFill>
              </a:rPr>
              <a:t>1.2 Conocer la diferencias  con otras plataformas (</a:t>
            </a:r>
            <a:r>
              <a:rPr lang="es-MX" dirty="0" err="1">
                <a:solidFill>
                  <a:schemeClr val="tx1"/>
                </a:solidFill>
              </a:rPr>
              <a:t>IOs</a:t>
            </a:r>
            <a:r>
              <a:rPr lang="es-MX" dirty="0">
                <a:solidFill>
                  <a:schemeClr val="tx1"/>
                </a:solidFill>
              </a:rPr>
              <a:t>, Windows Mobile, </a:t>
            </a:r>
            <a:r>
              <a:rPr lang="es-MX" dirty="0" err="1">
                <a:solidFill>
                  <a:schemeClr val="tx1"/>
                </a:solidFill>
              </a:rPr>
              <a:t>Blackberrt</a:t>
            </a:r>
            <a:r>
              <a:rPr lang="es-MX" dirty="0">
                <a:solidFill>
                  <a:schemeClr val="tx1"/>
                </a:solidFill>
              </a:rPr>
              <a:t>,…)</a:t>
            </a:r>
          </a:p>
          <a:p>
            <a:pPr marL="0" indent="0">
              <a:buNone/>
            </a:pPr>
            <a:r>
              <a:rPr lang="es-MX" dirty="0">
                <a:solidFill>
                  <a:srgbClr val="66FF33"/>
                </a:solidFill>
              </a:rPr>
              <a:t>1.3 Comprender las diferentes capas de la arquitectura  Android</a:t>
            </a:r>
          </a:p>
          <a:p>
            <a:pPr marL="0" indent="0">
              <a:buNone/>
            </a:pPr>
            <a:r>
              <a:rPr lang="es-MX" dirty="0"/>
              <a:t>1.4 Dominar las herramientas que componen el entorno de desarrollo</a:t>
            </a:r>
          </a:p>
          <a:p>
            <a:pPr marL="0" indent="0">
              <a:buNone/>
            </a:pPr>
            <a:r>
              <a:rPr lang="es-MX" dirty="0"/>
              <a:t>1.5 Conocer las versiones de Android , niveles de API y los elementos de un proyecto Android</a:t>
            </a:r>
          </a:p>
          <a:p>
            <a:pPr marL="0" indent="0">
              <a:buNone/>
            </a:pPr>
            <a:r>
              <a:rPr lang="es-MX" dirty="0"/>
              <a:t>1.6Crear y ejecutar los primeros programas</a:t>
            </a:r>
          </a:p>
          <a:p>
            <a:endParaRPr lang="es-MX" dirty="0"/>
          </a:p>
        </p:txBody>
      </p:sp>
      <p:sp>
        <p:nvSpPr>
          <p:cNvPr id="2" name="Marcador de pie de página 1"/>
          <p:cNvSpPr>
            <a:spLocks noGrp="1"/>
          </p:cNvSpPr>
          <p:nvPr>
            <p:ph type="ftr" sz="quarter" idx="11"/>
          </p:nvPr>
        </p:nvSpPr>
        <p:spPr/>
        <p:txBody>
          <a:bodyPr/>
          <a:lstStyle/>
          <a:p>
            <a:r>
              <a:rPr lang="en-US"/>
              <a:t>Presenta: ISC D. G. O</a:t>
            </a:r>
            <a:endParaRPr lang="en-US" dirty="0"/>
          </a:p>
        </p:txBody>
      </p:sp>
      <p:sp>
        <p:nvSpPr>
          <p:cNvPr id="3" name="Marcador de fecha 2"/>
          <p:cNvSpPr>
            <a:spLocks noGrp="1"/>
          </p:cNvSpPr>
          <p:nvPr>
            <p:ph type="dt" sz="half" idx="10"/>
          </p:nvPr>
        </p:nvSpPr>
        <p:spPr/>
        <p:txBody>
          <a:bodyPr/>
          <a:lstStyle/>
          <a:p>
            <a:fld id="{F51A8096-21A9-4FD3-BE3A-575BE0F50599}" type="datetime1">
              <a:rPr lang="es-MX" smtClean="0"/>
              <a:t>22/08/2017</a:t>
            </a:fld>
            <a:endParaRPr lang="en-US"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4042531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9424" y="175682"/>
            <a:ext cx="10772775" cy="1658198"/>
          </a:xfrm>
        </p:spPr>
        <p:txBody>
          <a:bodyPr/>
          <a:lstStyle/>
          <a:p>
            <a:r>
              <a:rPr lang="es-MX" b="1" dirty="0">
                <a:solidFill>
                  <a:srgbClr val="66FF33"/>
                </a:solidFill>
              </a:rPr>
              <a:t>1.3 Arquitectura de Android </a:t>
            </a:r>
            <a:endParaRPr lang="es-MX" dirty="0">
              <a:solidFill>
                <a:srgbClr val="66FF33"/>
              </a:solidFill>
            </a:endParaRPr>
          </a:p>
        </p:txBody>
      </p:sp>
      <p:sp>
        <p:nvSpPr>
          <p:cNvPr id="3" name="Marcador de contenido 2"/>
          <p:cNvSpPr>
            <a:spLocks noGrp="1"/>
          </p:cNvSpPr>
          <p:nvPr>
            <p:ph idx="1"/>
          </p:nvPr>
        </p:nvSpPr>
        <p:spPr>
          <a:xfrm>
            <a:off x="165100" y="1391126"/>
            <a:ext cx="11671300" cy="1036320"/>
          </a:xfrm>
        </p:spPr>
        <p:txBody>
          <a:bodyPr>
            <a:normAutofit fontScale="92500" lnSpcReduction="20000"/>
          </a:bodyPr>
          <a:lstStyle/>
          <a:p>
            <a:r>
              <a:rPr lang="es-MX" dirty="0"/>
              <a:t>El siguiente gráfico muestra la arquitectura de Android. Como se puede ver está formada por cuatro capas. Una de las características más importantes es que todas las capas están basadas en </a:t>
            </a:r>
            <a:r>
              <a:rPr lang="es-MX" i="1" dirty="0"/>
              <a:t>software</a:t>
            </a:r>
            <a:r>
              <a:rPr lang="es-MX" dirty="0"/>
              <a:t> libre.</a:t>
            </a:r>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fecha 5"/>
          <p:cNvSpPr>
            <a:spLocks noGrp="1"/>
          </p:cNvSpPr>
          <p:nvPr>
            <p:ph type="dt" sz="half" idx="10"/>
          </p:nvPr>
        </p:nvSpPr>
        <p:spPr/>
        <p:txBody>
          <a:bodyPr/>
          <a:lstStyle/>
          <a:p>
            <a:fld id="{BCB8F2A4-7D4D-4E1F-A546-00452BDCBDA4}" type="datetime1">
              <a:rPr lang="es-MX" smtClean="0"/>
              <a:t>22/08/2017</a:t>
            </a:fld>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17</a:t>
            </a:fld>
            <a:endParaRPr lang="en-US" dirty="0"/>
          </a:p>
        </p:txBody>
      </p:sp>
      <p:pic>
        <p:nvPicPr>
          <p:cNvPr id="8" name="Picture 2" descr="Android architectur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108" y="2242389"/>
            <a:ext cx="5979283" cy="429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76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1.3.1.   El núcleo Linux</a:t>
            </a:r>
            <a:endParaRPr lang="es-MX" dirty="0"/>
          </a:p>
        </p:txBody>
      </p:sp>
      <p:sp>
        <p:nvSpPr>
          <p:cNvPr id="3" name="Marcador de contenido 2"/>
          <p:cNvSpPr>
            <a:spLocks noGrp="1"/>
          </p:cNvSpPr>
          <p:nvPr>
            <p:ph idx="1"/>
          </p:nvPr>
        </p:nvSpPr>
        <p:spPr/>
        <p:txBody>
          <a:bodyPr/>
          <a:lstStyle/>
          <a:p>
            <a:r>
              <a:rPr lang="es-MX" dirty="0"/>
              <a:t>El núcleo de Android está formado por el sistema operativo Linux versión 2.6. Esta capa proporciona servicios como la seguridad, el manejo de la memoria, el multiproceso, la pila de protocolos y el soporte de </a:t>
            </a:r>
            <a:r>
              <a:rPr lang="es-MX" i="1" dirty="0"/>
              <a:t>drivers</a:t>
            </a:r>
            <a:r>
              <a:rPr lang="es-MX" dirty="0"/>
              <a:t> para dispositivos.</a:t>
            </a:r>
          </a:p>
          <a:p>
            <a:r>
              <a:rPr lang="es-MX" dirty="0"/>
              <a:t>Esta capa del modelo actúa como capa de abstracción entre el hardware y el resto de la pila. Por lo tanto, es la única que es dependiente del </a:t>
            </a:r>
            <a:r>
              <a:rPr lang="es-MX" i="1" dirty="0"/>
              <a:t>hardware</a:t>
            </a:r>
            <a:r>
              <a:rPr lang="es-MX" dirty="0"/>
              <a:t>.</a:t>
            </a:r>
          </a:p>
          <a:p>
            <a:endParaRPr lang="es-MX" dirty="0"/>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083F37D7-21E5-4AB3-8453-5F1243760AC2}"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29524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9079" y="182889"/>
            <a:ext cx="10353761" cy="1326321"/>
          </a:xfrm>
        </p:spPr>
        <p:txBody>
          <a:bodyPr/>
          <a:lstStyle/>
          <a:p>
            <a:r>
              <a:rPr lang="es-MX" b="1" dirty="0"/>
              <a:t>1.3.2.   </a:t>
            </a:r>
            <a:r>
              <a:rPr lang="es-MX" b="1" i="1" dirty="0" err="1"/>
              <a:t>Runtime</a:t>
            </a:r>
            <a:r>
              <a:rPr lang="es-MX" b="1" i="1" dirty="0"/>
              <a:t> </a:t>
            </a:r>
            <a:r>
              <a:rPr lang="es-MX" b="1" dirty="0"/>
              <a:t>de Android</a:t>
            </a:r>
            <a:endParaRPr lang="es-MX" dirty="0"/>
          </a:p>
        </p:txBody>
      </p:sp>
      <p:sp>
        <p:nvSpPr>
          <p:cNvPr id="3" name="Marcador de contenido 2"/>
          <p:cNvSpPr>
            <a:spLocks noGrp="1"/>
          </p:cNvSpPr>
          <p:nvPr>
            <p:ph idx="1"/>
          </p:nvPr>
        </p:nvSpPr>
        <p:spPr>
          <a:xfrm>
            <a:off x="537021" y="1208959"/>
            <a:ext cx="11186406" cy="4918886"/>
          </a:xfrm>
        </p:spPr>
        <p:txBody>
          <a:bodyPr>
            <a:noAutofit/>
          </a:bodyPr>
          <a:lstStyle/>
          <a:p>
            <a:r>
              <a:rPr lang="es-MX" dirty="0"/>
              <a:t>Está basado en el concepto de máquina virtual utilizado en Java. Dado las limitaciones de los dispositivos donde ha de correr Android (poca memoria y procesador limitado) no fue posible utilizar una máquina virtual Java estándar. Google tomó la decisión de crear una nueva, la máquina virtual </a:t>
            </a:r>
            <a:r>
              <a:rPr lang="es-MX" dirty="0" err="1"/>
              <a:t>Dalvik</a:t>
            </a:r>
            <a:r>
              <a:rPr lang="es-MX" dirty="0"/>
              <a:t>, que respondiera mejor a estas limitaciones.</a:t>
            </a:r>
          </a:p>
          <a:p>
            <a:r>
              <a:rPr lang="es-MX" dirty="0"/>
              <a:t>Algunas características de la máquina virtual </a:t>
            </a:r>
            <a:r>
              <a:rPr lang="es-MX" dirty="0" err="1"/>
              <a:t>Dalvik</a:t>
            </a:r>
            <a:r>
              <a:rPr lang="es-MX" dirty="0"/>
              <a:t> que facilitan esta optimización de recursos son: que ejecuta ficheros </a:t>
            </a:r>
            <a:r>
              <a:rPr lang="es-MX" dirty="0" err="1"/>
              <a:t>Dalvik</a:t>
            </a:r>
            <a:r>
              <a:rPr lang="es-MX" dirty="0"/>
              <a:t> ejecutables (.</a:t>
            </a:r>
            <a:r>
              <a:rPr lang="es-MX" dirty="0" err="1"/>
              <a:t>dex</a:t>
            </a:r>
            <a:r>
              <a:rPr lang="es-MX" dirty="0"/>
              <a:t>) –formato optimizado para ahorrar memoria. Además, está basada en registros. Cada aplicación corre en su propio proceso Linux con su propia instancia de la máquina virtual </a:t>
            </a:r>
            <a:r>
              <a:rPr lang="es-MX" dirty="0" err="1"/>
              <a:t>Dalvik</a:t>
            </a:r>
            <a:r>
              <a:rPr lang="es-MX" dirty="0"/>
              <a:t>. Delega al </a:t>
            </a:r>
            <a:r>
              <a:rPr lang="es-MX" dirty="0" err="1"/>
              <a:t>kernel</a:t>
            </a:r>
            <a:r>
              <a:rPr lang="es-MX" dirty="0"/>
              <a:t> de Linux algunas funciones como </a:t>
            </a:r>
            <a:r>
              <a:rPr lang="es-MX" i="1" dirty="0" err="1"/>
              <a:t>threading</a:t>
            </a:r>
            <a:r>
              <a:rPr lang="es-MX" dirty="0"/>
              <a:t> y el manejo de la memoria a bajo nivel.</a:t>
            </a:r>
          </a:p>
          <a:p>
            <a:r>
              <a:rPr lang="es-MX" dirty="0"/>
              <a:t>También se incluye en el </a:t>
            </a:r>
            <a:r>
              <a:rPr lang="es-MX" i="1" dirty="0" err="1"/>
              <a:t>Runtine</a:t>
            </a:r>
            <a:r>
              <a:rPr lang="es-MX" i="1" dirty="0"/>
              <a:t> de Android</a:t>
            </a:r>
            <a:r>
              <a:rPr lang="es-MX" dirty="0"/>
              <a:t> el “</a:t>
            </a:r>
            <a:r>
              <a:rPr lang="es-MX" dirty="0" err="1"/>
              <a:t>core</a:t>
            </a:r>
            <a:r>
              <a:rPr lang="es-MX" dirty="0"/>
              <a:t> </a:t>
            </a:r>
            <a:r>
              <a:rPr lang="es-MX" dirty="0" err="1"/>
              <a:t>libraries</a:t>
            </a:r>
            <a:r>
              <a:rPr lang="es-MX" dirty="0"/>
              <a:t>” con la mayoría de las librerías disponibles en el lenguaje Java. </a:t>
            </a:r>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5C8CEB50-8F68-4171-A65F-56B1506D8C77}"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13856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1.- </a:t>
            </a:r>
            <a:r>
              <a:rPr lang="es-MX" b="1" i="1" u="sng" dirty="0"/>
              <a:t>La plataforma Android y su entorno de desarrollo</a:t>
            </a:r>
            <a:endParaRPr lang="es-MX" dirty="0"/>
          </a:p>
        </p:txBody>
      </p:sp>
      <p:sp>
        <p:nvSpPr>
          <p:cNvPr id="3" name="Marcador de contenido 2"/>
          <p:cNvSpPr>
            <a:spLocks noGrp="1"/>
          </p:cNvSpPr>
          <p:nvPr>
            <p:ph idx="1"/>
          </p:nvPr>
        </p:nvSpPr>
        <p:spPr/>
        <p:txBody>
          <a:bodyPr/>
          <a:lstStyle/>
          <a:p>
            <a:pPr marL="0" indent="0">
              <a:buNone/>
            </a:pPr>
            <a:r>
              <a:rPr lang="es-MX" dirty="0"/>
              <a:t>1.1 Introducción</a:t>
            </a:r>
          </a:p>
          <a:p>
            <a:pPr marL="0" indent="0">
              <a:buNone/>
            </a:pPr>
            <a:r>
              <a:rPr lang="es-MX" dirty="0"/>
              <a:t>1.2 Conocer la diferencias  con otras plataformas (</a:t>
            </a:r>
            <a:r>
              <a:rPr lang="es-MX" dirty="0" err="1"/>
              <a:t>IOs</a:t>
            </a:r>
            <a:r>
              <a:rPr lang="es-MX" dirty="0"/>
              <a:t>, Windows Mobile, </a:t>
            </a:r>
            <a:r>
              <a:rPr lang="es-MX" dirty="0" err="1"/>
              <a:t>Blackberrt</a:t>
            </a:r>
            <a:r>
              <a:rPr lang="es-MX" dirty="0"/>
              <a:t>,…)</a:t>
            </a:r>
          </a:p>
          <a:p>
            <a:pPr marL="0" indent="0">
              <a:buNone/>
            </a:pPr>
            <a:r>
              <a:rPr lang="es-MX" dirty="0"/>
              <a:t>1.3 Comprender las diferentes capas de la arquitectura Android</a:t>
            </a:r>
          </a:p>
          <a:p>
            <a:pPr marL="0" indent="0">
              <a:buNone/>
            </a:pPr>
            <a:r>
              <a:rPr lang="es-MX" dirty="0"/>
              <a:t>1.4 Dominar las herramientas que componen el entorno de desarrollo</a:t>
            </a:r>
          </a:p>
          <a:p>
            <a:pPr marL="0" indent="0">
              <a:buNone/>
            </a:pPr>
            <a:r>
              <a:rPr lang="es-MX" dirty="0"/>
              <a:t>1.5 Conocer las versiones de Android , niveles de API y los elementos de un proyecto Android</a:t>
            </a:r>
          </a:p>
          <a:p>
            <a:pPr marL="0" indent="0">
              <a:buNone/>
            </a:pPr>
            <a:r>
              <a:rPr lang="es-MX" dirty="0"/>
              <a:t>1.6 Crear y ejecutar los primeros programas</a:t>
            </a:r>
          </a:p>
          <a:p>
            <a:endParaRPr lang="es-MX" dirty="0"/>
          </a:p>
        </p:txBody>
      </p:sp>
      <p:sp>
        <p:nvSpPr>
          <p:cNvPr id="4" name="Marcador de pie de página 3"/>
          <p:cNvSpPr>
            <a:spLocks noGrp="1"/>
          </p:cNvSpPr>
          <p:nvPr>
            <p:ph type="ftr" sz="quarter" idx="11"/>
          </p:nvPr>
        </p:nvSpPr>
        <p:spPr/>
        <p:txBody>
          <a:bodyPr/>
          <a:lstStyle/>
          <a:p>
            <a:r>
              <a:rPr lang="en-US" dirty="0" err="1"/>
              <a:t>Presenta</a:t>
            </a:r>
            <a:r>
              <a:rPr lang="en-US" dirty="0"/>
              <a:t>: ISC I. P. M.</a:t>
            </a:r>
          </a:p>
        </p:txBody>
      </p:sp>
      <p:sp>
        <p:nvSpPr>
          <p:cNvPr id="5" name="Marcador de fecha 4"/>
          <p:cNvSpPr>
            <a:spLocks noGrp="1"/>
          </p:cNvSpPr>
          <p:nvPr>
            <p:ph type="dt" sz="half" idx="10"/>
          </p:nvPr>
        </p:nvSpPr>
        <p:spPr/>
        <p:txBody>
          <a:bodyPr/>
          <a:lstStyle/>
          <a:p>
            <a:fld id="{9ECF410E-9DB9-44BD-9536-1B4B0FF8FDC0}"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699271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MX" dirty="0"/>
              <a:t>1.- </a:t>
            </a:r>
            <a:r>
              <a:rPr lang="es-MX" b="1" i="1" u="sng" dirty="0"/>
              <a:t>La plataforma Android y su entorno de desarrollo</a:t>
            </a:r>
            <a:endParaRPr lang="es-MX" dirty="0"/>
          </a:p>
        </p:txBody>
      </p:sp>
      <p:sp>
        <p:nvSpPr>
          <p:cNvPr id="5" name="Marcador de contenido 2"/>
          <p:cNvSpPr>
            <a:spLocks noGrp="1"/>
          </p:cNvSpPr>
          <p:nvPr>
            <p:ph idx="1"/>
          </p:nvPr>
        </p:nvSpPr>
        <p:spPr/>
        <p:txBody>
          <a:bodyPr>
            <a:normAutofit/>
          </a:bodyPr>
          <a:lstStyle/>
          <a:p>
            <a:pPr marL="0" indent="0">
              <a:buNone/>
            </a:pPr>
            <a:r>
              <a:rPr lang="es-MX" dirty="0">
                <a:solidFill>
                  <a:schemeClr val="tx1"/>
                </a:solidFill>
              </a:rPr>
              <a:t>1.1 </a:t>
            </a:r>
            <a:r>
              <a:rPr lang="es-MX" dirty="0" err="1">
                <a:solidFill>
                  <a:schemeClr val="tx1"/>
                </a:solidFill>
              </a:rPr>
              <a:t>Introduccion</a:t>
            </a:r>
            <a:endParaRPr lang="es-MX" dirty="0">
              <a:solidFill>
                <a:schemeClr val="tx1"/>
              </a:solidFill>
            </a:endParaRPr>
          </a:p>
          <a:p>
            <a:pPr marL="0" indent="0">
              <a:buNone/>
            </a:pPr>
            <a:r>
              <a:rPr lang="es-MX" dirty="0">
                <a:solidFill>
                  <a:schemeClr val="tx1"/>
                </a:solidFill>
              </a:rPr>
              <a:t>1.2 Conocer la diferencias  con otras plataformas (</a:t>
            </a:r>
            <a:r>
              <a:rPr lang="es-MX" dirty="0" err="1">
                <a:solidFill>
                  <a:schemeClr val="tx1"/>
                </a:solidFill>
              </a:rPr>
              <a:t>IOs</a:t>
            </a:r>
            <a:r>
              <a:rPr lang="es-MX" dirty="0">
                <a:solidFill>
                  <a:schemeClr val="tx1"/>
                </a:solidFill>
              </a:rPr>
              <a:t>, Windows Mobile, </a:t>
            </a:r>
            <a:r>
              <a:rPr lang="es-MX" dirty="0" err="1">
                <a:solidFill>
                  <a:schemeClr val="tx1"/>
                </a:solidFill>
              </a:rPr>
              <a:t>Blackberrt</a:t>
            </a:r>
            <a:r>
              <a:rPr lang="es-MX" dirty="0">
                <a:solidFill>
                  <a:schemeClr val="tx1"/>
                </a:solidFill>
              </a:rPr>
              <a:t>,…)</a:t>
            </a:r>
          </a:p>
          <a:p>
            <a:pPr marL="0" indent="0">
              <a:buNone/>
            </a:pPr>
            <a:r>
              <a:rPr lang="es-MX" dirty="0"/>
              <a:t>1.3 Comprender las diferentes capas de la arquitectura  Android</a:t>
            </a:r>
          </a:p>
          <a:p>
            <a:pPr marL="0" indent="0">
              <a:buNone/>
            </a:pPr>
            <a:r>
              <a:rPr lang="es-MX" dirty="0">
                <a:solidFill>
                  <a:srgbClr val="66FF33"/>
                </a:solidFill>
              </a:rPr>
              <a:t>1.4 Dominar las herramientas que componen el entorno de desarrollo.</a:t>
            </a:r>
          </a:p>
          <a:p>
            <a:pPr marL="0" indent="0">
              <a:buNone/>
            </a:pPr>
            <a:r>
              <a:rPr lang="es-MX" dirty="0"/>
              <a:t>1.5 Conocer las versiones de Android , niveles de API y los elementos de un proyecto Android</a:t>
            </a:r>
          </a:p>
          <a:p>
            <a:pPr marL="0" indent="0">
              <a:buNone/>
            </a:pPr>
            <a:r>
              <a:rPr lang="es-MX" dirty="0"/>
              <a:t>1.6Crear y ejecutar los primeros programas</a:t>
            </a:r>
          </a:p>
          <a:p>
            <a:endParaRPr lang="es-MX" dirty="0"/>
          </a:p>
        </p:txBody>
      </p:sp>
      <p:sp>
        <p:nvSpPr>
          <p:cNvPr id="2" name="Marcador de pie de página 1"/>
          <p:cNvSpPr>
            <a:spLocks noGrp="1"/>
          </p:cNvSpPr>
          <p:nvPr>
            <p:ph type="ftr" sz="quarter" idx="11"/>
          </p:nvPr>
        </p:nvSpPr>
        <p:spPr/>
        <p:txBody>
          <a:bodyPr/>
          <a:lstStyle/>
          <a:p>
            <a:r>
              <a:rPr lang="en-US"/>
              <a:t>Presenta: ISC D. G. O</a:t>
            </a:r>
            <a:endParaRPr lang="en-US" dirty="0"/>
          </a:p>
        </p:txBody>
      </p:sp>
      <p:sp>
        <p:nvSpPr>
          <p:cNvPr id="3" name="Marcador de fecha 2"/>
          <p:cNvSpPr>
            <a:spLocks noGrp="1"/>
          </p:cNvSpPr>
          <p:nvPr>
            <p:ph type="dt" sz="half" idx="10"/>
          </p:nvPr>
        </p:nvSpPr>
        <p:spPr/>
        <p:txBody>
          <a:bodyPr/>
          <a:lstStyle/>
          <a:p>
            <a:fld id="{158790AB-16D0-4DEE-ADB8-F9A7124E8B9A}"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33444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6424" y="-1"/>
            <a:ext cx="10772775" cy="1337481"/>
          </a:xfrm>
        </p:spPr>
        <p:txBody>
          <a:bodyPr/>
          <a:lstStyle/>
          <a:p>
            <a:r>
              <a:rPr lang="es-MX" b="1" dirty="0"/>
              <a:t>1.3.3.   Librerías nativas</a:t>
            </a:r>
            <a:endParaRPr lang="es-MX" dirty="0"/>
          </a:p>
        </p:txBody>
      </p:sp>
      <p:sp>
        <p:nvSpPr>
          <p:cNvPr id="3" name="Marcador de contenido 2"/>
          <p:cNvSpPr>
            <a:spLocks noGrp="1"/>
          </p:cNvSpPr>
          <p:nvPr>
            <p:ph idx="1"/>
          </p:nvPr>
        </p:nvSpPr>
        <p:spPr>
          <a:xfrm>
            <a:off x="309304" y="887483"/>
            <a:ext cx="11629644" cy="5676900"/>
          </a:xfrm>
        </p:spPr>
        <p:txBody>
          <a:bodyPr>
            <a:noAutofit/>
          </a:bodyPr>
          <a:lstStyle/>
          <a:p>
            <a:r>
              <a:rPr lang="es-MX" sz="2000" dirty="0"/>
              <a:t>Incluye un conjunto de librerías en C/C++ usadas en varios componentes de Android. Están compiladas en código nativo del procesador. Muchas de las librerías utilizan proyectos de código abierto. Algunas de estas librerías son:</a:t>
            </a:r>
          </a:p>
          <a:p>
            <a:r>
              <a:rPr lang="es-MX" sz="2000" b="1" dirty="0" err="1">
                <a:solidFill>
                  <a:srgbClr val="66FF33"/>
                </a:solidFill>
              </a:rPr>
              <a:t>System</a:t>
            </a:r>
            <a:r>
              <a:rPr lang="es-MX" sz="2000" b="1" dirty="0">
                <a:solidFill>
                  <a:srgbClr val="66FF33"/>
                </a:solidFill>
              </a:rPr>
              <a:t> C </a:t>
            </a:r>
            <a:r>
              <a:rPr lang="es-MX" sz="2000" b="1" dirty="0" err="1">
                <a:solidFill>
                  <a:srgbClr val="66FF33"/>
                </a:solidFill>
              </a:rPr>
              <a:t>library</a:t>
            </a:r>
            <a:r>
              <a:rPr lang="es-MX" sz="2000" dirty="0"/>
              <a:t>: una derivación de la librería BSD de C estándar (</a:t>
            </a:r>
            <a:r>
              <a:rPr lang="es-MX" sz="2000" dirty="0" err="1"/>
              <a:t>libc</a:t>
            </a:r>
            <a:r>
              <a:rPr lang="es-MX" sz="2000" dirty="0"/>
              <a:t>), adaptada para dispositivos embebidos basados en Linux.</a:t>
            </a:r>
          </a:p>
          <a:p>
            <a:r>
              <a:rPr lang="es-MX" sz="2000" b="1" dirty="0">
                <a:solidFill>
                  <a:srgbClr val="66FF33"/>
                </a:solidFill>
              </a:rPr>
              <a:t>Media Framework</a:t>
            </a:r>
            <a:r>
              <a:rPr lang="es-MX" sz="2000" dirty="0"/>
              <a:t>: librería basada en </a:t>
            </a:r>
            <a:r>
              <a:rPr lang="es-MX" sz="2000" dirty="0" err="1"/>
              <a:t>PacketVideo's</a:t>
            </a:r>
            <a:r>
              <a:rPr lang="es-MX" sz="2000" dirty="0"/>
              <a:t> </a:t>
            </a:r>
            <a:r>
              <a:rPr lang="es-MX" sz="2000" dirty="0" err="1"/>
              <a:t>OpenCORE</a:t>
            </a:r>
            <a:r>
              <a:rPr lang="es-MX" sz="2000" dirty="0"/>
              <a:t>; soporta </a:t>
            </a:r>
            <a:r>
              <a:rPr lang="es-MX" sz="2000" dirty="0" err="1"/>
              <a:t>codecs</a:t>
            </a:r>
            <a:r>
              <a:rPr lang="es-MX" sz="2000" dirty="0"/>
              <a:t> de reproducción y grabación de multitud de formatos de audio vídeo e imágenes MPEG4, H.264, MP3, AAC, AMR, JPG y PNG.</a:t>
            </a:r>
          </a:p>
          <a:p>
            <a:r>
              <a:rPr lang="es-MX" sz="2000" dirty="0"/>
              <a:t> </a:t>
            </a:r>
            <a:r>
              <a:rPr lang="es-MX" sz="2000" b="1" dirty="0" err="1">
                <a:solidFill>
                  <a:srgbClr val="66FF33"/>
                </a:solidFill>
              </a:rPr>
              <a:t>Surface</a:t>
            </a:r>
            <a:r>
              <a:rPr lang="es-MX" sz="2000" b="1" dirty="0">
                <a:solidFill>
                  <a:srgbClr val="66FF33"/>
                </a:solidFill>
              </a:rPr>
              <a:t> Manager</a:t>
            </a:r>
            <a:r>
              <a:rPr lang="es-MX" sz="2000" dirty="0"/>
              <a:t>: maneja el acceso al subsistema de representación gráfica en 2D y 3D.</a:t>
            </a:r>
          </a:p>
          <a:p>
            <a:r>
              <a:rPr lang="es-MX" sz="2000" b="1" dirty="0" err="1">
                <a:solidFill>
                  <a:srgbClr val="66FF33"/>
                </a:solidFill>
              </a:rPr>
              <a:t>WebKit</a:t>
            </a:r>
            <a:r>
              <a:rPr lang="es-MX" sz="2000" dirty="0"/>
              <a:t>: soporta un moderno navegador Web utilizado en el navegador Android y en la vista </a:t>
            </a:r>
            <a:r>
              <a:rPr lang="es-MX" sz="2000" dirty="0" err="1"/>
              <a:t>Webview</a:t>
            </a:r>
            <a:r>
              <a:rPr lang="es-MX" sz="2000" dirty="0"/>
              <a:t>. Se trata de la misma librería que utiliza Google </a:t>
            </a:r>
            <a:r>
              <a:rPr lang="es-MX" sz="2000" dirty="0" err="1"/>
              <a:t>Chrome</a:t>
            </a:r>
            <a:r>
              <a:rPr lang="es-MX" sz="2000" dirty="0"/>
              <a:t> y Safari de Apple.</a:t>
            </a:r>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3938B2D0-3091-484A-971E-DF16850F4130}"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406406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1.3.3.   Librerías nativas</a:t>
            </a:r>
          </a:p>
        </p:txBody>
      </p:sp>
      <p:sp>
        <p:nvSpPr>
          <p:cNvPr id="3" name="Marcador de contenido 2"/>
          <p:cNvSpPr>
            <a:spLocks noGrp="1"/>
          </p:cNvSpPr>
          <p:nvPr>
            <p:ph idx="1"/>
          </p:nvPr>
        </p:nvSpPr>
        <p:spPr/>
        <p:txBody>
          <a:bodyPr/>
          <a:lstStyle/>
          <a:p>
            <a:r>
              <a:rPr lang="es-MX" b="1" dirty="0">
                <a:solidFill>
                  <a:srgbClr val="66FF33"/>
                </a:solidFill>
              </a:rPr>
              <a:t>SGL</a:t>
            </a:r>
            <a:r>
              <a:rPr lang="es-MX" dirty="0"/>
              <a:t>: motor de gráficos 2D.</a:t>
            </a:r>
          </a:p>
          <a:p>
            <a:r>
              <a:rPr lang="es-MX" b="1" dirty="0">
                <a:solidFill>
                  <a:srgbClr val="66FF33"/>
                </a:solidFill>
              </a:rPr>
              <a:t>Librerías 3D</a:t>
            </a:r>
            <a:r>
              <a:rPr lang="es-MX" dirty="0"/>
              <a:t>: implementación basada en </a:t>
            </a:r>
            <a:r>
              <a:rPr lang="es-MX" dirty="0" err="1"/>
              <a:t>OpenGL</a:t>
            </a:r>
            <a:r>
              <a:rPr lang="es-MX" dirty="0"/>
              <a:t> ES 1.0 API. Las librerías utilizan el acelerador </a:t>
            </a:r>
            <a:r>
              <a:rPr lang="es-MX" dirty="0" err="1"/>
              <a:t>harware</a:t>
            </a:r>
            <a:r>
              <a:rPr lang="es-MX" dirty="0"/>
              <a:t> 3D si está disponible, o el software altamente optimizado de proyección 3D.</a:t>
            </a:r>
          </a:p>
          <a:p>
            <a:r>
              <a:rPr lang="es-MX" b="1" dirty="0" err="1">
                <a:solidFill>
                  <a:srgbClr val="66FF33"/>
                </a:solidFill>
              </a:rPr>
              <a:t>FreeType</a:t>
            </a:r>
            <a:r>
              <a:rPr lang="es-MX" dirty="0">
                <a:solidFill>
                  <a:srgbClr val="66FF33"/>
                </a:solidFill>
              </a:rPr>
              <a:t>:</a:t>
            </a:r>
            <a:r>
              <a:rPr lang="es-MX" dirty="0"/>
              <a:t> fuentes en </a:t>
            </a:r>
            <a:r>
              <a:rPr lang="es-MX" dirty="0" err="1"/>
              <a:t>bitmap</a:t>
            </a:r>
            <a:r>
              <a:rPr lang="es-MX" dirty="0"/>
              <a:t> y </a:t>
            </a:r>
            <a:r>
              <a:rPr lang="es-MX" dirty="0" err="1"/>
              <a:t>renderizado</a:t>
            </a:r>
            <a:r>
              <a:rPr lang="es-MX" dirty="0"/>
              <a:t> vectorial.</a:t>
            </a:r>
          </a:p>
          <a:p>
            <a:r>
              <a:rPr lang="es-MX" b="1" dirty="0" err="1">
                <a:solidFill>
                  <a:srgbClr val="66FF33"/>
                </a:solidFill>
              </a:rPr>
              <a:t>SQLite</a:t>
            </a:r>
            <a:r>
              <a:rPr lang="es-MX" dirty="0">
                <a:solidFill>
                  <a:srgbClr val="66FF33"/>
                </a:solidFill>
              </a:rPr>
              <a:t>: </a:t>
            </a:r>
            <a:r>
              <a:rPr lang="es-MX" dirty="0"/>
              <a:t>potente y ligero motor de bases de datos relacionales disponible para todas las aplicaciones.</a:t>
            </a:r>
          </a:p>
          <a:p>
            <a:r>
              <a:rPr lang="es-MX" b="1" dirty="0">
                <a:solidFill>
                  <a:srgbClr val="66FF33"/>
                </a:solidFill>
              </a:rPr>
              <a:t>SSL</a:t>
            </a:r>
            <a:r>
              <a:rPr lang="es-MX" dirty="0"/>
              <a:t>: proporciona servicios de encriptación </a:t>
            </a:r>
            <a:r>
              <a:rPr lang="es-MX" i="1" dirty="0" err="1"/>
              <a:t>Secure</a:t>
            </a:r>
            <a:r>
              <a:rPr lang="es-MX" i="1" dirty="0"/>
              <a:t> Socket </a:t>
            </a:r>
            <a:r>
              <a:rPr lang="es-MX" i="1" dirty="0" err="1"/>
              <a:t>Layer</a:t>
            </a:r>
            <a:r>
              <a:rPr lang="es-MX" dirty="0"/>
              <a:t>.</a:t>
            </a:r>
          </a:p>
          <a:p>
            <a:endParaRPr lang="es-MX" dirty="0"/>
          </a:p>
          <a:p>
            <a:endParaRPr lang="es-MX" dirty="0"/>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284114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1.3.4.   Entorno de aplicación</a:t>
            </a:r>
            <a:endParaRPr lang="es-MX" dirty="0"/>
          </a:p>
        </p:txBody>
      </p:sp>
      <p:sp>
        <p:nvSpPr>
          <p:cNvPr id="3" name="Marcador de contenido 2"/>
          <p:cNvSpPr>
            <a:spLocks noGrp="1"/>
          </p:cNvSpPr>
          <p:nvPr>
            <p:ph idx="1"/>
          </p:nvPr>
        </p:nvSpPr>
        <p:spPr>
          <a:xfrm>
            <a:off x="537020" y="1700279"/>
            <a:ext cx="11227349" cy="3963542"/>
          </a:xfrm>
        </p:spPr>
        <p:txBody>
          <a:bodyPr>
            <a:normAutofit lnSpcReduction="10000"/>
          </a:bodyPr>
          <a:lstStyle/>
          <a:p>
            <a:r>
              <a:rPr lang="es-MX" dirty="0"/>
              <a:t>Proporciona una plataforma de desarrollo libre para aplicaciones con gran riqueza e innovaciones (sensores, localización, servicios, barra de notificaciones,).</a:t>
            </a:r>
          </a:p>
          <a:p>
            <a:r>
              <a:rPr lang="es-MX" dirty="0"/>
              <a:t>Esta capa ha sido diseñada para simplificar la reutilización de componentes. Las aplicaciones pueden publicar sus capacidades y otras pueden hacer uso de ellas (sujetas a las restricciones de seguridad). Este mismo mecanismo permite a los usuarios reemplazar componentes.</a:t>
            </a:r>
          </a:p>
          <a:p>
            <a:r>
              <a:rPr lang="es-MX" dirty="0"/>
              <a:t>Una de las mayores fortalezas del entorno de aplicación de Android es que se aprovecha el lenguaje de programación Java. El SDK de Android no acaba de ofrecer todo lo disponible para su estándar del entorno de ejecución Java (JRE), pero es compatible con una fracción muy significativa de la misma.</a:t>
            </a:r>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DB17F59A-7AA1-4FA3-A657-C7C3FCA58BAF}"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260916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Los servicios más importantes que incluye son:</a:t>
            </a:r>
          </a:p>
        </p:txBody>
      </p:sp>
      <p:sp>
        <p:nvSpPr>
          <p:cNvPr id="3" name="Marcador de contenido 2"/>
          <p:cNvSpPr>
            <a:spLocks noGrp="1"/>
          </p:cNvSpPr>
          <p:nvPr>
            <p:ph idx="1"/>
          </p:nvPr>
        </p:nvSpPr>
        <p:spPr>
          <a:xfrm>
            <a:off x="513831" y="2026505"/>
            <a:ext cx="11073118" cy="3691907"/>
          </a:xfrm>
        </p:spPr>
        <p:txBody>
          <a:bodyPr>
            <a:normAutofit/>
          </a:bodyPr>
          <a:lstStyle/>
          <a:p>
            <a:r>
              <a:rPr lang="es-MX" b="1" dirty="0" err="1"/>
              <a:t>Views</a:t>
            </a:r>
            <a:r>
              <a:rPr lang="es-MX" dirty="0"/>
              <a:t>: extenso conjunto de vistas, (parte visual de los componentes).</a:t>
            </a:r>
          </a:p>
          <a:p>
            <a:r>
              <a:rPr lang="es-MX" b="1" dirty="0" err="1"/>
              <a:t>Resource</a:t>
            </a:r>
            <a:r>
              <a:rPr lang="es-MX" b="1" dirty="0"/>
              <a:t> Manager</a:t>
            </a:r>
            <a:r>
              <a:rPr lang="es-MX" dirty="0"/>
              <a:t>: proporciona acceso a recursos que no son en código.</a:t>
            </a:r>
          </a:p>
          <a:p>
            <a:r>
              <a:rPr lang="es-MX" b="1" dirty="0" err="1"/>
              <a:t>Activity</a:t>
            </a:r>
            <a:r>
              <a:rPr lang="es-MX" b="1" dirty="0"/>
              <a:t> Manager</a:t>
            </a:r>
            <a:r>
              <a:rPr lang="es-MX" dirty="0"/>
              <a:t>: maneja el ciclo de vida de las aplicaciones y proporciona un sistema de navegación entre ellas.</a:t>
            </a:r>
          </a:p>
          <a:p>
            <a:r>
              <a:rPr lang="es-MX" b="1" dirty="0" err="1"/>
              <a:t>Notification</a:t>
            </a:r>
            <a:r>
              <a:rPr lang="es-MX" b="1" dirty="0"/>
              <a:t> Manager</a:t>
            </a:r>
            <a:r>
              <a:rPr lang="es-MX" dirty="0"/>
              <a:t>: permite a las aplicaciones mostrar alertas personalizadas en la barra de estado.</a:t>
            </a:r>
          </a:p>
          <a:p>
            <a:r>
              <a:rPr lang="es-MX" b="1" dirty="0"/>
              <a:t>Content </a:t>
            </a:r>
            <a:r>
              <a:rPr lang="es-MX" b="1" dirty="0" err="1"/>
              <a:t>Providers</a:t>
            </a:r>
            <a:r>
              <a:rPr lang="es-MX" dirty="0"/>
              <a:t>: mecanismo sencillo para acceder a datos de otras aplicaciones (como los contactos).</a:t>
            </a:r>
          </a:p>
          <a:p>
            <a:pPr marL="0" indent="0">
              <a:buNone/>
            </a:pPr>
            <a:endParaRPr lang="es-MX" dirty="0"/>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A50AF2A3-53B5-475F-9E89-FEDA4FA14A79}"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651949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4" y="254758"/>
            <a:ext cx="10353761" cy="850711"/>
          </a:xfrm>
        </p:spPr>
        <p:txBody>
          <a:bodyPr/>
          <a:lstStyle/>
          <a:p>
            <a:r>
              <a:rPr lang="es-MX" b="1" dirty="0"/>
              <a:t>1.4.5.   </a:t>
            </a:r>
            <a:r>
              <a:rPr lang="es-MX" sz="2800" b="1" dirty="0"/>
              <a:t>Aplicaciones</a:t>
            </a:r>
            <a:endParaRPr lang="es-MX" dirty="0"/>
          </a:p>
        </p:txBody>
      </p:sp>
      <p:sp>
        <p:nvSpPr>
          <p:cNvPr id="3" name="Marcador de contenido 2"/>
          <p:cNvSpPr>
            <a:spLocks noGrp="1"/>
          </p:cNvSpPr>
          <p:nvPr>
            <p:ph idx="1"/>
          </p:nvPr>
        </p:nvSpPr>
        <p:spPr>
          <a:xfrm>
            <a:off x="135871" y="1393370"/>
            <a:ext cx="11628498" cy="4973309"/>
          </a:xfrm>
        </p:spPr>
        <p:txBody>
          <a:bodyPr>
            <a:noAutofit/>
          </a:bodyPr>
          <a:lstStyle/>
          <a:p>
            <a:r>
              <a:rPr lang="es-MX" sz="2800" dirty="0"/>
              <a:t>Este nivel está formado por el conjunto de aplicaciones instaladas en una máquina Android. Todas las aplicaciones han de correr en la máquina virtual </a:t>
            </a:r>
            <a:r>
              <a:rPr lang="es-MX" sz="2800" dirty="0" err="1"/>
              <a:t>Dalvik</a:t>
            </a:r>
            <a:r>
              <a:rPr lang="es-MX" sz="2800" dirty="0"/>
              <a:t> para garantizar la seguridad del sistema.</a:t>
            </a:r>
          </a:p>
          <a:p>
            <a:r>
              <a:rPr lang="es-MX" sz="2800" dirty="0"/>
              <a:t>Normalmente las aplicaciones Android están escritas en Java. Para desarrollar aplicaciones en Java podemos utilizar el Android SDK. Existe otra opción consistente en desarrollar las aplicaciones utilizando C/C++. Para esta opción podemos utilizar el Android NDK (</a:t>
            </a:r>
            <a:r>
              <a:rPr lang="es-MX" sz="2800" dirty="0" err="1"/>
              <a:t>Native</a:t>
            </a:r>
            <a:r>
              <a:rPr lang="es-MX" sz="2800" dirty="0"/>
              <a:t> </a:t>
            </a:r>
            <a:r>
              <a:rPr lang="es-MX" sz="2800" dirty="0" err="1"/>
              <a:t>Development</a:t>
            </a:r>
            <a:r>
              <a:rPr lang="es-MX" sz="2800" dirty="0"/>
              <a:t> Kit). </a:t>
            </a:r>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930E57A1-238F-4E51-A0BB-2531251EE651}"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2926860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Instalación del entorno de desarrollo</a:t>
            </a:r>
            <a:endParaRPr lang="es-MX" dirty="0"/>
          </a:p>
        </p:txBody>
      </p:sp>
      <p:sp>
        <p:nvSpPr>
          <p:cNvPr id="3" name="Marcador de contenido 2"/>
          <p:cNvSpPr>
            <a:spLocks noGrp="1"/>
          </p:cNvSpPr>
          <p:nvPr>
            <p:ph idx="1"/>
          </p:nvPr>
        </p:nvSpPr>
        <p:spPr/>
        <p:txBody>
          <a:bodyPr>
            <a:normAutofit fontScale="92500" lnSpcReduction="20000"/>
          </a:bodyPr>
          <a:lstStyle/>
          <a:p>
            <a:r>
              <a:rPr lang="es-MX" dirty="0"/>
              <a:t>Google ha preparado el </a:t>
            </a:r>
            <a:r>
              <a:rPr lang="es-MX" dirty="0" err="1"/>
              <a:t>el</a:t>
            </a:r>
            <a:r>
              <a:rPr lang="es-MX" dirty="0"/>
              <a:t> paquete de software Android SDK, que incorpora todas las herramientas necesarias para el desarrollo de aplicaciones en Android. En él se incluye conversor de código, </a:t>
            </a:r>
            <a:r>
              <a:rPr lang="es-MX" dirty="0" err="1"/>
              <a:t>debugger</a:t>
            </a:r>
            <a:r>
              <a:rPr lang="es-MX" dirty="0"/>
              <a:t>, </a:t>
            </a:r>
            <a:r>
              <a:rPr lang="es-MX" dirty="0" err="1"/>
              <a:t>librerias</a:t>
            </a:r>
            <a:r>
              <a:rPr lang="es-MX" dirty="0"/>
              <a:t>, emulador, </a:t>
            </a:r>
            <a:r>
              <a:rPr lang="es-MX" dirty="0" err="1"/>
              <a:t>documentation</a:t>
            </a:r>
            <a:r>
              <a:rPr lang="es-MX" dirty="0"/>
              <a:t>, ejemplos de código, etc. Todas estas herramientas son accesibles desde la línea de comandos, por otra parte para el desarrollo.</a:t>
            </a:r>
          </a:p>
          <a:p>
            <a:r>
              <a:rPr lang="es-MX" dirty="0"/>
              <a:t>No obstante la mayoría de desarrolladores prefieren utilizar un IDE, o entorno de desarrollo integrado que integre un editor de texto con todas las herramientas de desarrollo. Aunque no son las únicas dos posibilidades las alternativas más recomendables son Eclipse e </a:t>
            </a:r>
            <a:r>
              <a:rPr lang="es-MX" dirty="0" err="1"/>
              <a:t>IntelliJ</a:t>
            </a:r>
            <a:r>
              <a:rPr lang="es-MX" dirty="0"/>
              <a:t> Idea. Dado que es frecuente los problemas con el entorno de desarrollo, puede ser una buena idea instalar las dos y utilizar el que menos problemas nos de. A continuación pasamos a describir varias alternativas para el proceso de instalación. </a:t>
            </a:r>
          </a:p>
          <a:p>
            <a:endParaRPr lang="es-MX" dirty="0"/>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DF2EC0AA-C919-44B3-B377-19BE71DEEF90}"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2290621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Instalación de la máquina virtual Java</a:t>
            </a:r>
            <a:endParaRPr lang="es-MX" dirty="0"/>
          </a:p>
        </p:txBody>
      </p:sp>
      <p:sp>
        <p:nvSpPr>
          <p:cNvPr id="3" name="Marcador de contenido 2"/>
          <p:cNvSpPr>
            <a:spLocks noGrp="1"/>
          </p:cNvSpPr>
          <p:nvPr>
            <p:ph idx="1"/>
          </p:nvPr>
        </p:nvSpPr>
        <p:spPr/>
        <p:txBody>
          <a:bodyPr>
            <a:normAutofit fontScale="92500"/>
          </a:bodyPr>
          <a:lstStyle/>
          <a:p>
            <a:r>
              <a:rPr lang="es-MX" dirty="0"/>
              <a:t>Este </a:t>
            </a:r>
            <a:r>
              <a:rPr lang="es-MX" i="1" dirty="0"/>
              <a:t>software</a:t>
            </a:r>
            <a:r>
              <a:rPr lang="es-MX" dirty="0"/>
              <a:t> va a permitir ejecutar código Java en tu equipo. A la máquina virtual Java también se la conoce como entorno de ejecución Java, Java </a:t>
            </a:r>
            <a:r>
              <a:rPr lang="es-MX" dirty="0" err="1"/>
              <a:t>Runtime</a:t>
            </a:r>
            <a:r>
              <a:rPr lang="es-MX" dirty="0"/>
              <a:t> </a:t>
            </a:r>
            <a:r>
              <a:rPr lang="es-MX" dirty="0" err="1"/>
              <a:t>Environment</a:t>
            </a:r>
            <a:r>
              <a:rPr lang="es-MX" dirty="0"/>
              <a:t> (JRE) o Java Virtual Machine (JVM).</a:t>
            </a:r>
          </a:p>
          <a:p>
            <a:r>
              <a:rPr lang="es-MX" dirty="0"/>
              <a:t>Muy posiblemente ya tengas instalada la Máquina Virtual Java en tu equipo. Si es así puedes pasar directamente al punto siguiente. En caso de dudas, puedes pasar también al punto siguiente. Al concluirlo te indicará si la versión de la máquina virtual Java es incorrecta. En caso necesario, regresa a este punto para instalar una adecuada.</a:t>
            </a:r>
          </a:p>
          <a:p>
            <a:r>
              <a:rPr lang="es-MX" dirty="0"/>
              <a:t>Para instalar la Máquina Virtual Java accede a </a:t>
            </a:r>
            <a:r>
              <a:rPr lang="es-MX" dirty="0">
                <a:hlinkClick r:id="rId2"/>
              </a:rPr>
              <a:t>http://java.com/es /</a:t>
            </a:r>
            <a:r>
              <a:rPr lang="es-MX" dirty="0" err="1">
                <a:hlinkClick r:id="rId2"/>
              </a:rPr>
              <a:t>download</a:t>
            </a:r>
            <a:r>
              <a:rPr lang="es-MX" dirty="0">
                <a:hlinkClick r:id="rId2"/>
              </a:rPr>
              <a:t>/</a:t>
            </a:r>
            <a:r>
              <a:rPr lang="es-MX" dirty="0"/>
              <a:t>y descarga e instala el fichero correspondiente a tu sistema operativo.</a:t>
            </a:r>
          </a:p>
          <a:p>
            <a:endParaRPr lang="es-MX" dirty="0"/>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A4EE5BBF-6A27-4838-8BC9-6E77ED259945}"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569094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Instalación de Android Studio</a:t>
            </a:r>
            <a:endParaRPr lang="es-MX" dirty="0"/>
          </a:p>
        </p:txBody>
      </p:sp>
      <p:sp>
        <p:nvSpPr>
          <p:cNvPr id="3" name="Marcador de contenido 2"/>
          <p:cNvSpPr>
            <a:spLocks noGrp="1"/>
          </p:cNvSpPr>
          <p:nvPr>
            <p:ph idx="1"/>
          </p:nvPr>
        </p:nvSpPr>
        <p:spPr/>
        <p:txBody>
          <a:bodyPr>
            <a:normAutofit fontScale="77500" lnSpcReduction="20000"/>
          </a:bodyPr>
          <a:lstStyle/>
          <a:p>
            <a:r>
              <a:rPr lang="es-MX" sz="3200" dirty="0"/>
              <a:t>En la edición de Google I/O 2013 se ha lanzado un </a:t>
            </a:r>
            <a:r>
              <a:rPr lang="es-MX" sz="3200" dirty="0" err="1"/>
              <a:t>preview</a:t>
            </a:r>
            <a:r>
              <a:rPr lang="es-MX" sz="3200" dirty="0"/>
              <a:t> de Android Studio. Se trata de un nuevo entorno de desarrollo para Android basado en </a:t>
            </a:r>
            <a:r>
              <a:rPr lang="es-MX" sz="3200" dirty="0" err="1"/>
              <a:t>IntelliJ</a:t>
            </a:r>
            <a:r>
              <a:rPr lang="es-MX" sz="3200" dirty="0"/>
              <a:t> IDEA. Incorpora nuevas características que no han sido incorporadas en el tradicional IDE basado en Eclipse. Esto parece indicar que Google va a potenciar este entorno para el desarrollo de aplicaciones, en detrimento del entorno basado en Eclipse.</a:t>
            </a:r>
          </a:p>
          <a:p>
            <a:r>
              <a:rPr lang="es-MX" sz="2800" dirty="0">
                <a:hlinkClick r:id="rId2"/>
              </a:rPr>
              <a:t>http://www.sgoliver.net/blog/entorno-de-desarrollo-android-android-studio/</a:t>
            </a:r>
            <a:endParaRPr lang="es-MX" sz="2800" dirty="0"/>
          </a:p>
        </p:txBody>
      </p:sp>
      <p:sp>
        <p:nvSpPr>
          <p:cNvPr id="4" name="Marcador de pie de página 3"/>
          <p:cNvSpPr>
            <a:spLocks noGrp="1"/>
          </p:cNvSpPr>
          <p:nvPr>
            <p:ph type="ftr" sz="quarter" idx="11"/>
          </p:nvPr>
        </p:nvSpPr>
        <p:spPr/>
        <p:txBody>
          <a:bodyPr/>
          <a:lstStyle/>
          <a:p>
            <a:r>
              <a:rPr lang="en-US" dirty="0" err="1"/>
              <a:t>Presenta</a:t>
            </a:r>
            <a:r>
              <a:rPr lang="en-US" dirty="0"/>
              <a:t>: ISC D. G. O</a:t>
            </a:r>
          </a:p>
        </p:txBody>
      </p:sp>
      <p:sp>
        <p:nvSpPr>
          <p:cNvPr id="5" name="Marcador de fecha 4"/>
          <p:cNvSpPr>
            <a:spLocks noGrp="1"/>
          </p:cNvSpPr>
          <p:nvPr>
            <p:ph type="dt" sz="half" idx="10"/>
          </p:nvPr>
        </p:nvSpPr>
        <p:spPr/>
        <p:txBody>
          <a:bodyPr/>
          <a:lstStyle/>
          <a:p>
            <a:fld id="{B5A8F881-24BC-47FA-873F-6043D703CD41}"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675012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MX" dirty="0"/>
              <a:t>1.- </a:t>
            </a:r>
            <a:r>
              <a:rPr lang="es-MX" b="1" i="1" u="sng" dirty="0"/>
              <a:t>La plataforma Android y su entorno de desarrollo</a:t>
            </a:r>
            <a:endParaRPr lang="es-MX" dirty="0"/>
          </a:p>
        </p:txBody>
      </p:sp>
      <p:sp>
        <p:nvSpPr>
          <p:cNvPr id="5" name="Marcador de contenido 2"/>
          <p:cNvSpPr>
            <a:spLocks noGrp="1"/>
          </p:cNvSpPr>
          <p:nvPr>
            <p:ph idx="1"/>
          </p:nvPr>
        </p:nvSpPr>
        <p:spPr/>
        <p:txBody>
          <a:bodyPr>
            <a:normAutofit/>
          </a:bodyPr>
          <a:lstStyle/>
          <a:p>
            <a:pPr marL="0" indent="0">
              <a:buNone/>
            </a:pPr>
            <a:r>
              <a:rPr lang="es-MX" dirty="0">
                <a:solidFill>
                  <a:schemeClr val="tx1"/>
                </a:solidFill>
              </a:rPr>
              <a:t>1.1 Introducción</a:t>
            </a:r>
          </a:p>
          <a:p>
            <a:pPr marL="0" indent="0">
              <a:buNone/>
            </a:pPr>
            <a:r>
              <a:rPr lang="es-MX" dirty="0">
                <a:solidFill>
                  <a:schemeClr val="tx1"/>
                </a:solidFill>
              </a:rPr>
              <a:t>1.2 Conocer la diferencias  con otras plataformas (</a:t>
            </a:r>
            <a:r>
              <a:rPr lang="es-MX" dirty="0" err="1">
                <a:solidFill>
                  <a:schemeClr val="tx1"/>
                </a:solidFill>
              </a:rPr>
              <a:t>IOs</a:t>
            </a:r>
            <a:r>
              <a:rPr lang="es-MX" dirty="0">
                <a:solidFill>
                  <a:schemeClr val="tx1"/>
                </a:solidFill>
              </a:rPr>
              <a:t>, Windows Mobile, </a:t>
            </a:r>
            <a:r>
              <a:rPr lang="es-MX" dirty="0" err="1">
                <a:solidFill>
                  <a:schemeClr val="tx1"/>
                </a:solidFill>
              </a:rPr>
              <a:t>Blackberrt</a:t>
            </a:r>
            <a:r>
              <a:rPr lang="es-MX" dirty="0">
                <a:solidFill>
                  <a:schemeClr val="tx1"/>
                </a:solidFill>
              </a:rPr>
              <a:t>,…)</a:t>
            </a:r>
          </a:p>
          <a:p>
            <a:pPr marL="0" indent="0">
              <a:buNone/>
            </a:pPr>
            <a:r>
              <a:rPr lang="es-MX" dirty="0"/>
              <a:t>1.3 Comprender las diferentes capas de la arquitectura  Android</a:t>
            </a:r>
          </a:p>
          <a:p>
            <a:pPr marL="0" indent="0">
              <a:buNone/>
            </a:pPr>
            <a:r>
              <a:rPr lang="es-MX" dirty="0">
                <a:solidFill>
                  <a:schemeClr val="tx1"/>
                </a:solidFill>
              </a:rPr>
              <a:t>1.4 Dominar las herramientas que componen el entorno de desarrollo.</a:t>
            </a:r>
          </a:p>
          <a:p>
            <a:pPr marL="0" indent="0">
              <a:buNone/>
            </a:pPr>
            <a:r>
              <a:rPr lang="es-MX" dirty="0">
                <a:solidFill>
                  <a:srgbClr val="66FF33"/>
                </a:solidFill>
              </a:rPr>
              <a:t>1.5 Conocer las versiones de Android , niveles de API y los elementos de un proyecto Android</a:t>
            </a:r>
          </a:p>
          <a:p>
            <a:pPr marL="0" indent="0">
              <a:buNone/>
            </a:pPr>
            <a:r>
              <a:rPr lang="es-MX" dirty="0"/>
              <a:t>1.6 Crear y ejecutar los primeros programas</a:t>
            </a:r>
          </a:p>
          <a:p>
            <a:endParaRPr lang="es-MX" dirty="0"/>
          </a:p>
        </p:txBody>
      </p:sp>
      <p:sp>
        <p:nvSpPr>
          <p:cNvPr id="2" name="Marcador de pie de página 1"/>
          <p:cNvSpPr>
            <a:spLocks noGrp="1"/>
          </p:cNvSpPr>
          <p:nvPr>
            <p:ph type="ftr" sz="quarter" idx="11"/>
          </p:nvPr>
        </p:nvSpPr>
        <p:spPr/>
        <p:txBody>
          <a:bodyPr/>
          <a:lstStyle/>
          <a:p>
            <a:r>
              <a:rPr lang="en-US"/>
              <a:t>Presenta: ISC D. G. O</a:t>
            </a:r>
            <a:endParaRPr lang="en-US" dirty="0"/>
          </a:p>
        </p:txBody>
      </p:sp>
      <p:sp>
        <p:nvSpPr>
          <p:cNvPr id="3" name="Marcador de fecha 2"/>
          <p:cNvSpPr>
            <a:spLocks noGrp="1"/>
          </p:cNvSpPr>
          <p:nvPr>
            <p:ph type="dt" sz="half" idx="10"/>
          </p:nvPr>
        </p:nvSpPr>
        <p:spPr/>
        <p:txBody>
          <a:bodyPr/>
          <a:lstStyle/>
          <a:p>
            <a:fld id="{31EB8786-A97E-4685-B99E-15B76AD6FD46}"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178639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MX" dirty="0"/>
              <a:t>1.- </a:t>
            </a:r>
            <a:r>
              <a:rPr lang="es-MX" b="1" i="1" u="sng" dirty="0"/>
              <a:t>La plataforma Android y su entorno de desarrollo</a:t>
            </a:r>
            <a:endParaRPr lang="es-MX" dirty="0"/>
          </a:p>
        </p:txBody>
      </p:sp>
      <p:sp>
        <p:nvSpPr>
          <p:cNvPr id="5" name="Marcador de contenido 2"/>
          <p:cNvSpPr>
            <a:spLocks noGrp="1"/>
          </p:cNvSpPr>
          <p:nvPr>
            <p:ph idx="1"/>
          </p:nvPr>
        </p:nvSpPr>
        <p:spPr/>
        <p:txBody>
          <a:bodyPr/>
          <a:lstStyle/>
          <a:p>
            <a:pPr marL="0" indent="0">
              <a:buNone/>
            </a:pPr>
            <a:r>
              <a:rPr lang="es-MX" dirty="0">
                <a:solidFill>
                  <a:srgbClr val="66FF33"/>
                </a:solidFill>
              </a:rPr>
              <a:t>1.1 Introducción</a:t>
            </a:r>
          </a:p>
          <a:p>
            <a:pPr marL="0" indent="0">
              <a:buNone/>
            </a:pPr>
            <a:r>
              <a:rPr lang="es-MX" dirty="0"/>
              <a:t>1.2 Conocer la diferencias  con otras plataformas (</a:t>
            </a:r>
            <a:r>
              <a:rPr lang="es-MX" dirty="0" err="1"/>
              <a:t>IOs</a:t>
            </a:r>
            <a:r>
              <a:rPr lang="es-MX" dirty="0"/>
              <a:t>, Windows Mobile, </a:t>
            </a:r>
            <a:r>
              <a:rPr lang="es-MX" dirty="0" err="1"/>
              <a:t>Blackberrt</a:t>
            </a:r>
            <a:r>
              <a:rPr lang="es-MX" dirty="0"/>
              <a:t>,…)</a:t>
            </a:r>
          </a:p>
          <a:p>
            <a:pPr marL="0" indent="0">
              <a:buNone/>
            </a:pPr>
            <a:r>
              <a:rPr lang="es-MX" dirty="0"/>
              <a:t>1.3 Comprender las diferentes capas de la arquitectura  Android</a:t>
            </a:r>
          </a:p>
          <a:p>
            <a:pPr marL="0" indent="0">
              <a:buNone/>
            </a:pPr>
            <a:r>
              <a:rPr lang="es-MX" dirty="0"/>
              <a:t>1.4 Dominar las herramientas que componen el entorno de desarrollo</a:t>
            </a:r>
          </a:p>
          <a:p>
            <a:pPr marL="0" indent="0">
              <a:buNone/>
            </a:pPr>
            <a:r>
              <a:rPr lang="es-MX" dirty="0"/>
              <a:t>1.5 Conocer las versiones de Android , niveles de API y los elementos de un proyecto Android</a:t>
            </a:r>
          </a:p>
          <a:p>
            <a:pPr marL="0" indent="0">
              <a:buNone/>
            </a:pPr>
            <a:r>
              <a:rPr lang="es-MX" dirty="0"/>
              <a:t>1.6Crear y ejecutar los primeros programas</a:t>
            </a:r>
          </a:p>
          <a:p>
            <a:endParaRPr lang="es-MX" dirty="0"/>
          </a:p>
        </p:txBody>
      </p:sp>
      <p:sp>
        <p:nvSpPr>
          <p:cNvPr id="3" name="Marcador de fecha 2"/>
          <p:cNvSpPr>
            <a:spLocks noGrp="1"/>
          </p:cNvSpPr>
          <p:nvPr>
            <p:ph type="dt" sz="half" idx="10"/>
          </p:nvPr>
        </p:nvSpPr>
        <p:spPr/>
        <p:txBody>
          <a:bodyPr/>
          <a:lstStyle/>
          <a:p>
            <a:fld id="{0A061582-F8E0-44A0-8B1B-DF2BDE73A307}"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782684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Las versiones de Android y niveles de API </a:t>
            </a:r>
            <a:endParaRPr lang="es-MX" dirty="0"/>
          </a:p>
        </p:txBody>
      </p:sp>
      <p:sp>
        <p:nvSpPr>
          <p:cNvPr id="3" name="Marcador de contenido 2"/>
          <p:cNvSpPr>
            <a:spLocks noGrp="1"/>
          </p:cNvSpPr>
          <p:nvPr>
            <p:ph idx="1"/>
          </p:nvPr>
        </p:nvSpPr>
        <p:spPr>
          <a:xfrm>
            <a:off x="423081" y="1651379"/>
            <a:ext cx="10844476" cy="4139821"/>
          </a:xfrm>
        </p:spPr>
        <p:txBody>
          <a:bodyPr>
            <a:normAutofit fontScale="92500" lnSpcReduction="20000"/>
          </a:bodyPr>
          <a:lstStyle/>
          <a:p>
            <a:r>
              <a:rPr lang="es-MX" dirty="0"/>
              <a:t>Antes de empezar a proyecto en Android hay que elegir la versión del sistema para la que deseamos realizar la aplicación. Es muy importante observar que hay clases y métodos que están disponibles a partir de una versión, si las vamos a usar hemos de conocer la versión mínima necesaria.</a:t>
            </a:r>
          </a:p>
          <a:p>
            <a:r>
              <a:rPr lang="es-MX" dirty="0"/>
              <a:t>Cuando se ha lanzado una nueva plataforma siempre ha sido compatible con las versiones anteriores. Es decir, solo se añaden nuevas funcionalidades y en el caso de modificar alguna funcionalidad no se elimina, se etiquetan como obsoletas pero se pueden continuar utilizando.</a:t>
            </a:r>
          </a:p>
          <a:p>
            <a:r>
              <a:rPr lang="es-MX" dirty="0"/>
              <a:t>A continuación se describen las plataformas lanzadas hasta la fecha con una breve descripción de las novedades introducidas. Las plataformas se identifican de tres formas alternativas: versión, nivel de API y nombre comercial.  El nivel de API corresponde a números enteros comenzando desde 1. Para los nombres comerciales se han elegido postres en orden alfabético </a:t>
            </a:r>
            <a:r>
              <a:rPr lang="es-MX" dirty="0" err="1"/>
              <a:t>Cupcake</a:t>
            </a:r>
            <a:r>
              <a:rPr lang="es-MX" dirty="0"/>
              <a:t> (v1.5), Donut (v1.6), </a:t>
            </a:r>
            <a:r>
              <a:rPr lang="es-MX" dirty="0" err="1"/>
              <a:t>Éclair</a:t>
            </a:r>
            <a:r>
              <a:rPr lang="es-MX" dirty="0"/>
              <a:t> (v2.0), </a:t>
            </a:r>
            <a:r>
              <a:rPr lang="es-MX" dirty="0" err="1"/>
              <a:t>Froyo</a:t>
            </a:r>
            <a:r>
              <a:rPr lang="es-MX" dirty="0"/>
              <a:t> (v2.2), </a:t>
            </a:r>
            <a:r>
              <a:rPr lang="es-MX" dirty="0" err="1"/>
              <a:t>Gingerbread</a:t>
            </a:r>
            <a:r>
              <a:rPr lang="es-MX" dirty="0"/>
              <a:t> (v2.3), … Las dos primeras versiones, que hubieran correspondido a las letras A y B, no recibieron nombre.</a:t>
            </a:r>
          </a:p>
          <a:p>
            <a:endParaRPr lang="es-MX" dirty="0"/>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4E6C76CC-55D2-4AA3-B213-04A05C9104EB}"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716841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Las primeras versiones</a:t>
            </a:r>
            <a:endParaRPr lang="es-MX" dirty="0"/>
          </a:p>
        </p:txBody>
      </p:sp>
      <p:sp>
        <p:nvSpPr>
          <p:cNvPr id="3" name="Marcador de contenido 2"/>
          <p:cNvSpPr>
            <a:spLocks noGrp="1"/>
          </p:cNvSpPr>
          <p:nvPr>
            <p:ph idx="1"/>
          </p:nvPr>
        </p:nvSpPr>
        <p:spPr/>
        <p:txBody>
          <a:bodyPr/>
          <a:lstStyle/>
          <a:p>
            <a:r>
              <a:rPr lang="es-MX" b="1" dirty="0"/>
              <a:t>Android 1.0 Nivel de API 1 (septiembre 2008)</a:t>
            </a:r>
            <a:endParaRPr lang="es-MX" dirty="0"/>
          </a:p>
          <a:p>
            <a:r>
              <a:rPr lang="es-MX" dirty="0"/>
              <a:t>Primera versión de Android. Nunca se utilizó comercialmente, por lo que no tiene mucho sentido desarrollar para esta plataforma.</a:t>
            </a:r>
          </a:p>
          <a:p>
            <a:r>
              <a:rPr lang="es-MX" b="1" dirty="0"/>
              <a:t>Android 1.1 Nivel de API 2 (febrero 2009)</a:t>
            </a:r>
            <a:endParaRPr lang="es-MX" dirty="0"/>
          </a:p>
          <a:p>
            <a:r>
              <a:rPr lang="es-MX" dirty="0"/>
              <a:t> No se añadieron apenas funcionalidades simplemente se fijaron algunos errores de la versión anterior. Es la opción a escoger si queremos desarrollar una aplicación compatible con todos los dispositivos Android. No obstante apenas existen usuarios con esta versión.</a:t>
            </a:r>
          </a:p>
          <a:p>
            <a:endParaRPr lang="es-MX" dirty="0"/>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72BFD00E-E27C-4986-AB78-AD8F5C3C5F16}"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172913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err="1"/>
              <a:t>Cupcake</a:t>
            </a:r>
            <a:endParaRPr lang="es-MX" dirty="0"/>
          </a:p>
        </p:txBody>
      </p:sp>
      <p:pic>
        <p:nvPicPr>
          <p:cNvPr id="2050" name="Picture 2" descr="http://www.androidcurso.com/images/unidades_android/cupcak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6763" y="809447"/>
            <a:ext cx="885949" cy="103837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38161" y="2157731"/>
            <a:ext cx="11010900" cy="3970318"/>
          </a:xfrm>
          <a:prstGeom prst="rect">
            <a:avLst/>
          </a:prstGeom>
        </p:spPr>
        <p:txBody>
          <a:bodyPr wrap="square">
            <a:spAutoFit/>
          </a:bodyPr>
          <a:lstStyle/>
          <a:p>
            <a:pPr algn="just"/>
            <a:r>
              <a:rPr lang="es-MX" sz="2800" dirty="0"/>
              <a:t>Es la primera versión con algún usuario, aunque en la actualidad apenas quedan. Como novedades, se incorpora la posibilidad de teclado en pantalla con predicción de texto, los terminales ya no tienen que tener un teclado físico, así como la capacidad de grabación avanzada de audio y vídeo. También aparecen los </a:t>
            </a:r>
            <a:r>
              <a:rPr lang="es-MX" sz="2800" i="1" dirty="0" err="1"/>
              <a:t>widgets</a:t>
            </a:r>
            <a:r>
              <a:rPr lang="es-MX" sz="2800" dirty="0"/>
              <a:t> de escritorio y </a:t>
            </a:r>
            <a:r>
              <a:rPr lang="es-MX" sz="2800" i="1" dirty="0" err="1"/>
              <a:t>live</a:t>
            </a:r>
            <a:r>
              <a:rPr lang="es-MX" sz="2800" dirty="0"/>
              <a:t> </a:t>
            </a:r>
            <a:r>
              <a:rPr lang="es-MX" sz="2800" i="1" dirty="0"/>
              <a:t>folders</a:t>
            </a:r>
            <a:r>
              <a:rPr lang="es-MX" sz="2800" dirty="0"/>
              <a:t>. Incorpora soporte para </a:t>
            </a:r>
            <a:r>
              <a:rPr lang="es-MX" sz="2800" i="1" dirty="0" err="1"/>
              <a:t>bluetooth</a:t>
            </a:r>
            <a:r>
              <a:rPr lang="es-MX" sz="2800" dirty="0"/>
              <a:t> estéreo, por lo que permite conectarse automáticamente a auriculares </a:t>
            </a:r>
            <a:r>
              <a:rPr lang="es-MX" sz="2800" i="1" dirty="0" err="1"/>
              <a:t>bluetooth</a:t>
            </a:r>
            <a:r>
              <a:rPr lang="es-MX" sz="2800" dirty="0"/>
              <a:t>. Las transiciones entre ventanas se realizan mediante animaciones.</a:t>
            </a:r>
          </a:p>
        </p:txBody>
      </p:sp>
      <p:sp>
        <p:nvSpPr>
          <p:cNvPr id="5" name="Rectángulo 4"/>
          <p:cNvSpPr/>
          <p:nvPr/>
        </p:nvSpPr>
        <p:spPr>
          <a:xfrm>
            <a:off x="657224" y="1818108"/>
            <a:ext cx="4318233" cy="369332"/>
          </a:xfrm>
          <a:prstGeom prst="rect">
            <a:avLst/>
          </a:prstGeom>
        </p:spPr>
        <p:txBody>
          <a:bodyPr wrap="none">
            <a:spAutoFit/>
          </a:bodyPr>
          <a:lstStyle/>
          <a:p>
            <a:r>
              <a:rPr lang="es-MX" b="1" dirty="0">
                <a:solidFill>
                  <a:srgbClr val="0000CD"/>
                </a:solidFill>
                <a:latin typeface="arial" panose="020B0604020202020204" pitchFamily="34" charset="0"/>
              </a:rPr>
              <a:t>Android 1.5 Nivel de API 3 (abril 2009)</a:t>
            </a:r>
            <a:endParaRPr lang="es-MX" dirty="0"/>
          </a:p>
        </p:txBody>
      </p:sp>
      <p:sp>
        <p:nvSpPr>
          <p:cNvPr id="3" name="Marcador de pie de página 2"/>
          <p:cNvSpPr>
            <a:spLocks noGrp="1"/>
          </p:cNvSpPr>
          <p:nvPr>
            <p:ph type="ftr" sz="quarter" idx="11"/>
          </p:nvPr>
        </p:nvSpPr>
        <p:spPr/>
        <p:txBody>
          <a:bodyPr/>
          <a:lstStyle/>
          <a:p>
            <a:r>
              <a:rPr lang="en-US"/>
              <a:t>Presenta: ISC D. G. O</a:t>
            </a:r>
            <a:endParaRPr lang="en-US" dirty="0"/>
          </a:p>
        </p:txBody>
      </p:sp>
      <p:sp>
        <p:nvSpPr>
          <p:cNvPr id="6" name="Marcador de fecha 5"/>
          <p:cNvSpPr>
            <a:spLocks noGrp="1"/>
          </p:cNvSpPr>
          <p:nvPr>
            <p:ph type="dt" sz="half" idx="10"/>
          </p:nvPr>
        </p:nvSpPr>
        <p:spPr/>
        <p:txBody>
          <a:bodyPr/>
          <a:lstStyle/>
          <a:p>
            <a:fld id="{FC82139A-F123-47DD-BECD-6D2BF0D71B21}" type="datetime1">
              <a:rPr lang="es-MX" smtClean="0"/>
              <a:t>22/08/2017</a:t>
            </a:fld>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2073783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a:t>Donut</a:t>
            </a:r>
            <a:endParaRPr lang="es-MX" dirty="0"/>
          </a:p>
        </p:txBody>
      </p:sp>
      <p:sp>
        <p:nvSpPr>
          <p:cNvPr id="3" name="Marcador de contenido 2"/>
          <p:cNvSpPr>
            <a:spLocks noGrp="1"/>
          </p:cNvSpPr>
          <p:nvPr>
            <p:ph idx="1"/>
          </p:nvPr>
        </p:nvSpPr>
        <p:spPr/>
        <p:txBody>
          <a:bodyPr>
            <a:normAutofit fontScale="85000" lnSpcReduction="10000"/>
          </a:bodyPr>
          <a:lstStyle/>
          <a:p>
            <a:r>
              <a:rPr lang="es-MX" sz="2800" dirty="0"/>
              <a:t>Permite capacidades de búsqueda avanzada en todo el dispositivo. También se incorpora </a:t>
            </a:r>
            <a:r>
              <a:rPr lang="es-MX" sz="2800" i="1" dirty="0" err="1"/>
              <a:t>gestures</a:t>
            </a:r>
            <a:r>
              <a:rPr lang="es-MX" sz="2800" dirty="0"/>
              <a:t> y </a:t>
            </a:r>
            <a:r>
              <a:rPr lang="es-MX" sz="2800" i="1" dirty="0" err="1"/>
              <a:t>multi</a:t>
            </a:r>
            <a:r>
              <a:rPr lang="es-MX" sz="2800" dirty="0" err="1"/>
              <a:t>-</a:t>
            </a:r>
            <a:r>
              <a:rPr lang="es-MX" sz="2800" i="1" dirty="0" err="1"/>
              <a:t>touch</a:t>
            </a:r>
            <a:r>
              <a:rPr lang="es-MX" sz="2800" dirty="0"/>
              <a:t>. Permite la síntesis de texto a voz. También se facilita que una aplicación pueda trabajar con diferentes densidades de pantalla. Soporte para resolución de pantallas WVGA. Aparece un nuevo atributo XML, </a:t>
            </a:r>
            <a:r>
              <a:rPr lang="es-MX" sz="2800" dirty="0" err="1"/>
              <a:t>onClick</a:t>
            </a:r>
            <a:r>
              <a:rPr lang="es-MX" sz="2800" dirty="0"/>
              <a:t>, que puede especificarse en una vista.  Play Store  antes, Android </a:t>
            </a:r>
            <a:r>
              <a:rPr lang="es-MX" sz="2800" dirty="0" err="1"/>
              <a:t>Market</a:t>
            </a:r>
            <a:r>
              <a:rPr lang="es-MX" sz="2800" dirty="0"/>
              <a:t> se mejora permitiendo una búsqueda más sencilla de aplicaciones. Soporte para CDMA/EVDO, 802.1x y </a:t>
            </a:r>
            <a:r>
              <a:rPr lang="es-MX" sz="2800" dirty="0" err="1"/>
              <a:t>VPNs</a:t>
            </a:r>
            <a:r>
              <a:rPr lang="es-MX" sz="2800" dirty="0"/>
              <a:t>. Mejoras en la aplicación de la cámara.</a:t>
            </a:r>
          </a:p>
        </p:txBody>
      </p:sp>
      <p:sp>
        <p:nvSpPr>
          <p:cNvPr id="4" name="Rectángulo 3"/>
          <p:cNvSpPr/>
          <p:nvPr/>
        </p:nvSpPr>
        <p:spPr>
          <a:xfrm>
            <a:off x="676656" y="1642348"/>
            <a:ext cx="5062027" cy="369332"/>
          </a:xfrm>
          <a:prstGeom prst="rect">
            <a:avLst/>
          </a:prstGeom>
        </p:spPr>
        <p:txBody>
          <a:bodyPr wrap="none">
            <a:spAutoFit/>
          </a:bodyPr>
          <a:lstStyle/>
          <a:p>
            <a:r>
              <a:rPr lang="es-MX" b="1" dirty="0">
                <a:solidFill>
                  <a:srgbClr val="0000CD"/>
                </a:solidFill>
                <a:latin typeface="arial" panose="020B0604020202020204" pitchFamily="34" charset="0"/>
              </a:rPr>
              <a:t>Android 1.6 Nivel de API 4 (septiembre 2009)</a:t>
            </a:r>
            <a:endParaRPr lang="es-MX" dirty="0"/>
          </a:p>
        </p:txBody>
      </p:sp>
      <p:pic>
        <p:nvPicPr>
          <p:cNvPr id="5" name="Imagen 4"/>
          <p:cNvPicPr>
            <a:picLocks noChangeAspect="1"/>
          </p:cNvPicPr>
          <p:nvPr/>
        </p:nvPicPr>
        <p:blipFill>
          <a:blip r:embed="rId2"/>
          <a:stretch>
            <a:fillRect/>
          </a:stretch>
        </p:blipFill>
        <p:spPr>
          <a:xfrm>
            <a:off x="7799387" y="141183"/>
            <a:ext cx="2028825" cy="1895475"/>
          </a:xfrm>
          <a:prstGeom prst="rect">
            <a:avLst/>
          </a:prstGeom>
        </p:spPr>
      </p:pic>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FBB06F48-7763-4E13-9F41-C5FA50DAB170}"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2365170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err="1"/>
              <a:t>Éclair</a:t>
            </a:r>
            <a:endParaRPr lang="es-MX" dirty="0"/>
          </a:p>
        </p:txBody>
      </p:sp>
      <p:sp>
        <p:nvSpPr>
          <p:cNvPr id="3" name="Marcador de contenido 2"/>
          <p:cNvSpPr>
            <a:spLocks noGrp="1"/>
          </p:cNvSpPr>
          <p:nvPr>
            <p:ph idx="1"/>
          </p:nvPr>
        </p:nvSpPr>
        <p:spPr>
          <a:xfrm>
            <a:off x="676274" y="2481580"/>
            <a:ext cx="10753725" cy="3766185"/>
          </a:xfrm>
        </p:spPr>
        <p:txBody>
          <a:bodyPr>
            <a:normAutofit/>
          </a:bodyPr>
          <a:lstStyle/>
          <a:p>
            <a:r>
              <a:rPr lang="es-MX" dirty="0"/>
              <a:t>Esta versión de API apenas cuenta con usuarios, dado que la mayoría de fabricantes pasaron directamente de la versión 1.6 a la 2.1. Como novedades cabría destacar que incorpora un API para manejar el </a:t>
            </a:r>
            <a:r>
              <a:rPr lang="es-MX" i="1" dirty="0" err="1"/>
              <a:t>bluetooth</a:t>
            </a:r>
            <a:r>
              <a:rPr lang="es-MX" dirty="0"/>
              <a:t> 2.1. Nueva funcionalidad que permite sincronizar adaptadores para conectarlo a cualquier dispositivo. Ofrece un servicio centralizado de manejo de cuentas. Mejora la gestión de contactos y ofrece más ajustes en la cámara. Se ha optimizado la velocidad de </a:t>
            </a:r>
            <a:r>
              <a:rPr lang="es-MX" i="1" dirty="0"/>
              <a:t>hardware</a:t>
            </a:r>
            <a:r>
              <a:rPr lang="es-MX" dirty="0"/>
              <a:t>. Se aumenta el número de tamaños de ventana y resoluciones soportadas. Nueva interfaz del navegador y soporte para HTML5. Mejoras en el calendario y soporte para Microsoft Exchange. La clase </a:t>
            </a:r>
            <a:r>
              <a:rPr lang="es-MX" dirty="0" err="1"/>
              <a:t>MotionEvent</a:t>
            </a:r>
            <a:r>
              <a:rPr lang="es-MX" dirty="0"/>
              <a:t> ahora soporta eventos en pantallas </a:t>
            </a:r>
            <a:r>
              <a:rPr lang="es-MX" dirty="0" err="1"/>
              <a:t>multitáctil</a:t>
            </a:r>
            <a:r>
              <a:rPr lang="es-MX" dirty="0"/>
              <a:t>.</a:t>
            </a:r>
          </a:p>
        </p:txBody>
      </p:sp>
      <p:sp>
        <p:nvSpPr>
          <p:cNvPr id="4" name="Rectángulo 3"/>
          <p:cNvSpPr/>
          <p:nvPr/>
        </p:nvSpPr>
        <p:spPr>
          <a:xfrm>
            <a:off x="676274" y="1830548"/>
            <a:ext cx="4677306" cy="369332"/>
          </a:xfrm>
          <a:prstGeom prst="rect">
            <a:avLst/>
          </a:prstGeom>
        </p:spPr>
        <p:txBody>
          <a:bodyPr wrap="none">
            <a:spAutoFit/>
          </a:bodyPr>
          <a:lstStyle/>
          <a:p>
            <a:r>
              <a:rPr lang="es-MX" b="1" dirty="0">
                <a:solidFill>
                  <a:srgbClr val="0000CD"/>
                </a:solidFill>
                <a:latin typeface="arial" panose="020B0604020202020204" pitchFamily="34" charset="0"/>
              </a:rPr>
              <a:t>Android 2.0 Nivel de API 5 (octubre 2009)</a:t>
            </a:r>
            <a:endParaRPr lang="es-MX" dirty="0"/>
          </a:p>
        </p:txBody>
      </p:sp>
      <p:pic>
        <p:nvPicPr>
          <p:cNvPr id="5" name="Imagen 4"/>
          <p:cNvPicPr>
            <a:picLocks noChangeAspect="1"/>
          </p:cNvPicPr>
          <p:nvPr/>
        </p:nvPicPr>
        <p:blipFill>
          <a:blip r:embed="rId2"/>
          <a:stretch>
            <a:fillRect/>
          </a:stretch>
        </p:blipFill>
        <p:spPr>
          <a:xfrm>
            <a:off x="8382000" y="499533"/>
            <a:ext cx="2743200" cy="1819275"/>
          </a:xfrm>
          <a:prstGeom prst="rect">
            <a:avLst/>
          </a:prstGeom>
        </p:spPr>
      </p:pic>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A58EF157-5714-4ED9-BA5C-F9765FC314A6}"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236051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MX" sz="3200" dirty="0"/>
              <a:t>Se considera una actualización menor, por lo que le siguieron llamando </a:t>
            </a:r>
            <a:r>
              <a:rPr lang="es-MX" sz="3200" dirty="0" err="1"/>
              <a:t>Éclair</a:t>
            </a:r>
            <a:r>
              <a:rPr lang="es-MX" sz="3200" dirty="0"/>
              <a:t>. Destacamos el reconocimiento de voz que permite introducir un campo de texto dictando sin necesidad de utilizar el teclado. También permite desarrollar fondos de pantalla animados. Se puede obtener información sobre la señal de la red actual que posea el dispositivo. En el paquete </a:t>
            </a:r>
            <a:r>
              <a:rPr lang="es-MX" sz="3200" dirty="0" err="1"/>
              <a:t>WebKit</a:t>
            </a:r>
            <a:r>
              <a:rPr lang="es-MX" sz="3200" dirty="0"/>
              <a:t> se incluyen nuevos métodos para manipular bases de datos almacenadas en Web.</a:t>
            </a:r>
          </a:p>
        </p:txBody>
      </p:sp>
      <p:sp>
        <p:nvSpPr>
          <p:cNvPr id="4" name="Rectángulo 3"/>
          <p:cNvSpPr/>
          <p:nvPr/>
        </p:nvSpPr>
        <p:spPr>
          <a:xfrm>
            <a:off x="792951" y="1237734"/>
            <a:ext cx="4459298" cy="369332"/>
          </a:xfrm>
          <a:prstGeom prst="rect">
            <a:avLst/>
          </a:prstGeom>
        </p:spPr>
        <p:txBody>
          <a:bodyPr wrap="none">
            <a:spAutoFit/>
          </a:bodyPr>
          <a:lstStyle/>
          <a:p>
            <a:r>
              <a:rPr lang="es-MX" b="1" dirty="0">
                <a:solidFill>
                  <a:srgbClr val="0000CD"/>
                </a:solidFill>
                <a:latin typeface="arial" panose="020B0604020202020204" pitchFamily="34" charset="0"/>
              </a:rPr>
              <a:t>Android 2.1 Nivel de API 7 (enero 2010)</a:t>
            </a:r>
            <a:endParaRPr lang="es-MX" dirty="0"/>
          </a:p>
        </p:txBody>
      </p:sp>
      <p:sp>
        <p:nvSpPr>
          <p:cNvPr id="2" name="Marcador de pie de página 1"/>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734BEC0D-A287-45DB-BF1B-A0886123E75E}"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897850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0024" y="168816"/>
            <a:ext cx="10772775" cy="1050384"/>
          </a:xfrm>
        </p:spPr>
        <p:txBody>
          <a:bodyPr/>
          <a:lstStyle/>
          <a:p>
            <a:r>
              <a:rPr lang="es-MX" b="1" i="1" dirty="0" err="1"/>
              <a:t>Froyo</a:t>
            </a:r>
            <a:endParaRPr lang="es-MX" dirty="0"/>
          </a:p>
        </p:txBody>
      </p:sp>
      <p:sp>
        <p:nvSpPr>
          <p:cNvPr id="3" name="Marcador de contenido 2"/>
          <p:cNvSpPr>
            <a:spLocks noGrp="1"/>
          </p:cNvSpPr>
          <p:nvPr>
            <p:ph idx="1"/>
          </p:nvPr>
        </p:nvSpPr>
        <p:spPr>
          <a:xfrm>
            <a:off x="200024" y="1795780"/>
            <a:ext cx="11623676" cy="4859020"/>
          </a:xfrm>
        </p:spPr>
        <p:txBody>
          <a:bodyPr>
            <a:noAutofit/>
          </a:bodyPr>
          <a:lstStyle/>
          <a:p>
            <a:r>
              <a:rPr lang="es-MX" sz="1400" dirty="0"/>
              <a:t>Como característica más destacada se puede indicar la mejora de velocidad de ejecución de las aplicaciones (ejecución del código de la CPU de 2 a 5 veces más rápido que en la versión 2.1 de acuerdo a varios </a:t>
            </a:r>
            <a:r>
              <a:rPr lang="es-MX" sz="1400" i="1" dirty="0" err="1"/>
              <a:t>benchmarks</a:t>
            </a:r>
            <a:r>
              <a:rPr lang="es-MX" sz="1400" dirty="0"/>
              <a:t>). Esto se consigue con la introducción de un nuevo compilador JIT de la máquina </a:t>
            </a:r>
            <a:r>
              <a:rPr lang="es-MX" sz="1400" dirty="0" err="1"/>
              <a:t>Dalvik</a:t>
            </a:r>
            <a:r>
              <a:rPr lang="es-MX" sz="1400" dirty="0"/>
              <a:t>.</a:t>
            </a:r>
          </a:p>
          <a:p>
            <a:r>
              <a:rPr lang="es-MX" sz="1400" dirty="0"/>
              <a:t>Se añaden varias mejoras relacionadas con el navegador Web, como el soporte de Adobe Flash 10.1 y la incorporación del motor </a:t>
            </a:r>
            <a:r>
              <a:rPr lang="es-MX" sz="1400" dirty="0" err="1"/>
              <a:t>Javascript</a:t>
            </a:r>
            <a:r>
              <a:rPr lang="es-MX" sz="1400" dirty="0"/>
              <a:t> V8 utilizado en </a:t>
            </a:r>
            <a:r>
              <a:rPr lang="es-MX" sz="1400" dirty="0" err="1"/>
              <a:t>Chrome</a:t>
            </a:r>
            <a:r>
              <a:rPr lang="es-MX" sz="1400" dirty="0"/>
              <a:t>.</a:t>
            </a:r>
          </a:p>
          <a:p>
            <a:r>
              <a:rPr lang="es-MX" sz="1400" dirty="0"/>
              <a:t>El desarrollo de aplicaciones permite las siguientes </a:t>
            </a:r>
            <a:r>
              <a:rPr lang="es-MX" sz="1600" dirty="0"/>
              <a:t>novedades</a:t>
            </a:r>
            <a:r>
              <a:rPr lang="es-MX" sz="1400" dirty="0"/>
              <a:t>: se puede preguntar al usuario si desea instalar una aplicación en un medio de almacenamiento externo (como una tarjeta SD), como alternativa a la instalación en la memoria interna del dispositivo. Las aplicaciones se actualizan de forma automática cuando aparece una nueva versión. Proporciona un servicio para la copia de seguridad de datos que se puede realizar desde la propia aplicación para garantizar al usuario el mantenimiento de sus datos. Por último, se facilita que las aplicaciones interaccionen con el reconocimiento de voz y que terceras partes proporcionen nuevos motores de reconocimiento.</a:t>
            </a:r>
          </a:p>
          <a:p>
            <a:r>
              <a:rPr lang="es-MX" sz="1400" dirty="0"/>
              <a:t>Se mejora la conectividad: ahora podemos utilizar nuestro teléfono para dar acceso a Internet a otros dispositivos (</a:t>
            </a:r>
            <a:r>
              <a:rPr lang="es-MX" sz="1400" dirty="0" err="1"/>
              <a:t>tethering</a:t>
            </a:r>
            <a:r>
              <a:rPr lang="es-MX" sz="1400" dirty="0"/>
              <a:t>), tanto por USB como por </a:t>
            </a:r>
            <a:r>
              <a:rPr lang="es-MX" sz="1400" dirty="0" err="1"/>
              <a:t>Wi</a:t>
            </a:r>
            <a:r>
              <a:rPr lang="es-MX" sz="1400" dirty="0"/>
              <a:t>-Fi. También se añade el soporte a </a:t>
            </a:r>
            <a:r>
              <a:rPr lang="es-MX" sz="1400" dirty="0" err="1"/>
              <a:t>Wi</a:t>
            </a:r>
            <a:r>
              <a:rPr lang="es-MX" sz="1400" dirty="0"/>
              <a:t>-Fi IEEE 802.11n y notificaciones </a:t>
            </a:r>
            <a:r>
              <a:rPr lang="es-MX" sz="1400" dirty="0" err="1"/>
              <a:t>push</a:t>
            </a:r>
            <a:r>
              <a:rPr lang="es-MX" sz="1400" dirty="0"/>
              <a:t>.</a:t>
            </a:r>
          </a:p>
          <a:p>
            <a:r>
              <a:rPr lang="es-MX" sz="1400" dirty="0"/>
              <a:t>Se añaden varias mejoras en diferentes componentes: En el API gráfica </a:t>
            </a:r>
            <a:r>
              <a:rPr lang="es-MX" sz="1400" dirty="0" err="1"/>
              <a:t>OpenGL</a:t>
            </a:r>
            <a:r>
              <a:rPr lang="es-MX" sz="1400" dirty="0"/>
              <a:t> ES se pasa a soportar la versión 2.0. Para finalizar, permite definir modos de interfaz de usuario (“automóvil” y “noche”) para que las aplicaciones se configuren según el modo seleccionado por el usuario.</a:t>
            </a:r>
          </a:p>
          <a:p>
            <a:endParaRPr lang="es-MX" sz="1400" dirty="0"/>
          </a:p>
        </p:txBody>
      </p:sp>
      <p:sp>
        <p:nvSpPr>
          <p:cNvPr id="4" name="Rectángulo 3"/>
          <p:cNvSpPr/>
          <p:nvPr/>
        </p:nvSpPr>
        <p:spPr>
          <a:xfrm>
            <a:off x="200024" y="1186794"/>
            <a:ext cx="4433650" cy="369332"/>
          </a:xfrm>
          <a:prstGeom prst="rect">
            <a:avLst/>
          </a:prstGeom>
        </p:spPr>
        <p:txBody>
          <a:bodyPr wrap="none">
            <a:spAutoFit/>
          </a:bodyPr>
          <a:lstStyle/>
          <a:p>
            <a:r>
              <a:rPr lang="es-MX" b="1" dirty="0">
                <a:solidFill>
                  <a:srgbClr val="0000CD"/>
                </a:solidFill>
                <a:latin typeface="arial" panose="020B0604020202020204" pitchFamily="34" charset="0"/>
              </a:rPr>
              <a:t>Android 2.2 Nivel de API 8 (mayo 2010)</a:t>
            </a:r>
            <a:endParaRPr lang="es-MX" dirty="0"/>
          </a:p>
        </p:txBody>
      </p:sp>
      <p:pic>
        <p:nvPicPr>
          <p:cNvPr id="5" name="Imagen 4"/>
          <p:cNvPicPr>
            <a:picLocks noChangeAspect="1"/>
          </p:cNvPicPr>
          <p:nvPr/>
        </p:nvPicPr>
        <p:blipFill>
          <a:blip r:embed="rId2"/>
          <a:stretch>
            <a:fillRect/>
          </a:stretch>
        </p:blipFill>
        <p:spPr>
          <a:xfrm>
            <a:off x="9220200" y="301625"/>
            <a:ext cx="1636712" cy="1591427"/>
          </a:xfrm>
          <a:prstGeom prst="rect">
            <a:avLst/>
          </a:prstGeom>
        </p:spPr>
      </p:pic>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FC1EBFDC-8A52-4050-8C4F-3CB6D8093ABD}"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3524197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err="1"/>
              <a:t>Gingerbread</a:t>
            </a:r>
            <a:endParaRPr lang="es-MX" dirty="0"/>
          </a:p>
        </p:txBody>
      </p:sp>
      <p:sp>
        <p:nvSpPr>
          <p:cNvPr id="3" name="Marcador de contenido 2"/>
          <p:cNvSpPr>
            <a:spLocks noGrp="1"/>
          </p:cNvSpPr>
          <p:nvPr>
            <p:ph idx="1"/>
          </p:nvPr>
        </p:nvSpPr>
        <p:spPr>
          <a:xfrm>
            <a:off x="676656" y="2011680"/>
            <a:ext cx="10753725" cy="4414520"/>
          </a:xfrm>
        </p:spPr>
        <p:txBody>
          <a:bodyPr>
            <a:normAutofit fontScale="70000" lnSpcReduction="20000"/>
          </a:bodyPr>
          <a:lstStyle/>
          <a:p>
            <a:r>
              <a:rPr lang="es-MX" dirty="0"/>
              <a:t>Debido al éxito de Android en las nuevas tabletas ahora soporta mayores tamaños de pantalla y resoluciones (WXGA y superiores).</a:t>
            </a:r>
          </a:p>
          <a:p>
            <a:r>
              <a:rPr lang="es-MX" dirty="0"/>
              <a:t>Incorpora un nuevo interfaz de usuario con un diseño actualizado. Dentro de las mejoras de la interfaz de usuario destacamos la mejora de la funcionalidad de “cortar, copiar y pegar” y un teclado en pantalla con capacidad </a:t>
            </a:r>
            <a:r>
              <a:rPr lang="es-MX" dirty="0" err="1"/>
              <a:t>multitáctil</a:t>
            </a:r>
            <a:r>
              <a:rPr lang="es-MX" dirty="0"/>
              <a:t>.</a:t>
            </a:r>
          </a:p>
          <a:p>
            <a:r>
              <a:rPr lang="es-MX" dirty="0"/>
              <a:t>Se incluye soporte nativo para varias cámaras, pensado en la segunda cámara usada en videoconferencia. La incorporación de esta segunda cámara ha propiciado la inclusión de reconocimiento facial para identificar el usuario del terminal.</a:t>
            </a:r>
          </a:p>
          <a:p>
            <a:r>
              <a:rPr lang="es-MX" dirty="0"/>
              <a:t>La máquina virtual de </a:t>
            </a:r>
            <a:r>
              <a:rPr lang="es-MX" dirty="0" err="1"/>
              <a:t>Dalvik</a:t>
            </a:r>
            <a:r>
              <a:rPr lang="es-MX" dirty="0"/>
              <a:t> introduce un nuevo recolector de basura que minimiza las pausas de la aplicación, ayudando a garantizar una mejor animación y el aumento de la capacidad de respuesta en juegos y aplicaciones similares. Se trata de corregir así una de las lacras de este sistema operativo móvil, que en versiones previas no ha sido capaz de cerrar bien las aplicaciones en desuso. Se dispone de mayor apoyo para el desarrollo de código nativo (NDK).También se mejora la gestión de energía y control de aplicaciones. Y se cambia el sistema de ficheros, que pasa de YAFFS a ext4.</a:t>
            </a:r>
          </a:p>
          <a:p>
            <a:r>
              <a:rPr lang="es-MX" dirty="0"/>
              <a:t>Entre otras novedades destacamos en soporte nativo para telefonía sobre Internet </a:t>
            </a:r>
            <a:r>
              <a:rPr lang="es-MX" dirty="0" err="1"/>
              <a:t>VoIP</a:t>
            </a:r>
            <a:r>
              <a:rPr lang="es-MX" dirty="0"/>
              <a:t>/SIP. El soporte para reproducción de vídeo </a:t>
            </a:r>
            <a:r>
              <a:rPr lang="es-MX" dirty="0" err="1"/>
              <a:t>WebM</a:t>
            </a:r>
            <a:r>
              <a:rPr lang="es-MX" dirty="0"/>
              <a:t>/VP8 y codificación de audio AAC. El soporte para la tecnología NFC. Las facilidades en el audio, gráficos y entradas para los desarrolladores de juegos. El soporte nativo para más sensores (como giroscopios y barómetros). Un gestor de descargas para las descargas largas.</a:t>
            </a:r>
          </a:p>
          <a:p>
            <a:endParaRPr lang="es-MX" dirty="0"/>
          </a:p>
        </p:txBody>
      </p:sp>
      <p:pic>
        <p:nvPicPr>
          <p:cNvPr id="4" name="Imagen 3"/>
          <p:cNvPicPr>
            <a:picLocks noChangeAspect="1"/>
          </p:cNvPicPr>
          <p:nvPr/>
        </p:nvPicPr>
        <p:blipFill>
          <a:blip r:embed="rId2"/>
          <a:stretch>
            <a:fillRect/>
          </a:stretch>
        </p:blipFill>
        <p:spPr>
          <a:xfrm>
            <a:off x="9893300" y="118957"/>
            <a:ext cx="1536699" cy="1766161"/>
          </a:xfrm>
          <a:prstGeom prst="rect">
            <a:avLst/>
          </a:prstGeom>
        </p:spPr>
      </p:pic>
      <p:sp>
        <p:nvSpPr>
          <p:cNvPr id="5" name="Rectángulo 4"/>
          <p:cNvSpPr/>
          <p:nvPr/>
        </p:nvSpPr>
        <p:spPr>
          <a:xfrm>
            <a:off x="676656" y="1579067"/>
            <a:ext cx="4920963" cy="369332"/>
          </a:xfrm>
          <a:prstGeom prst="rect">
            <a:avLst/>
          </a:prstGeom>
        </p:spPr>
        <p:txBody>
          <a:bodyPr wrap="none">
            <a:spAutoFit/>
          </a:bodyPr>
          <a:lstStyle/>
          <a:p>
            <a:r>
              <a:rPr lang="es-MX" b="1" dirty="0">
                <a:solidFill>
                  <a:srgbClr val="0000CD"/>
                </a:solidFill>
                <a:latin typeface="arial" panose="020B0604020202020204" pitchFamily="34" charset="0"/>
              </a:rPr>
              <a:t>Android 2.3 Nivel de API 9 (diciembre 2010)</a:t>
            </a:r>
            <a:endParaRPr lang="es-MX" dirty="0"/>
          </a:p>
        </p:txBody>
      </p:sp>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57221D08-9092-4924-ADCD-F97DA37A94F7}"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37</a:t>
            </a:fld>
            <a:endParaRPr lang="en-US" dirty="0"/>
          </a:p>
        </p:txBody>
      </p:sp>
    </p:spTree>
    <p:extLst>
      <p:ext uri="{BB962C8B-B14F-4D97-AF65-F5344CB8AC3E}">
        <p14:creationId xmlns:p14="http://schemas.microsoft.com/office/powerpoint/2010/main" val="800877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606" y="232833"/>
            <a:ext cx="10772775" cy="1126067"/>
          </a:xfrm>
        </p:spPr>
        <p:txBody>
          <a:bodyPr/>
          <a:lstStyle/>
          <a:p>
            <a:r>
              <a:rPr lang="es-MX" b="1" i="1" dirty="0" err="1"/>
              <a:t>Honeycomb</a:t>
            </a:r>
            <a:endParaRPr lang="es-MX" dirty="0"/>
          </a:p>
        </p:txBody>
      </p:sp>
      <p:sp>
        <p:nvSpPr>
          <p:cNvPr id="3" name="Marcador de contenido 2"/>
          <p:cNvSpPr>
            <a:spLocks noGrp="1"/>
          </p:cNvSpPr>
          <p:nvPr>
            <p:ph idx="1"/>
          </p:nvPr>
        </p:nvSpPr>
        <p:spPr>
          <a:xfrm>
            <a:off x="676656" y="2011680"/>
            <a:ext cx="10753725" cy="4516120"/>
          </a:xfrm>
        </p:spPr>
        <p:txBody>
          <a:bodyPr>
            <a:normAutofit fontScale="92500" lnSpcReduction="10000"/>
          </a:bodyPr>
          <a:lstStyle/>
          <a:p>
            <a:r>
              <a:rPr lang="es-MX" dirty="0"/>
              <a:t>Para mejorar la experiencia de Android en las nuevas tabletas se lanza la versión 3.0 optimizada para dispositivos con pantallas grandes. La nueva interfaz de usuario ha sido completamente rediseñada con paradigmas nuevos para la interacción y navegación. Entre las novedades introducidas destacan: Los </a:t>
            </a:r>
            <a:r>
              <a:rPr lang="es-MX" i="1" dirty="0" err="1"/>
              <a:t>fragments</a:t>
            </a:r>
            <a:r>
              <a:rPr lang="es-MX" dirty="0"/>
              <a:t>, con los que podemos diseñar diferentes elementos del interfaz de usuario. La barra de acciones, donde las aplicaciones pueden mostrar un menú siempre visible. Las teclas físicas son reemplazadas por teclas en pantalla.</a:t>
            </a:r>
          </a:p>
          <a:p>
            <a:r>
              <a:rPr lang="es-MX" dirty="0"/>
              <a:t>La nueva interfaz se pone a disposición de todas las aplicaciones, incluso las construidas para versiones anteriores de la plataforma. Esto se consigue gracias a la </a:t>
            </a:r>
            <a:r>
              <a:rPr lang="es-MX" dirty="0" err="1"/>
              <a:t>introcucción</a:t>
            </a:r>
            <a:r>
              <a:rPr lang="es-MX" dirty="0"/>
              <a:t> de librerías de compatibilidad</a:t>
            </a:r>
            <a:r>
              <a:rPr lang="es-MX" dirty="0">
                <a:hlinkClick r:id="rId2"/>
              </a:rPr>
              <a:t>[1]</a:t>
            </a:r>
            <a:r>
              <a:rPr lang="es-MX" dirty="0"/>
              <a:t> que pueden ser utilizadas en versiones anteriores a la 3.0.</a:t>
            </a:r>
          </a:p>
          <a:p>
            <a:r>
              <a:rPr lang="es-MX" dirty="0"/>
              <a:t>Se mejora los gráficos 2D/3D gracias al </a:t>
            </a:r>
            <a:r>
              <a:rPr lang="es-MX" dirty="0" err="1"/>
              <a:t>renderizador</a:t>
            </a:r>
            <a:r>
              <a:rPr lang="es-MX" dirty="0"/>
              <a:t> </a:t>
            </a:r>
            <a:r>
              <a:rPr lang="es-MX" dirty="0" err="1"/>
              <a:t>OpenGL</a:t>
            </a:r>
            <a:r>
              <a:rPr lang="es-MX" dirty="0"/>
              <a:t> acelerado por hardware. </a:t>
            </a:r>
            <a:r>
              <a:rPr lang="es-MX" dirty="0" err="1"/>
              <a:t>Apacera</a:t>
            </a:r>
            <a:r>
              <a:rPr lang="es-MX" dirty="0"/>
              <a:t> el nuevo motor de gráficos </a:t>
            </a:r>
            <a:r>
              <a:rPr lang="es-MX" dirty="0" err="1"/>
              <a:t>Rederscript</a:t>
            </a:r>
            <a:r>
              <a:rPr lang="es-MX" dirty="0"/>
              <a:t>, que saca mayor rendimiento al hardware e incorpora su propia API. Se incorpora un nuevo motor de animaciones mucho más flexible, conocido como animación de propiedades. </a:t>
            </a:r>
          </a:p>
          <a:p>
            <a:endParaRPr lang="es-MX" dirty="0"/>
          </a:p>
        </p:txBody>
      </p:sp>
      <p:sp>
        <p:nvSpPr>
          <p:cNvPr id="4" name="Rectángulo 3"/>
          <p:cNvSpPr/>
          <p:nvPr/>
        </p:nvSpPr>
        <p:spPr>
          <a:xfrm>
            <a:off x="676656" y="1358900"/>
            <a:ext cx="4728730" cy="369332"/>
          </a:xfrm>
          <a:prstGeom prst="rect">
            <a:avLst/>
          </a:prstGeom>
        </p:spPr>
        <p:txBody>
          <a:bodyPr wrap="none">
            <a:spAutoFit/>
          </a:bodyPr>
          <a:lstStyle/>
          <a:p>
            <a:r>
              <a:rPr lang="es-MX" b="1" dirty="0">
                <a:solidFill>
                  <a:srgbClr val="0000CD"/>
                </a:solidFill>
                <a:latin typeface="arial" panose="020B0604020202020204" pitchFamily="34" charset="0"/>
              </a:rPr>
              <a:t>Android 3.0 Nivel de API 11 (febrero 2011)</a:t>
            </a:r>
            <a:endParaRPr lang="es-MX" dirty="0"/>
          </a:p>
        </p:txBody>
      </p:sp>
      <p:pic>
        <p:nvPicPr>
          <p:cNvPr id="5" name="Imagen 4"/>
          <p:cNvPicPr>
            <a:picLocks noChangeAspect="1"/>
          </p:cNvPicPr>
          <p:nvPr/>
        </p:nvPicPr>
        <p:blipFill>
          <a:blip r:embed="rId3"/>
          <a:stretch>
            <a:fillRect/>
          </a:stretch>
        </p:blipFill>
        <p:spPr>
          <a:xfrm>
            <a:off x="8534399" y="211137"/>
            <a:ext cx="2143125" cy="1644883"/>
          </a:xfrm>
          <a:prstGeom prst="rect">
            <a:avLst/>
          </a:prstGeom>
        </p:spPr>
      </p:pic>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34220054-BDF1-4FB1-A0EB-7427FB30B524}"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3847347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err="1"/>
              <a:t>Honeycomb</a:t>
            </a:r>
            <a:br>
              <a:rPr lang="es-MX" b="1" i="1" dirty="0"/>
            </a:br>
            <a:r>
              <a:rPr lang="es-MX" sz="2400" b="1" i="1" dirty="0"/>
              <a:t>Continuación</a:t>
            </a:r>
            <a:endParaRPr lang="es-MX" dirty="0"/>
          </a:p>
        </p:txBody>
      </p:sp>
      <p:sp>
        <p:nvSpPr>
          <p:cNvPr id="3" name="Marcador de contenido 2"/>
          <p:cNvSpPr>
            <a:spLocks noGrp="1"/>
          </p:cNvSpPr>
          <p:nvPr>
            <p:ph idx="1"/>
          </p:nvPr>
        </p:nvSpPr>
        <p:spPr/>
        <p:txBody>
          <a:bodyPr>
            <a:normAutofit fontScale="70000" lnSpcReduction="20000"/>
          </a:bodyPr>
          <a:lstStyle/>
          <a:p>
            <a:r>
              <a:rPr lang="es-MX" dirty="0"/>
              <a:t>Primera versión de la plataforma que soporta procesadores </a:t>
            </a:r>
            <a:r>
              <a:rPr lang="es-MX" dirty="0" err="1"/>
              <a:t>multinúcleo</a:t>
            </a:r>
            <a:r>
              <a:rPr lang="es-MX" dirty="0"/>
              <a:t>. La máquina virtual </a:t>
            </a:r>
            <a:r>
              <a:rPr lang="es-MX" dirty="0" err="1"/>
              <a:t>Dalvik</a:t>
            </a:r>
            <a:r>
              <a:rPr lang="es-MX" dirty="0"/>
              <a:t> ha sido optimizada para permitir </a:t>
            </a:r>
            <a:r>
              <a:rPr lang="es-MX" dirty="0" err="1"/>
              <a:t>multiprocesado</a:t>
            </a:r>
            <a:r>
              <a:rPr lang="es-MX" dirty="0"/>
              <a:t>, lo que permite una ejecución más rápida de las aplicaciones, incluso aquellas que son de hilo único.</a:t>
            </a:r>
          </a:p>
          <a:p>
            <a:r>
              <a:rPr lang="es-MX" dirty="0"/>
              <a:t>Se incorporan varias mejoras multimedia, como listas de reproducción M3U a través de HTTP Live </a:t>
            </a:r>
            <a:r>
              <a:rPr lang="es-MX" dirty="0" err="1"/>
              <a:t>Sreaming</a:t>
            </a:r>
            <a:r>
              <a:rPr lang="es-MX" dirty="0"/>
              <a:t>, soporte a la protección de derechos musicales (DRM) y soporte para la transferencia de archivos multimedia a través de USB con los protocolos MTP y PTP.</a:t>
            </a:r>
          </a:p>
          <a:p>
            <a:r>
              <a:rPr lang="es-MX" dirty="0"/>
              <a:t>En esta versión se añaden nuevas alternativas de conectividad, como las nuevas APIS de Bluetooth A2DP y HSP con </a:t>
            </a:r>
            <a:r>
              <a:rPr lang="es-MX" dirty="0" err="1"/>
              <a:t>streaming</a:t>
            </a:r>
            <a:r>
              <a:rPr lang="es-MX" dirty="0"/>
              <a:t> de audio. También, se permite conectar teclados completos por USB o Bluetooth.</a:t>
            </a:r>
          </a:p>
          <a:p>
            <a:r>
              <a:rPr lang="es-MX" dirty="0"/>
              <a:t>El uso de los dispositivos en un entorno empresarial es mejorado. Entre las novedades introducidas destacamos las nuevas políticas administrativas con encriptación del almacenamiento, caducidad de contraseña y mejoras para administrar los dispositivos de empresa de forma eficaz.</a:t>
            </a:r>
          </a:p>
          <a:p>
            <a:r>
              <a:rPr lang="es-MX" dirty="0"/>
              <a:t>A pesar de la nueva interfaz gráfica optimizada para tabletas, Android 3.0 es compatible con las aplicaciones creadas para versiones anteriores.</a:t>
            </a:r>
          </a:p>
          <a:p>
            <a:endParaRPr lang="es-MX" dirty="0"/>
          </a:p>
        </p:txBody>
      </p:sp>
      <p:pic>
        <p:nvPicPr>
          <p:cNvPr id="4" name="Imagen 3"/>
          <p:cNvPicPr>
            <a:picLocks noChangeAspect="1"/>
          </p:cNvPicPr>
          <p:nvPr/>
        </p:nvPicPr>
        <p:blipFill>
          <a:blip r:embed="rId2"/>
          <a:stretch>
            <a:fillRect/>
          </a:stretch>
        </p:blipFill>
        <p:spPr>
          <a:xfrm>
            <a:off x="8534399" y="211137"/>
            <a:ext cx="2143125" cy="1644883"/>
          </a:xfrm>
          <a:prstGeom prst="rect">
            <a:avLst/>
          </a:prstGeom>
        </p:spPr>
      </p:pic>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fecha 5"/>
          <p:cNvSpPr>
            <a:spLocks noGrp="1"/>
          </p:cNvSpPr>
          <p:nvPr>
            <p:ph type="dt" sz="half" idx="10"/>
          </p:nvPr>
        </p:nvSpPr>
        <p:spPr/>
        <p:txBody>
          <a:bodyPr/>
          <a:lstStyle/>
          <a:p>
            <a:fld id="{E3D85BC1-430E-44B0-8C64-66B8BA9B809D}" type="datetime1">
              <a:rPr lang="es-MX" smtClean="0"/>
              <a:t>22/08/2017</a:t>
            </a:fld>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284915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 </a:t>
            </a:r>
            <a:r>
              <a:rPr lang="es-MX" b="1" dirty="0">
                <a:solidFill>
                  <a:srgbClr val="66FF33"/>
                </a:solidFill>
              </a:rPr>
              <a:t>Introducción</a:t>
            </a:r>
            <a:endParaRPr lang="es-MX" dirty="0">
              <a:solidFill>
                <a:srgbClr val="66FF33"/>
              </a:solidFill>
            </a:endParaRPr>
          </a:p>
        </p:txBody>
      </p:sp>
      <p:sp>
        <p:nvSpPr>
          <p:cNvPr id="3" name="Marcador de contenido 2"/>
          <p:cNvSpPr>
            <a:spLocks noGrp="1"/>
          </p:cNvSpPr>
          <p:nvPr>
            <p:ph idx="1"/>
          </p:nvPr>
        </p:nvSpPr>
        <p:spPr/>
        <p:txBody>
          <a:bodyPr>
            <a:normAutofit/>
          </a:bodyPr>
          <a:lstStyle/>
          <a:p>
            <a:r>
              <a:rPr lang="es-MX" dirty="0"/>
              <a:t>La telefonía móvil está cambiando la sociedad actual de una forma tan significativa como lo ha hecho Internet. Esta revolución no ha hecho más que empezar, los nuevos terminales ofrecen unas capacidades similares a un ordenador personal, lo que permite que puedan ser utilizados para leer nuestro correo o navegar por Internet. </a:t>
            </a:r>
            <a:r>
              <a:rPr lang="es-MX" dirty="0">
                <a:solidFill>
                  <a:srgbClr val="FFFF00"/>
                </a:solidFill>
              </a:rPr>
              <a:t>Pero a diferencia de un ordenador, un teléfono móvil siempre está en el bolsillo del usuario. Esto permite un nuevo abanico de aplicaciones mucho más cercanas al usuario</a:t>
            </a:r>
            <a:r>
              <a:rPr lang="es-MX" dirty="0"/>
              <a:t>. De hecho, </a:t>
            </a:r>
            <a:r>
              <a:rPr lang="es-MX" dirty="0">
                <a:solidFill>
                  <a:srgbClr val="66FF33"/>
                </a:solidFill>
              </a:rPr>
              <a:t>muchos autores coinciden en que el nuevo ordenador personal del siglo veintiuno será un terminal móvil.</a:t>
            </a:r>
          </a:p>
          <a:p>
            <a:endParaRPr lang="es-MX" dirty="0"/>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FACA7391-5646-4D0A-BADC-E6079D05EB22}"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913531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4519" y="1518461"/>
            <a:ext cx="10861676" cy="2677656"/>
          </a:xfrm>
          <a:prstGeom prst="rect">
            <a:avLst/>
          </a:prstGeom>
        </p:spPr>
        <p:txBody>
          <a:bodyPr wrap="square">
            <a:spAutoFit/>
          </a:bodyPr>
          <a:lstStyle/>
          <a:p>
            <a:r>
              <a:rPr lang="es-MX" sz="2400" b="1" dirty="0">
                <a:solidFill>
                  <a:srgbClr val="0000CD"/>
                </a:solidFill>
                <a:latin typeface="arial" panose="020B0604020202020204" pitchFamily="34" charset="0"/>
              </a:rPr>
              <a:t>Android 3.1 Nivel de API 12 (mayo 2011) </a:t>
            </a:r>
            <a:endParaRPr lang="es-MX" sz="2400" dirty="0"/>
          </a:p>
          <a:p>
            <a:r>
              <a:rPr lang="es-MX" sz="2400" dirty="0">
                <a:latin typeface="arial" panose="020B0604020202020204" pitchFamily="34" charset="0"/>
              </a:rPr>
              <a:t>Se permite manejar  dispositivos conectados por USB (tanto host como dispositivo). Protocolo de transferencia de fotos y vídeo (PTP/MTP) y de tiempo real (RTP).</a:t>
            </a:r>
            <a:endParaRPr lang="es-MX" sz="2400" dirty="0"/>
          </a:p>
          <a:p>
            <a:r>
              <a:rPr lang="es-MX" sz="2400" b="1" dirty="0">
                <a:solidFill>
                  <a:srgbClr val="0000CD"/>
                </a:solidFill>
                <a:latin typeface="arial" panose="020B0604020202020204" pitchFamily="34" charset="0"/>
              </a:rPr>
              <a:t>Android 3.2 Nivel de API 13 (julio 2011) </a:t>
            </a:r>
            <a:endParaRPr lang="es-MX" sz="2400" dirty="0"/>
          </a:p>
          <a:p>
            <a:r>
              <a:rPr lang="es-MX" sz="2400" dirty="0">
                <a:latin typeface="arial" panose="020B0604020202020204" pitchFamily="34" charset="0"/>
              </a:rPr>
              <a:t>Optimizaciones para distintos tipos de tableta. Zoom compatible para  aplicaciones de tamaño fijo. Sincronización multimedia desde SD.</a:t>
            </a:r>
            <a:endParaRPr lang="es-MX" sz="2400" dirty="0"/>
          </a:p>
        </p:txBody>
      </p:sp>
      <p:sp>
        <p:nvSpPr>
          <p:cNvPr id="2" name="Marcador de pie de página 1"/>
          <p:cNvSpPr>
            <a:spLocks noGrp="1"/>
          </p:cNvSpPr>
          <p:nvPr>
            <p:ph type="ftr" sz="quarter" idx="11"/>
          </p:nvPr>
        </p:nvSpPr>
        <p:spPr/>
        <p:txBody>
          <a:bodyPr/>
          <a:lstStyle/>
          <a:p>
            <a:r>
              <a:rPr lang="en-US"/>
              <a:t>Presenta: ISC D. G. O</a:t>
            </a:r>
            <a:endParaRPr lang="en-US" dirty="0"/>
          </a:p>
        </p:txBody>
      </p:sp>
      <p:sp>
        <p:nvSpPr>
          <p:cNvPr id="3" name="Marcador de fecha 2"/>
          <p:cNvSpPr>
            <a:spLocks noGrp="1"/>
          </p:cNvSpPr>
          <p:nvPr>
            <p:ph type="dt" sz="half" idx="10"/>
          </p:nvPr>
        </p:nvSpPr>
        <p:spPr/>
        <p:txBody>
          <a:bodyPr/>
          <a:lstStyle/>
          <a:p>
            <a:fld id="{030105EB-B235-4F59-9E3C-4A4ABBC6C1C1}" type="datetime1">
              <a:rPr lang="es-MX" smtClean="0"/>
              <a:t>22/08/2017</a:t>
            </a:fld>
            <a:endParaRPr lang="en-US" dirty="0"/>
          </a:p>
        </p:txBody>
      </p:sp>
      <p:sp>
        <p:nvSpPr>
          <p:cNvPr id="5" name="Marcador de número de diapositiva 4"/>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3773096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2575" y="208491"/>
            <a:ext cx="10772775" cy="1075267"/>
          </a:xfrm>
        </p:spPr>
        <p:txBody>
          <a:bodyPr/>
          <a:lstStyle/>
          <a:p>
            <a:r>
              <a:rPr lang="es-MX" b="1" i="1" dirty="0"/>
              <a:t>Ice </a:t>
            </a:r>
            <a:r>
              <a:rPr lang="es-MX" b="1" i="1" dirty="0" err="1"/>
              <a:t>Cream</a:t>
            </a:r>
            <a:r>
              <a:rPr lang="es-MX" b="1" i="1" dirty="0"/>
              <a:t> </a:t>
            </a:r>
            <a:r>
              <a:rPr lang="es-MX" b="1" i="1" dirty="0" err="1"/>
              <a:t>Sandwich</a:t>
            </a:r>
            <a:endParaRPr lang="es-MX" dirty="0"/>
          </a:p>
        </p:txBody>
      </p:sp>
      <p:sp>
        <p:nvSpPr>
          <p:cNvPr id="3" name="Marcador de contenido 2"/>
          <p:cNvSpPr>
            <a:spLocks noGrp="1"/>
          </p:cNvSpPr>
          <p:nvPr>
            <p:ph idx="1"/>
          </p:nvPr>
        </p:nvSpPr>
        <p:spPr>
          <a:xfrm>
            <a:off x="403224" y="1437788"/>
            <a:ext cx="11410952" cy="4543584"/>
          </a:xfrm>
        </p:spPr>
        <p:txBody>
          <a:bodyPr>
            <a:normAutofit fontScale="85000" lnSpcReduction="20000"/>
          </a:bodyPr>
          <a:lstStyle/>
          <a:p>
            <a:r>
              <a:rPr lang="es-MX" dirty="0"/>
              <a:t>La característica más importante es que se unifican las dos versiones anteriores (2.x para teléfonos y 3.x para tabletas) en una sola compatible con cualquier tipo de dispositivo. Entre las características más interesantes destacamos:</a:t>
            </a:r>
          </a:p>
          <a:p>
            <a:r>
              <a:rPr lang="es-MX" dirty="0"/>
              <a:t>Se introduce un nuevo interfaz de usuario totalmente renovado. Por ejemplo, se reemplazan los botones físicos por botones en pantalla (como ocurría en las versiones 3.x).</a:t>
            </a:r>
          </a:p>
          <a:p>
            <a:r>
              <a:rPr lang="es-MX" dirty="0"/>
              <a:t>Nuevo API de reconocedor facial, permite entre otras muchas aplicaciones desbloquear el teléfono a su propietario. También se mejora en el reconocimiento de voz. Por ejemplo se puede empezar a hablar en cuanto pulsamos el botón.</a:t>
            </a:r>
          </a:p>
          <a:p>
            <a:r>
              <a:rPr lang="es-MX" dirty="0"/>
              <a:t>Aparece un nuevo gestor de tráfico de datos por Internet, donde podremos ver el consumo de forma gráfica y donde podemos definir los límites a ese consumo para evitar cargos inesperados con la operadora. Incorpora herramientas para la edición de imágenes en tiempo real, con herramientas para distorsionar, manipular e interactuar con la imagen al momento de ser capturada. Se mejora el API para comunicaciones por NFC y la integración con redes sociales.</a:t>
            </a:r>
          </a:p>
          <a:p>
            <a:r>
              <a:rPr lang="es-MX" dirty="0"/>
              <a:t>En diciembre del 2011 aparece una actualización de mantenimiento (versión 4.0.2) que no aumenta el nivel de API.</a:t>
            </a:r>
          </a:p>
          <a:p>
            <a:endParaRPr lang="es-MX" dirty="0"/>
          </a:p>
        </p:txBody>
      </p:sp>
      <p:sp>
        <p:nvSpPr>
          <p:cNvPr id="4" name="Rectángulo 3"/>
          <p:cNvSpPr/>
          <p:nvPr/>
        </p:nvSpPr>
        <p:spPr>
          <a:xfrm>
            <a:off x="403224" y="1053855"/>
            <a:ext cx="4856907" cy="369332"/>
          </a:xfrm>
          <a:prstGeom prst="rect">
            <a:avLst/>
          </a:prstGeom>
        </p:spPr>
        <p:txBody>
          <a:bodyPr wrap="none">
            <a:spAutoFit/>
          </a:bodyPr>
          <a:lstStyle/>
          <a:p>
            <a:r>
              <a:rPr lang="es-MX" b="1" dirty="0">
                <a:solidFill>
                  <a:srgbClr val="0000CD"/>
                </a:solidFill>
                <a:latin typeface="arial" panose="020B0604020202020204" pitchFamily="34" charset="0"/>
              </a:rPr>
              <a:t>Android 4.0 Nivel de API 14 (octubre 2011) </a:t>
            </a:r>
            <a:endParaRPr lang="es-MX" dirty="0"/>
          </a:p>
        </p:txBody>
      </p:sp>
      <p:pic>
        <p:nvPicPr>
          <p:cNvPr id="5" name="Imagen 4"/>
          <p:cNvPicPr>
            <a:picLocks noChangeAspect="1"/>
          </p:cNvPicPr>
          <p:nvPr/>
        </p:nvPicPr>
        <p:blipFill>
          <a:blip r:embed="rId2"/>
          <a:stretch>
            <a:fillRect/>
          </a:stretch>
        </p:blipFill>
        <p:spPr>
          <a:xfrm>
            <a:off x="9563100" y="0"/>
            <a:ext cx="1492250" cy="1492250"/>
          </a:xfrm>
          <a:prstGeom prst="rect">
            <a:avLst/>
          </a:prstGeom>
        </p:spPr>
      </p:pic>
      <p:sp>
        <p:nvSpPr>
          <p:cNvPr id="6" name="Rectángulo 5"/>
          <p:cNvSpPr/>
          <p:nvPr/>
        </p:nvSpPr>
        <p:spPr>
          <a:xfrm>
            <a:off x="558800" y="5831483"/>
            <a:ext cx="11430000" cy="923330"/>
          </a:xfrm>
          <a:prstGeom prst="rect">
            <a:avLst/>
          </a:prstGeom>
        </p:spPr>
        <p:txBody>
          <a:bodyPr wrap="square">
            <a:spAutoFit/>
          </a:bodyPr>
          <a:lstStyle/>
          <a:p>
            <a:r>
              <a:rPr lang="es-MX" b="1" dirty="0">
                <a:solidFill>
                  <a:srgbClr val="0000CD"/>
                </a:solidFill>
                <a:latin typeface="arial" panose="020B0604020202020204" pitchFamily="34" charset="0"/>
              </a:rPr>
              <a:t>Android 4.0.3 Nivel de API 15 (diciembre 2011) </a:t>
            </a:r>
            <a:endParaRPr lang="es-MX" dirty="0"/>
          </a:p>
          <a:p>
            <a:r>
              <a:rPr lang="es-MX" dirty="0"/>
              <a:t>Se introducen ligeras mejoras en algunas </a:t>
            </a:r>
            <a:r>
              <a:rPr lang="es-MX" dirty="0" err="1"/>
              <a:t>APIs</a:t>
            </a:r>
            <a:r>
              <a:rPr lang="es-MX" dirty="0"/>
              <a:t> incluyendo el de redes sociales, calendario, revisor ortográfico, texto a voz y bases de datos entre otros. En marzo de 2012 aparece la actualización 4.0.4.</a:t>
            </a:r>
          </a:p>
        </p:txBody>
      </p:sp>
      <p:sp>
        <p:nvSpPr>
          <p:cNvPr id="7" name="Marcador de pie de página 6"/>
          <p:cNvSpPr>
            <a:spLocks noGrp="1"/>
          </p:cNvSpPr>
          <p:nvPr>
            <p:ph type="ftr" sz="quarter" idx="11"/>
          </p:nvPr>
        </p:nvSpPr>
        <p:spPr/>
        <p:txBody>
          <a:bodyPr/>
          <a:lstStyle/>
          <a:p>
            <a:r>
              <a:rPr lang="en-US"/>
              <a:t>Presenta: ISC D. G. O</a:t>
            </a:r>
            <a:endParaRPr lang="en-US" dirty="0"/>
          </a:p>
        </p:txBody>
      </p:sp>
      <p:sp>
        <p:nvSpPr>
          <p:cNvPr id="8" name="Marcador de fecha 7"/>
          <p:cNvSpPr>
            <a:spLocks noGrp="1"/>
          </p:cNvSpPr>
          <p:nvPr>
            <p:ph type="dt" sz="half" idx="10"/>
          </p:nvPr>
        </p:nvSpPr>
        <p:spPr/>
        <p:txBody>
          <a:bodyPr/>
          <a:lstStyle/>
          <a:p>
            <a:fld id="{615AED6C-5EFE-42EA-AB19-8436114BC317}" type="datetime1">
              <a:rPr lang="es-MX" smtClean="0"/>
              <a:t>22/08/2017</a:t>
            </a:fld>
            <a:endParaRPr lang="en-US" dirty="0"/>
          </a:p>
        </p:txBody>
      </p:sp>
      <p:sp>
        <p:nvSpPr>
          <p:cNvPr id="9" name="Marcador de número de diapositiva 8"/>
          <p:cNvSpPr>
            <a:spLocks noGrp="1"/>
          </p:cNvSpPr>
          <p:nvPr>
            <p:ph type="sldNum" sz="quarter" idx="12"/>
          </p:nvPr>
        </p:nvSpPr>
        <p:spPr/>
        <p:txBody>
          <a:bodyPr/>
          <a:lstStyle/>
          <a:p>
            <a:fld id="{4FAB73BC-B049-4115-A692-8D63A059BFB8}" type="slidenum">
              <a:rPr lang="en-US" smtClean="0"/>
              <a:t>41</a:t>
            </a:fld>
            <a:endParaRPr lang="en-US" dirty="0"/>
          </a:p>
        </p:txBody>
      </p:sp>
    </p:spTree>
    <p:extLst>
      <p:ext uri="{BB962C8B-B14F-4D97-AF65-F5344CB8AC3E}">
        <p14:creationId xmlns:p14="http://schemas.microsoft.com/office/powerpoint/2010/main" val="1312596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606" y="169333"/>
            <a:ext cx="10772775" cy="1024467"/>
          </a:xfrm>
        </p:spPr>
        <p:txBody>
          <a:bodyPr/>
          <a:lstStyle/>
          <a:p>
            <a:r>
              <a:rPr lang="es-MX" b="1" i="1" dirty="0" err="1"/>
              <a:t>Jelly</a:t>
            </a:r>
            <a:r>
              <a:rPr lang="es-MX" b="1" i="1" dirty="0"/>
              <a:t> </a:t>
            </a:r>
            <a:r>
              <a:rPr lang="es-MX" b="1" i="1" dirty="0" err="1"/>
              <a:t>Bean</a:t>
            </a:r>
            <a:endParaRPr lang="es-MX" dirty="0"/>
          </a:p>
        </p:txBody>
      </p:sp>
      <p:sp>
        <p:nvSpPr>
          <p:cNvPr id="3" name="Marcador de contenido 2"/>
          <p:cNvSpPr>
            <a:spLocks noGrp="1"/>
          </p:cNvSpPr>
          <p:nvPr>
            <p:ph idx="1"/>
          </p:nvPr>
        </p:nvSpPr>
        <p:spPr>
          <a:xfrm>
            <a:off x="435356" y="1414780"/>
            <a:ext cx="11439144" cy="5316220"/>
          </a:xfrm>
        </p:spPr>
        <p:txBody>
          <a:bodyPr>
            <a:noAutofit/>
          </a:bodyPr>
          <a:lstStyle/>
          <a:p>
            <a:r>
              <a:rPr lang="es-MX" sz="1800" dirty="0"/>
              <a:t>En esta versión se hace hincapié en mejorar un punto débil de Android: la fluidez del interfaz de usuario. Con este propósito se incorporan varias técnicas, como: sincronismo vertical, triple búfer y aumentar la velocidad del procesador al tocar la pantalla.</a:t>
            </a:r>
          </a:p>
          <a:p>
            <a:r>
              <a:rPr lang="es-MX" sz="1800" dirty="0"/>
              <a:t>Se mejoran las notificaciones con un sistema de información expandible personalizada. Los </a:t>
            </a:r>
            <a:r>
              <a:rPr lang="es-MX" sz="1800" dirty="0" err="1"/>
              <a:t>Widgets</a:t>
            </a:r>
            <a:r>
              <a:rPr lang="es-MX" sz="1800" dirty="0"/>
              <a:t> de escritorio pueden ajustar su tamaño y hacerse sitio de forma automática al situarlos en el escritorio. El dictado por voz puede realizarse sin conexión a Internet (de momento en ingles).</a:t>
            </a:r>
          </a:p>
          <a:p>
            <a:r>
              <a:rPr lang="es-MX" sz="1800" dirty="0"/>
              <a:t>Se introducen varias mejoras en Google </a:t>
            </a:r>
            <a:r>
              <a:rPr lang="es-MX" sz="1800" dirty="0" err="1"/>
              <a:t>Search</a:t>
            </a:r>
            <a:r>
              <a:rPr lang="es-MX" sz="1800" dirty="0"/>
              <a:t>. Se potencia la búsqueda por voz con resultados en forma de ficha. La función Google </a:t>
            </a:r>
            <a:r>
              <a:rPr lang="es-MX" sz="1800" dirty="0" err="1"/>
              <a:t>Now</a:t>
            </a:r>
            <a:r>
              <a:rPr lang="es-MX" sz="1800" dirty="0"/>
              <a:t> permite utilizar información de posición, agenda y hora en las búsquedas.</a:t>
            </a:r>
          </a:p>
          <a:p>
            <a:r>
              <a:rPr lang="es-MX" sz="1800" dirty="0"/>
              <a:t>Se incorporan nuevo soporte para usuarios internacionales: como texto bidireccional y teclados instalables. Para mejorar la seguridad las aplicaciones son cifradas. También se permite actualizaciones parciales de aplicaciones.</a:t>
            </a:r>
          </a:p>
          <a:p>
            <a:r>
              <a:rPr lang="es-MX" sz="1800" b="1" dirty="0"/>
              <a:t>Android 4.2 Nivel de API 17 (noviembre 2012) </a:t>
            </a:r>
            <a:endParaRPr lang="es-MX" sz="1800" dirty="0"/>
          </a:p>
        </p:txBody>
      </p:sp>
      <p:pic>
        <p:nvPicPr>
          <p:cNvPr id="4" name="Imagen 3"/>
          <p:cNvPicPr>
            <a:picLocks noChangeAspect="1"/>
          </p:cNvPicPr>
          <p:nvPr/>
        </p:nvPicPr>
        <p:blipFill>
          <a:blip r:embed="rId2"/>
          <a:stretch>
            <a:fillRect/>
          </a:stretch>
        </p:blipFill>
        <p:spPr>
          <a:xfrm>
            <a:off x="9817100" y="0"/>
            <a:ext cx="1049337" cy="1410584"/>
          </a:xfrm>
          <a:prstGeom prst="rect">
            <a:avLst/>
          </a:prstGeom>
        </p:spPr>
      </p:pic>
      <p:sp>
        <p:nvSpPr>
          <p:cNvPr id="5" name="Rectángulo 4"/>
          <p:cNvSpPr/>
          <p:nvPr/>
        </p:nvSpPr>
        <p:spPr>
          <a:xfrm>
            <a:off x="657606" y="993801"/>
            <a:ext cx="4433650" cy="369332"/>
          </a:xfrm>
          <a:prstGeom prst="rect">
            <a:avLst/>
          </a:prstGeom>
        </p:spPr>
        <p:txBody>
          <a:bodyPr wrap="none">
            <a:spAutoFit/>
          </a:bodyPr>
          <a:lstStyle/>
          <a:p>
            <a:r>
              <a:rPr lang="es-MX" b="1" dirty="0">
                <a:solidFill>
                  <a:srgbClr val="0000CD"/>
                </a:solidFill>
                <a:latin typeface="arial" panose="020B0604020202020204" pitchFamily="34" charset="0"/>
              </a:rPr>
              <a:t>Android 4.1 Nivel de API 16 (julio 2012)</a:t>
            </a:r>
            <a:endParaRPr lang="es-MX" dirty="0"/>
          </a:p>
        </p:txBody>
      </p:sp>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C232DA36-D6C9-4814-9641-4DB66DA2DAAC}"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2107019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i="1" dirty="0" err="1"/>
              <a:t>Jelly</a:t>
            </a:r>
            <a:r>
              <a:rPr lang="es-MX" b="1" i="1" dirty="0"/>
              <a:t> </a:t>
            </a:r>
            <a:r>
              <a:rPr lang="es-MX" b="1" i="1" dirty="0" err="1"/>
              <a:t>Bean</a:t>
            </a:r>
            <a:endParaRPr lang="es-MX" dirty="0"/>
          </a:p>
        </p:txBody>
      </p:sp>
      <p:sp>
        <p:nvSpPr>
          <p:cNvPr id="3" name="Marcador de contenido 2"/>
          <p:cNvSpPr>
            <a:spLocks noGrp="1"/>
          </p:cNvSpPr>
          <p:nvPr>
            <p:ph idx="1"/>
          </p:nvPr>
        </p:nvSpPr>
        <p:spPr>
          <a:xfrm>
            <a:off x="682388" y="1433015"/>
            <a:ext cx="10585169" cy="4358185"/>
          </a:xfrm>
        </p:spPr>
        <p:txBody>
          <a:bodyPr>
            <a:normAutofit/>
          </a:bodyPr>
          <a:lstStyle/>
          <a:p>
            <a:r>
              <a:rPr lang="es-MX" b="1" dirty="0"/>
              <a:t>Android 4.3 Nivel de API 18 (julio 2013) </a:t>
            </a:r>
            <a:endParaRPr lang="es-MX" dirty="0"/>
          </a:p>
          <a:p>
            <a:pPr algn="just"/>
            <a:r>
              <a:rPr lang="es-MX" dirty="0"/>
              <a:t>Esta versión introduce mejoras en múltiples áreas. Entre ellas los </a:t>
            </a:r>
            <a:r>
              <a:rPr lang="es-MX" i="1" dirty="0"/>
              <a:t>perfiles restringidos</a:t>
            </a:r>
            <a:r>
              <a:rPr lang="es-MX" dirty="0"/>
              <a:t> (disponible sólo en tabletas) que permiten controlar los derechos de los usuarios para ejecutar aplicaciones específicas y para tener acceso a datos </a:t>
            </a:r>
            <a:r>
              <a:rPr lang="es-MX" dirty="0" err="1"/>
              <a:t>específicos.Igualmente</a:t>
            </a:r>
            <a:r>
              <a:rPr lang="es-MX" dirty="0"/>
              <a:t>, los programadores pueden definir restricciones en las </a:t>
            </a:r>
            <a:r>
              <a:rPr lang="es-MX" dirty="0" err="1"/>
              <a:t>apps</a:t>
            </a:r>
            <a:r>
              <a:rPr lang="es-MX" dirty="0"/>
              <a:t>, que los propietarios puedan activar si quieren. Se da soporte para Bluetooth </a:t>
            </a:r>
            <a:r>
              <a:rPr lang="es-MX" dirty="0" err="1"/>
              <a:t>Low</a:t>
            </a:r>
            <a:r>
              <a:rPr lang="es-MX" dirty="0"/>
              <a:t> </a:t>
            </a:r>
            <a:r>
              <a:rPr lang="es-MX" dirty="0" err="1"/>
              <a:t>Energy</a:t>
            </a:r>
            <a:r>
              <a:rPr lang="es-MX" dirty="0"/>
              <a:t> (BLE) que permite a los dispositivos Android comunicarse con los periféricos con bajo consumo de energía. Se agregan nuevas características para la codificación, transmisión y </a:t>
            </a:r>
            <a:r>
              <a:rPr lang="es-MX" dirty="0" err="1"/>
              <a:t>multiplexación</a:t>
            </a:r>
            <a:r>
              <a:rPr lang="es-MX" dirty="0"/>
              <a:t> de datos multimedia. Se da soporte para </a:t>
            </a:r>
            <a:r>
              <a:rPr lang="es-MX" dirty="0" err="1"/>
              <a:t>OpenGL</a:t>
            </a:r>
            <a:r>
              <a:rPr lang="es-MX" dirty="0"/>
              <a:t> ES 3.0. Se mejora la seguridad para gestionar y ocultar las claves privadas y credenciales.</a:t>
            </a:r>
          </a:p>
          <a:p>
            <a:endParaRPr lang="es-MX" dirty="0"/>
          </a:p>
        </p:txBody>
      </p:sp>
      <p:pic>
        <p:nvPicPr>
          <p:cNvPr id="4" name="Imagen 3"/>
          <p:cNvPicPr>
            <a:picLocks noChangeAspect="1"/>
          </p:cNvPicPr>
          <p:nvPr/>
        </p:nvPicPr>
        <p:blipFill>
          <a:blip r:embed="rId2"/>
          <a:stretch>
            <a:fillRect/>
          </a:stretch>
        </p:blipFill>
        <p:spPr>
          <a:xfrm>
            <a:off x="9856185" y="368300"/>
            <a:ext cx="1049337" cy="1410584"/>
          </a:xfrm>
          <a:prstGeom prst="rect">
            <a:avLst/>
          </a:prstGeom>
        </p:spPr>
      </p:pic>
      <p:sp>
        <p:nvSpPr>
          <p:cNvPr id="6" name="Marcador de fecha 5"/>
          <p:cNvSpPr>
            <a:spLocks noGrp="1"/>
          </p:cNvSpPr>
          <p:nvPr>
            <p:ph type="dt" sz="half" idx="10"/>
          </p:nvPr>
        </p:nvSpPr>
        <p:spPr/>
        <p:txBody>
          <a:bodyPr/>
          <a:lstStyle/>
          <a:p>
            <a:fld id="{39B4D063-23D0-4FB1-8E83-647DCCE88B92}" type="datetime1">
              <a:rPr lang="es-MX" smtClean="0"/>
              <a:t>22/08/2017</a:t>
            </a:fld>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43</a:t>
            </a:fld>
            <a:endParaRPr lang="en-US" dirty="0"/>
          </a:p>
        </p:txBody>
      </p:sp>
    </p:spTree>
    <p:extLst>
      <p:ext uri="{BB962C8B-B14F-4D97-AF65-F5344CB8AC3E}">
        <p14:creationId xmlns:p14="http://schemas.microsoft.com/office/powerpoint/2010/main" val="849916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8924" y="156633"/>
            <a:ext cx="10772775" cy="1354667"/>
          </a:xfrm>
        </p:spPr>
        <p:txBody>
          <a:bodyPr/>
          <a:lstStyle/>
          <a:p>
            <a:r>
              <a:rPr lang="es-MX" b="1" dirty="0" err="1"/>
              <a:t>KitKat</a:t>
            </a:r>
            <a:endParaRPr lang="es-MX" dirty="0"/>
          </a:p>
        </p:txBody>
      </p:sp>
      <p:sp>
        <p:nvSpPr>
          <p:cNvPr id="3" name="Marcador de contenido 2"/>
          <p:cNvSpPr>
            <a:spLocks noGrp="1"/>
          </p:cNvSpPr>
          <p:nvPr>
            <p:ph idx="1"/>
          </p:nvPr>
        </p:nvSpPr>
        <p:spPr>
          <a:xfrm>
            <a:off x="288924" y="1511300"/>
            <a:ext cx="11433176" cy="5143500"/>
          </a:xfrm>
        </p:spPr>
        <p:txBody>
          <a:bodyPr>
            <a:noAutofit/>
          </a:bodyPr>
          <a:lstStyle/>
          <a:p>
            <a:r>
              <a:rPr lang="es-MX" dirty="0"/>
              <a:t>Aunque se esperaba la versión número 5.0 y con el nombre </a:t>
            </a:r>
            <a:r>
              <a:rPr lang="es-MX" i="1" dirty="0"/>
              <a:t>Key Lime Pie</a:t>
            </a:r>
            <a:r>
              <a:rPr lang="es-MX" dirty="0"/>
              <a:t>, Google sorprendió con el cambio de nombre, que se debió a un acuerdo con Nestlé para asociar ambas marcas.</a:t>
            </a:r>
          </a:p>
          <a:p>
            <a:r>
              <a:rPr lang="es-MX" dirty="0"/>
              <a:t>Un objetivo principal de la versión 4.4 es hacer Android disponible en una gama aún más amplia de dispositivos, incluyendo aquellos con tamaños de memoria RAM de sólo 512 MB ​​. Para ello, todos los componentes principales de Android han sido recortados para reducir sus requerimientos de memoria, y se ha creado una nueva API que permite adaptar el comportamiento de la aplicación en dispositivos con poca memoria.</a:t>
            </a:r>
          </a:p>
          <a:p>
            <a:r>
              <a:rPr lang="es-MX" dirty="0"/>
              <a:t>Más visibles son algunas nuevas características de la interfaz de usuario. El modo de inmersión en pantalla completa oculta todas las interfaces del sistema (barras de navegación y de estado) de tal manera que una aplicación puede aprovechar el tamaño de la pantalla completa. </a:t>
            </a:r>
            <a:r>
              <a:rPr lang="es-MX" dirty="0" err="1"/>
              <a:t>WebViews</a:t>
            </a:r>
            <a:r>
              <a:rPr lang="es-MX" dirty="0"/>
              <a:t> (componentes de la interfaz de usuario para mostrar las páginas Web) se basa ahora en el software de Crome de Google y por lo tanto puede mostrar contenido basado en HTM5.</a:t>
            </a:r>
          </a:p>
          <a:p>
            <a:endParaRPr lang="es-MX" dirty="0"/>
          </a:p>
        </p:txBody>
      </p:sp>
      <p:sp>
        <p:nvSpPr>
          <p:cNvPr id="4" name="Rectángulo 3"/>
          <p:cNvSpPr/>
          <p:nvPr/>
        </p:nvSpPr>
        <p:spPr>
          <a:xfrm>
            <a:off x="288924" y="1141968"/>
            <a:ext cx="4071436" cy="369332"/>
          </a:xfrm>
          <a:prstGeom prst="rect">
            <a:avLst/>
          </a:prstGeom>
        </p:spPr>
        <p:txBody>
          <a:bodyPr wrap="none">
            <a:spAutoFit/>
          </a:bodyPr>
          <a:lstStyle/>
          <a:p>
            <a:r>
              <a:rPr lang="es-MX" b="1" dirty="0">
                <a:solidFill>
                  <a:srgbClr val="0000CD"/>
                </a:solidFill>
              </a:rPr>
              <a:t>Android 4.4 Nivel de API 19 (octubre 2013)</a:t>
            </a:r>
            <a:endParaRPr lang="es-MX"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fecha 5"/>
          <p:cNvSpPr>
            <a:spLocks noGrp="1"/>
          </p:cNvSpPr>
          <p:nvPr>
            <p:ph type="dt" sz="half" idx="10"/>
          </p:nvPr>
        </p:nvSpPr>
        <p:spPr/>
        <p:txBody>
          <a:bodyPr/>
          <a:lstStyle/>
          <a:p>
            <a:fld id="{580EF1E3-C4EB-4421-8617-4C1E99C0FE18}" type="datetime1">
              <a:rPr lang="es-MX" smtClean="0"/>
              <a:t>22/08/2017</a:t>
            </a:fld>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1839331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606" y="251036"/>
            <a:ext cx="10772775" cy="1184064"/>
          </a:xfrm>
        </p:spPr>
        <p:txBody>
          <a:bodyPr/>
          <a:lstStyle/>
          <a:p>
            <a:r>
              <a:rPr lang="es-MX" b="1" dirty="0" err="1"/>
              <a:t>KitKat</a:t>
            </a:r>
            <a:endParaRPr lang="es-MX" dirty="0"/>
          </a:p>
        </p:txBody>
      </p:sp>
      <p:sp>
        <p:nvSpPr>
          <p:cNvPr id="3" name="Marcador de contenido 2"/>
          <p:cNvSpPr>
            <a:spLocks noGrp="1"/>
          </p:cNvSpPr>
          <p:nvPr>
            <p:ph idx="1"/>
          </p:nvPr>
        </p:nvSpPr>
        <p:spPr/>
        <p:txBody>
          <a:bodyPr>
            <a:normAutofit fontScale="77500" lnSpcReduction="20000"/>
          </a:bodyPr>
          <a:lstStyle/>
          <a:p>
            <a:r>
              <a:rPr lang="es-MX" dirty="0"/>
              <a:t>Se mejora la conectividad con soporte de NFC para emular tarjetas de pago tipo HCE, varios protocolos sobre Bluetooth y soporte para mandos infrarrojos. </a:t>
            </a:r>
            <a:r>
              <a:rPr lang="es-MX" dirty="0" err="1"/>
              <a:t>Tambien</a:t>
            </a:r>
            <a:r>
              <a:rPr lang="es-MX" dirty="0"/>
              <a:t> se mejoran los sensores para disminuir su consumo y se incorpora un sensor contador de pasos.</a:t>
            </a:r>
          </a:p>
          <a:p>
            <a:r>
              <a:rPr lang="es-MX" dirty="0"/>
              <a:t>Se facilita el acceso de las aplicaciones a la nube con un nuevo marco de almacenamiento. Este marco incorpora un tipo específico de </a:t>
            </a:r>
            <a:r>
              <a:rPr lang="es-MX" i="1" dirty="0" err="1"/>
              <a:t>content</a:t>
            </a:r>
            <a:r>
              <a:rPr lang="es-MX" i="1" dirty="0"/>
              <a:t> </a:t>
            </a:r>
            <a:r>
              <a:rPr lang="es-MX" i="1" dirty="0" err="1"/>
              <a:t>provider</a:t>
            </a:r>
            <a:r>
              <a:rPr lang="es-MX" dirty="0"/>
              <a:t> conocido como </a:t>
            </a:r>
            <a:r>
              <a:rPr lang="es-MX" i="1" dirty="0" err="1"/>
              <a:t>document</a:t>
            </a:r>
            <a:r>
              <a:rPr lang="es-MX" i="1" dirty="0"/>
              <a:t> </a:t>
            </a:r>
            <a:r>
              <a:rPr lang="es-MX" i="1" dirty="0" err="1"/>
              <a:t>provider</a:t>
            </a:r>
            <a:r>
              <a:rPr lang="es-MX" dirty="0"/>
              <a:t>, nuevas intenciones para abrir y crear documentos y una ventana de dialogo que permite al usuario seleccionar ficheros. Se incorpora un administrador de impresión para enviar documentos a través de </a:t>
            </a:r>
            <a:r>
              <a:rPr lang="es-MX" dirty="0" err="1"/>
              <a:t>WiFi</a:t>
            </a:r>
            <a:r>
              <a:rPr lang="es-MX" dirty="0"/>
              <a:t> a una impresora. También se añade un </a:t>
            </a:r>
            <a:r>
              <a:rPr lang="es-MX" i="1" dirty="0" err="1"/>
              <a:t>content</a:t>
            </a:r>
            <a:r>
              <a:rPr lang="es-MX" i="1" dirty="0"/>
              <a:t> </a:t>
            </a:r>
            <a:r>
              <a:rPr lang="es-MX" i="1" dirty="0" err="1"/>
              <a:t>provider</a:t>
            </a:r>
            <a:r>
              <a:rPr lang="es-MX" dirty="0"/>
              <a:t>  para gestionar los SMS.</a:t>
            </a:r>
          </a:p>
          <a:p>
            <a:r>
              <a:rPr lang="es-MX" dirty="0"/>
              <a:t>Desde una perspectiva técnica, hay que destacar la introducción la nueva máquina virtual ART, que consigue tiempos de ejecución muy superiores a la máquina </a:t>
            </a:r>
            <a:r>
              <a:rPr lang="es-MX" dirty="0" err="1"/>
              <a:t>Dalvik</a:t>
            </a:r>
            <a:r>
              <a:rPr lang="es-MX" dirty="0"/>
              <a:t>. Sin embargo, todavía está en una etapa experimental. Por defecto se utiliza la máquina virtual de </a:t>
            </a:r>
            <a:r>
              <a:rPr lang="es-MX" dirty="0" err="1"/>
              <a:t>Dalvik</a:t>
            </a:r>
            <a:r>
              <a:rPr lang="es-MX" dirty="0"/>
              <a:t>, permitiendo a los programadores activar opcionalmente ART para verificar que sus aplicaciones funcionan correctamente.</a:t>
            </a:r>
          </a:p>
          <a:p>
            <a:endParaRPr lang="es-MX" dirty="0"/>
          </a:p>
        </p:txBody>
      </p:sp>
      <p:pic>
        <p:nvPicPr>
          <p:cNvPr id="4" name="Imagen 3"/>
          <p:cNvPicPr>
            <a:picLocks noChangeAspect="1"/>
          </p:cNvPicPr>
          <p:nvPr/>
        </p:nvPicPr>
        <p:blipFill>
          <a:blip r:embed="rId2"/>
          <a:stretch>
            <a:fillRect/>
          </a:stretch>
        </p:blipFill>
        <p:spPr>
          <a:xfrm>
            <a:off x="9677400" y="209444"/>
            <a:ext cx="1303337" cy="1750195"/>
          </a:xfrm>
          <a:prstGeom prst="rect">
            <a:avLst/>
          </a:prstGeom>
        </p:spPr>
      </p:pic>
      <p:sp>
        <p:nvSpPr>
          <p:cNvPr id="5" name="Rectángulo 4"/>
          <p:cNvSpPr/>
          <p:nvPr/>
        </p:nvSpPr>
        <p:spPr>
          <a:xfrm>
            <a:off x="796382" y="1435100"/>
            <a:ext cx="4071436" cy="369332"/>
          </a:xfrm>
          <a:prstGeom prst="rect">
            <a:avLst/>
          </a:prstGeom>
        </p:spPr>
        <p:txBody>
          <a:bodyPr wrap="none">
            <a:spAutoFit/>
          </a:bodyPr>
          <a:lstStyle/>
          <a:p>
            <a:r>
              <a:rPr lang="es-MX" b="1" dirty="0">
                <a:solidFill>
                  <a:srgbClr val="0000CD"/>
                </a:solidFill>
              </a:rPr>
              <a:t>Android 4.4 Nivel de API 19 (octubre 2013)</a:t>
            </a:r>
            <a:endParaRPr lang="es-MX" dirty="0"/>
          </a:p>
        </p:txBody>
      </p:sp>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5A057AE0-6BCF-4852-9CC9-D774C0D438A0}"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45</a:t>
            </a:fld>
            <a:endParaRPr lang="en-US" dirty="0"/>
          </a:p>
        </p:txBody>
      </p:sp>
    </p:spTree>
    <p:extLst>
      <p:ext uri="{BB962C8B-B14F-4D97-AF65-F5344CB8AC3E}">
        <p14:creationId xmlns:p14="http://schemas.microsoft.com/office/powerpoint/2010/main" val="1176568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606" y="251036"/>
            <a:ext cx="10772775" cy="1184064"/>
          </a:xfrm>
        </p:spPr>
        <p:txBody>
          <a:bodyPr/>
          <a:lstStyle/>
          <a:p>
            <a:r>
              <a:rPr lang="es-MX" b="1" dirty="0"/>
              <a:t>LOLLIPOP</a:t>
            </a:r>
            <a:endParaRPr lang="es-MX" dirty="0"/>
          </a:p>
        </p:txBody>
      </p:sp>
      <p:sp>
        <p:nvSpPr>
          <p:cNvPr id="3" name="Marcador de contenido 2"/>
          <p:cNvSpPr>
            <a:spLocks noGrp="1"/>
          </p:cNvSpPr>
          <p:nvPr>
            <p:ph idx="1"/>
          </p:nvPr>
        </p:nvSpPr>
        <p:spPr/>
        <p:txBody>
          <a:bodyPr>
            <a:normAutofit fontScale="92500" lnSpcReduction="20000"/>
          </a:bodyPr>
          <a:lstStyle/>
          <a:p>
            <a:r>
              <a:rPr lang="es-MX" dirty="0"/>
              <a:t>La novedad más importante de </a:t>
            </a:r>
            <a:r>
              <a:rPr lang="es-MX" dirty="0" err="1"/>
              <a:t>Lollipop</a:t>
            </a:r>
            <a:r>
              <a:rPr lang="es-MX" dirty="0"/>
              <a:t> es la extensión de Android a nuevas plataformas, incluyendo Android </a:t>
            </a:r>
            <a:r>
              <a:rPr lang="es-MX" dirty="0" err="1"/>
              <a:t>Wear</a:t>
            </a:r>
            <a:r>
              <a:rPr lang="es-MX" dirty="0"/>
              <a:t>, Android TV y Android Auto. Hay un cambio significativo en la arquitectura, al utilizar la máquina virtual ART en lugar de </a:t>
            </a:r>
            <a:r>
              <a:rPr lang="es-MX" dirty="0" err="1"/>
              <a:t>Dalvik</a:t>
            </a:r>
            <a:r>
              <a:rPr lang="es-MX" dirty="0"/>
              <a:t>.</a:t>
            </a:r>
          </a:p>
          <a:p>
            <a:r>
              <a:rPr lang="es-MX" dirty="0"/>
              <a:t>Se incorpora una nueva API (</a:t>
            </a:r>
            <a:r>
              <a:rPr lang="es-MX" dirty="0" err="1"/>
              <a:t>android.app.job.JobScheduler</a:t>
            </a:r>
            <a:r>
              <a:rPr lang="es-MX" dirty="0"/>
              <a:t>) que nos permite que ciertos trabajos se realicen solo cuando se cumplan determinadas condiciones (por ejemplo con el dispositivo cargando).</a:t>
            </a:r>
          </a:p>
          <a:p>
            <a:r>
              <a:rPr lang="es-MX" dirty="0"/>
              <a:t>Incorpora soporte nativo para OpenGL ES 3.1. </a:t>
            </a:r>
          </a:p>
          <a:p>
            <a:r>
              <a:rPr lang="es-MX" dirty="0"/>
              <a:t>El nuevo enfoque se centra en Material </a:t>
            </a:r>
            <a:r>
              <a:rPr lang="es-MX" dirty="0" err="1"/>
              <a:t>Design</a:t>
            </a:r>
            <a:r>
              <a:rPr lang="es-MX" dirty="0"/>
              <a:t>.</a:t>
            </a:r>
          </a:p>
          <a:p>
            <a:r>
              <a:rPr lang="es-MX" dirty="0"/>
              <a:t>Introduce un modo de bloqueo que impide al usuario salir de una aplicación y bloquea las notificaciones.</a:t>
            </a:r>
          </a:p>
        </p:txBody>
      </p:sp>
      <p:sp>
        <p:nvSpPr>
          <p:cNvPr id="5" name="Rectángulo 4"/>
          <p:cNvSpPr/>
          <p:nvPr/>
        </p:nvSpPr>
        <p:spPr>
          <a:xfrm>
            <a:off x="796382" y="1435100"/>
            <a:ext cx="5618066" cy="369332"/>
          </a:xfrm>
          <a:prstGeom prst="rect">
            <a:avLst/>
          </a:prstGeom>
        </p:spPr>
        <p:txBody>
          <a:bodyPr wrap="square">
            <a:spAutoFit/>
          </a:bodyPr>
          <a:lstStyle/>
          <a:p>
            <a:r>
              <a:rPr lang="es-MX" b="1" dirty="0">
                <a:solidFill>
                  <a:srgbClr val="0000CD"/>
                </a:solidFill>
              </a:rPr>
              <a:t>Android 5.0 Nivel de API 21(Noviembre 2014)</a:t>
            </a:r>
            <a:endParaRPr lang="es-MX" dirty="0"/>
          </a:p>
        </p:txBody>
      </p:sp>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5A057AE0-6BCF-4852-9CC9-D774C0D438A0}"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46</a:t>
            </a:fld>
            <a:endParaRPr lang="en-US" dirty="0"/>
          </a:p>
        </p:txBody>
      </p:sp>
      <p:pic>
        <p:nvPicPr>
          <p:cNvPr id="1026" name="Picture 2" descr="https://www.xda-developers.com/wp-content/uploads/2015/09/NBAYK8V.png">
            <a:extLst>
              <a:ext uri="{FF2B5EF4-FFF2-40B4-BE49-F238E27FC236}">
                <a16:creationId xmlns:a16="http://schemas.microsoft.com/office/drawing/2014/main" id="{C50447F0-26A2-47A2-94E3-5B0AED859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762" y="251036"/>
            <a:ext cx="1277395" cy="180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650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606" y="251036"/>
            <a:ext cx="10772775" cy="1184064"/>
          </a:xfrm>
        </p:spPr>
        <p:txBody>
          <a:bodyPr/>
          <a:lstStyle/>
          <a:p>
            <a:r>
              <a:rPr lang="es-MX" b="1" dirty="0"/>
              <a:t>LOLLIPOP</a:t>
            </a:r>
            <a:endParaRPr lang="es-MX" dirty="0"/>
          </a:p>
        </p:txBody>
      </p:sp>
      <p:sp>
        <p:nvSpPr>
          <p:cNvPr id="3" name="Marcador de contenido 2"/>
          <p:cNvSpPr>
            <a:spLocks noGrp="1"/>
          </p:cNvSpPr>
          <p:nvPr>
            <p:ph idx="1"/>
          </p:nvPr>
        </p:nvSpPr>
        <p:spPr/>
        <p:txBody>
          <a:bodyPr>
            <a:normAutofit/>
          </a:bodyPr>
          <a:lstStyle/>
          <a:p>
            <a:r>
              <a:rPr lang="es-MX" dirty="0"/>
              <a:t>A nivel de API se añade soporte para varias tarjetas SIM en un mismo teléfono; la clase </a:t>
            </a:r>
            <a:r>
              <a:rPr lang="es-MX" dirty="0" err="1"/>
              <a:t>AndroidHttpClient</a:t>
            </a:r>
            <a:r>
              <a:rPr lang="es-MX" dirty="0"/>
              <a:t> se marca como obsoleta; y se añade un API para que las empresas proveedoras de servicios de telecomunicación puedan distribuir software de forma segura a través de Google Play.</a:t>
            </a:r>
          </a:p>
          <a:p>
            <a:r>
              <a:rPr lang="es-MX" dirty="0"/>
              <a:t>Lo mas interesante es que para poder acceder a esta API la aplicación ha de estar firmada con un certificado que coincida con el que el usuario tiene en su tarjeta UICC.</a:t>
            </a:r>
          </a:p>
        </p:txBody>
      </p:sp>
      <p:sp>
        <p:nvSpPr>
          <p:cNvPr id="5" name="Rectángulo 4"/>
          <p:cNvSpPr/>
          <p:nvPr/>
        </p:nvSpPr>
        <p:spPr>
          <a:xfrm>
            <a:off x="796382" y="1435100"/>
            <a:ext cx="5618066" cy="369332"/>
          </a:xfrm>
          <a:prstGeom prst="rect">
            <a:avLst/>
          </a:prstGeom>
        </p:spPr>
        <p:txBody>
          <a:bodyPr wrap="square">
            <a:spAutoFit/>
          </a:bodyPr>
          <a:lstStyle/>
          <a:p>
            <a:r>
              <a:rPr lang="es-MX" b="1" dirty="0">
                <a:solidFill>
                  <a:srgbClr val="0000CD"/>
                </a:solidFill>
              </a:rPr>
              <a:t>Android 5.1 Nivel de API 22(Marzo 2015)</a:t>
            </a:r>
            <a:endParaRPr lang="es-MX" dirty="0"/>
          </a:p>
        </p:txBody>
      </p:sp>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5A057AE0-6BCF-4852-9CC9-D774C0D438A0}"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47</a:t>
            </a:fld>
            <a:endParaRPr lang="en-US" dirty="0"/>
          </a:p>
        </p:txBody>
      </p:sp>
      <p:pic>
        <p:nvPicPr>
          <p:cNvPr id="1026" name="Picture 2" descr="https://www.xda-developers.com/wp-content/uploads/2015/09/NBAYK8V.png">
            <a:extLst>
              <a:ext uri="{FF2B5EF4-FFF2-40B4-BE49-F238E27FC236}">
                <a16:creationId xmlns:a16="http://schemas.microsoft.com/office/drawing/2014/main" id="{C50447F0-26A2-47A2-94E3-5B0AED859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762" y="251036"/>
            <a:ext cx="1277395" cy="180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488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606" y="251036"/>
            <a:ext cx="10772775" cy="1184064"/>
          </a:xfrm>
        </p:spPr>
        <p:txBody>
          <a:bodyPr/>
          <a:lstStyle/>
          <a:p>
            <a:r>
              <a:rPr lang="es-MX" b="1" dirty="0"/>
              <a:t>MARSHMALLOW</a:t>
            </a:r>
            <a:endParaRPr lang="es-MX" dirty="0"/>
          </a:p>
        </p:txBody>
      </p:sp>
      <p:sp>
        <p:nvSpPr>
          <p:cNvPr id="3" name="Marcador de contenido 2"/>
          <p:cNvSpPr>
            <a:spLocks noGrp="1"/>
          </p:cNvSpPr>
          <p:nvPr>
            <p:ph idx="1"/>
          </p:nvPr>
        </p:nvSpPr>
        <p:spPr/>
        <p:txBody>
          <a:bodyPr>
            <a:normAutofit fontScale="92500" lnSpcReduction="20000"/>
          </a:bodyPr>
          <a:lstStyle/>
          <a:p>
            <a:r>
              <a:rPr lang="es-MX" dirty="0"/>
              <a:t>Una de las novedades mas interesantes es el nuevo administrador de permisos.</a:t>
            </a:r>
          </a:p>
          <a:p>
            <a:r>
              <a:rPr lang="es-MX" dirty="0"/>
              <a:t>El sistema realizar una copia de seguridad automática de todos los datos de las aplicaciones.</a:t>
            </a:r>
          </a:p>
          <a:p>
            <a:r>
              <a:rPr lang="es-MX" dirty="0"/>
              <a:t>Integra el asistente por voz </a:t>
            </a:r>
            <a:r>
              <a:rPr lang="es-MX" dirty="0" err="1"/>
              <a:t>Now</a:t>
            </a:r>
            <a:r>
              <a:rPr lang="es-MX" dirty="0"/>
              <a:t> </a:t>
            </a:r>
            <a:r>
              <a:rPr lang="es-MX" dirty="0" err="1"/>
              <a:t>on</a:t>
            </a:r>
            <a:r>
              <a:rPr lang="es-MX" dirty="0"/>
              <a:t> </a:t>
            </a:r>
            <a:r>
              <a:rPr lang="es-MX" dirty="0" err="1"/>
              <a:t>Tap</a:t>
            </a:r>
            <a:r>
              <a:rPr lang="es-MX" dirty="0"/>
              <a:t>. Se activa con una pulsación larga sobre home.</a:t>
            </a:r>
          </a:p>
          <a:p>
            <a:r>
              <a:rPr lang="es-MX" dirty="0"/>
              <a:t>Podemos utilizar parte de un dispositivo de almacenamiento externo, para que sea utilizado como almacenamiento interno.</a:t>
            </a:r>
          </a:p>
          <a:p>
            <a:r>
              <a:rPr lang="es-MX" dirty="0"/>
              <a:t>Se incorpora la plataforma de pagos abierta Android Play que combina NFC y Host </a:t>
            </a:r>
            <a:r>
              <a:rPr lang="es-MX" dirty="0" err="1"/>
              <a:t>Card</a:t>
            </a:r>
            <a:r>
              <a:rPr lang="es-MX" dirty="0"/>
              <a:t> </a:t>
            </a:r>
            <a:r>
              <a:rPr lang="es-MX" dirty="0" err="1"/>
              <a:t>Emularion</a:t>
            </a:r>
            <a:r>
              <a:rPr lang="es-MX" dirty="0"/>
              <a:t>. Se da soporte de forma nativa a pantallas 4K, lápices Bluetooth, múltiples tarjetas SIM y linterna. Mejoras de posicionamiento utilizando redes </a:t>
            </a:r>
            <a:r>
              <a:rPr lang="es-MX" dirty="0" err="1"/>
              <a:t>WiFi</a:t>
            </a:r>
            <a:r>
              <a:rPr lang="es-MX" dirty="0"/>
              <a:t> y dispositivos </a:t>
            </a:r>
            <a:r>
              <a:rPr lang="es-MX" dirty="0" err="1"/>
              <a:t>Bluethooh</a:t>
            </a:r>
            <a:r>
              <a:rPr lang="es-MX" dirty="0"/>
              <a:t>.</a:t>
            </a:r>
          </a:p>
        </p:txBody>
      </p:sp>
      <p:sp>
        <p:nvSpPr>
          <p:cNvPr id="5" name="Rectángulo 4"/>
          <p:cNvSpPr/>
          <p:nvPr/>
        </p:nvSpPr>
        <p:spPr>
          <a:xfrm>
            <a:off x="796382" y="1435100"/>
            <a:ext cx="5618066" cy="369332"/>
          </a:xfrm>
          <a:prstGeom prst="rect">
            <a:avLst/>
          </a:prstGeom>
        </p:spPr>
        <p:txBody>
          <a:bodyPr wrap="square">
            <a:spAutoFit/>
          </a:bodyPr>
          <a:lstStyle/>
          <a:p>
            <a:r>
              <a:rPr lang="es-MX" b="1" dirty="0">
                <a:solidFill>
                  <a:srgbClr val="0000CD"/>
                </a:solidFill>
              </a:rPr>
              <a:t>Android 6.0 Nivel de API 23(Octubre  2015)</a:t>
            </a:r>
            <a:endParaRPr lang="es-MX" dirty="0"/>
          </a:p>
        </p:txBody>
      </p:sp>
      <p:sp>
        <p:nvSpPr>
          <p:cNvPr id="6" name="Marcador de pie de página 5"/>
          <p:cNvSpPr>
            <a:spLocks noGrp="1"/>
          </p:cNvSpPr>
          <p:nvPr>
            <p:ph type="ftr" sz="quarter" idx="11"/>
          </p:nvPr>
        </p:nvSpPr>
        <p:spPr/>
        <p:txBody>
          <a:bodyPr/>
          <a:lstStyle/>
          <a:p>
            <a:r>
              <a:rPr lang="en-US"/>
              <a:t>Presenta: ISC D. G. O</a:t>
            </a:r>
            <a:endParaRPr lang="en-US" dirty="0"/>
          </a:p>
        </p:txBody>
      </p:sp>
      <p:sp>
        <p:nvSpPr>
          <p:cNvPr id="7" name="Marcador de fecha 6"/>
          <p:cNvSpPr>
            <a:spLocks noGrp="1"/>
          </p:cNvSpPr>
          <p:nvPr>
            <p:ph type="dt" sz="half" idx="10"/>
          </p:nvPr>
        </p:nvSpPr>
        <p:spPr/>
        <p:txBody>
          <a:bodyPr/>
          <a:lstStyle/>
          <a:p>
            <a:fld id="{5A057AE0-6BCF-4852-9CC9-D774C0D438A0}" type="datetime1">
              <a:rPr lang="es-MX" smtClean="0"/>
              <a:t>22/08/2017</a:t>
            </a:fld>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48</a:t>
            </a:fld>
            <a:endParaRPr lang="en-US" dirty="0"/>
          </a:p>
        </p:txBody>
      </p:sp>
      <p:pic>
        <p:nvPicPr>
          <p:cNvPr id="2050" name="Picture 2" descr="https://aplicacionesparaandroid.org/wp-content/uploads/2016/03/Android-Marshmallow.jpg">
            <a:extLst>
              <a:ext uri="{FF2B5EF4-FFF2-40B4-BE49-F238E27FC236}">
                <a16:creationId xmlns:a16="http://schemas.microsoft.com/office/drawing/2014/main" id="{FA6067AA-E450-4800-BD16-1B3D83248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336" y="394376"/>
            <a:ext cx="2113163" cy="141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32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7318" y="172871"/>
            <a:ext cx="10353761" cy="864359"/>
          </a:xfrm>
        </p:spPr>
        <p:txBody>
          <a:bodyPr>
            <a:normAutofit/>
          </a:bodyPr>
          <a:lstStyle/>
          <a:p>
            <a:r>
              <a:rPr lang="es-MX" sz="2800" b="1" dirty="0"/>
              <a:t>Elección de la plataforma de desarrollo </a:t>
            </a:r>
            <a:endParaRPr lang="es-MX" sz="2800" dirty="0"/>
          </a:p>
        </p:txBody>
      </p:sp>
      <p:sp>
        <p:nvSpPr>
          <p:cNvPr id="3" name="Marcador de contenido 2"/>
          <p:cNvSpPr>
            <a:spLocks noGrp="1"/>
          </p:cNvSpPr>
          <p:nvPr>
            <p:ph idx="1"/>
          </p:nvPr>
        </p:nvSpPr>
        <p:spPr>
          <a:xfrm>
            <a:off x="280871" y="1037230"/>
            <a:ext cx="11770102" cy="5820770"/>
          </a:xfrm>
        </p:spPr>
        <p:txBody>
          <a:bodyPr>
            <a:noAutofit/>
          </a:bodyPr>
          <a:lstStyle/>
          <a:p>
            <a:r>
              <a:rPr lang="es-MX" sz="2400" dirty="0"/>
              <a:t>A la hora de seleccionar la plataforma de desarrollo hay que consultar si necesitamos alguna característica especial que solo esté disponible a partir de una versión. Todos los usuarios con versiones inferiores a la seleccionada no podrán instalar la aplicación. Por lo tanto, es recomendable seleccionar la menor versión posible que nuestra aplicación pueda soportar. Por ejemplo, si en nuestra aplicación queremos utilizar el motor da animaciones de propiedades, tendremos que utilizar la versión 3.0 al ser la primera que lo soporta. El problemas es que la aplicación no podrá ser instalada en dispositivos que tengan una versión anterior a la 3.0. Para ayudarnos a tomar la decisión de que plataforma utilizar puede ser interesante consultar los porcentajes de utilización:</a:t>
            </a:r>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1EBFF044-1C1A-49F6-9C20-31C80D2B0717}"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49</a:t>
            </a:fld>
            <a:endParaRPr lang="en-US" dirty="0"/>
          </a:p>
        </p:txBody>
      </p:sp>
    </p:spTree>
    <p:extLst>
      <p:ext uri="{BB962C8B-B14F-4D97-AF65-F5344CB8AC3E}">
        <p14:creationId xmlns:p14="http://schemas.microsoft.com/office/powerpoint/2010/main" val="17029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 </a:t>
            </a:r>
            <a:r>
              <a:rPr lang="es-MX" b="1" dirty="0">
                <a:solidFill>
                  <a:srgbClr val="66FF33"/>
                </a:solidFill>
              </a:rPr>
              <a:t>Introducción</a:t>
            </a:r>
            <a:endParaRPr lang="es-MX" dirty="0">
              <a:solidFill>
                <a:srgbClr val="66FF33"/>
              </a:solidFill>
            </a:endParaRPr>
          </a:p>
        </p:txBody>
      </p:sp>
      <p:sp>
        <p:nvSpPr>
          <p:cNvPr id="3" name="Marcador de contenido 2"/>
          <p:cNvSpPr>
            <a:spLocks noGrp="1"/>
          </p:cNvSpPr>
          <p:nvPr>
            <p:ph idx="1"/>
          </p:nvPr>
        </p:nvSpPr>
        <p:spPr>
          <a:xfrm>
            <a:off x="913795" y="2607693"/>
            <a:ext cx="10353762" cy="3695136"/>
          </a:xfrm>
        </p:spPr>
        <p:txBody>
          <a:bodyPr/>
          <a:lstStyle/>
          <a:p>
            <a:r>
              <a:rPr lang="es-MX" dirty="0"/>
              <a:t>El lanzamiento de Android como nueva plataforma para el desarrollo de aplicaciones móviles ha causado una gran expectación y está teniendo una importante aceptación tanto por los usuarios como por la industria. En la actualidad se está convirtiendo en la alternativa estándar frente a otras plataformas como iPhone, Windows </a:t>
            </a:r>
            <a:r>
              <a:rPr lang="es-MX" dirty="0" err="1"/>
              <a:t>Phone</a:t>
            </a:r>
            <a:r>
              <a:rPr lang="es-MX" dirty="0"/>
              <a:t> o BlackBerry.</a:t>
            </a:r>
          </a:p>
          <a:p>
            <a:r>
              <a:rPr lang="es-MX" dirty="0">
                <a:solidFill>
                  <a:srgbClr val="FFFF00"/>
                </a:solidFill>
              </a:rPr>
              <a:t>A lo largo de este capítulo veremos las características de Android</a:t>
            </a:r>
            <a:r>
              <a:rPr lang="es-MX" dirty="0"/>
              <a:t>, que lo hacen diferente de sus competidores. Se explicará también cómo instalar y trabajar con el entorno de desarrollo (Eclipse + Android SDK).</a:t>
            </a:r>
          </a:p>
        </p:txBody>
      </p:sp>
      <p:sp>
        <p:nvSpPr>
          <p:cNvPr id="5" name="Marcador de fecha 4"/>
          <p:cNvSpPr>
            <a:spLocks noGrp="1"/>
          </p:cNvSpPr>
          <p:nvPr>
            <p:ph type="dt" sz="half" idx="10"/>
          </p:nvPr>
        </p:nvSpPr>
        <p:spPr/>
        <p:txBody>
          <a:bodyPr/>
          <a:lstStyle/>
          <a:p>
            <a:fld id="{CB3CBB7B-4B51-4BC0-A38D-6C823889B638}"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a:t>
            </a:fld>
            <a:endParaRPr lang="en-US" dirty="0"/>
          </a:p>
        </p:txBody>
      </p:sp>
      <p:pic>
        <p:nvPicPr>
          <p:cNvPr id="7" name="Picture 2" descr="http://www.maestrosdelweb.com/images/2010/07/andy-rubi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204" y="354230"/>
            <a:ext cx="2043140" cy="225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766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155197"/>
            <a:ext cx="10353761" cy="1326321"/>
          </a:xfrm>
        </p:spPr>
        <p:txBody>
          <a:bodyPr>
            <a:normAutofit/>
          </a:bodyPr>
          <a:lstStyle/>
          <a:p>
            <a:r>
              <a:rPr lang="es-MX" b="1" dirty="0"/>
              <a:t>Elección de la plataforma de desarrollo </a:t>
            </a:r>
            <a:endParaRPr lang="es-MX" dirty="0"/>
          </a:p>
        </p:txBody>
      </p:sp>
      <p:sp>
        <p:nvSpPr>
          <p:cNvPr id="5" name="Marcador de fecha 4"/>
          <p:cNvSpPr>
            <a:spLocks noGrp="1"/>
          </p:cNvSpPr>
          <p:nvPr>
            <p:ph type="dt" sz="half" idx="10"/>
          </p:nvPr>
        </p:nvSpPr>
        <p:spPr/>
        <p:txBody>
          <a:bodyPr/>
          <a:lstStyle/>
          <a:p>
            <a:fld id="{ED673168-C14F-4D7A-99C7-1E3301951845}"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50</a:t>
            </a:fld>
            <a:endParaRPr lang="en-US" dirty="0"/>
          </a:p>
        </p:txBody>
      </p:sp>
      <p:pic>
        <p:nvPicPr>
          <p:cNvPr id="4100" name="Picture 4" descr="Android Marshmallow">
            <a:extLst>
              <a:ext uri="{FF2B5EF4-FFF2-40B4-BE49-F238E27FC236}">
                <a16:creationId xmlns:a16="http://schemas.microsoft.com/office/drawing/2014/main" id="{100AEE0A-4022-40FF-95C5-059E90F8F6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6601" y="1245682"/>
            <a:ext cx="9834182" cy="514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098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normAutofit/>
          </a:bodyPr>
          <a:lstStyle/>
          <a:p>
            <a:r>
              <a:rPr lang="es-MX" dirty="0"/>
              <a:t>1.- </a:t>
            </a:r>
            <a:r>
              <a:rPr lang="es-MX" b="1" i="1" u="sng" dirty="0"/>
              <a:t>La plataforma Android y su entorno de desarrollo</a:t>
            </a:r>
            <a:endParaRPr lang="es-MX" dirty="0"/>
          </a:p>
        </p:txBody>
      </p:sp>
      <p:sp>
        <p:nvSpPr>
          <p:cNvPr id="7" name="Marcador de contenido 2"/>
          <p:cNvSpPr>
            <a:spLocks noGrp="1"/>
          </p:cNvSpPr>
          <p:nvPr>
            <p:ph idx="1"/>
          </p:nvPr>
        </p:nvSpPr>
        <p:spPr/>
        <p:txBody>
          <a:bodyPr>
            <a:normAutofit/>
          </a:bodyPr>
          <a:lstStyle/>
          <a:p>
            <a:pPr marL="0" indent="0">
              <a:buNone/>
            </a:pPr>
            <a:r>
              <a:rPr lang="es-MX" dirty="0">
                <a:solidFill>
                  <a:schemeClr val="tx1"/>
                </a:solidFill>
              </a:rPr>
              <a:t>1.1 </a:t>
            </a:r>
            <a:r>
              <a:rPr lang="es-MX" dirty="0" err="1">
                <a:solidFill>
                  <a:schemeClr val="tx1"/>
                </a:solidFill>
              </a:rPr>
              <a:t>Introduccion</a:t>
            </a:r>
            <a:endParaRPr lang="es-MX" dirty="0">
              <a:solidFill>
                <a:schemeClr val="tx1"/>
              </a:solidFill>
            </a:endParaRPr>
          </a:p>
          <a:p>
            <a:pPr marL="0" indent="0">
              <a:buNone/>
            </a:pPr>
            <a:r>
              <a:rPr lang="es-MX" dirty="0">
                <a:solidFill>
                  <a:schemeClr val="tx1"/>
                </a:solidFill>
              </a:rPr>
              <a:t>1.2 Conocer la diferencias  con otras plataformas (</a:t>
            </a:r>
            <a:r>
              <a:rPr lang="es-MX" dirty="0" err="1">
                <a:solidFill>
                  <a:schemeClr val="tx1"/>
                </a:solidFill>
              </a:rPr>
              <a:t>IOs</a:t>
            </a:r>
            <a:r>
              <a:rPr lang="es-MX" dirty="0">
                <a:solidFill>
                  <a:schemeClr val="tx1"/>
                </a:solidFill>
              </a:rPr>
              <a:t>, Windows Mobile, </a:t>
            </a:r>
            <a:r>
              <a:rPr lang="es-MX" dirty="0" err="1">
                <a:solidFill>
                  <a:schemeClr val="tx1"/>
                </a:solidFill>
              </a:rPr>
              <a:t>Blackberrt</a:t>
            </a:r>
            <a:r>
              <a:rPr lang="es-MX" dirty="0">
                <a:solidFill>
                  <a:schemeClr val="tx1"/>
                </a:solidFill>
              </a:rPr>
              <a:t>,…)</a:t>
            </a:r>
          </a:p>
          <a:p>
            <a:pPr marL="0" indent="0">
              <a:buNone/>
            </a:pPr>
            <a:r>
              <a:rPr lang="es-MX" dirty="0"/>
              <a:t>1.3 Comprender las diferentes capas de la arquitectura  Android</a:t>
            </a:r>
          </a:p>
          <a:p>
            <a:pPr marL="0" indent="0">
              <a:buNone/>
            </a:pPr>
            <a:r>
              <a:rPr lang="es-MX" dirty="0">
                <a:solidFill>
                  <a:schemeClr val="tx1"/>
                </a:solidFill>
              </a:rPr>
              <a:t>1.4 Dominar las herramientas que componen el entorno de desarrollo.</a:t>
            </a:r>
          </a:p>
          <a:p>
            <a:pPr marL="0" indent="0">
              <a:buNone/>
            </a:pPr>
            <a:r>
              <a:rPr lang="es-MX" dirty="0"/>
              <a:t>1.5 Conocer las versiones de Android , niveles de API y los elementos de un proyecto Android</a:t>
            </a:r>
          </a:p>
          <a:p>
            <a:pPr marL="0" indent="0">
              <a:buNone/>
            </a:pPr>
            <a:r>
              <a:rPr lang="es-MX" dirty="0">
                <a:solidFill>
                  <a:srgbClr val="66FF33"/>
                </a:solidFill>
              </a:rPr>
              <a:t>1.6 Crear y ejecutar los primeros programas</a:t>
            </a:r>
          </a:p>
          <a:p>
            <a:endParaRPr lang="es-MX" dirty="0"/>
          </a:p>
        </p:txBody>
      </p:sp>
      <p:sp>
        <p:nvSpPr>
          <p:cNvPr id="2" name="Marcador de pie de página 1"/>
          <p:cNvSpPr>
            <a:spLocks noGrp="1"/>
          </p:cNvSpPr>
          <p:nvPr>
            <p:ph type="ftr" sz="quarter" idx="11"/>
          </p:nvPr>
        </p:nvSpPr>
        <p:spPr/>
        <p:txBody>
          <a:bodyPr/>
          <a:lstStyle/>
          <a:p>
            <a:r>
              <a:rPr lang="en-US"/>
              <a:t>Presenta: ISC D. G. O</a:t>
            </a:r>
            <a:endParaRPr lang="en-US" dirty="0"/>
          </a:p>
        </p:txBody>
      </p:sp>
      <p:sp>
        <p:nvSpPr>
          <p:cNvPr id="3" name="Marcador de fecha 2"/>
          <p:cNvSpPr>
            <a:spLocks noGrp="1"/>
          </p:cNvSpPr>
          <p:nvPr>
            <p:ph type="dt" sz="half" idx="10"/>
          </p:nvPr>
        </p:nvSpPr>
        <p:spPr/>
        <p:txBody>
          <a:bodyPr/>
          <a:lstStyle/>
          <a:p>
            <a:fld id="{73D5210E-E697-49FF-99E4-E806664AF45E}" type="datetime1">
              <a:rPr lang="es-MX" smtClean="0"/>
              <a:t>22/08/2017</a:t>
            </a:fld>
            <a:endParaRPr lang="en-US"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51</a:t>
            </a:fld>
            <a:endParaRPr lang="en-US" dirty="0"/>
          </a:p>
        </p:txBody>
      </p:sp>
    </p:spTree>
    <p:extLst>
      <p:ext uri="{BB962C8B-B14F-4D97-AF65-F5344CB8AC3E}">
        <p14:creationId xmlns:p14="http://schemas.microsoft.com/office/powerpoint/2010/main" val="3243157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48129" y="2096064"/>
            <a:ext cx="5919427" cy="3967279"/>
          </a:xfrm>
        </p:spPr>
        <p:txBody>
          <a:bodyPr>
            <a:noAutofit/>
          </a:bodyPr>
          <a:lstStyle/>
          <a:p>
            <a:r>
              <a:rPr lang="es-MX" sz="1600" dirty="0"/>
              <a:t>Para crear un nuevo proyecto ejecutaremos Android Studio y desde la pantalla de bienvenida pulsaremos la opción “</a:t>
            </a:r>
            <a:r>
              <a:rPr lang="es-MX" sz="1600" dirty="0" err="1"/>
              <a:t>Start</a:t>
            </a:r>
            <a:r>
              <a:rPr lang="es-MX" sz="1600" dirty="0"/>
              <a:t> a new Android Studio </a:t>
            </a:r>
            <a:r>
              <a:rPr lang="es-MX" sz="1600" dirty="0" err="1"/>
              <a:t>project</a:t>
            </a:r>
            <a:r>
              <a:rPr lang="es-MX" sz="1600" dirty="0"/>
              <a:t>” para iniciar el asistente de creación de un nuevo proyecto.</a:t>
            </a:r>
          </a:p>
          <a:p>
            <a:r>
              <a:rPr lang="es-MX" sz="1600" dirty="0"/>
              <a:t>Si ya habíamos abierto anteriormente Android Studio es posible que se abra directamente la aplicación principal en vez de la pantalla de bienvenida. En ese caso accederemos al menú “File / New </a:t>
            </a:r>
            <a:r>
              <a:rPr lang="es-MX" sz="1600" dirty="0" err="1"/>
              <a:t>project</a:t>
            </a:r>
            <a:r>
              <a:rPr lang="es-MX" sz="1600" dirty="0"/>
              <a:t>…” para crear el nuevo proyecto.</a:t>
            </a:r>
          </a:p>
          <a:p>
            <a:r>
              <a:rPr lang="es-MX" sz="1600" dirty="0"/>
              <a:t>El asistente de creación del proyecto nos guiará por las distintas opciones de creación y configuración de un nuevo proyecto Android.</a:t>
            </a:r>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52</a:t>
            </a:fld>
            <a:endParaRPr lang="en-US" dirty="0"/>
          </a:p>
        </p:txBody>
      </p:sp>
      <p:sp>
        <p:nvSpPr>
          <p:cNvPr id="7" name="Título 1"/>
          <p:cNvSpPr>
            <a:spLocks noGrp="1"/>
          </p:cNvSpPr>
          <p:nvPr>
            <p:ph type="title"/>
          </p:nvPr>
        </p:nvSpPr>
        <p:spPr>
          <a:xfrm>
            <a:off x="913795" y="609600"/>
            <a:ext cx="10353761" cy="1326321"/>
          </a:xfrm>
        </p:spPr>
        <p:txBody>
          <a:bodyPr/>
          <a:lstStyle/>
          <a:p>
            <a:r>
              <a:rPr lang="es-MX" b="1" dirty="0"/>
              <a:t>Creación de un primer programa </a:t>
            </a:r>
            <a:endParaRPr lang="es-MX"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4" y="2058270"/>
            <a:ext cx="4434335" cy="3862799"/>
          </a:xfrm>
          <a:prstGeom prst="rect">
            <a:avLst/>
          </a:prstGeom>
        </p:spPr>
      </p:pic>
    </p:spTree>
    <p:extLst>
      <p:ext uri="{BB962C8B-B14F-4D97-AF65-F5344CB8AC3E}">
        <p14:creationId xmlns:p14="http://schemas.microsoft.com/office/powerpoint/2010/main" val="311775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Especificando los detalles del proyecto</a:t>
            </a:r>
          </a:p>
        </p:txBody>
      </p:sp>
      <p:sp>
        <p:nvSpPr>
          <p:cNvPr id="3" name="Marcador de contenido 2"/>
          <p:cNvSpPr>
            <a:spLocks noGrp="1"/>
          </p:cNvSpPr>
          <p:nvPr>
            <p:ph idx="1"/>
          </p:nvPr>
        </p:nvSpPr>
        <p:spPr>
          <a:xfrm>
            <a:off x="5421086" y="2062029"/>
            <a:ext cx="6216585" cy="3821245"/>
          </a:xfrm>
        </p:spPr>
        <p:txBody>
          <a:bodyPr>
            <a:normAutofit/>
          </a:bodyPr>
          <a:lstStyle/>
          <a:p>
            <a:r>
              <a:rPr lang="es-MX" dirty="0"/>
              <a:t>En la primera pantalla indicaremos, por este orden, el nombre de la aplicación, el dominio de la compañía, y la ruta donde crear el </a:t>
            </a:r>
            <a:r>
              <a:rPr lang="es-MX" dirty="0" err="1"/>
              <a:t>projecto</a:t>
            </a:r>
            <a:r>
              <a:rPr lang="es-MX" dirty="0"/>
              <a:t>. El segundo de los datos indicados tan sólo se utilizará como paquete de nuestras clases java. Así, si por ejemplo indicamos como en mi caso android.sgoliver.net, el paquete java principal utilizado para mis clases será </a:t>
            </a:r>
            <a:r>
              <a:rPr lang="es-MX" dirty="0" err="1"/>
              <a:t>net.sgoliver.android.holausuario</a:t>
            </a:r>
            <a:r>
              <a:rPr lang="es-MX" dirty="0"/>
              <a:t>. En tu caso puedes utilizar cualquier otro dominio.</a:t>
            </a:r>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53</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65" y="2209799"/>
            <a:ext cx="5117570" cy="3418115"/>
          </a:xfrm>
          <a:prstGeom prst="rect">
            <a:avLst/>
          </a:prstGeom>
        </p:spPr>
      </p:pic>
    </p:spTree>
    <p:extLst>
      <p:ext uri="{BB962C8B-B14F-4D97-AF65-F5344CB8AC3E}">
        <p14:creationId xmlns:p14="http://schemas.microsoft.com/office/powerpoint/2010/main" val="1489971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Configurando el API a utilizar</a:t>
            </a:r>
          </a:p>
        </p:txBody>
      </p:sp>
      <p:sp>
        <p:nvSpPr>
          <p:cNvPr id="3" name="Marcador de contenido 2"/>
          <p:cNvSpPr>
            <a:spLocks noGrp="1"/>
          </p:cNvSpPr>
          <p:nvPr>
            <p:ph idx="1"/>
          </p:nvPr>
        </p:nvSpPr>
        <p:spPr>
          <a:xfrm>
            <a:off x="5529942" y="1963697"/>
            <a:ext cx="5737614" cy="4152336"/>
          </a:xfrm>
        </p:spPr>
        <p:txBody>
          <a:bodyPr>
            <a:normAutofit fontScale="92500"/>
          </a:bodyPr>
          <a:lstStyle/>
          <a:p>
            <a:r>
              <a:rPr lang="es-MX" dirty="0"/>
              <a:t>En la siguiente pantalla del asistente configuraremos las plataformas y </a:t>
            </a:r>
            <a:r>
              <a:rPr lang="es-MX" dirty="0" err="1"/>
              <a:t>APIs</a:t>
            </a:r>
            <a:r>
              <a:rPr lang="es-MX" dirty="0"/>
              <a:t> que va a utilizar nuestra aplicación. Nosotros nos centraremos en aplicaciones para teléfonos y </a:t>
            </a:r>
            <a:r>
              <a:rPr lang="es-MX" dirty="0" err="1"/>
              <a:t>tablets</a:t>
            </a:r>
            <a:r>
              <a:rPr lang="es-MX" dirty="0"/>
              <a:t>, en cuyo caso tan sólo tendremos que seleccionar la API mínima (es decir, la versión mínima de Android) que soportará la aplicación.</a:t>
            </a:r>
          </a:p>
          <a:p>
            <a:r>
              <a:rPr lang="es-MX" dirty="0"/>
              <a:t>La versión mínima que seleccionemos en esta pantalla implicará que nuestra aplicación se pueda ejecutar en más o menos dispositivos.</a:t>
            </a:r>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54</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93" y="2096063"/>
            <a:ext cx="5545558" cy="3787211"/>
          </a:xfrm>
          <a:prstGeom prst="rect">
            <a:avLst/>
          </a:prstGeom>
        </p:spPr>
      </p:pic>
    </p:spTree>
    <p:extLst>
      <p:ext uri="{BB962C8B-B14F-4D97-AF65-F5344CB8AC3E}">
        <p14:creationId xmlns:p14="http://schemas.microsoft.com/office/powerpoint/2010/main" val="3811360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Eligiendo una Plantilla</a:t>
            </a:r>
          </a:p>
        </p:txBody>
      </p:sp>
      <p:sp>
        <p:nvSpPr>
          <p:cNvPr id="3" name="Marcador de contenido 2"/>
          <p:cNvSpPr>
            <a:spLocks noGrp="1"/>
          </p:cNvSpPr>
          <p:nvPr>
            <p:ph idx="1"/>
          </p:nvPr>
        </p:nvSpPr>
        <p:spPr>
          <a:xfrm>
            <a:off x="6346371" y="2096064"/>
            <a:ext cx="4921185" cy="3614057"/>
          </a:xfrm>
        </p:spPr>
        <p:txBody>
          <a:bodyPr/>
          <a:lstStyle/>
          <a:p>
            <a:r>
              <a:rPr lang="es-MX" dirty="0"/>
              <a:t>En la siguiente pantalla del asistente elegiremos el tipo de </a:t>
            </a:r>
            <a:r>
              <a:rPr lang="es-MX" i="1" dirty="0"/>
              <a:t>actividad</a:t>
            </a:r>
            <a:r>
              <a:rPr lang="es-MX" dirty="0"/>
              <a:t> principal de la aplicación. Entenderemos por ahora que una </a:t>
            </a:r>
            <a:r>
              <a:rPr lang="es-MX" i="1" dirty="0"/>
              <a:t>actividad</a:t>
            </a:r>
            <a:r>
              <a:rPr lang="es-MX" dirty="0"/>
              <a:t> es una “ventana” o “pantalla” de la aplicación. Para empezar seleccionaremos </a:t>
            </a:r>
            <a:r>
              <a:rPr lang="es-MX" i="1" dirty="0" err="1"/>
              <a:t>BlankActivity</a:t>
            </a:r>
            <a:r>
              <a:rPr lang="es-MX" dirty="0"/>
              <a:t>, que es el tipo más sencillo.</a:t>
            </a:r>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63" y="2096064"/>
            <a:ext cx="5292012" cy="3614057"/>
          </a:xfrm>
          <a:prstGeom prst="rect">
            <a:avLst/>
          </a:prstGeom>
        </p:spPr>
      </p:pic>
    </p:spTree>
    <p:extLst>
      <p:ext uri="{BB962C8B-B14F-4D97-AF65-F5344CB8AC3E}">
        <p14:creationId xmlns:p14="http://schemas.microsoft.com/office/powerpoint/2010/main" val="3323406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Creando la actividad principal</a:t>
            </a:r>
          </a:p>
        </p:txBody>
      </p:sp>
      <p:sp>
        <p:nvSpPr>
          <p:cNvPr id="3" name="Marcador de contenido 2"/>
          <p:cNvSpPr>
            <a:spLocks noGrp="1"/>
          </p:cNvSpPr>
          <p:nvPr>
            <p:ph idx="1"/>
          </p:nvPr>
        </p:nvSpPr>
        <p:spPr>
          <a:xfrm>
            <a:off x="5494239" y="2096063"/>
            <a:ext cx="5773318" cy="3956393"/>
          </a:xfrm>
        </p:spPr>
        <p:txBody>
          <a:bodyPr>
            <a:normAutofit fontScale="92500"/>
          </a:bodyPr>
          <a:lstStyle/>
          <a:p>
            <a:r>
              <a:rPr lang="es-MX" dirty="0"/>
              <a:t>Por último, en el siguiente paso del asistente indicaremos los datos asociados a esta actividad principal que acabamos de elegir, indicando el nombre de su clase java asociada (</a:t>
            </a:r>
            <a:r>
              <a:rPr lang="es-MX" dirty="0" err="1"/>
              <a:t>Activity</a:t>
            </a:r>
            <a:r>
              <a:rPr lang="es-MX" dirty="0"/>
              <a:t> </a:t>
            </a:r>
            <a:r>
              <a:rPr lang="es-MX" dirty="0" err="1"/>
              <a:t>Name</a:t>
            </a:r>
            <a:r>
              <a:rPr lang="es-MX" dirty="0"/>
              <a:t>) y el nombre de su </a:t>
            </a:r>
            <a:r>
              <a:rPr lang="es-MX" dirty="0" err="1"/>
              <a:t>layout</a:t>
            </a:r>
            <a:r>
              <a:rPr lang="es-MX" dirty="0"/>
              <a:t> </a:t>
            </a:r>
            <a:r>
              <a:rPr lang="es-MX" dirty="0" err="1"/>
              <a:t>xml</a:t>
            </a:r>
            <a:r>
              <a:rPr lang="es-MX" dirty="0"/>
              <a:t> (algo así como la interfaz gráfica de la actividad, lo veremos más adelante), su título, y el nombre del recurso XML correspondiente a su menú principal. No nos preocuparemos mucho por ahora de todos estos datos por lo que podemos dejar todos los valores por defecto.</a:t>
            </a:r>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56</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36" y="2251609"/>
            <a:ext cx="5317797" cy="3631666"/>
          </a:xfrm>
          <a:prstGeom prst="rect">
            <a:avLst/>
          </a:prstGeom>
        </p:spPr>
      </p:pic>
    </p:spTree>
    <p:extLst>
      <p:ext uri="{BB962C8B-B14F-4D97-AF65-F5344CB8AC3E}">
        <p14:creationId xmlns:p14="http://schemas.microsoft.com/office/powerpoint/2010/main" val="136915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 proyecto creado</a:t>
            </a:r>
          </a:p>
        </p:txBody>
      </p:sp>
      <p:sp>
        <p:nvSpPr>
          <p:cNvPr id="3" name="Marcador de contenido 2"/>
          <p:cNvSpPr>
            <a:spLocks noGrp="1"/>
          </p:cNvSpPr>
          <p:nvPr>
            <p:ph idx="1"/>
          </p:nvPr>
        </p:nvSpPr>
        <p:spPr>
          <a:xfrm>
            <a:off x="5551714" y="2096064"/>
            <a:ext cx="5715842" cy="3695136"/>
          </a:xfrm>
        </p:spPr>
        <p:txBody>
          <a:bodyPr>
            <a:normAutofit fontScale="92500" lnSpcReduction="20000"/>
          </a:bodyPr>
          <a:lstStyle/>
          <a:p>
            <a:r>
              <a:rPr lang="es-MX" dirty="0"/>
              <a:t>Una vez configurado todo pulsamos el botón </a:t>
            </a:r>
            <a:r>
              <a:rPr lang="es-MX" dirty="0" err="1"/>
              <a:t>Finish</a:t>
            </a:r>
            <a:r>
              <a:rPr lang="es-MX" dirty="0"/>
              <a:t> y Android Studio creará por nosotros toda la estructura del proyecto y los elementos indispensables que debe contener.</a:t>
            </a:r>
          </a:p>
          <a:p>
            <a:r>
              <a:rPr lang="es-MX" dirty="0"/>
              <a:t>En ocasiones Android Studio no realiza correctamente esta primera carga del proyecto y es posible que os encontréis con un error del tipo “</a:t>
            </a:r>
            <a:r>
              <a:rPr lang="es-MX" dirty="0" err="1"/>
              <a:t>Rendering</a:t>
            </a:r>
            <a:r>
              <a:rPr lang="es-MX" dirty="0"/>
              <a:t> </a:t>
            </a:r>
            <a:r>
              <a:rPr lang="es-MX" dirty="0" err="1"/>
              <a:t>Problems</a:t>
            </a:r>
            <a:r>
              <a:rPr lang="es-MX" dirty="0"/>
              <a:t>…“. Para solucionarlo no tenéis más que cerrar la ventana del editor gráfico y volverla a abrir pulsando sobre el fichero “activity_main.xml” que podéis ver en el explorador de la parte izquierda.</a:t>
            </a:r>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57</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73" y="2329418"/>
            <a:ext cx="5393541" cy="3228427"/>
          </a:xfrm>
          <a:prstGeom prst="rect">
            <a:avLst/>
          </a:prstGeom>
        </p:spPr>
      </p:pic>
    </p:spTree>
    <p:extLst>
      <p:ext uri="{BB962C8B-B14F-4D97-AF65-F5344CB8AC3E}">
        <p14:creationId xmlns:p14="http://schemas.microsoft.com/office/powerpoint/2010/main" val="636368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 del proyecto android</a:t>
            </a:r>
          </a:p>
        </p:txBody>
      </p:sp>
      <p:sp>
        <p:nvSpPr>
          <p:cNvPr id="3" name="Marcador de contenido 2"/>
          <p:cNvSpPr>
            <a:spLocks noGrp="1"/>
          </p:cNvSpPr>
          <p:nvPr>
            <p:ph idx="1"/>
          </p:nvPr>
        </p:nvSpPr>
        <p:spPr/>
        <p:txBody>
          <a:bodyPr/>
          <a:lstStyle/>
          <a:p>
            <a:r>
              <a:rPr lang="es-MX" dirty="0"/>
              <a:t>Lo primero que debemos distinguir son los conceptos de proyecto y módulo. La entidad proyecto es única, y engloba a todos los demás elementos. Dentro de un proyecto podemos incluir varios módulos, que pueden representar aplicaciones distintas, versiones diferentes de una misma aplicación, o distintos componentes de un sistema (aplicación móvil, aplicación servidor, librerías, …). En la mayoría de los casos, trabajaremos con un proyecto que contendrá un sólo módulo correspondiente a nuestra aplicación principal. Por ejemplo en este caso que estamos creando tenemos el proyecto “</a:t>
            </a:r>
            <a:r>
              <a:rPr lang="es-MX" dirty="0" err="1"/>
              <a:t>android</a:t>
            </a:r>
            <a:r>
              <a:rPr lang="es-MX" dirty="0"/>
              <a:t>-hola-usuario” que contiene al módulo “app” que contendrá todo el software de la aplicación de ejemplo.</a:t>
            </a:r>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58</a:t>
            </a:fld>
            <a:endParaRPr lang="en-US" dirty="0"/>
          </a:p>
        </p:txBody>
      </p:sp>
    </p:spTree>
    <p:extLst>
      <p:ext uri="{BB962C8B-B14F-4D97-AF65-F5344CB8AC3E}">
        <p14:creationId xmlns:p14="http://schemas.microsoft.com/office/powerpoint/2010/main" val="2681916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 del proyecto android</a:t>
            </a:r>
          </a:p>
        </p:txBody>
      </p:sp>
      <p:sp>
        <p:nvSpPr>
          <p:cNvPr id="3" name="Marcador de contenido 2"/>
          <p:cNvSpPr>
            <a:spLocks noGrp="1"/>
          </p:cNvSpPr>
          <p:nvPr>
            <p:ph idx="1"/>
          </p:nvPr>
        </p:nvSpPr>
        <p:spPr>
          <a:xfrm>
            <a:off x="4865517" y="2096063"/>
            <a:ext cx="6402039" cy="3945507"/>
          </a:xfrm>
        </p:spPr>
        <p:txBody>
          <a:bodyPr>
            <a:normAutofit fontScale="92500" lnSpcReduction="20000"/>
          </a:bodyPr>
          <a:lstStyle/>
          <a:p>
            <a:r>
              <a:rPr lang="es-MX" dirty="0"/>
              <a:t>A continuación describiremos los contenidos principales de nuestro módulo principal.</a:t>
            </a:r>
          </a:p>
          <a:p>
            <a:endParaRPr lang="es-MX" dirty="0"/>
          </a:p>
          <a:p>
            <a:r>
              <a:rPr lang="es-MX" b="1" dirty="0"/>
              <a:t>Carpeta /app/</a:t>
            </a:r>
            <a:r>
              <a:rPr lang="es-MX" b="1" dirty="0" err="1"/>
              <a:t>src</a:t>
            </a:r>
            <a:r>
              <a:rPr lang="es-MX" b="1" dirty="0"/>
              <a:t>/</a:t>
            </a:r>
            <a:r>
              <a:rPr lang="es-MX" b="1" dirty="0" err="1"/>
              <a:t>main</a:t>
            </a:r>
            <a:r>
              <a:rPr lang="es-MX" b="1" dirty="0"/>
              <a:t>/java</a:t>
            </a:r>
          </a:p>
          <a:p>
            <a:r>
              <a:rPr lang="es-MX" dirty="0"/>
              <a:t>Esta carpeta contendrá todo el código fuente de la aplicación, clases auxiliares, etc. Inicialmente, Android Studio creará por nosotros el código básico de la pantalla (actividad o </a:t>
            </a:r>
            <a:r>
              <a:rPr lang="es-MX" dirty="0" err="1"/>
              <a:t>activity</a:t>
            </a:r>
            <a:r>
              <a:rPr lang="es-MX" dirty="0"/>
              <a:t>) principal de la aplicación, que recordemos que en nuestro caso era </a:t>
            </a:r>
            <a:r>
              <a:rPr lang="es-MX" dirty="0" err="1"/>
              <a:t>MainActivity</a:t>
            </a:r>
            <a:r>
              <a:rPr lang="es-MX" dirty="0"/>
              <a:t>, y siempre bajo la estructura del paquete java definido durante la creación del proyecto.</a:t>
            </a:r>
          </a:p>
          <a:p>
            <a:endParaRPr lang="es-MX" dirty="0"/>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59</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79" y="1935921"/>
            <a:ext cx="1964308" cy="4514739"/>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417" y="2683855"/>
            <a:ext cx="2362530" cy="600159"/>
          </a:xfrm>
          <a:prstGeom prst="rect">
            <a:avLst/>
          </a:prstGeom>
        </p:spPr>
      </p:pic>
    </p:spTree>
    <p:extLst>
      <p:ext uri="{BB962C8B-B14F-4D97-AF65-F5344CB8AC3E}">
        <p14:creationId xmlns:p14="http://schemas.microsoft.com/office/powerpoint/2010/main" val="15864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solidFill>
                  <a:srgbClr val="66FF33"/>
                </a:solidFill>
              </a:rPr>
              <a:t>1.1 ¿Que hace a Android especial?</a:t>
            </a:r>
            <a:r>
              <a:rPr lang="es-MX" dirty="0">
                <a:solidFill>
                  <a:srgbClr val="66FF33"/>
                </a:solidFill>
              </a:rPr>
              <a:t> </a:t>
            </a:r>
          </a:p>
        </p:txBody>
      </p:sp>
      <p:sp>
        <p:nvSpPr>
          <p:cNvPr id="3" name="Marcador de contenido 2"/>
          <p:cNvSpPr>
            <a:spLocks noGrp="1"/>
          </p:cNvSpPr>
          <p:nvPr>
            <p:ph idx="1"/>
          </p:nvPr>
        </p:nvSpPr>
        <p:spPr>
          <a:xfrm>
            <a:off x="306578" y="1471077"/>
            <a:ext cx="11578844" cy="4859020"/>
          </a:xfrm>
        </p:spPr>
        <p:txBody>
          <a:bodyPr>
            <a:noAutofit/>
          </a:bodyPr>
          <a:lstStyle/>
          <a:p>
            <a:r>
              <a:rPr lang="es-MX" sz="1600" dirty="0"/>
              <a:t>Existen muchas plataformas para </a:t>
            </a:r>
            <a:r>
              <a:rPr lang="es-MX" sz="1600" dirty="0">
                <a:solidFill>
                  <a:srgbClr val="FFFF00"/>
                </a:solidFill>
              </a:rPr>
              <a:t>móviles (iOS, </a:t>
            </a:r>
            <a:r>
              <a:rPr lang="es-MX" sz="1600" dirty="0" err="1">
                <a:solidFill>
                  <a:srgbClr val="FFFF00"/>
                </a:solidFill>
              </a:rPr>
              <a:t>Symbian</a:t>
            </a:r>
            <a:r>
              <a:rPr lang="es-MX" sz="1600" dirty="0">
                <a:solidFill>
                  <a:srgbClr val="FFFF00"/>
                </a:solidFill>
              </a:rPr>
              <a:t>, Windows </a:t>
            </a:r>
            <a:r>
              <a:rPr lang="es-MX" sz="1600" dirty="0" err="1">
                <a:solidFill>
                  <a:srgbClr val="FFFF00"/>
                </a:solidFill>
              </a:rPr>
              <a:t>Phone</a:t>
            </a:r>
            <a:r>
              <a:rPr lang="es-MX" sz="1600" dirty="0">
                <a:solidFill>
                  <a:srgbClr val="FFFF00"/>
                </a:solidFill>
              </a:rPr>
              <a:t>, BlackBerry, Palm, Java Mobile </a:t>
            </a:r>
            <a:r>
              <a:rPr lang="es-MX" sz="1600" dirty="0" err="1">
                <a:solidFill>
                  <a:srgbClr val="FFFF00"/>
                </a:solidFill>
              </a:rPr>
              <a:t>Edition</a:t>
            </a:r>
            <a:r>
              <a:rPr lang="es-MX" sz="1600" dirty="0">
                <a:solidFill>
                  <a:srgbClr val="FFFF00"/>
                </a:solidFill>
              </a:rPr>
              <a:t>, Linux Mobile (</a:t>
            </a:r>
            <a:r>
              <a:rPr lang="es-MX" sz="1600" dirty="0" err="1">
                <a:solidFill>
                  <a:srgbClr val="FFFF00"/>
                </a:solidFill>
              </a:rPr>
              <a:t>LiMo</a:t>
            </a:r>
            <a:r>
              <a:rPr lang="es-MX" sz="1600" dirty="0">
                <a:solidFill>
                  <a:srgbClr val="FFFF00"/>
                </a:solidFill>
              </a:rPr>
              <a:t>),..); </a:t>
            </a:r>
            <a:r>
              <a:rPr lang="es-MX" sz="1600" dirty="0"/>
              <a:t>sin embargo Android presenta una serie de características que lo hacen diferente. Es el primero que combina en una misma solución las siguientes cualidades:</a:t>
            </a:r>
          </a:p>
          <a:p>
            <a:r>
              <a:rPr lang="es-MX" sz="1600" b="1" dirty="0"/>
              <a:t>Plataforma realmente abierta</a:t>
            </a:r>
            <a:r>
              <a:rPr lang="es-MX" sz="1600" dirty="0"/>
              <a:t>. Es una plataforma de desarrollo libre basada en Linux y de código abierto. </a:t>
            </a:r>
          </a:p>
          <a:p>
            <a:r>
              <a:rPr lang="es-MX" sz="1600" b="1" dirty="0"/>
              <a:t>Adaptable a cualquier tipo de hardware</a:t>
            </a:r>
            <a:r>
              <a:rPr lang="es-MX" sz="1600" dirty="0"/>
              <a:t>. Android no ha sido diseñado exclusivamente para su uso en teléfonos y tabletas. Hoy en día podemos encontrar relojes, cámaras, electrodomésticos y gran variedad de sistemas empotrados que se basan en este sistema operativo La aplicación ha de funcionar correctamente en dispositivos con gran variedad de tipos de entrada, pantalla, memoria, etc. </a:t>
            </a:r>
            <a:r>
              <a:rPr lang="es-MX" sz="1600" dirty="0">
                <a:solidFill>
                  <a:srgbClr val="FF0000"/>
                </a:solidFill>
              </a:rPr>
              <a:t>Esta característica contrasta con la estrategia de Apple. En </a:t>
            </a:r>
            <a:r>
              <a:rPr lang="es-MX" sz="1600" dirty="0" err="1">
                <a:solidFill>
                  <a:srgbClr val="FF0000"/>
                </a:solidFill>
              </a:rPr>
              <a:t>iOS</a:t>
            </a:r>
            <a:r>
              <a:rPr lang="es-MX" sz="1600" dirty="0">
                <a:solidFill>
                  <a:srgbClr val="FF0000"/>
                </a:solidFill>
              </a:rPr>
              <a:t> tenemos que desarrollar una aplicación para iPhone y otra diferente para </a:t>
            </a:r>
            <a:r>
              <a:rPr lang="es-MX" sz="1600" dirty="0" err="1">
                <a:solidFill>
                  <a:srgbClr val="FF0000"/>
                </a:solidFill>
              </a:rPr>
              <a:t>iPad</a:t>
            </a:r>
            <a:r>
              <a:rPr lang="es-MX" sz="1600" dirty="0">
                <a:solidFill>
                  <a:srgbClr val="FF0000"/>
                </a:solidFill>
              </a:rPr>
              <a:t>.</a:t>
            </a:r>
          </a:p>
          <a:p>
            <a:r>
              <a:rPr lang="es-MX" sz="1600" dirty="0"/>
              <a:t> </a:t>
            </a:r>
            <a:r>
              <a:rPr lang="es-MX" sz="1600" b="1" dirty="0">
                <a:solidFill>
                  <a:srgbClr val="FFFF00"/>
                </a:solidFill>
              </a:rPr>
              <a:t>Portabilidad asegurada</a:t>
            </a:r>
            <a:r>
              <a:rPr lang="es-MX" sz="1600" dirty="0"/>
              <a:t>. Las aplicaciones finales son desarrolladas en Java lo que nos asegura que podrán ser ejecutadas en cualquier tipo de CPU, tanto presente como futuro. Esto se consigue gracias al concepto de máquina virtual. </a:t>
            </a:r>
          </a:p>
          <a:p>
            <a:r>
              <a:rPr lang="es-MX" sz="1600" b="1" dirty="0"/>
              <a:t>Arquitectura basada en componentes inspirados en Internet</a:t>
            </a:r>
            <a:r>
              <a:rPr lang="es-MX" sz="1600" i="1" dirty="0"/>
              <a:t>. </a:t>
            </a:r>
            <a:r>
              <a:rPr lang="es-MX" sz="1600" dirty="0"/>
              <a:t>Por ejemplo, el diseño de la interfaz de usuario se hace en </a:t>
            </a:r>
            <a:r>
              <a:rPr lang="es-MX" sz="1600" dirty="0" err="1"/>
              <a:t>xml</a:t>
            </a:r>
            <a:r>
              <a:rPr lang="es-MX" sz="1600" dirty="0"/>
              <a:t>, lo que permite que una misma aplicación se ejecute en un móvil de pantalla reducida o en un TV.</a:t>
            </a:r>
          </a:p>
          <a:p>
            <a:endParaRPr lang="es-MX" sz="1400" dirty="0"/>
          </a:p>
        </p:txBody>
      </p:sp>
      <p:sp>
        <p:nvSpPr>
          <p:cNvPr id="5" name="Marcador de fecha 4"/>
          <p:cNvSpPr>
            <a:spLocks noGrp="1"/>
          </p:cNvSpPr>
          <p:nvPr>
            <p:ph type="dt" sz="half" idx="10"/>
          </p:nvPr>
        </p:nvSpPr>
        <p:spPr/>
        <p:txBody>
          <a:bodyPr/>
          <a:lstStyle/>
          <a:p>
            <a:fld id="{4B32B719-5865-42C5-9FF3-8A189FBF33D4}"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6881833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2096065"/>
            <a:ext cx="10353762" cy="1039022"/>
          </a:xfrm>
        </p:spPr>
        <p:txBody>
          <a:bodyPr>
            <a:normAutofit fontScale="85000" lnSpcReduction="20000"/>
          </a:bodyPr>
          <a:lstStyle/>
          <a:p>
            <a:r>
              <a:rPr lang="es-MX" b="1" dirty="0"/>
              <a:t>Carpeta /app/</a:t>
            </a:r>
            <a:r>
              <a:rPr lang="es-MX" b="1" dirty="0" err="1"/>
              <a:t>src</a:t>
            </a:r>
            <a:r>
              <a:rPr lang="es-MX" b="1" dirty="0"/>
              <a:t>/</a:t>
            </a:r>
            <a:r>
              <a:rPr lang="es-MX" b="1" dirty="0" err="1"/>
              <a:t>main</a:t>
            </a:r>
            <a:r>
              <a:rPr lang="es-MX" b="1" dirty="0"/>
              <a:t>/res/</a:t>
            </a:r>
          </a:p>
          <a:p>
            <a:r>
              <a:rPr lang="es-MX" dirty="0"/>
              <a:t>Contiene todos los ficheros de recursos necesarios para el proyecto: imágenes, </a:t>
            </a:r>
            <a:r>
              <a:rPr lang="es-MX" dirty="0" err="1"/>
              <a:t>layouts</a:t>
            </a:r>
            <a:r>
              <a:rPr lang="es-MX" dirty="0"/>
              <a:t>, cadenas de texto, etc. Los diferentes tipos de recursos se pueden distribuir entre las siguientes subcarpetas:</a:t>
            </a:r>
          </a:p>
          <a:p>
            <a:endParaRPr lang="es-MX" dirty="0"/>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60</a:t>
            </a:fld>
            <a:endParaRPr lang="en-US" dirty="0"/>
          </a:p>
        </p:txBody>
      </p:sp>
      <p:sp>
        <p:nvSpPr>
          <p:cNvPr id="7" name="Título 1"/>
          <p:cNvSpPr>
            <a:spLocks noGrp="1"/>
          </p:cNvSpPr>
          <p:nvPr>
            <p:ph type="title"/>
          </p:nvPr>
        </p:nvSpPr>
        <p:spPr>
          <a:xfrm>
            <a:off x="913795" y="609600"/>
            <a:ext cx="10353761" cy="1326321"/>
          </a:xfrm>
        </p:spPr>
        <p:txBody>
          <a:bodyPr/>
          <a:lstStyle/>
          <a:p>
            <a:r>
              <a:rPr lang="es-MX" dirty="0"/>
              <a:t>Estructura del proyecto android</a:t>
            </a:r>
          </a:p>
        </p:txBody>
      </p:sp>
      <p:graphicFrame>
        <p:nvGraphicFramePr>
          <p:cNvPr id="8" name="Tabla 7"/>
          <p:cNvGraphicFramePr>
            <a:graphicFrameLocks noGrp="1"/>
          </p:cNvGraphicFramePr>
          <p:nvPr>
            <p:extLst>
              <p:ext uri="{D42A27DB-BD31-4B8C-83A1-F6EECF244321}">
                <p14:modId xmlns:p14="http://schemas.microsoft.com/office/powerpoint/2010/main" val="2829471194"/>
              </p:ext>
            </p:extLst>
          </p:nvPr>
        </p:nvGraphicFramePr>
        <p:xfrm>
          <a:off x="1445906" y="3135088"/>
          <a:ext cx="8976030" cy="2788099"/>
        </p:xfrm>
        <a:graphic>
          <a:graphicData uri="http://schemas.openxmlformats.org/drawingml/2006/table">
            <a:tbl>
              <a:tblPr>
                <a:tableStyleId>{616DA210-FB5B-4158-B5E0-FEB733F419BA}</a:tableStyleId>
              </a:tblPr>
              <a:tblGrid>
                <a:gridCol w="1906894">
                  <a:extLst>
                    <a:ext uri="{9D8B030D-6E8A-4147-A177-3AD203B41FA5}">
                      <a16:colId xmlns:a16="http://schemas.microsoft.com/office/drawing/2014/main" val="20000"/>
                    </a:ext>
                  </a:extLst>
                </a:gridCol>
                <a:gridCol w="7069136">
                  <a:extLst>
                    <a:ext uri="{9D8B030D-6E8A-4147-A177-3AD203B41FA5}">
                      <a16:colId xmlns:a16="http://schemas.microsoft.com/office/drawing/2014/main" val="20001"/>
                    </a:ext>
                  </a:extLst>
                </a:gridCol>
              </a:tblGrid>
              <a:tr h="260777">
                <a:tc>
                  <a:txBody>
                    <a:bodyPr/>
                    <a:lstStyle/>
                    <a:p>
                      <a:r>
                        <a:rPr lang="es-MX" sz="1400" dirty="0"/>
                        <a:t>Carpeta</a:t>
                      </a:r>
                    </a:p>
                  </a:txBody>
                  <a:tcPr marL="43664" marR="43664" marT="43664" marB="43664" anchor="ctr"/>
                </a:tc>
                <a:tc>
                  <a:txBody>
                    <a:bodyPr/>
                    <a:lstStyle/>
                    <a:p>
                      <a:r>
                        <a:rPr lang="es-MX" sz="1400"/>
                        <a:t>Descripción</a:t>
                      </a:r>
                    </a:p>
                  </a:txBody>
                  <a:tcPr marL="43664" marR="43664" marT="43664" marB="43664" anchor="ctr"/>
                </a:tc>
                <a:extLst>
                  <a:ext uri="{0D108BD9-81ED-4DB2-BD59-A6C34878D82A}">
                    <a16:rowId xmlns:a16="http://schemas.microsoft.com/office/drawing/2014/main" val="10000"/>
                  </a:ext>
                </a:extLst>
              </a:tr>
              <a:tr h="2487411">
                <a:tc>
                  <a:txBody>
                    <a:bodyPr/>
                    <a:lstStyle/>
                    <a:p>
                      <a:r>
                        <a:rPr lang="es-MX" sz="1400"/>
                        <a:t>/res/drawable/</a:t>
                      </a:r>
                    </a:p>
                  </a:txBody>
                  <a:tcPr marL="43664" marR="43664" marT="43664" marB="43664" anchor="ctr"/>
                </a:tc>
                <a:tc>
                  <a:txBody>
                    <a:bodyPr/>
                    <a:lstStyle/>
                    <a:p>
                      <a:r>
                        <a:rPr lang="es-MX" sz="1400" dirty="0"/>
                        <a:t>Contiene las imágenes y otros elementos gráficos usados por la aplicación. Para poder definir diferentes recursos dependiendo de la resolución y densidad de la pantalla del dispositivo se suele dividir en varias subcarpetas:</a:t>
                      </a:r>
                    </a:p>
                    <a:p>
                      <a:pPr>
                        <a:buFont typeface="Arial" panose="020B0604020202020204" pitchFamily="34" charset="0"/>
                        <a:buChar char="•"/>
                      </a:pPr>
                      <a:r>
                        <a:rPr lang="es-MX" sz="1400" dirty="0"/>
                        <a:t>/</a:t>
                      </a:r>
                      <a:r>
                        <a:rPr lang="es-MX" sz="1400" dirty="0" err="1"/>
                        <a:t>drawable</a:t>
                      </a:r>
                      <a:r>
                        <a:rPr lang="es-MX" sz="1400" dirty="0"/>
                        <a:t> (recursos independientes de la densidad)</a:t>
                      </a:r>
                    </a:p>
                    <a:p>
                      <a:pPr>
                        <a:buFont typeface="Arial" panose="020B0604020202020204" pitchFamily="34" charset="0"/>
                        <a:buChar char="•"/>
                      </a:pPr>
                      <a:r>
                        <a:rPr lang="es-MX" sz="1400" dirty="0"/>
                        <a:t>/</a:t>
                      </a:r>
                      <a:r>
                        <a:rPr lang="es-MX" sz="1400" dirty="0" err="1"/>
                        <a:t>drawable-ldpi</a:t>
                      </a:r>
                      <a:r>
                        <a:rPr lang="es-MX" sz="1400" dirty="0"/>
                        <a:t> (densidad baja)</a:t>
                      </a:r>
                    </a:p>
                    <a:p>
                      <a:pPr>
                        <a:buFont typeface="Arial" panose="020B0604020202020204" pitchFamily="34" charset="0"/>
                        <a:buChar char="•"/>
                      </a:pPr>
                      <a:r>
                        <a:rPr lang="es-MX" sz="1400" dirty="0"/>
                        <a:t>/</a:t>
                      </a:r>
                      <a:r>
                        <a:rPr lang="es-MX" sz="1400" dirty="0" err="1"/>
                        <a:t>drawable-mdpi</a:t>
                      </a:r>
                      <a:r>
                        <a:rPr lang="es-MX" sz="1400" dirty="0"/>
                        <a:t> (densidad media)</a:t>
                      </a:r>
                    </a:p>
                    <a:p>
                      <a:pPr>
                        <a:buFont typeface="Arial" panose="020B0604020202020204" pitchFamily="34" charset="0"/>
                        <a:buChar char="•"/>
                      </a:pPr>
                      <a:r>
                        <a:rPr lang="es-MX" sz="1400" dirty="0"/>
                        <a:t>/</a:t>
                      </a:r>
                      <a:r>
                        <a:rPr lang="es-MX" sz="1400" dirty="0" err="1"/>
                        <a:t>drawable-hdpi</a:t>
                      </a:r>
                      <a:r>
                        <a:rPr lang="es-MX" sz="1400" dirty="0"/>
                        <a:t> (densidad alta)</a:t>
                      </a:r>
                    </a:p>
                    <a:p>
                      <a:pPr>
                        <a:buFont typeface="Arial" panose="020B0604020202020204" pitchFamily="34" charset="0"/>
                        <a:buChar char="•"/>
                      </a:pPr>
                      <a:r>
                        <a:rPr lang="es-MX" sz="1400" dirty="0"/>
                        <a:t>/</a:t>
                      </a:r>
                      <a:r>
                        <a:rPr lang="es-MX" sz="1400" dirty="0" err="1"/>
                        <a:t>drawable-xhdpi</a:t>
                      </a:r>
                      <a:r>
                        <a:rPr lang="es-MX" sz="1400" dirty="0"/>
                        <a:t> (densidad muy alta)</a:t>
                      </a:r>
                    </a:p>
                    <a:p>
                      <a:pPr>
                        <a:buFont typeface="Arial" panose="020B0604020202020204" pitchFamily="34" charset="0"/>
                        <a:buChar char="•"/>
                      </a:pPr>
                      <a:r>
                        <a:rPr lang="es-MX" sz="1400" dirty="0"/>
                        <a:t>/</a:t>
                      </a:r>
                      <a:r>
                        <a:rPr lang="es-MX" sz="1400" dirty="0" err="1"/>
                        <a:t>drawable-xxhdpi</a:t>
                      </a:r>
                      <a:r>
                        <a:rPr lang="es-MX" sz="1400" dirty="0"/>
                        <a:t> (densidad muy muy alta :)</a:t>
                      </a:r>
                    </a:p>
                  </a:txBody>
                  <a:tcPr marL="43664" marR="43664" marT="43664" marB="43664"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42487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61</a:t>
            </a:fld>
            <a:endParaRPr lang="en-US" dirty="0"/>
          </a:p>
        </p:txBody>
      </p:sp>
      <p:graphicFrame>
        <p:nvGraphicFramePr>
          <p:cNvPr id="9" name="Tabla 8"/>
          <p:cNvGraphicFramePr>
            <a:graphicFrameLocks noGrp="1"/>
          </p:cNvGraphicFramePr>
          <p:nvPr>
            <p:extLst>
              <p:ext uri="{D42A27DB-BD31-4B8C-83A1-F6EECF244321}">
                <p14:modId xmlns:p14="http://schemas.microsoft.com/office/powerpoint/2010/main" val="1448066520"/>
              </p:ext>
            </p:extLst>
          </p:nvPr>
        </p:nvGraphicFramePr>
        <p:xfrm>
          <a:off x="913794" y="2325207"/>
          <a:ext cx="10124320" cy="2413104"/>
        </p:xfrm>
        <a:graphic>
          <a:graphicData uri="http://schemas.openxmlformats.org/drawingml/2006/table">
            <a:tbl>
              <a:tblPr>
                <a:tableStyleId>{616DA210-FB5B-4158-B5E0-FEB733F419BA}</a:tableStyleId>
              </a:tblPr>
              <a:tblGrid>
                <a:gridCol w="2188635">
                  <a:extLst>
                    <a:ext uri="{9D8B030D-6E8A-4147-A177-3AD203B41FA5}">
                      <a16:colId xmlns:a16="http://schemas.microsoft.com/office/drawing/2014/main" val="20000"/>
                    </a:ext>
                  </a:extLst>
                </a:gridCol>
                <a:gridCol w="7935685">
                  <a:extLst>
                    <a:ext uri="{9D8B030D-6E8A-4147-A177-3AD203B41FA5}">
                      <a16:colId xmlns:a16="http://schemas.microsoft.com/office/drawing/2014/main" val="20001"/>
                    </a:ext>
                  </a:extLst>
                </a:gridCol>
              </a:tblGrid>
              <a:tr h="221464">
                <a:tc>
                  <a:txBody>
                    <a:bodyPr/>
                    <a:lstStyle/>
                    <a:p>
                      <a:r>
                        <a:rPr lang="es-MX" sz="1400" dirty="0"/>
                        <a:t>Carpeta</a:t>
                      </a:r>
                    </a:p>
                  </a:txBody>
                  <a:tcPr marL="43664" marR="43664" marT="43664" marB="43664" anchor="ctr"/>
                </a:tc>
                <a:tc>
                  <a:txBody>
                    <a:bodyPr/>
                    <a:lstStyle/>
                    <a:p>
                      <a:r>
                        <a:rPr lang="es-MX" sz="1400" dirty="0"/>
                        <a:t>Descripción</a:t>
                      </a:r>
                    </a:p>
                  </a:txBody>
                  <a:tcPr marL="43664" marR="43664" marT="43664" marB="43664" anchor="ctr"/>
                </a:tc>
                <a:extLst>
                  <a:ext uri="{0D108BD9-81ED-4DB2-BD59-A6C34878D82A}">
                    <a16:rowId xmlns:a16="http://schemas.microsoft.com/office/drawing/2014/main" val="10000"/>
                  </a:ext>
                </a:extLst>
              </a:tr>
              <a:tr h="2112416">
                <a:tc>
                  <a:txBody>
                    <a:bodyPr/>
                    <a:lstStyle/>
                    <a:p>
                      <a:r>
                        <a:rPr lang="es-MX" sz="1400" dirty="0"/>
                        <a:t>/res/</a:t>
                      </a:r>
                      <a:r>
                        <a:rPr lang="es-MX" sz="1400" dirty="0" err="1"/>
                        <a:t>mipmap</a:t>
                      </a:r>
                      <a:r>
                        <a:rPr lang="es-MX" sz="1400" dirty="0"/>
                        <a:t>/</a:t>
                      </a:r>
                    </a:p>
                  </a:txBody>
                  <a:tcPr marL="43664" marR="43664" marT="43664" marB="43664" anchor="ctr"/>
                </a:tc>
                <a:tc>
                  <a:txBody>
                    <a:bodyPr/>
                    <a:lstStyle/>
                    <a:p>
                      <a:r>
                        <a:rPr lang="es-MX" sz="1400" dirty="0"/>
                        <a:t>Contiene los iconos de lanzamiento de la aplicación (el icono que aparecerá en el menú de aplicaciones del dispositivo) para las distintas densidades de pantalla existentes. Al igual que en el caso de las carpetas /</a:t>
                      </a:r>
                      <a:r>
                        <a:rPr lang="es-MX" sz="1400" dirty="0" err="1"/>
                        <a:t>drawable</a:t>
                      </a:r>
                      <a:r>
                        <a:rPr lang="es-MX" sz="1400" dirty="0"/>
                        <a:t>, se dividirá en varias subcarpetas dependiendo de la densidad de pantalla:</a:t>
                      </a:r>
                    </a:p>
                    <a:p>
                      <a:r>
                        <a:rPr lang="es-MX" sz="1400" dirty="0"/>
                        <a:t>/</a:t>
                      </a:r>
                      <a:r>
                        <a:rPr lang="es-MX" sz="1400" dirty="0" err="1"/>
                        <a:t>mipmap-mdpi</a:t>
                      </a:r>
                      <a:endParaRPr lang="es-MX" sz="1400" dirty="0"/>
                    </a:p>
                    <a:p>
                      <a:r>
                        <a:rPr lang="es-MX" sz="1400" dirty="0"/>
                        <a:t>/</a:t>
                      </a:r>
                      <a:r>
                        <a:rPr lang="es-MX" sz="1400" dirty="0" err="1"/>
                        <a:t>mipmap-hdpi</a:t>
                      </a:r>
                      <a:endParaRPr lang="es-MX" sz="1400" dirty="0"/>
                    </a:p>
                    <a:p>
                      <a:r>
                        <a:rPr lang="es-MX" sz="1400" dirty="0"/>
                        <a:t>/</a:t>
                      </a:r>
                      <a:r>
                        <a:rPr lang="es-MX" sz="1400" dirty="0" err="1"/>
                        <a:t>mipmap-xhdpi</a:t>
                      </a:r>
                      <a:endParaRPr lang="es-MX" sz="1400" dirty="0"/>
                    </a:p>
                    <a:p>
                      <a:r>
                        <a:rPr lang="es-MX" sz="1400" dirty="0"/>
                        <a:t>…</a:t>
                      </a:r>
                    </a:p>
                  </a:txBody>
                  <a:tcPr marL="43664" marR="43664" marT="43664" marB="43664" anchor="ctr"/>
                </a:tc>
                <a:extLst>
                  <a:ext uri="{0D108BD9-81ED-4DB2-BD59-A6C34878D82A}">
                    <a16:rowId xmlns:a16="http://schemas.microsoft.com/office/drawing/2014/main" val="10001"/>
                  </a:ext>
                </a:extLst>
              </a:tr>
            </a:tbl>
          </a:graphicData>
        </a:graphic>
      </p:graphicFrame>
      <p:sp>
        <p:nvSpPr>
          <p:cNvPr id="7" name="Título 1"/>
          <p:cNvSpPr>
            <a:spLocks noGrp="1"/>
          </p:cNvSpPr>
          <p:nvPr>
            <p:ph type="title"/>
          </p:nvPr>
        </p:nvSpPr>
        <p:spPr>
          <a:xfrm>
            <a:off x="913795" y="609600"/>
            <a:ext cx="10353761" cy="1326321"/>
          </a:xfrm>
        </p:spPr>
        <p:txBody>
          <a:bodyPr/>
          <a:lstStyle/>
          <a:p>
            <a:r>
              <a:rPr lang="es-MX" dirty="0"/>
              <a:t>Estructura del proyecto android</a:t>
            </a:r>
          </a:p>
        </p:txBody>
      </p:sp>
    </p:spTree>
    <p:extLst>
      <p:ext uri="{BB962C8B-B14F-4D97-AF65-F5344CB8AC3E}">
        <p14:creationId xmlns:p14="http://schemas.microsoft.com/office/powerpoint/2010/main" val="2134529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62</a:t>
            </a:fld>
            <a:endParaRPr lang="en-US" dirty="0"/>
          </a:p>
        </p:txBody>
      </p:sp>
      <p:sp>
        <p:nvSpPr>
          <p:cNvPr id="7" name="Título 1"/>
          <p:cNvSpPr>
            <a:spLocks noGrp="1"/>
          </p:cNvSpPr>
          <p:nvPr>
            <p:ph type="title"/>
          </p:nvPr>
        </p:nvSpPr>
        <p:spPr>
          <a:xfrm>
            <a:off x="913795" y="609600"/>
            <a:ext cx="10353761" cy="1326321"/>
          </a:xfrm>
        </p:spPr>
        <p:txBody>
          <a:bodyPr/>
          <a:lstStyle/>
          <a:p>
            <a:r>
              <a:rPr lang="es-MX" dirty="0"/>
              <a:t>Estructura del proyecto android</a:t>
            </a:r>
          </a:p>
        </p:txBody>
      </p:sp>
      <p:graphicFrame>
        <p:nvGraphicFramePr>
          <p:cNvPr id="9" name="Tabla 8"/>
          <p:cNvGraphicFramePr>
            <a:graphicFrameLocks noGrp="1"/>
          </p:cNvGraphicFramePr>
          <p:nvPr>
            <p:extLst>
              <p:ext uri="{D42A27DB-BD31-4B8C-83A1-F6EECF244321}">
                <p14:modId xmlns:p14="http://schemas.microsoft.com/office/powerpoint/2010/main" val="2430286456"/>
              </p:ext>
            </p:extLst>
          </p:nvPr>
        </p:nvGraphicFramePr>
        <p:xfrm>
          <a:off x="913794" y="1926790"/>
          <a:ext cx="10124320" cy="3956485"/>
        </p:xfrm>
        <a:graphic>
          <a:graphicData uri="http://schemas.openxmlformats.org/drawingml/2006/table">
            <a:tbl>
              <a:tblPr>
                <a:tableStyleId>{616DA210-FB5B-4158-B5E0-FEB733F419BA}</a:tableStyleId>
              </a:tblPr>
              <a:tblGrid>
                <a:gridCol w="2188635">
                  <a:extLst>
                    <a:ext uri="{9D8B030D-6E8A-4147-A177-3AD203B41FA5}">
                      <a16:colId xmlns:a16="http://schemas.microsoft.com/office/drawing/2014/main" val="20000"/>
                    </a:ext>
                  </a:extLst>
                </a:gridCol>
                <a:gridCol w="7935685">
                  <a:extLst>
                    <a:ext uri="{9D8B030D-6E8A-4147-A177-3AD203B41FA5}">
                      <a16:colId xmlns:a16="http://schemas.microsoft.com/office/drawing/2014/main" val="20001"/>
                    </a:ext>
                  </a:extLst>
                </a:gridCol>
              </a:tblGrid>
              <a:tr h="279335">
                <a:tc>
                  <a:txBody>
                    <a:bodyPr/>
                    <a:lstStyle/>
                    <a:p>
                      <a:r>
                        <a:rPr lang="es-MX" sz="1400" dirty="0"/>
                        <a:t>Carpeta</a:t>
                      </a:r>
                    </a:p>
                  </a:txBody>
                  <a:tcPr marL="43664" marR="43664" marT="43664" marB="43664" anchor="ctr"/>
                </a:tc>
                <a:tc>
                  <a:txBody>
                    <a:bodyPr/>
                    <a:lstStyle/>
                    <a:p>
                      <a:r>
                        <a:rPr lang="es-MX" sz="1400" dirty="0"/>
                        <a:t>Descripción</a:t>
                      </a:r>
                    </a:p>
                  </a:txBody>
                  <a:tcPr marL="43664" marR="43664" marT="43664" marB="43664" anchor="ctr"/>
                </a:tc>
                <a:extLst>
                  <a:ext uri="{0D108BD9-81ED-4DB2-BD59-A6C34878D82A}">
                    <a16:rowId xmlns:a16="http://schemas.microsoft.com/office/drawing/2014/main" val="10000"/>
                  </a:ext>
                </a:extLst>
              </a:tr>
              <a:tr h="1756693">
                <a:tc>
                  <a:txBody>
                    <a:bodyPr/>
                    <a:lstStyle/>
                    <a:p>
                      <a:r>
                        <a:rPr lang="es-MX" sz="1400" dirty="0"/>
                        <a:t>/res/</a:t>
                      </a:r>
                      <a:r>
                        <a:rPr lang="es-MX" sz="1400" dirty="0" err="1"/>
                        <a:t>mipmap</a:t>
                      </a:r>
                      <a:r>
                        <a:rPr lang="es-MX" sz="1400" dirty="0"/>
                        <a:t>/</a:t>
                      </a:r>
                    </a:p>
                  </a:txBody>
                  <a:tcPr marL="43664" marR="43664" marT="43664" marB="43664" anchor="ctr"/>
                </a:tc>
                <a:tc>
                  <a:txBody>
                    <a:bodyPr/>
                    <a:lstStyle/>
                    <a:p>
                      <a:r>
                        <a:rPr lang="es-MX" sz="1400" dirty="0"/>
                        <a:t>Contiene los iconos de lanzamiento de la aplicación (el icono que aparecerá en el menú de aplicaciones del dispositivo) para las distintas densidades de pantalla existentes. Al igual que en el caso de las carpetas /</a:t>
                      </a:r>
                      <a:r>
                        <a:rPr lang="es-MX" sz="1400" dirty="0" err="1"/>
                        <a:t>drawable</a:t>
                      </a:r>
                      <a:r>
                        <a:rPr lang="es-MX" sz="1400" dirty="0"/>
                        <a:t>, se dividirá en varias subcarpetas dependiendo de la densidad de pantalla:</a:t>
                      </a:r>
                    </a:p>
                    <a:p>
                      <a:r>
                        <a:rPr lang="es-MX" sz="1400" dirty="0"/>
                        <a:t>/</a:t>
                      </a:r>
                      <a:r>
                        <a:rPr lang="es-MX" sz="1400" dirty="0" err="1"/>
                        <a:t>mipmap-mdpi</a:t>
                      </a:r>
                      <a:endParaRPr lang="es-MX" sz="1400" dirty="0"/>
                    </a:p>
                    <a:p>
                      <a:r>
                        <a:rPr lang="es-MX" sz="1400" dirty="0"/>
                        <a:t>/</a:t>
                      </a:r>
                      <a:r>
                        <a:rPr lang="es-MX" sz="1400" dirty="0" err="1"/>
                        <a:t>mipmap-hdpi</a:t>
                      </a:r>
                      <a:endParaRPr lang="es-MX" sz="1400" dirty="0"/>
                    </a:p>
                    <a:p>
                      <a:r>
                        <a:rPr lang="es-MX" sz="1400" dirty="0"/>
                        <a:t>/</a:t>
                      </a:r>
                      <a:r>
                        <a:rPr lang="es-MX" sz="1400" dirty="0" err="1"/>
                        <a:t>mipmap-xhdpi</a:t>
                      </a:r>
                      <a:endParaRPr lang="es-MX" sz="1400" dirty="0"/>
                    </a:p>
                    <a:p>
                      <a:r>
                        <a:rPr lang="es-MX" sz="1400" dirty="0"/>
                        <a:t>…</a:t>
                      </a:r>
                    </a:p>
                    <a:p>
                      <a:endParaRPr lang="es-MX" sz="1400" dirty="0"/>
                    </a:p>
                  </a:txBody>
                  <a:tcPr marL="43664" marR="43664" marT="43664" marB="43664" anchor="ctr"/>
                </a:tc>
                <a:extLst>
                  <a:ext uri="{0D108BD9-81ED-4DB2-BD59-A6C34878D82A}">
                    <a16:rowId xmlns:a16="http://schemas.microsoft.com/office/drawing/2014/main" val="10001"/>
                  </a:ext>
                </a:extLst>
              </a:tr>
              <a:tr h="1648229">
                <a:tc>
                  <a:txBody>
                    <a:bodyPr/>
                    <a:lstStyle/>
                    <a:p>
                      <a:r>
                        <a:rPr lang="es-MX" sz="1400" dirty="0"/>
                        <a:t>/res/</a:t>
                      </a:r>
                      <a:r>
                        <a:rPr lang="es-MX" sz="1400" dirty="0" err="1"/>
                        <a:t>layout</a:t>
                      </a:r>
                      <a:r>
                        <a:rPr lang="es-MX" sz="1400" dirty="0"/>
                        <a:t>/</a:t>
                      </a:r>
                    </a:p>
                  </a:txBody>
                  <a:tcPr marL="43664" marR="43664" marT="43664" marB="43664" anchor="ctr"/>
                </a:tc>
                <a:tc>
                  <a:txBody>
                    <a:bodyPr/>
                    <a:lstStyle/>
                    <a:p>
                      <a:r>
                        <a:rPr lang="es-MX" sz="1400" dirty="0"/>
                        <a:t>Contiene los ficheros de definición XML de las diferentes pantallas de la interfaz gráfica. Para definir distintos </a:t>
                      </a:r>
                      <a:r>
                        <a:rPr lang="es-MX" sz="1400" i="1" dirty="0" err="1"/>
                        <a:t>layouts</a:t>
                      </a:r>
                      <a:r>
                        <a:rPr lang="es-MX" sz="1400" dirty="0"/>
                        <a:t> dependiendo de la orientación del dispositivo se puede dividir también en subcarpetas:</a:t>
                      </a:r>
                    </a:p>
                    <a:p>
                      <a:r>
                        <a:rPr lang="es-MX" sz="1400" dirty="0"/>
                        <a:t>/</a:t>
                      </a:r>
                      <a:r>
                        <a:rPr lang="es-MX" sz="1400" dirty="0" err="1"/>
                        <a:t>layout</a:t>
                      </a:r>
                      <a:r>
                        <a:rPr lang="es-MX" sz="1400" dirty="0"/>
                        <a:t> (vertical)</a:t>
                      </a:r>
                    </a:p>
                    <a:p>
                      <a:r>
                        <a:rPr lang="es-MX" sz="1400" dirty="0"/>
                        <a:t>/</a:t>
                      </a:r>
                      <a:r>
                        <a:rPr lang="es-MX" sz="1400" dirty="0" err="1"/>
                        <a:t>layout-land</a:t>
                      </a:r>
                      <a:r>
                        <a:rPr lang="es-MX" sz="1400" dirty="0"/>
                        <a:t>  (horizontal)</a:t>
                      </a:r>
                    </a:p>
                  </a:txBody>
                  <a:tcPr marL="43664" marR="43664" marT="43664" marB="43664"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0220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63</a:t>
            </a:fld>
            <a:endParaRPr lang="en-US" dirty="0"/>
          </a:p>
        </p:txBody>
      </p:sp>
      <p:sp>
        <p:nvSpPr>
          <p:cNvPr id="7" name="Título 1"/>
          <p:cNvSpPr>
            <a:spLocks noGrp="1"/>
          </p:cNvSpPr>
          <p:nvPr>
            <p:ph type="title"/>
          </p:nvPr>
        </p:nvSpPr>
        <p:spPr>
          <a:xfrm>
            <a:off x="913795" y="609600"/>
            <a:ext cx="10353761" cy="1326321"/>
          </a:xfrm>
        </p:spPr>
        <p:txBody>
          <a:bodyPr/>
          <a:lstStyle/>
          <a:p>
            <a:r>
              <a:rPr lang="es-MX" dirty="0"/>
              <a:t>Estructura del proyecto android</a:t>
            </a:r>
          </a:p>
        </p:txBody>
      </p:sp>
      <p:graphicFrame>
        <p:nvGraphicFramePr>
          <p:cNvPr id="8" name="Tabla 7"/>
          <p:cNvGraphicFramePr>
            <a:graphicFrameLocks noGrp="1"/>
          </p:cNvGraphicFramePr>
          <p:nvPr>
            <p:extLst>
              <p:ext uri="{D42A27DB-BD31-4B8C-83A1-F6EECF244321}">
                <p14:modId xmlns:p14="http://schemas.microsoft.com/office/powerpoint/2010/main" val="566179796"/>
              </p:ext>
            </p:extLst>
          </p:nvPr>
        </p:nvGraphicFramePr>
        <p:xfrm>
          <a:off x="913794" y="1625026"/>
          <a:ext cx="10124320" cy="4258249"/>
        </p:xfrm>
        <a:graphic>
          <a:graphicData uri="http://schemas.openxmlformats.org/drawingml/2006/table">
            <a:tbl>
              <a:tblPr>
                <a:tableStyleId>{616DA210-FB5B-4158-B5E0-FEB733F419BA}</a:tableStyleId>
              </a:tblPr>
              <a:tblGrid>
                <a:gridCol w="2188635">
                  <a:extLst>
                    <a:ext uri="{9D8B030D-6E8A-4147-A177-3AD203B41FA5}">
                      <a16:colId xmlns:a16="http://schemas.microsoft.com/office/drawing/2014/main" val="20000"/>
                    </a:ext>
                  </a:extLst>
                </a:gridCol>
                <a:gridCol w="7935685">
                  <a:extLst>
                    <a:ext uri="{9D8B030D-6E8A-4147-A177-3AD203B41FA5}">
                      <a16:colId xmlns:a16="http://schemas.microsoft.com/office/drawing/2014/main" val="20001"/>
                    </a:ext>
                  </a:extLst>
                </a:gridCol>
              </a:tblGrid>
              <a:tr h="315787">
                <a:tc>
                  <a:txBody>
                    <a:bodyPr/>
                    <a:lstStyle/>
                    <a:p>
                      <a:r>
                        <a:rPr lang="es-MX" sz="1400" dirty="0"/>
                        <a:t>Carpeta</a:t>
                      </a:r>
                    </a:p>
                  </a:txBody>
                  <a:tcPr marL="43664" marR="43664" marT="43664" marB="43664" anchor="ctr"/>
                </a:tc>
                <a:tc>
                  <a:txBody>
                    <a:bodyPr/>
                    <a:lstStyle/>
                    <a:p>
                      <a:r>
                        <a:rPr lang="es-MX" sz="1400" dirty="0"/>
                        <a:t>Descripción</a:t>
                      </a:r>
                    </a:p>
                  </a:txBody>
                  <a:tcPr marL="43664" marR="43664" marT="43664" marB="43664" anchor="ctr"/>
                </a:tc>
                <a:extLst>
                  <a:ext uri="{0D108BD9-81ED-4DB2-BD59-A6C34878D82A}">
                    <a16:rowId xmlns:a16="http://schemas.microsoft.com/office/drawing/2014/main" val="10000"/>
                  </a:ext>
                </a:extLst>
              </a:tr>
              <a:tr h="495231">
                <a:tc>
                  <a:txBody>
                    <a:bodyPr/>
                    <a:lstStyle/>
                    <a:p>
                      <a:r>
                        <a:rPr lang="es-MX" sz="1400" dirty="0"/>
                        <a:t>/res/</a:t>
                      </a:r>
                      <a:r>
                        <a:rPr lang="es-MX" sz="1400" dirty="0" err="1"/>
                        <a:t>anim</a:t>
                      </a:r>
                      <a:r>
                        <a:rPr lang="es-MX" sz="1400" dirty="0"/>
                        <a:t>/</a:t>
                      </a:r>
                      <a:br>
                        <a:rPr lang="es-MX" sz="1400" dirty="0"/>
                      </a:br>
                      <a:r>
                        <a:rPr lang="es-MX" sz="1400" dirty="0"/>
                        <a:t>/res/</a:t>
                      </a:r>
                      <a:r>
                        <a:rPr lang="es-MX" sz="1400" dirty="0" err="1"/>
                        <a:t>animator</a:t>
                      </a:r>
                      <a:endParaRPr lang="es-MX" sz="1400" dirty="0"/>
                    </a:p>
                  </a:txBody>
                  <a:tcPr marL="43664" marR="43664" marT="43664" marB="43664" anchor="ctr"/>
                </a:tc>
                <a:tc>
                  <a:txBody>
                    <a:bodyPr/>
                    <a:lstStyle/>
                    <a:p>
                      <a:r>
                        <a:rPr lang="es-MX" sz="1400" dirty="0"/>
                        <a:t>Contienen la definición de las animaciones utilizadas por la aplicación.</a:t>
                      </a:r>
                    </a:p>
                  </a:txBody>
                  <a:tcPr marL="43664" marR="43664" marT="43664" marB="43664" anchor="ctr"/>
                </a:tc>
                <a:extLst>
                  <a:ext uri="{0D108BD9-81ED-4DB2-BD59-A6C34878D82A}">
                    <a16:rowId xmlns:a16="http://schemas.microsoft.com/office/drawing/2014/main" val="10001"/>
                  </a:ext>
                </a:extLst>
              </a:tr>
              <a:tr h="585734">
                <a:tc>
                  <a:txBody>
                    <a:bodyPr/>
                    <a:lstStyle/>
                    <a:p>
                      <a:r>
                        <a:rPr lang="es-MX" sz="1400" dirty="0"/>
                        <a:t>/res/color/</a:t>
                      </a:r>
                    </a:p>
                  </a:txBody>
                  <a:tcPr marL="43664" marR="43664" marT="43664" marB="43664" anchor="ctr"/>
                </a:tc>
                <a:tc>
                  <a:txBody>
                    <a:bodyPr/>
                    <a:lstStyle/>
                    <a:p>
                      <a:r>
                        <a:rPr lang="es-MX" sz="1400" dirty="0"/>
                        <a:t>Contiene ficheros XML de definición de listas de colores según estado.</a:t>
                      </a:r>
                    </a:p>
                  </a:txBody>
                  <a:tcPr marL="43664" marR="43664" marT="43664" marB="43664" anchor="ctr"/>
                </a:tc>
                <a:extLst>
                  <a:ext uri="{0D108BD9-81ED-4DB2-BD59-A6C34878D82A}">
                    <a16:rowId xmlns:a16="http://schemas.microsoft.com/office/drawing/2014/main" val="10002"/>
                  </a:ext>
                </a:extLst>
              </a:tr>
              <a:tr h="540679">
                <a:tc>
                  <a:txBody>
                    <a:bodyPr/>
                    <a:lstStyle/>
                    <a:p>
                      <a:r>
                        <a:rPr lang="es-MX" sz="1400" dirty="0"/>
                        <a:t>/res/</a:t>
                      </a:r>
                      <a:r>
                        <a:rPr lang="es-MX" sz="1400" dirty="0" err="1"/>
                        <a:t>menu</a:t>
                      </a:r>
                      <a:r>
                        <a:rPr lang="es-MX" sz="1400" dirty="0"/>
                        <a:t>/</a:t>
                      </a:r>
                    </a:p>
                  </a:txBody>
                  <a:tcPr marL="43664" marR="43664" marT="43664" marB="43664" anchor="ctr"/>
                </a:tc>
                <a:tc>
                  <a:txBody>
                    <a:bodyPr/>
                    <a:lstStyle/>
                    <a:p>
                      <a:r>
                        <a:rPr lang="es-MX" sz="1400" dirty="0"/>
                        <a:t>Contiene la definición XML de los menús de la aplicación.</a:t>
                      </a:r>
                    </a:p>
                  </a:txBody>
                  <a:tcPr marL="43664" marR="43664" marT="43664" marB="43664" anchor="ctr"/>
                </a:tc>
                <a:extLst>
                  <a:ext uri="{0D108BD9-81ED-4DB2-BD59-A6C34878D82A}">
                    <a16:rowId xmlns:a16="http://schemas.microsoft.com/office/drawing/2014/main" val="10003"/>
                  </a:ext>
                </a:extLst>
              </a:tr>
              <a:tr h="423531">
                <a:tc>
                  <a:txBody>
                    <a:bodyPr/>
                    <a:lstStyle/>
                    <a:p>
                      <a:r>
                        <a:rPr lang="es-MX" sz="1400" dirty="0"/>
                        <a:t>/res/</a:t>
                      </a:r>
                      <a:r>
                        <a:rPr lang="es-MX" sz="1400" dirty="0" err="1"/>
                        <a:t>xml</a:t>
                      </a:r>
                      <a:r>
                        <a:rPr lang="es-MX" sz="1400" dirty="0"/>
                        <a:t>/</a:t>
                      </a:r>
                    </a:p>
                  </a:txBody>
                  <a:tcPr marL="43664" marR="43664" marT="43664" marB="43664" anchor="ctr"/>
                </a:tc>
                <a:tc>
                  <a:txBody>
                    <a:bodyPr/>
                    <a:lstStyle/>
                    <a:p>
                      <a:r>
                        <a:rPr lang="es-MX" sz="1400" dirty="0"/>
                        <a:t>Contiene otros ficheros XML de datos utilizados por la aplicación.</a:t>
                      </a:r>
                    </a:p>
                  </a:txBody>
                  <a:tcPr marL="43664" marR="43664" marT="43664" marB="43664" anchor="ctr"/>
                </a:tc>
                <a:extLst>
                  <a:ext uri="{0D108BD9-81ED-4DB2-BD59-A6C34878D82A}">
                    <a16:rowId xmlns:a16="http://schemas.microsoft.com/office/drawing/2014/main" val="10004"/>
                  </a:ext>
                </a:extLst>
              </a:tr>
              <a:tr h="513644">
                <a:tc>
                  <a:txBody>
                    <a:bodyPr/>
                    <a:lstStyle/>
                    <a:p>
                      <a:r>
                        <a:rPr lang="es-MX" sz="1400" dirty="0"/>
                        <a:t>/res/</a:t>
                      </a:r>
                      <a:r>
                        <a:rPr lang="es-MX" sz="1400" dirty="0" err="1"/>
                        <a:t>raw</a:t>
                      </a:r>
                      <a:r>
                        <a:rPr lang="es-MX" sz="1400" dirty="0"/>
                        <a:t>/</a:t>
                      </a:r>
                    </a:p>
                  </a:txBody>
                  <a:tcPr marL="43664" marR="43664" marT="43664" marB="43664" anchor="ctr"/>
                </a:tc>
                <a:tc>
                  <a:txBody>
                    <a:bodyPr/>
                    <a:lstStyle/>
                    <a:p>
                      <a:r>
                        <a:rPr lang="es-MX" sz="1400" dirty="0"/>
                        <a:t>Contiene recursos adicionales, normalmente en formato distinto a XML, que no se incluyan en el resto de carpetas de recursos.</a:t>
                      </a:r>
                    </a:p>
                  </a:txBody>
                  <a:tcPr marL="43664" marR="43664" marT="43664" marB="43664" anchor="ctr"/>
                </a:tc>
                <a:extLst>
                  <a:ext uri="{0D108BD9-81ED-4DB2-BD59-A6C34878D82A}">
                    <a16:rowId xmlns:a16="http://schemas.microsoft.com/office/drawing/2014/main" val="10005"/>
                  </a:ext>
                </a:extLst>
              </a:tr>
              <a:tr h="1364422">
                <a:tc>
                  <a:txBody>
                    <a:bodyPr/>
                    <a:lstStyle/>
                    <a:p>
                      <a:r>
                        <a:rPr lang="es-MX" sz="1400" dirty="0"/>
                        <a:t>/res/</a:t>
                      </a:r>
                      <a:r>
                        <a:rPr lang="es-MX" sz="1400" dirty="0" err="1"/>
                        <a:t>values</a:t>
                      </a:r>
                      <a:r>
                        <a:rPr lang="es-MX" sz="1400" dirty="0"/>
                        <a:t>/</a:t>
                      </a:r>
                    </a:p>
                  </a:txBody>
                  <a:tcPr marL="43664" marR="43664" marT="43664" marB="43664" anchor="ctr"/>
                </a:tc>
                <a:tc>
                  <a:txBody>
                    <a:bodyPr/>
                    <a:lstStyle/>
                    <a:p>
                      <a:r>
                        <a:rPr lang="es-MX" sz="1400" dirty="0"/>
                        <a:t>Contiene otros ficheros XML de recursos de la aplicación, como por ejemplo cadenas de texto (</a:t>
                      </a:r>
                      <a:r>
                        <a:rPr lang="es-MX" sz="1400" i="1" dirty="0"/>
                        <a:t>strings.xml</a:t>
                      </a:r>
                      <a:r>
                        <a:rPr lang="es-MX" sz="1400" dirty="0"/>
                        <a:t>), estilos (</a:t>
                      </a:r>
                      <a:r>
                        <a:rPr lang="es-MX" sz="1400" i="1" dirty="0"/>
                        <a:t>styles.xml</a:t>
                      </a:r>
                      <a:r>
                        <a:rPr lang="es-MX" sz="1400" dirty="0"/>
                        <a:t>), colores (</a:t>
                      </a:r>
                      <a:r>
                        <a:rPr lang="es-MX" sz="1400" i="1" dirty="0"/>
                        <a:t>colors.xml</a:t>
                      </a:r>
                      <a:r>
                        <a:rPr lang="es-MX" sz="1400" dirty="0"/>
                        <a:t>), </a:t>
                      </a:r>
                      <a:r>
                        <a:rPr lang="es-MX" sz="1400" dirty="0" err="1"/>
                        <a:t>arrays</a:t>
                      </a:r>
                      <a:r>
                        <a:rPr lang="es-MX" sz="1400" dirty="0"/>
                        <a:t> de valores (</a:t>
                      </a:r>
                      <a:r>
                        <a:rPr lang="es-MX" sz="1400" i="1" dirty="0"/>
                        <a:t>arrays.xml</a:t>
                      </a:r>
                      <a:r>
                        <a:rPr lang="es-MX" sz="1400" dirty="0"/>
                        <a:t>), tamaños (</a:t>
                      </a:r>
                      <a:r>
                        <a:rPr lang="es-MX" sz="1400" i="1" dirty="0"/>
                        <a:t>dimens.xml</a:t>
                      </a:r>
                      <a:r>
                        <a:rPr lang="es-MX" sz="1400" dirty="0"/>
                        <a:t>), etc.</a:t>
                      </a:r>
                    </a:p>
                  </a:txBody>
                  <a:tcPr marL="43664" marR="43664" marT="43664" marB="43664"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77957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2096064"/>
            <a:ext cx="10353762" cy="3912850"/>
          </a:xfrm>
        </p:spPr>
        <p:txBody>
          <a:bodyPr>
            <a:noAutofit/>
          </a:bodyPr>
          <a:lstStyle/>
          <a:p>
            <a:r>
              <a:rPr lang="es-MX" sz="1300" b="1" dirty="0"/>
              <a:t>Fichero /app/</a:t>
            </a:r>
            <a:r>
              <a:rPr lang="es-MX" sz="1300" b="1" dirty="0" err="1"/>
              <a:t>src</a:t>
            </a:r>
            <a:r>
              <a:rPr lang="es-MX" sz="1300" b="1" dirty="0"/>
              <a:t>/</a:t>
            </a:r>
            <a:r>
              <a:rPr lang="es-MX" sz="1300" b="1" dirty="0" err="1"/>
              <a:t>main</a:t>
            </a:r>
            <a:r>
              <a:rPr lang="es-MX" sz="1300" b="1" dirty="0"/>
              <a:t>/AndroidManifest.xml</a:t>
            </a:r>
          </a:p>
          <a:p>
            <a:pPr lvl="1"/>
            <a:r>
              <a:rPr lang="es-MX" sz="1300" dirty="0"/>
              <a:t>Contiene la definición en XML de muchos de los aspectos principales de la aplicación, como por ejemplo su identificación (nombre, icono, …), sus componentes (pantallas, servicios, …),  o los permisos necesarios para su ejecución.</a:t>
            </a:r>
          </a:p>
          <a:p>
            <a:r>
              <a:rPr lang="es-MX" sz="1300" b="1" dirty="0"/>
              <a:t>Fichero /app/</a:t>
            </a:r>
            <a:r>
              <a:rPr lang="es-MX" sz="1300" b="1" dirty="0" err="1"/>
              <a:t>build.gradle</a:t>
            </a:r>
            <a:endParaRPr lang="es-MX" sz="1300" dirty="0"/>
          </a:p>
          <a:p>
            <a:pPr lvl="1"/>
            <a:r>
              <a:rPr lang="es-MX" sz="1300" dirty="0"/>
              <a:t>Contiene información necesaria para la compilación del proyecto, por ejemplo la versión del SDK de Android utilizada para compilar, la mínima versión de Android que soportará la aplicación, referencias a las librerías externas utilizadas, etc. </a:t>
            </a:r>
          </a:p>
          <a:p>
            <a:r>
              <a:rPr lang="es-MX" sz="1300" b="1" dirty="0"/>
              <a:t>Carpeta /app/</a:t>
            </a:r>
            <a:r>
              <a:rPr lang="es-MX" sz="1300" b="1" dirty="0" err="1"/>
              <a:t>libs</a:t>
            </a:r>
            <a:endParaRPr lang="es-MX" sz="1300" dirty="0"/>
          </a:p>
          <a:p>
            <a:pPr lvl="1"/>
            <a:r>
              <a:rPr lang="es-MX" sz="1300" dirty="0"/>
              <a:t>Puede contener las librerías java externas (ficheros </a:t>
            </a:r>
            <a:r>
              <a:rPr lang="es-MX" sz="1300" i="1" dirty="0"/>
              <a:t>.</a:t>
            </a:r>
            <a:r>
              <a:rPr lang="es-MX" sz="1300" i="1" dirty="0" err="1"/>
              <a:t>jar</a:t>
            </a:r>
            <a:r>
              <a:rPr lang="es-MX" sz="1300" dirty="0"/>
              <a:t>) que utilice nuestra aplicación. Normalmente no incluiremos directamente aquí ninguna librería, sino que haremos referencia a ellas en el fichero </a:t>
            </a:r>
            <a:r>
              <a:rPr lang="es-MX" sz="1300" i="1" dirty="0" err="1"/>
              <a:t>build.gradle</a:t>
            </a:r>
            <a:r>
              <a:rPr lang="es-MX" sz="1300" dirty="0"/>
              <a:t>.</a:t>
            </a:r>
          </a:p>
          <a:p>
            <a:r>
              <a:rPr lang="es-MX" sz="1300" b="1" dirty="0"/>
              <a:t>Carpeta /app/</a:t>
            </a:r>
            <a:r>
              <a:rPr lang="es-MX" sz="1300" b="1" dirty="0" err="1"/>
              <a:t>build</a:t>
            </a:r>
            <a:r>
              <a:rPr lang="es-MX" sz="1300" b="1" dirty="0"/>
              <a:t>/</a:t>
            </a:r>
            <a:endParaRPr lang="es-MX" sz="1300" dirty="0"/>
          </a:p>
          <a:p>
            <a:pPr lvl="1"/>
            <a:r>
              <a:rPr lang="es-MX" sz="1300" dirty="0"/>
              <a:t>Contiene una serie de elementos de código </a:t>
            </a:r>
            <a:r>
              <a:rPr lang="es-MX" sz="1300" b="1" dirty="0"/>
              <a:t>generados automáticamente</a:t>
            </a:r>
            <a:r>
              <a:rPr lang="es-MX" sz="1300" dirty="0"/>
              <a:t> al compilar el proyecto. Cada vez que compilamos nuestro proyecto, la maquinaria de compilación de Android genera por nosotros una serie de ficheros fuente java dirigidos, entre otras muchas cosas, al control de los recursos de la aplicación.</a:t>
            </a:r>
          </a:p>
        </p:txBody>
      </p:sp>
      <p:sp>
        <p:nvSpPr>
          <p:cNvPr id="4" name="Marcador de fecha 3"/>
          <p:cNvSpPr>
            <a:spLocks noGrp="1"/>
          </p:cNvSpPr>
          <p:nvPr>
            <p:ph type="dt" sz="half" idx="10"/>
          </p:nvPr>
        </p:nvSpPr>
        <p:spPr/>
        <p:txBody>
          <a:bodyPr/>
          <a:lstStyle/>
          <a:p>
            <a:fld id="{DE28F2D2-089A-425C-863C-F2CC509529AE}" type="datetime1">
              <a:rPr lang="es-MX" smtClean="0"/>
              <a:t>22/08/2017</a:t>
            </a:fld>
            <a:endParaRPr lang="en-US" dirty="0"/>
          </a:p>
        </p:txBody>
      </p:sp>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64</a:t>
            </a:fld>
            <a:endParaRPr lang="en-US" dirty="0"/>
          </a:p>
        </p:txBody>
      </p:sp>
      <p:sp>
        <p:nvSpPr>
          <p:cNvPr id="7" name="Título 1"/>
          <p:cNvSpPr>
            <a:spLocks noGrp="1"/>
          </p:cNvSpPr>
          <p:nvPr>
            <p:ph type="title"/>
          </p:nvPr>
        </p:nvSpPr>
        <p:spPr>
          <a:xfrm>
            <a:off x="913795" y="609600"/>
            <a:ext cx="10353761" cy="1326321"/>
          </a:xfrm>
        </p:spPr>
        <p:txBody>
          <a:bodyPr/>
          <a:lstStyle/>
          <a:p>
            <a:r>
              <a:rPr lang="es-MX" dirty="0"/>
              <a:t>Estructura del proyecto android</a:t>
            </a:r>
          </a:p>
        </p:txBody>
      </p:sp>
    </p:spTree>
    <p:extLst>
      <p:ext uri="{BB962C8B-B14F-4D97-AF65-F5344CB8AC3E}">
        <p14:creationId xmlns:p14="http://schemas.microsoft.com/office/powerpoint/2010/main" val="8682056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Creación de un primer programa </a:t>
            </a:r>
            <a:endParaRPr lang="es-MX" dirty="0"/>
          </a:p>
        </p:txBody>
      </p:sp>
      <p:sp>
        <p:nvSpPr>
          <p:cNvPr id="3" name="Marcador de contenido 2"/>
          <p:cNvSpPr>
            <a:spLocks noGrp="1"/>
          </p:cNvSpPr>
          <p:nvPr>
            <p:ph idx="1"/>
          </p:nvPr>
        </p:nvSpPr>
        <p:spPr/>
        <p:txBody>
          <a:bodyPr>
            <a:normAutofit fontScale="92500" lnSpcReduction="10000"/>
          </a:bodyPr>
          <a:lstStyle/>
          <a:p>
            <a:r>
              <a:rPr lang="es-MX" dirty="0"/>
              <a:t>Utilizar un entorno de desarrollo nos facilita mucho la creación de programas. Esto es especialmente importante en Android dado que tendremos que utilizar gran variedad de ficheros. Gracias al </a:t>
            </a:r>
            <a:r>
              <a:rPr lang="es-MX" dirty="0" err="1"/>
              <a:t>plug</a:t>
            </a:r>
            <a:r>
              <a:rPr lang="es-MX" dirty="0"/>
              <a:t>-in Android que hemos instalado en el entorno de desarrollo Eclipse, la creación y gestión de proyectos se realizará de forma muy rápida, acelerando los ciclos de desarrollo.</a:t>
            </a:r>
          </a:p>
          <a:p>
            <a:r>
              <a:rPr lang="es-MX" dirty="0"/>
              <a:t>Para crear un primer proyecto Android sigue los siguientes pasos:</a:t>
            </a:r>
          </a:p>
          <a:p>
            <a:r>
              <a:rPr lang="es-MX" b="1" dirty="0"/>
              <a:t>1.     </a:t>
            </a:r>
            <a:r>
              <a:rPr lang="es-MX" dirty="0"/>
              <a:t>Selecciona </a:t>
            </a:r>
            <a:r>
              <a:rPr lang="es-MX" b="1" i="1" dirty="0"/>
              <a:t>File &gt; New &gt; Project..</a:t>
            </a:r>
            <a:r>
              <a:rPr lang="es-MX" dirty="0"/>
              <a:t>. Si el Plug-in de Android se ha instalado correctamente, el diálogo que aparece debe tener un directorio llamado </a:t>
            </a:r>
            <a:r>
              <a:rPr lang="es-MX" i="1" dirty="0"/>
              <a:t>Android</a:t>
            </a:r>
            <a:r>
              <a:rPr lang="es-MX" dirty="0"/>
              <a:t> que debe contener </a:t>
            </a:r>
            <a:r>
              <a:rPr lang="es-MX" i="1" dirty="0"/>
              <a:t>Android Project</a:t>
            </a:r>
            <a:r>
              <a:rPr lang="es-MX" dirty="0"/>
              <a:t>. </a:t>
            </a:r>
          </a:p>
          <a:p>
            <a:r>
              <a:rPr lang="es-MX" b="1" dirty="0"/>
              <a:t>2.     </a:t>
            </a:r>
            <a:r>
              <a:rPr lang="es-MX" dirty="0"/>
              <a:t>Selecciona </a:t>
            </a:r>
            <a:r>
              <a:rPr lang="es-MX" i="1" dirty="0"/>
              <a:t>Android </a:t>
            </a:r>
            <a:r>
              <a:rPr lang="es-MX" i="1" dirty="0" err="1"/>
              <a:t>Application</a:t>
            </a:r>
            <a:r>
              <a:rPr lang="es-MX" dirty="0"/>
              <a:t> y pulsa </a:t>
            </a:r>
            <a:r>
              <a:rPr lang="es-MX" b="1" i="1" dirty="0" err="1"/>
              <a:t>Next</a:t>
            </a:r>
            <a:r>
              <a:rPr lang="es-MX" dirty="0"/>
              <a:t>.</a:t>
            </a:r>
          </a:p>
          <a:p>
            <a:endParaRPr lang="es-MX" dirty="0"/>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FD4556FA-7768-45E9-A1F5-63424D0B4199}"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65</a:t>
            </a:fld>
            <a:endParaRPr lang="en-US" dirty="0"/>
          </a:p>
        </p:txBody>
      </p:sp>
    </p:spTree>
    <p:extLst>
      <p:ext uri="{BB962C8B-B14F-4D97-AF65-F5344CB8AC3E}">
        <p14:creationId xmlns:p14="http://schemas.microsoft.com/office/powerpoint/2010/main" val="4062037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Creación de un primer programa </a:t>
            </a:r>
            <a:endParaRPr lang="es-MX" dirty="0"/>
          </a:p>
        </p:txBody>
      </p:sp>
      <p:pic>
        <p:nvPicPr>
          <p:cNvPr id="5122" name="Picture 2" descr="http://www.androidcurso.com/images/unidades_android/creacio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7871" y="2071635"/>
            <a:ext cx="5588000" cy="367592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p:cNvSpPr>
            <a:spLocks noGrp="1"/>
          </p:cNvSpPr>
          <p:nvPr>
            <p:ph type="ftr" sz="quarter" idx="11"/>
          </p:nvPr>
        </p:nvSpPr>
        <p:spPr/>
        <p:txBody>
          <a:bodyPr/>
          <a:lstStyle/>
          <a:p>
            <a:r>
              <a:rPr lang="en-US"/>
              <a:t>Presenta: ISC D. G. O</a:t>
            </a:r>
            <a:endParaRPr lang="en-US" dirty="0"/>
          </a:p>
        </p:txBody>
      </p:sp>
      <p:sp>
        <p:nvSpPr>
          <p:cNvPr id="4" name="Marcador de fecha 3"/>
          <p:cNvSpPr>
            <a:spLocks noGrp="1"/>
          </p:cNvSpPr>
          <p:nvPr>
            <p:ph type="dt" sz="half" idx="10"/>
          </p:nvPr>
        </p:nvSpPr>
        <p:spPr/>
        <p:txBody>
          <a:bodyPr/>
          <a:lstStyle/>
          <a:p>
            <a:fld id="{E8BB80C0-14E0-4201-820D-DF79D38E60DC}" type="datetime1">
              <a:rPr lang="es-MX" smtClean="0"/>
              <a:t>22/08/2017</a:t>
            </a:fld>
            <a:endParaRPr lang="en-US" dirty="0"/>
          </a:p>
        </p:txBody>
      </p:sp>
      <p:sp>
        <p:nvSpPr>
          <p:cNvPr id="5" name="Marcador de número de diapositiva 4"/>
          <p:cNvSpPr>
            <a:spLocks noGrp="1"/>
          </p:cNvSpPr>
          <p:nvPr>
            <p:ph type="sldNum" sz="quarter" idx="12"/>
          </p:nvPr>
        </p:nvSpPr>
        <p:spPr/>
        <p:txBody>
          <a:bodyPr/>
          <a:lstStyle/>
          <a:p>
            <a:fld id="{4FAB73BC-B049-4115-A692-8D63A059BFB8}" type="slidenum">
              <a:rPr lang="en-US" smtClean="0"/>
              <a:t>66</a:t>
            </a:fld>
            <a:endParaRPr lang="en-US" dirty="0"/>
          </a:p>
        </p:txBody>
      </p:sp>
    </p:spTree>
    <p:extLst>
      <p:ext uri="{BB962C8B-B14F-4D97-AF65-F5344CB8AC3E}">
        <p14:creationId xmlns:p14="http://schemas.microsoft.com/office/powerpoint/2010/main" val="9688537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3524" y="169908"/>
            <a:ext cx="11737976" cy="1658198"/>
          </a:xfrm>
        </p:spPr>
        <p:txBody>
          <a:bodyPr/>
          <a:lstStyle/>
          <a:p>
            <a:r>
              <a:rPr lang="es-MX" b="1" dirty="0"/>
              <a:t>3.     </a:t>
            </a:r>
            <a:r>
              <a:rPr lang="es-MX" dirty="0"/>
              <a:t>Rellena los detalles del proyecto con los siguientes valores: </a:t>
            </a:r>
          </a:p>
        </p:txBody>
      </p:sp>
      <p:pic>
        <p:nvPicPr>
          <p:cNvPr id="6146" name="Picture 2" descr="http://www.androidcurso.com/images/unidades_android/creacion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525" y="2157731"/>
            <a:ext cx="4664075" cy="378586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366010" y="1650008"/>
            <a:ext cx="6394189" cy="4801314"/>
          </a:xfrm>
          <a:prstGeom prst="rect">
            <a:avLst/>
          </a:prstGeom>
        </p:spPr>
        <p:txBody>
          <a:bodyPr wrap="square">
            <a:spAutoFit/>
          </a:bodyPr>
          <a:lstStyle/>
          <a:p>
            <a:r>
              <a:rPr lang="es-MX" dirty="0">
                <a:latin typeface="arial" panose="020B0604020202020204" pitchFamily="34" charset="0"/>
              </a:rPr>
              <a:t>continuación vemos una descripción para cada campo:</a:t>
            </a:r>
            <a:endParaRPr lang="es-MX" dirty="0"/>
          </a:p>
          <a:p>
            <a:r>
              <a:rPr lang="es-MX" b="1" i="1" dirty="0" err="1">
                <a:latin typeface="arial" panose="020B0604020202020204" pitchFamily="34" charset="0"/>
              </a:rPr>
              <a:t>Application</a:t>
            </a:r>
            <a:r>
              <a:rPr lang="es-MX" b="1" i="1" dirty="0">
                <a:latin typeface="arial" panose="020B0604020202020204" pitchFamily="34" charset="0"/>
              </a:rPr>
              <a:t> </a:t>
            </a:r>
            <a:r>
              <a:rPr lang="es-MX" b="1" i="1" dirty="0" err="1">
                <a:latin typeface="arial" panose="020B0604020202020204" pitchFamily="34" charset="0"/>
              </a:rPr>
              <a:t>Name</a:t>
            </a:r>
            <a:r>
              <a:rPr lang="es-MX" i="1" dirty="0" err="1">
                <a:latin typeface="arial" panose="020B0604020202020204" pitchFamily="34" charset="0"/>
              </a:rPr>
              <a:t>:</a:t>
            </a:r>
            <a:r>
              <a:rPr lang="es-MX" dirty="0" err="1">
                <a:latin typeface="arial" panose="020B0604020202020204" pitchFamily="34" charset="0"/>
              </a:rPr>
              <a:t>Es</a:t>
            </a:r>
            <a:r>
              <a:rPr lang="es-MX" dirty="0">
                <a:latin typeface="arial" panose="020B0604020202020204" pitchFamily="34" charset="0"/>
              </a:rPr>
              <a:t> el nombre de la aplicación que aparecerá en el dispositivo Android. Tanto en la barra superior cuando esté en ejecución, como en el icono que se instalará en el menú de programas.</a:t>
            </a:r>
            <a:endParaRPr lang="es-MX" dirty="0"/>
          </a:p>
          <a:p>
            <a:r>
              <a:rPr lang="es-MX" b="1" i="1" dirty="0">
                <a:latin typeface="arial" panose="020B0604020202020204" pitchFamily="34" charset="0"/>
              </a:rPr>
              <a:t>Project </a:t>
            </a:r>
            <a:r>
              <a:rPr lang="es-MX" b="1" i="1" dirty="0" err="1">
                <a:latin typeface="arial" panose="020B0604020202020204" pitchFamily="34" charset="0"/>
              </a:rPr>
              <a:t>Name</a:t>
            </a:r>
            <a:r>
              <a:rPr lang="es-MX" i="1" dirty="0" err="1">
                <a:latin typeface="arial" panose="020B0604020202020204" pitchFamily="34" charset="0"/>
              </a:rPr>
              <a:t>:</a:t>
            </a:r>
            <a:r>
              <a:rPr lang="es-MX" dirty="0" err="1">
                <a:latin typeface="arial" panose="020B0604020202020204" pitchFamily="34" charset="0"/>
              </a:rPr>
              <a:t>Es</a:t>
            </a:r>
            <a:r>
              <a:rPr lang="es-MX" dirty="0">
                <a:latin typeface="arial" panose="020B0604020202020204" pitchFamily="34" charset="0"/>
              </a:rPr>
              <a:t> el nombre del proyecto. Se creará una carpeta con el mismo nombre que contendrá los ficheros del proyecto. El nombre del fichero APK, con el ejecutable de la aplicación, también recibirá el mismo nombre que el proyecto.</a:t>
            </a:r>
            <a:endParaRPr lang="es-MX" dirty="0"/>
          </a:p>
          <a:p>
            <a:r>
              <a:rPr lang="es-MX" b="1" i="1" dirty="0" err="1">
                <a:latin typeface="arial" panose="020B0604020202020204" pitchFamily="34" charset="0"/>
              </a:rPr>
              <a:t>Package</a:t>
            </a:r>
            <a:r>
              <a:rPr lang="es-MX" b="1" i="1" dirty="0">
                <a:latin typeface="arial" panose="020B0604020202020204" pitchFamily="34" charset="0"/>
              </a:rPr>
              <a:t> </a:t>
            </a:r>
            <a:r>
              <a:rPr lang="es-MX" b="1" i="1" dirty="0" err="1">
                <a:latin typeface="arial" panose="020B0604020202020204" pitchFamily="34" charset="0"/>
              </a:rPr>
              <a:t>Name</a:t>
            </a:r>
            <a:r>
              <a:rPr lang="es-MX" i="1" dirty="0" err="1">
                <a:latin typeface="arial" panose="020B0604020202020204" pitchFamily="34" charset="0"/>
              </a:rPr>
              <a:t>:</a:t>
            </a:r>
            <a:r>
              <a:rPr lang="es-MX" dirty="0" err="1">
                <a:latin typeface="arial" panose="020B0604020202020204" pitchFamily="34" charset="0"/>
              </a:rPr>
              <a:t>Indicamos</a:t>
            </a:r>
            <a:r>
              <a:rPr lang="es-MX" dirty="0">
                <a:latin typeface="arial" panose="020B0604020202020204" pitchFamily="34" charset="0"/>
              </a:rPr>
              <a:t> el paquete con el espacio de nombres utilizado por nuestra aplicación. Hay que usar las reglas de los espacios de nombre en el lenguaje de programación Java</a:t>
            </a:r>
            <a:r>
              <a:rPr lang="es-MX" dirty="0"/>
              <a:t>. Las clases que creemos pertenecerán a este paquete. Como veremos más adelante, el nombre de paquete también es utilizado por Android para determinar en que </a:t>
            </a:r>
            <a:r>
              <a:rPr lang="es-MX" dirty="0" err="1"/>
              <a:t>directoio</a:t>
            </a:r>
            <a:r>
              <a:rPr lang="es-MX" dirty="0"/>
              <a:t> se instala la aplicación.</a:t>
            </a:r>
          </a:p>
        </p:txBody>
      </p:sp>
      <p:sp>
        <p:nvSpPr>
          <p:cNvPr id="3" name="Marcador de pie de página 2"/>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5881E2C7-9AEB-411F-A9DD-5D3C372AC511}"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67</a:t>
            </a:fld>
            <a:endParaRPr lang="en-US" dirty="0"/>
          </a:p>
        </p:txBody>
      </p:sp>
    </p:spTree>
    <p:extLst>
      <p:ext uri="{BB962C8B-B14F-4D97-AF65-F5344CB8AC3E}">
        <p14:creationId xmlns:p14="http://schemas.microsoft.com/office/powerpoint/2010/main" val="37463172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2100" y="228600"/>
            <a:ext cx="11633200" cy="1658198"/>
          </a:xfrm>
        </p:spPr>
        <p:txBody>
          <a:bodyPr/>
          <a:lstStyle/>
          <a:p>
            <a:r>
              <a:rPr lang="es-MX" b="1" dirty="0"/>
              <a:t>3. R</a:t>
            </a:r>
            <a:r>
              <a:rPr lang="es-MX" dirty="0"/>
              <a:t>ellena los detalles del proyecto con los siguientes valores:</a:t>
            </a:r>
          </a:p>
        </p:txBody>
      </p:sp>
      <p:sp>
        <p:nvSpPr>
          <p:cNvPr id="3" name="Marcador de contenido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s-MX" i="1" dirty="0">
                <a:solidFill>
                  <a:schemeClr val="tx1"/>
                </a:solidFill>
                <a:latin typeface="Arial" panose="020B0604020202020204" pitchFamily="34" charset="0"/>
              </a:rPr>
              <a:t>El nombre del paquete debe ser único en todos los paquetes instalados en un sistema. Por ello, cuando quieras distribuir una aplicación es muy importante utilizar un dominio que no puedan estar utilizando otras empresas (Por ejemplo: es.upv.elgranlibroandroid.proyecto1). Los espacios de nombres bajo "</a:t>
            </a:r>
            <a:r>
              <a:rPr lang="es-MX" i="1" dirty="0" err="1">
                <a:solidFill>
                  <a:schemeClr val="tx1"/>
                </a:solidFill>
                <a:latin typeface="Arial" panose="020B0604020202020204" pitchFamily="34" charset="0"/>
              </a:rPr>
              <a:t>com.example</a:t>
            </a:r>
            <a:r>
              <a:rPr lang="es-MX" i="1" dirty="0">
                <a:solidFill>
                  <a:schemeClr val="tx1"/>
                </a:solidFill>
                <a:latin typeface="Arial" panose="020B0604020202020204" pitchFamily="34" charset="0"/>
              </a:rPr>
              <a:t>" está reservado para la documentación de ejemplos (como en este libro)  y nunca puede ser utilizado para distribuir aplicaciones. De hecho Google Play no permite publicar una aplicación si su paquete comienza por “</a:t>
            </a:r>
            <a:r>
              <a:rPr lang="es-MX" i="1" dirty="0" err="1">
                <a:solidFill>
                  <a:schemeClr val="tx1"/>
                </a:solidFill>
                <a:latin typeface="Arial" panose="020B0604020202020204" pitchFamily="34" charset="0"/>
              </a:rPr>
              <a:t>com.example</a:t>
            </a:r>
            <a:r>
              <a:rPr lang="es-MX" i="1" dirty="0">
                <a:solidFill>
                  <a:schemeClr val="tx1"/>
                </a:solidFill>
                <a:latin typeface="Arial" panose="020B0604020202020204" pitchFamily="34" charset="0"/>
              </a:rPr>
              <a:t>…”.</a:t>
            </a:r>
            <a:endParaRPr lang="es-MX"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s-MX" dirty="0">
                <a:solidFill>
                  <a:schemeClr val="tx1"/>
                </a:solidFill>
                <a:latin typeface="Arial" panose="020B0604020202020204" pitchFamily="34" charset="0"/>
              </a:rPr>
              <a:t> </a:t>
            </a:r>
          </a:p>
          <a:p>
            <a:pPr marL="0" lvl="0" indent="0" eaLnBrk="0" fontAlgn="base" hangingPunct="0">
              <a:lnSpc>
                <a:spcPct val="100000"/>
              </a:lnSpc>
              <a:spcBef>
                <a:spcPct val="0"/>
              </a:spcBef>
              <a:spcAft>
                <a:spcPct val="0"/>
              </a:spcAft>
              <a:buNone/>
            </a:pPr>
            <a:r>
              <a:rPr lang="es-MX" sz="1100" b="1" i="1" dirty="0" err="1">
                <a:solidFill>
                  <a:schemeClr val="tx1"/>
                </a:solidFill>
                <a:latin typeface="Arial" panose="020B0604020202020204" pitchFamily="34" charset="0"/>
                <a:cs typeface="Arial" panose="020B0604020202020204" pitchFamily="34" charset="0"/>
              </a:rPr>
              <a:t>Minimum</a:t>
            </a:r>
            <a:r>
              <a:rPr lang="es-MX" sz="1100" b="1" i="1" dirty="0">
                <a:solidFill>
                  <a:schemeClr val="tx1"/>
                </a:solidFill>
                <a:latin typeface="Arial" panose="020B0604020202020204" pitchFamily="34" charset="0"/>
                <a:cs typeface="Arial" panose="020B0604020202020204" pitchFamily="34" charset="0"/>
              </a:rPr>
              <a:t> </a:t>
            </a:r>
            <a:r>
              <a:rPr lang="es-MX" sz="1100" b="1" i="1" dirty="0" err="1">
                <a:solidFill>
                  <a:schemeClr val="tx1"/>
                </a:solidFill>
                <a:latin typeface="Arial" panose="020B0604020202020204" pitchFamily="34" charset="0"/>
                <a:cs typeface="Arial" panose="020B0604020202020204" pitchFamily="34" charset="0"/>
              </a:rPr>
              <a:t>required</a:t>
            </a:r>
            <a:r>
              <a:rPr lang="es-MX" sz="1100" b="1" i="1" dirty="0">
                <a:solidFill>
                  <a:schemeClr val="tx1"/>
                </a:solidFill>
                <a:latin typeface="Arial" panose="020B0604020202020204" pitchFamily="34" charset="0"/>
                <a:cs typeface="Arial" panose="020B0604020202020204" pitchFamily="34" charset="0"/>
              </a:rPr>
              <a:t> SDK</a:t>
            </a:r>
            <a:r>
              <a:rPr lang="es-MX" sz="1100" i="1" dirty="0">
                <a:solidFill>
                  <a:schemeClr val="tx1"/>
                </a:solidFill>
                <a:latin typeface="Arial" panose="020B0604020202020204" pitchFamily="34" charset="0"/>
                <a:cs typeface="Arial" panose="020B0604020202020204" pitchFamily="34" charset="0"/>
              </a:rPr>
              <a:t>:</a:t>
            </a:r>
            <a:endParaRPr lang="es-MX" dirty="0">
              <a:solidFill>
                <a:schemeClr val="tx1"/>
              </a:solidFill>
              <a:latin typeface="Arial" panose="020B0604020202020204" pitchFamily="34" charset="0"/>
            </a:endParaRPr>
          </a:p>
          <a:p>
            <a:endParaRPr lang="es-MX" dirty="0"/>
          </a:p>
        </p:txBody>
      </p:sp>
      <p:sp>
        <p:nvSpPr>
          <p:cNvPr id="4" name="Rectangle 1"/>
          <p:cNvSpPr>
            <a:spLocks noChangeArrowheads="1"/>
          </p:cNvSpPr>
          <p:nvPr/>
        </p:nvSpPr>
        <p:spPr bwMode="auto">
          <a:xfrm>
            <a:off x="0" y="-71482"/>
            <a:ext cx="80790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26979"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Arial" panose="020B0604020202020204" pitchFamily="34" charset="0"/>
              </a:rPr>
              <a:t>  </a:t>
            </a:r>
            <a:r>
              <a:rPr kumimoji="0" lang="es-MX" sz="3900" b="0" i="0" u="none" strike="noStrike" cap="none" normalizeH="0" baseline="0" dirty="0">
                <a:ln>
                  <a:noFill/>
                </a:ln>
                <a:solidFill>
                  <a:schemeClr val="tx1"/>
                </a:solidFill>
                <a:effectLst/>
                <a:latin typeface="Arial" panose="020B0604020202020204" pitchFamily="34" charset="0"/>
              </a:rPr>
              <a:t> </a:t>
            </a:r>
            <a:r>
              <a:rPr kumimoji="0" lang="es-MX" sz="1800" b="0" i="0" u="none" strike="noStrike" cap="none" normalizeH="0" baseline="0" dirty="0">
                <a:ln>
                  <a:noFill/>
                </a:ln>
                <a:solidFill>
                  <a:schemeClr val="tx1"/>
                </a:solidFill>
                <a:effectLst/>
                <a:latin typeface="Arial" panose="020B0604020202020204" pitchFamily="34" charset="0"/>
              </a:rPr>
              <a:t>        </a:t>
            </a:r>
          </a:p>
        </p:txBody>
      </p:sp>
      <p:pic>
        <p:nvPicPr>
          <p:cNvPr id="7170" name="Picture 2" descr="http://www.androidcurso.com/images/unidades_android/icono-ja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693738"/>
            <a:ext cx="581025" cy="6191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ie de página 4"/>
          <p:cNvSpPr>
            <a:spLocks noGrp="1"/>
          </p:cNvSpPr>
          <p:nvPr>
            <p:ph type="ftr" sz="quarter" idx="11"/>
          </p:nvPr>
        </p:nvSpPr>
        <p:spPr/>
        <p:txBody>
          <a:bodyPr/>
          <a:lstStyle/>
          <a:p>
            <a:r>
              <a:rPr lang="en-US"/>
              <a:t>Presenta: ISC D. G. O</a:t>
            </a:r>
            <a:endParaRPr lang="en-US" dirty="0"/>
          </a:p>
        </p:txBody>
      </p:sp>
      <p:sp>
        <p:nvSpPr>
          <p:cNvPr id="6" name="Marcador de fecha 5"/>
          <p:cNvSpPr>
            <a:spLocks noGrp="1"/>
          </p:cNvSpPr>
          <p:nvPr>
            <p:ph type="dt" sz="half" idx="10"/>
          </p:nvPr>
        </p:nvSpPr>
        <p:spPr/>
        <p:txBody>
          <a:bodyPr/>
          <a:lstStyle/>
          <a:p>
            <a:fld id="{62E8C765-AF65-44BB-AE64-70AE2904204D}" type="datetime1">
              <a:rPr lang="es-MX" smtClean="0"/>
              <a:t>22/08/2017</a:t>
            </a:fld>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68</a:t>
            </a:fld>
            <a:endParaRPr lang="en-US" dirty="0"/>
          </a:p>
        </p:txBody>
      </p:sp>
    </p:spTree>
    <p:extLst>
      <p:ext uri="{BB962C8B-B14F-4D97-AF65-F5344CB8AC3E}">
        <p14:creationId xmlns:p14="http://schemas.microsoft.com/office/powerpoint/2010/main" val="262742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4176" y="0"/>
            <a:ext cx="10515600" cy="1325563"/>
          </a:xfrm>
        </p:spPr>
        <p:txBody>
          <a:bodyPr/>
          <a:lstStyle/>
          <a:p>
            <a:r>
              <a:rPr lang="es-MX" b="1" dirty="0">
                <a:solidFill>
                  <a:srgbClr val="66FF33"/>
                </a:solidFill>
              </a:rPr>
              <a:t>1.1 ¿Que hace a Android especial?</a:t>
            </a:r>
            <a:r>
              <a:rPr lang="es-MX" dirty="0">
                <a:solidFill>
                  <a:srgbClr val="66FF33"/>
                </a:solidFill>
              </a:rPr>
              <a:t> </a:t>
            </a:r>
          </a:p>
        </p:txBody>
      </p:sp>
      <p:sp>
        <p:nvSpPr>
          <p:cNvPr id="3" name="Marcador de contenido 2"/>
          <p:cNvSpPr>
            <a:spLocks noGrp="1"/>
          </p:cNvSpPr>
          <p:nvPr>
            <p:ph idx="1"/>
          </p:nvPr>
        </p:nvSpPr>
        <p:spPr>
          <a:xfrm>
            <a:off x="374175" y="1325562"/>
            <a:ext cx="11472081" cy="5170771"/>
          </a:xfrm>
        </p:spPr>
        <p:txBody>
          <a:bodyPr>
            <a:normAutofit/>
          </a:bodyPr>
          <a:lstStyle/>
          <a:p>
            <a:r>
              <a:rPr lang="es-MX" dirty="0"/>
              <a:t> </a:t>
            </a:r>
            <a:r>
              <a:rPr lang="es-MX" b="1" dirty="0"/>
              <a:t>Gran cantidad de servicios incorporados</a:t>
            </a:r>
            <a:r>
              <a:rPr lang="es-MX" dirty="0"/>
              <a:t>. por ejemplo, localización basada tanto en GPS como en redes, bases de datos con SQL, reconocimiento y síntesis de voz, navegador, multimedia.</a:t>
            </a:r>
          </a:p>
          <a:p>
            <a:r>
              <a:rPr lang="es-MX" b="1" dirty="0"/>
              <a:t>Aceptable nivel de seguridad</a:t>
            </a:r>
            <a:r>
              <a:rPr lang="es-MX" dirty="0"/>
              <a:t>. Los programas se encuentran aislados unos de otros gracias al concepto de ejecución dentro de una caja que hereda de Linux. Además, cada aplicación dispone de una serie de permisos que limitan su rango de actuación (servicios de localización, acceso a Internet, etc.)</a:t>
            </a:r>
          </a:p>
          <a:p>
            <a:r>
              <a:rPr lang="es-MX" b="1" dirty="0"/>
              <a:t>Optimizado para baja potencia y poca memoria</a:t>
            </a:r>
            <a:r>
              <a:rPr lang="es-MX" dirty="0"/>
              <a:t>. Por ejemplo, Android utiliza la Máquina Virtual </a:t>
            </a:r>
            <a:r>
              <a:rPr lang="es-MX" dirty="0" err="1"/>
              <a:t>Dalvik</a:t>
            </a:r>
            <a:r>
              <a:rPr lang="es-MX" dirty="0"/>
              <a:t>. Se trata de una implementación de Google de la máquina virtual de Java optimizada para dispositivos móviles.</a:t>
            </a:r>
          </a:p>
          <a:p>
            <a:r>
              <a:rPr lang="es-MX" dirty="0"/>
              <a:t> </a:t>
            </a:r>
            <a:r>
              <a:rPr lang="es-MX" b="1" dirty="0"/>
              <a:t>Alta calidad de gráficos y sonido</a:t>
            </a:r>
            <a:r>
              <a:rPr lang="es-MX" dirty="0"/>
              <a:t>. gráficos vectoriales suavizados, animaciones inspiradas en Flash, gráficos en 3 dimensiones basados en </a:t>
            </a:r>
            <a:r>
              <a:rPr lang="es-MX" dirty="0" err="1"/>
              <a:t>OpenGL</a:t>
            </a:r>
            <a:endParaRPr lang="es-MX" dirty="0"/>
          </a:p>
        </p:txBody>
      </p:sp>
      <p:sp>
        <p:nvSpPr>
          <p:cNvPr id="4" name="Marcador de pie de página 3"/>
          <p:cNvSpPr>
            <a:spLocks noGrp="1"/>
          </p:cNvSpPr>
          <p:nvPr>
            <p:ph type="ftr" sz="quarter" idx="11"/>
          </p:nvPr>
        </p:nvSpPr>
        <p:spPr/>
        <p:txBody>
          <a:bodyPr/>
          <a:lstStyle/>
          <a:p>
            <a:r>
              <a:rPr lang="en-US"/>
              <a:t>Presenta: ISC D. G. O</a:t>
            </a:r>
            <a:endParaRPr lang="en-US" dirty="0"/>
          </a:p>
        </p:txBody>
      </p:sp>
      <p:sp>
        <p:nvSpPr>
          <p:cNvPr id="5" name="Marcador de fecha 4"/>
          <p:cNvSpPr>
            <a:spLocks noGrp="1"/>
          </p:cNvSpPr>
          <p:nvPr>
            <p:ph type="dt" sz="half" idx="10"/>
          </p:nvPr>
        </p:nvSpPr>
        <p:spPr/>
        <p:txBody>
          <a:bodyPr/>
          <a:lstStyle/>
          <a:p>
            <a:fld id="{999D671A-8FD9-4D42-A277-1F661F162B69}"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50197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1.1 Los orígenes</a:t>
            </a:r>
            <a:endParaRPr lang="es-MX" dirty="0"/>
          </a:p>
        </p:txBody>
      </p:sp>
      <p:sp>
        <p:nvSpPr>
          <p:cNvPr id="3" name="Marcador de contenido 2"/>
          <p:cNvSpPr>
            <a:spLocks noGrp="1"/>
          </p:cNvSpPr>
          <p:nvPr>
            <p:ph idx="1"/>
          </p:nvPr>
        </p:nvSpPr>
        <p:spPr/>
        <p:txBody>
          <a:bodyPr>
            <a:normAutofit fontScale="92500"/>
          </a:bodyPr>
          <a:lstStyle/>
          <a:p>
            <a:r>
              <a:rPr lang="es-MX" dirty="0"/>
              <a:t>Google adquiere Android Inc. en el año 2005. Se trataba de una pequeña compañía, que acababa de ser creada, orientada a la producción de aplicaciones para terminales móviles. </a:t>
            </a:r>
            <a:r>
              <a:rPr lang="es-MX" dirty="0">
                <a:solidFill>
                  <a:srgbClr val="FFFF00"/>
                </a:solidFill>
              </a:rPr>
              <a:t>Ese mismo año empiezan a trabajar en la creación de una máquina virtual Java optimizada para móviles (</a:t>
            </a:r>
            <a:r>
              <a:rPr lang="es-MX" dirty="0" err="1">
                <a:solidFill>
                  <a:srgbClr val="FFFF00"/>
                </a:solidFill>
              </a:rPr>
              <a:t>Dalvik</a:t>
            </a:r>
            <a:r>
              <a:rPr lang="es-MX" dirty="0">
                <a:solidFill>
                  <a:srgbClr val="FFFF00"/>
                </a:solidFill>
              </a:rPr>
              <a:t> VM</a:t>
            </a:r>
            <a:r>
              <a:rPr lang="es-MX" dirty="0"/>
              <a:t>).</a:t>
            </a:r>
          </a:p>
          <a:p>
            <a:r>
              <a:rPr lang="es-MX" dirty="0"/>
              <a:t>En el año 2007 se crea el consorcio </a:t>
            </a:r>
            <a:r>
              <a:rPr lang="es-MX" dirty="0" err="1"/>
              <a:t>Handset</a:t>
            </a:r>
            <a:r>
              <a:rPr lang="es-MX" dirty="0"/>
              <a:t> Alliance</a:t>
            </a:r>
            <a:r>
              <a:rPr lang="es-MX" dirty="0">
                <a:hlinkClick r:id="rId2"/>
              </a:rPr>
              <a:t>[1]</a:t>
            </a:r>
            <a:r>
              <a:rPr lang="es-MX" dirty="0"/>
              <a:t> con el objetivo de desarrollar estándares abiertos para móviles. Está formado por Google, Intel, Texas Instruments, Motorola, T-Mobile, Samsung, </a:t>
            </a:r>
            <a:r>
              <a:rPr lang="es-MX" dirty="0" err="1"/>
              <a:t>Ericson</a:t>
            </a:r>
            <a:r>
              <a:rPr lang="es-MX" dirty="0"/>
              <a:t>, Toshiba, Vodafone, NTT </a:t>
            </a:r>
            <a:r>
              <a:rPr lang="es-MX" dirty="0" err="1"/>
              <a:t>DoCoMo</a:t>
            </a:r>
            <a:r>
              <a:rPr lang="es-MX" dirty="0"/>
              <a:t>, Sprint Nextel y otros. Una pieza clave de los objetivos de esta alianza es promover el diseño y difusión de la plataforma Android. Sus miembros se han comprometido a publicar una parte importante de su propiedad intelectual como código abierto bajo licencia Apache v2.0.</a:t>
            </a:r>
          </a:p>
          <a:p>
            <a:endParaRPr lang="es-MX" dirty="0"/>
          </a:p>
        </p:txBody>
      </p:sp>
      <p:sp>
        <p:nvSpPr>
          <p:cNvPr id="5" name="Marcador de fecha 4"/>
          <p:cNvSpPr>
            <a:spLocks noGrp="1"/>
          </p:cNvSpPr>
          <p:nvPr>
            <p:ph type="dt" sz="half" idx="10"/>
          </p:nvPr>
        </p:nvSpPr>
        <p:spPr/>
        <p:txBody>
          <a:bodyPr/>
          <a:lstStyle/>
          <a:p>
            <a:fld id="{DF80FFF1-F193-4647-99E2-B9CE90270E9D}"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45248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1.1 Los orígenes</a:t>
            </a:r>
            <a:endParaRPr lang="es-MX" dirty="0"/>
          </a:p>
        </p:txBody>
      </p:sp>
      <p:sp>
        <p:nvSpPr>
          <p:cNvPr id="3" name="Marcador de contenido 2"/>
          <p:cNvSpPr>
            <a:spLocks noGrp="1"/>
          </p:cNvSpPr>
          <p:nvPr>
            <p:ph idx="1"/>
          </p:nvPr>
        </p:nvSpPr>
        <p:spPr/>
        <p:txBody>
          <a:bodyPr>
            <a:normAutofit fontScale="85000" lnSpcReduction="10000"/>
          </a:bodyPr>
          <a:lstStyle/>
          <a:p>
            <a:r>
              <a:rPr lang="es-MX" dirty="0"/>
              <a:t>En noviembre del 2007 se lanza una primera versión del Android SDK. Al año siguiente aparece el primer móvil con Android (T-Mobile G1). En octubre Google libera el código fuente de Android principalmente bajo licencia de código abierto Apache (licencia GPL v2 para el núcleo). Ese mismo mes se abre Android </a:t>
            </a:r>
            <a:r>
              <a:rPr lang="es-MX" dirty="0" err="1"/>
              <a:t>Market</a:t>
            </a:r>
            <a:r>
              <a:rPr lang="es-MX" dirty="0"/>
              <a:t>, para la descarga de aplicaciones. En abril del 2009 Google lanza la versión 1.5 del SDK que incorpora nuevas característica como el teclado en pantalla. A finales del 2009 se lanza la versión 2.0 y durante el 2010 las versiones 2.1, 2.2 y 2.3.</a:t>
            </a:r>
          </a:p>
          <a:p>
            <a:r>
              <a:rPr lang="es-MX" dirty="0"/>
              <a:t>Durante el año 2010 Android se consolida como uno de los sistemas operativos para móviles más utilizados, con resultados cercanos a iOS e incluso superando al sistema de Apple en EE.UU.</a:t>
            </a:r>
          </a:p>
          <a:p>
            <a:r>
              <a:rPr lang="es-MX" dirty="0"/>
              <a:t>En el 2011 se lanzan la versión 3.0, 3.1 y 3.2 específica para tabletas y la 4.0 tanto para móviles como para tabletas. Durante este año Android se consolida como la plataforma para móviles más importante alcanzando una cuota de mercado superior al 50%.</a:t>
            </a:r>
          </a:p>
          <a:p>
            <a:endParaRPr lang="es-MX" dirty="0"/>
          </a:p>
        </p:txBody>
      </p:sp>
      <p:sp>
        <p:nvSpPr>
          <p:cNvPr id="5" name="Marcador de fecha 4"/>
          <p:cNvSpPr>
            <a:spLocks noGrp="1"/>
          </p:cNvSpPr>
          <p:nvPr>
            <p:ph type="dt" sz="half" idx="10"/>
          </p:nvPr>
        </p:nvSpPr>
        <p:spPr/>
        <p:txBody>
          <a:bodyPr/>
          <a:lstStyle/>
          <a:p>
            <a:fld id="{8BA5E59D-4217-42D4-8E5A-088CFD5471B2}" type="datetime1">
              <a:rPr lang="es-MX" smtClean="0"/>
              <a:t>22/08/2017</a:t>
            </a:fld>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952400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TC104033921[[fn=Damasco]]</Template>
  <TotalTime>1604</TotalTime>
  <Words>7069</Words>
  <Application>Microsoft Office PowerPoint</Application>
  <PresentationFormat>Panorámica</PresentationFormat>
  <Paragraphs>517</Paragraphs>
  <Slides>68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68</vt:i4>
      </vt:variant>
    </vt:vector>
  </HeadingPairs>
  <TitlesOfParts>
    <vt:vector size="74" baseType="lpstr">
      <vt:lpstr>Arial</vt:lpstr>
      <vt:lpstr>Arial</vt:lpstr>
      <vt:lpstr>Bookman Old Style</vt:lpstr>
      <vt:lpstr>Calibri</vt:lpstr>
      <vt:lpstr>Rockwell</vt:lpstr>
      <vt:lpstr>Damask</vt:lpstr>
      <vt:lpstr>Android </vt:lpstr>
      <vt:lpstr>1.- La plataforma Android y su entorno de desarrollo</vt:lpstr>
      <vt:lpstr>1.- La plataforma Android y su entorno de desarrollo</vt:lpstr>
      <vt:lpstr> Introducción</vt:lpstr>
      <vt:lpstr> Introducción</vt:lpstr>
      <vt:lpstr>1.1 ¿Que hace a Android especial? </vt:lpstr>
      <vt:lpstr>1.1 ¿Que hace a Android especial? </vt:lpstr>
      <vt:lpstr>1.1 Los orígenes</vt:lpstr>
      <vt:lpstr>1.1 Los orígenes</vt:lpstr>
      <vt:lpstr>1.1 Los orígenes</vt:lpstr>
      <vt:lpstr>1.- La plataforma Android y su entorno de desarrollo</vt:lpstr>
      <vt:lpstr>1.2 Comparativa con otras plataformas </vt:lpstr>
      <vt:lpstr>1.2 Comparativa con otras plataformas </vt:lpstr>
      <vt:lpstr>1.2Comparativa con otras plataformas </vt:lpstr>
      <vt:lpstr>1.2Comparativa con otras plataformas </vt:lpstr>
      <vt:lpstr>1.- La plataforma Android y su entorno de desarrollo</vt:lpstr>
      <vt:lpstr>1.3 Arquitectura de Android </vt:lpstr>
      <vt:lpstr>1.3.1.   El núcleo Linux</vt:lpstr>
      <vt:lpstr>1.3.2.   Runtime de Android</vt:lpstr>
      <vt:lpstr>1.- La plataforma Android y su entorno de desarrollo</vt:lpstr>
      <vt:lpstr>1.3.3.   Librerías nativas</vt:lpstr>
      <vt:lpstr>1.3.3.   Librerías nativas</vt:lpstr>
      <vt:lpstr>1.3.4.   Entorno de aplicación</vt:lpstr>
      <vt:lpstr>Los servicios más importantes que incluye son:</vt:lpstr>
      <vt:lpstr>1.4.5.   Aplicaciones</vt:lpstr>
      <vt:lpstr>Instalación del entorno de desarrollo</vt:lpstr>
      <vt:lpstr>Instalación de la máquina virtual Java</vt:lpstr>
      <vt:lpstr>Instalación de Android Studio</vt:lpstr>
      <vt:lpstr>1.- La plataforma Android y su entorno de desarrollo</vt:lpstr>
      <vt:lpstr>Las versiones de Android y niveles de API </vt:lpstr>
      <vt:lpstr>Las primeras versiones</vt:lpstr>
      <vt:lpstr>Cupcake</vt:lpstr>
      <vt:lpstr>Donut</vt:lpstr>
      <vt:lpstr>Éclair</vt:lpstr>
      <vt:lpstr>Presentación de PowerPoint</vt:lpstr>
      <vt:lpstr>Froyo</vt:lpstr>
      <vt:lpstr>Gingerbread</vt:lpstr>
      <vt:lpstr>Honeycomb</vt:lpstr>
      <vt:lpstr>Honeycomb Continuación</vt:lpstr>
      <vt:lpstr>Presentación de PowerPoint</vt:lpstr>
      <vt:lpstr>Ice Cream Sandwich</vt:lpstr>
      <vt:lpstr>Jelly Bean</vt:lpstr>
      <vt:lpstr>Jelly Bean</vt:lpstr>
      <vt:lpstr>KitKat</vt:lpstr>
      <vt:lpstr>KitKat</vt:lpstr>
      <vt:lpstr>LOLLIPOP</vt:lpstr>
      <vt:lpstr>LOLLIPOP</vt:lpstr>
      <vt:lpstr>MARSHMALLOW</vt:lpstr>
      <vt:lpstr>Elección de la plataforma de desarrollo </vt:lpstr>
      <vt:lpstr>Elección de la plataforma de desarrollo </vt:lpstr>
      <vt:lpstr>1.- La plataforma Android y su entorno de desarrollo</vt:lpstr>
      <vt:lpstr>Creación de un primer programa </vt:lpstr>
      <vt:lpstr>Especificando los detalles del proyecto</vt:lpstr>
      <vt:lpstr>Configurando el API a utilizar</vt:lpstr>
      <vt:lpstr>Eligiendo una Plantilla</vt:lpstr>
      <vt:lpstr>Creando la actividad principal</vt:lpstr>
      <vt:lpstr>El proyecto creado</vt:lpstr>
      <vt:lpstr>Estructura del proyecto android</vt:lpstr>
      <vt:lpstr>Estructura del proyecto android</vt:lpstr>
      <vt:lpstr>Estructura del proyecto android</vt:lpstr>
      <vt:lpstr>Estructura del proyecto android</vt:lpstr>
      <vt:lpstr>Estructura del proyecto android</vt:lpstr>
      <vt:lpstr>Estructura del proyecto android</vt:lpstr>
      <vt:lpstr>Estructura del proyecto android</vt:lpstr>
      <vt:lpstr>Creación de un primer programa </vt:lpstr>
      <vt:lpstr>Creación de un primer programa </vt:lpstr>
      <vt:lpstr>3.     Rellena los detalles del proyecto con los siguientes valores: </vt:lpstr>
      <vt:lpstr>3. Rellena los detalles del proyecto con los siguientes valores: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dornelas</dc:creator>
  <cp:lastModifiedBy>ismael</cp:lastModifiedBy>
  <cp:revision>45</cp:revision>
  <dcterms:created xsi:type="dcterms:W3CDTF">2014-08-14T12:46:20Z</dcterms:created>
  <dcterms:modified xsi:type="dcterms:W3CDTF">2017-08-22T16:02:04Z</dcterms:modified>
</cp:coreProperties>
</file>