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257" r:id="rId10"/>
    <p:sldId id="258" r:id="rId11"/>
    <p:sldId id="259" r:id="rId12"/>
    <p:sldId id="260" r:id="rId13"/>
    <p:sldId id="261" r:id="rId14"/>
    <p:sldId id="310" r:id="rId15"/>
    <p:sldId id="313" r:id="rId16"/>
    <p:sldId id="316" r:id="rId17"/>
    <p:sldId id="262" r:id="rId18"/>
    <p:sldId id="263" r:id="rId19"/>
    <p:sldId id="264" r:id="rId20"/>
    <p:sldId id="265" r:id="rId21"/>
    <p:sldId id="267" r:id="rId22"/>
    <p:sldId id="312" r:id="rId23"/>
    <p:sldId id="317" r:id="rId24"/>
    <p:sldId id="318" r:id="rId25"/>
    <p:sldId id="319" r:id="rId26"/>
    <p:sldId id="320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314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315" r:id="rId55"/>
    <p:sldId id="294" r:id="rId56"/>
    <p:sldId id="311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</p:sldIdLst>
  <p:sldSz cx="9144000" cy="6858000" type="screen4x3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Angsana New" panose="02020603050405020304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CLEVER" initials="M" lastIdx="1" clrIdx="0">
    <p:extLst>
      <p:ext uri="{19B8F6BF-5375-455C-9EA6-DF929625EA0E}">
        <p15:presenceInfo xmlns:p15="http://schemas.microsoft.com/office/powerpoint/2012/main" userId="2eb3482618dd18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9" autoAdjust="0"/>
    <p:restoredTop sz="67836" autoAdjust="0"/>
  </p:normalViewPr>
  <p:slideViewPr>
    <p:cSldViewPr>
      <p:cViewPr varScale="1">
        <p:scale>
          <a:sx n="60" d="100"/>
          <a:sy n="60" d="100"/>
        </p:scale>
        <p:origin x="217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3T10:49:23.88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F3B31-8A72-4531-A915-AB9DEFC0E48E}" type="datetimeFigureOut">
              <a:rPr lang="th-TH" smtClean="0"/>
              <a:t>23/07/64</a:t>
            </a:fld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1DEFF-D160-4A1B-B58B-9A62E387AD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633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ค่าน้อยบานมาก</a:t>
            </a:r>
            <a:r>
              <a:rPr lang="th-TH" baseline="0" dirty="0" smtClean="0"/>
              <a:t> ค่ามากบานน้อย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1DEFF-D160-4A1B-B58B-9A62E387ADDC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6861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บวก</a:t>
            </a:r>
            <a:r>
              <a:rPr lang="th-TH" dirty="0" err="1" smtClean="0"/>
              <a:t>ซืก</a:t>
            </a:r>
            <a:r>
              <a:rPr lang="th-TH" dirty="0" smtClean="0"/>
              <a:t>ม้า</a:t>
            </a:r>
            <a:r>
              <a:rPr lang="th-TH" baseline="0" dirty="0" smtClean="0"/>
              <a:t> ไปทางขวา  ลบซิกม้า</a:t>
            </a:r>
            <a:r>
              <a:rPr lang="th-TH" baseline="0" smtClean="0"/>
              <a:t>ไปทางซ้าย</a:t>
            </a:r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1DEFF-D160-4A1B-B58B-9A62E387ADDC}" type="slidenum">
              <a:rPr lang="th-TH" smtClean="0"/>
              <a:t>50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4465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ช่วงความผิดพลาด</a:t>
            </a:r>
            <a:r>
              <a:rPr lang="th-TH" baseline="0" dirty="0" smtClean="0"/>
              <a:t> </a:t>
            </a:r>
            <a:r>
              <a:rPr lang="en-US" baseline="0" dirty="0" smtClean="0"/>
              <a:t>Max – Min </a:t>
            </a:r>
          </a:p>
          <a:p>
            <a:r>
              <a:rPr lang="en-US" baseline="0" dirty="0" smtClean="0"/>
              <a:t>= 0.05 V.</a:t>
            </a:r>
          </a:p>
          <a:p>
            <a:r>
              <a:rPr lang="th-TH" baseline="0" dirty="0" smtClean="0"/>
              <a:t>ค่าเฉลี่ย – ค่า</a:t>
            </a:r>
            <a:r>
              <a:rPr lang="th-TH" baseline="0" dirty="0" err="1" smtClean="0"/>
              <a:t>มิน</a:t>
            </a:r>
            <a:endParaRPr lang="th-TH" baseline="0" dirty="0" smtClean="0"/>
          </a:p>
          <a:p>
            <a:r>
              <a:rPr lang="en-US" baseline="0" dirty="0" smtClean="0"/>
              <a:t>= 0.04</a:t>
            </a:r>
          </a:p>
          <a:p>
            <a:endParaRPr lang="th-TH" baseline="0" dirty="0" smtClean="0"/>
          </a:p>
          <a:p>
            <a:r>
              <a:rPr lang="th-TH" dirty="0" smtClean="0"/>
              <a:t>ค่า </a:t>
            </a:r>
            <a:r>
              <a:rPr lang="en-US" dirty="0" smtClean="0"/>
              <a:t>error</a:t>
            </a:r>
            <a:r>
              <a:rPr lang="en-US" baseline="0" dirty="0" smtClean="0"/>
              <a:t> </a:t>
            </a:r>
            <a:r>
              <a:rPr lang="th-TH" baseline="0" dirty="0" smtClean="0"/>
              <a:t>เฉลี่ย</a:t>
            </a:r>
            <a:endParaRPr lang="en-US" baseline="0" dirty="0" smtClean="0"/>
          </a:p>
          <a:p>
            <a:r>
              <a:rPr lang="en-US" baseline="0" dirty="0" err="1" smtClean="0"/>
              <a:t>Emax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Emin</a:t>
            </a:r>
            <a:r>
              <a:rPr lang="en-US" baseline="0" dirty="0" smtClean="0"/>
              <a:t>  + </a:t>
            </a:r>
            <a:r>
              <a:rPr lang="en-US" baseline="0" dirty="0" err="1" smtClean="0"/>
              <a:t>Eav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Emin</a:t>
            </a:r>
            <a:r>
              <a:rPr lang="en-US" baseline="0" dirty="0" smtClean="0"/>
              <a:t>  /  2 </a:t>
            </a:r>
          </a:p>
          <a:p>
            <a:endParaRPr lang="th-TH" baseline="0" dirty="0" smtClean="0"/>
          </a:p>
          <a:p>
            <a:r>
              <a:rPr lang="th-TH" baseline="0" dirty="0" smtClean="0"/>
              <a:t>แก้สูตร บรรทัดแรก </a:t>
            </a:r>
            <a:r>
              <a:rPr lang="en-US" baseline="0" dirty="0" err="1" smtClean="0"/>
              <a:t>Emax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Avg</a:t>
            </a:r>
            <a:endParaRPr lang="th-TH" baseline="0" dirty="0" smtClean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1DEFF-D160-4A1B-B58B-9A62E387ADDC}" type="slidenum">
              <a:rPr lang="th-TH" smtClean="0"/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0774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>
                <a:solidFill>
                  <a:srgbClr val="FF0000"/>
                </a:solidFill>
              </a:rPr>
              <a:t>ตัวเลขที่เป็น 0 ไม่นับ นัยยะ เฉพาะ 0 ที่อยู่ข้างหน้า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 smtClean="0">
                <a:solidFill>
                  <a:srgbClr val="FF0000"/>
                </a:solidFill>
              </a:rPr>
              <a:t>อยู่หน้าด้านหลัง</a:t>
            </a:r>
            <a:r>
              <a:rPr lang="th-TH" baseline="0" dirty="0" smtClean="0">
                <a:solidFill>
                  <a:srgbClr val="FF0000"/>
                </a:solidFill>
              </a:rPr>
              <a:t> หรือระหว่าง จะนับ  ข้างหน้าจะไม่นับฐาน 10 ยกกำลัง ไม่นับ นับเฉพาะตัวคูณด้านหน้า</a:t>
            </a:r>
            <a:endParaRPr lang="th-TH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h-TH" dirty="0" smtClean="0">
              <a:solidFill>
                <a:srgbClr val="FF0000"/>
              </a:solidFill>
            </a:endParaRPr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1DEFF-D160-4A1B-B58B-9A62E387ADDC}" type="slidenum">
              <a:rPr lang="th-TH" smtClean="0"/>
              <a:t>23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3841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2.7656</a:t>
            </a:r>
            <a:r>
              <a:rPr lang="th-TH" baseline="0" dirty="0" smtClean="0"/>
              <a:t>    พิจารณาเลข 5 ถ้าเลข เลข คู่ ปัด ลง ถ้าเลขคี่ ปัดขึ้น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1DEFF-D160-4A1B-B58B-9A62E387ADDC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7573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ค่าความเบี่ยงเบน</a:t>
            </a:r>
            <a:r>
              <a:rPr lang="th-TH" baseline="0" dirty="0" smtClean="0"/>
              <a:t> ครั้ง ที่ 1 ลบด้วยค่าเฉลี่ย ครั้งที่ 2 – ด้วยค่าเฉลี่ย</a:t>
            </a:r>
          </a:p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1DEFF-D160-4A1B-B58B-9A62E387ADDC}" type="slidenum">
              <a:rPr lang="th-TH" smtClean="0"/>
              <a:t>41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2268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ค่าสมบูรณ์</a:t>
            </a:r>
            <a:r>
              <a:rPr lang="th-TH" baseline="0" dirty="0" smtClean="0"/>
              <a:t> ตัวที่ 1  2 3 บวกไปเรื่อย ๆ หารด้วยจำนวนการวัด ก็จะได้ค่าเบี่ยงเบนเฉลี่ย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1DEFF-D160-4A1B-B58B-9A62E387ADDC}" type="slidenum">
              <a:rPr lang="th-TH" smtClean="0"/>
              <a:t>42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556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 smtClean="0"/>
              <a:t>ค่าเบี่ยงเบนตัวที่ 1 ยกกำลัง</a:t>
            </a:r>
            <a:r>
              <a:rPr lang="th-TH" baseline="0" dirty="0" smtClean="0"/>
              <a:t> + ไปเรื่อย ๆ หารด้วย 2 ทั้งหมดที่ </a:t>
            </a:r>
            <a:r>
              <a:rPr lang="th-TH" baseline="0" dirty="0" err="1" smtClean="0"/>
              <a:t>สแควรูท</a:t>
            </a:r>
            <a:r>
              <a:rPr lang="th-TH" baseline="0" dirty="0" smtClean="0"/>
              <a:t> </a:t>
            </a:r>
          </a:p>
          <a:p>
            <a:r>
              <a:rPr lang="th-TH" baseline="0" dirty="0" smtClean="0"/>
              <a:t>ตัวบนจะแม่นกว่าเพราะวัดทั้งหมด</a:t>
            </a:r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1DEFF-D160-4A1B-B58B-9A62E387ADDC}" type="slidenum">
              <a:rPr lang="th-TH" smtClean="0"/>
              <a:t>43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9437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1DEFF-D160-4A1B-B58B-9A62E387ADDC}" type="slidenum">
              <a:rPr lang="th-TH" smtClean="0"/>
              <a:t>44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83104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1DEFF-D160-4A1B-B58B-9A62E387ADDC}" type="slidenum">
              <a:rPr lang="th-TH" smtClean="0"/>
              <a:t>49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3887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FF022-7574-47F8-B9B0-EB948EC07284}" type="datetimeFigureOut">
              <a:rPr lang="th-TH"/>
              <a:pPr>
                <a:defRPr/>
              </a:pPr>
              <a:t>23/07/64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71FEC-35B6-4A64-B2A1-5231B3F9C346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8700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4BACD-5F24-434F-A488-27CF451A5316}" type="datetimeFigureOut">
              <a:rPr lang="th-TH"/>
              <a:pPr>
                <a:defRPr/>
              </a:pPr>
              <a:t>23/07/64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0394D-AA80-4F9E-800F-EF3B7CBD4D92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68106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D48B3-2729-45FA-907D-CD9A44E9C8C7}" type="datetimeFigureOut">
              <a:rPr lang="th-TH"/>
              <a:pPr>
                <a:defRPr/>
              </a:pPr>
              <a:t>23/07/64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E92CB-790D-4D86-B955-AF0F98C3C649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92012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D4E0A-861B-4B1C-82DA-64754DFB6400}" type="datetimeFigureOut">
              <a:rPr lang="th-TH"/>
              <a:pPr>
                <a:defRPr/>
              </a:pPr>
              <a:t>23/07/64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0927-3B5A-478B-AB86-D9B20F29D982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27921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98B94-7F8F-4FEB-9A1A-C394E5F1B0E4}" type="datetimeFigureOut">
              <a:rPr lang="th-TH"/>
              <a:pPr>
                <a:defRPr/>
              </a:pPr>
              <a:t>23/07/64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15EC6-36A4-4BC9-BDE9-723071779800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27171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6F999-F5B3-4A1F-BBF7-9B4455FDBCA2}" type="datetimeFigureOut">
              <a:rPr lang="th-TH"/>
              <a:pPr>
                <a:defRPr/>
              </a:pPr>
              <a:t>23/07/64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C4B23-E551-427C-9496-C14A907A55A7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228146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6B2A5-5EA6-4BBE-86C2-AE77775F01E6}" type="datetimeFigureOut">
              <a:rPr lang="th-TH"/>
              <a:pPr>
                <a:defRPr/>
              </a:pPr>
              <a:t>23/07/64</a:t>
            </a:fld>
            <a:endParaRPr lang="th-TH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07A6-B1D6-403F-8F81-9F4A2D2E9CF9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72620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2DD18-2707-4724-AFAD-003A390E7A9A}" type="datetimeFigureOut">
              <a:rPr lang="th-TH"/>
              <a:pPr>
                <a:defRPr/>
              </a:pPr>
              <a:t>23/07/64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19EB8-9C88-4B4C-9826-44B9497952F7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385067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3039-8BED-4FD1-B1A4-E259114FFF12}" type="datetimeFigureOut">
              <a:rPr lang="th-TH"/>
              <a:pPr>
                <a:defRPr/>
              </a:pPr>
              <a:t>23/07/64</a:t>
            </a:fld>
            <a:endParaRPr lang="th-TH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DDAAC-477B-4F54-8370-72767BBA0064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56471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137E0-E6A8-4996-A19E-FFB7320235BD}" type="datetimeFigureOut">
              <a:rPr lang="th-TH"/>
              <a:pPr>
                <a:defRPr/>
              </a:pPr>
              <a:t>23/07/64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12575-A392-47D9-8346-CF0E99F7984C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75545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59F5D-6C62-40BE-AF18-E38F35CD7CC0}" type="datetimeFigureOut">
              <a:rPr lang="th-TH"/>
              <a:pPr>
                <a:defRPr/>
              </a:pPr>
              <a:t>23/07/64</a:t>
            </a:fld>
            <a:endParaRPr lang="th-TH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B6B3-D061-4DA2-AD0D-67DA10CC651A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  <p:extLst>
      <p:ext uri="{BB962C8B-B14F-4D97-AF65-F5344CB8AC3E}">
        <p14:creationId xmlns:p14="http://schemas.microsoft.com/office/powerpoint/2010/main" val="1330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title style</a:t>
            </a:r>
            <a:endParaRPr lang="th-TH" altLang="th-TH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h-TH" smtClean="0"/>
              <a:t>Click to edit Master text styles</a:t>
            </a:r>
          </a:p>
          <a:p>
            <a:pPr lvl="1"/>
            <a:r>
              <a:rPr lang="en-US" altLang="th-TH" smtClean="0"/>
              <a:t>Second level</a:t>
            </a:r>
          </a:p>
          <a:p>
            <a:pPr lvl="2"/>
            <a:r>
              <a:rPr lang="en-US" altLang="th-TH" smtClean="0"/>
              <a:t>Third level</a:t>
            </a:r>
          </a:p>
          <a:p>
            <a:pPr lvl="3"/>
            <a:r>
              <a:rPr lang="en-US" altLang="th-TH" smtClean="0"/>
              <a:t>Fourth level</a:t>
            </a:r>
          </a:p>
          <a:p>
            <a:pPr lvl="4"/>
            <a:r>
              <a:rPr lang="en-US" altLang="th-TH" smtClean="0"/>
              <a:t>Fifth level</a:t>
            </a:r>
            <a:endParaRPr lang="th-TH" altLang="th-TH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E558307-081D-42C9-A41D-707A689D436C}" type="datetimeFigureOut">
              <a:rPr lang="th-TH"/>
              <a:pPr>
                <a:defRPr/>
              </a:pPr>
              <a:t>23/07/64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Cordia New" panose="020B0304020202020204" pitchFamily="34" charset="-34"/>
              </a:defRPr>
            </a:lvl1pPr>
          </a:lstStyle>
          <a:p>
            <a:pPr>
              <a:defRPr/>
            </a:pPr>
            <a:fld id="{0D96B445-82B3-4930-B956-F3D8A9DFBD02}" type="slidenum">
              <a:rPr lang="th-TH" altLang="th-TH"/>
              <a:pPr>
                <a:defRPr/>
              </a:pPr>
              <a:t>‹#›</a:t>
            </a:fld>
            <a:endParaRPr lang="th-TH" alt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en-US" altLang="th-TH" smtClean="0">
                <a:solidFill>
                  <a:schemeClr val="tx2"/>
                </a:solidFill>
              </a:rPr>
              <a:t>Accuracy and Precision Example</a:t>
            </a:r>
            <a:endParaRPr lang="th-TH" altLang="th-TH" smtClean="0">
              <a:solidFill>
                <a:schemeClr val="tx2"/>
              </a:solidFill>
            </a:endParaRPr>
          </a:p>
        </p:txBody>
      </p:sp>
      <p:sp>
        <p:nvSpPr>
          <p:cNvPr id="13315" name="AutoShape 2" descr="data:image/jpeg;base64,/9j/4AAQSkZJRgABAQAAAQABAAD/2wCEAAkGBxAQEA8PEBAPDQ8NDw0NDQ8NDw8NDQ0NFREWFhURExUYHSggGBolHRUVITEhJSkrLi4uFx8zODMtNygtLisBCgoKDg0OFxAQFysdHR0rKystLS0tLS0tLSsrLSsrKystLS0tKy0rKy0tKy0rKy0rLSsrLSstLS0tLS0rLS0rLf/AABEIAM4A9AMBIgACEQEDEQH/xAAcAAACAwEBAQEAAAAAAAAAAAACAwABBAUGBwj/xAA1EAACAQMDAQcDAgQHAQAAAAAAAQIDESEEEjFBBQYTIlFhcQcygZGxYnKh4RRCQ1KiwfAj/8QAGgEAAwEBAQEAAAAAAAAAAAAAAAECAwQFBv/EACMRAQEAAgIDAQACAwEAAAAAAAABAhEDIQQSMUETUSJhoQX/2gAMAwEAAhEDEQA/APsmm4NSM2meDSjkxjXP6tFlFm0ZoUyymFgLZLlVGLnUUU5PCim38EyTa5NuX3p7y0Oz6DrVnd8U6a++pL0XsfBO83fLW6+bdSq6VLOyhSeyEV03WzJ/Jq+ofbE9ZqXWbfhRcqenXTanmX5PLVYOLs1Z4/sc+fLMr18fR+D4WPHjM8u8r/wF36t/lksw6VJtSdvtSb9hkqElDe+HLavky29KY9B0lFzmoXtuaV/Q309I6ddRfmgpKMnZ2yc+hVcZJrm6kr+x7zuzofHpVa1WKipPfFvh7V0MuW5b6+MOXL0x3+PQfTzstQrKUU433SfPB9Qimea7l6NQpuTVpPbzyo2uj1KR6Ph4evHHznlcntmkZWKdReonUMyVZnbMHJ1tsbuy4oXQ4Q9BY0qmiiSkVcJCWBJBFSHo4SxNQbJiJl6jbGFVGZps0TE7MlySL0qL+Rde/qP2A1IYKS5c6juyBVaeWQeldPXafg0RMmnkaYyPFxcec7MIUpF3NYz0sFsu4M2XoQqTPP8AfvXeB2fqpp2fh7E10vg75476rSt2bWxdbqe7+XdknLH/ABtdPBjvkxn+3yPVzpVFp6UHGTUorHSNsmHvHRjCUWuZ3b9l0Ry/GcZbo4abt7C61aUrbm3b1PLw4bjZZen1lvrNR3ex6lGNOe9x3Sd0n1Uehk7U1inGmo2/zSaXRtnMgzVoKW6rTi7+acEv1Q/4pMrls/brb377luVLRyir1Kvgx+I8yb/B9E0PY0KdOVGy2wpKCVutss6nZ9BKFNW+2MUvbBNbTqq8qSjJyW2Sk2re6L4+Kfbdvn+byss767+D7PSXteFP9jpI5VHQytFyl5oxS8vDtkfpqje5XxGTSftg9HgsskcHJo+tyzFWR0rYFSpo6pU44wNB4Q3cZ5OzsgmFXrapyyXGQUUWlYDEAwwWgKETYlxuaZRAaLjWZEbAWh7QuSKlUVJCZy6D5GasVDZp88EAlJ3IUnTuaWpdI2xkcnRSwdGDPNvFpnlGhMJMUpBJkyMrDLlSKQTNMYkqUjz3fXRf4nRaiisuVNuP8yyejnEROgnz+fg01LLGuGUl2/KW210/uTs179QZo95367trSamdSEX4NeUpYs1G+X09TxOogk2lx0Z5WXWVxfT8HJjy8e8Xqfpj2TDU6z/6RU4UYOq4yynK+Ln1nV9kUNRGdGVKEKtPbODSV11jJNHyj6Wdoxo69Rk1FV4SpZdluumv2PslPTNah1UlZpLd/Db7f+zPKd/24PMyymf386dXSRahG/O1Xt62NAmDDudE+aeRl9MZnoJNyt/udhzd1b1FaKFt0bt7XZX6JpG/F1ki47jUA2BUrJCZ6tdDskqZZEk/MxlgIwbz6jlAK06io4IQiQBaBky2Lkxw5FNlXKmxe8pRjYmbC3CakipDlVKRnqBSkKnUKkVshwIDUqZZA0Nuho+DoUjn6NYR0aKM8kU6JaYJaRlZGdaIkZUGW2JmjBnwy7i5vDKkGnD7c7Jp6qlKnUV1na+sH6nwvvb3W1GinLfGVSm35asVeDT6N9GfonZc8/3y7boaOg/FUakp3UKckpKWOWvQy5+LGz2vVjfxOfl4uTWPe/x+cN7hJNNpxaatymj6l3P7+arUVdPpZRhUlNLxKuYySXOOHhLPueR7udkR7T1lWm2tPvjWrrYrxjK68tvQ9h9K+xYU9Vrd0t9TSzdCLtZWvmR52Xx7fNlhq+33Xx9UpTuOjIQsL9jkz7XkpbbJty2pD3r68n09vjv70iULJv1k1+yOTpak5u9Ty3laKXG1dTTqqqjKm3i9WEV74eDo48u2eWOg6mWX8mdMZWTu/lgQiz05enDMLc3WofavgZuFUuF8BXMa69LZGwGyrjh6EU0U5FNlSGXNC7jZCKrsVIA1JiJSJJgNmkhBmIkxzeBLRSpS2QqU8kEp0tHwjpUTl6Tg6FF5MamtRYKDRFZjgEwYhMlF+s1eVkZ6M25ZG6gVRj5jWa0L9b7YPz19Se1Z6nXVsvw6EnRguith/wBT9CM/NPenSy/xuqvK68StPFsednB5WWpI9H/zZj/LutX0zm4a9ys2lQqrCbu3ayPpvdPsepQ1mtrOLVPVSjUp3te7+6/5EfTLsWFLR061l4ldb5NpXtfhex7ZRscm7lNNPJzn8mWv3pcX0ZydVoVKvTzazc36Oxu1MZPMJJOPKeUzPo5SlVqOS2uMYRtyvlMWXdjnnTW6F2nfhbUulrnK7xzdk1/pSpyj7z3J4/CZ20c3vAo+Hd87tsM9ZYv+5pq/2j9dGg1KMXb7oqX6q49Ul6CtNC0Yr0SRouejPxnQIkmWwJsuQKbKYLZTZWgtsm4FsGxRD3Ca4SAmhwmdgSGyAki4Nl2BcQ0iqiwMbYpRyUFJEGvboaS5upvP/rGHRcG+ksmFFa4hoFcBois6KJbIgepKFSpJlqnbIZJcMeytIqT9j43ru6NfVa2teGyEZT8Wd4uylJtJZy8dD6/JkoUknN5vO183WLmfNwTkxTwc+WOe44vd3Sujp6dKS2uEVFLDwvg6shbWR1jgmGundld3bHTTU5t8S2tO/XqVQi/EqSaspbduebLI6aLhEnXautLqTaWMv04MNbSucZbsycWorpH49zdYm0qfUr0rkoxTWVFJ5XJpTYumMPSw7m2dU2LmhjAqGkhFkYLZaAlEsWwZSKTUBmit5HINFstxAlEa8lqmWbPYVWNNRCJwuOUMMuSDZ0lchR7b9FHHydGnA5+h4R1IHPaqiQxAIZEz32zq0SSsEkVX4YI2Degt3QwylkfRdy7iiZy3SpQLpobJA8BvpUxk7Ya0bMZHgZrIYuZ6TPO5JZnXXL7Y7XKJaQaQMydHsFwmAiOQoej4Biqchtzv4buM79UxdVcDGBV6GxEtFMsgRNEJqMcgZwuUmsspE3knTZUUxwGRkNjlCbhxGW1SjcVUdg5SsZ5ybHIcjPOWSAS5eSFKdjs+ng6KRl0UcG1ROWjKoojIRKQxEsrV2Aq8BMFhE6c6pHI7TxsaPCRbjZXNLnvpEwk7U0BUVlcW9STxb4Fqq9peiNTqlGDe1ytnDMWk1kZtJY3R3f2OjVoJpr1TR5a+x05L/JeM/wASObyJN7dXj43Vj1KQnUz2xcvRNk0tdTipJ8q6FauW5qn/ALmnL+VM599Kk1QUnKST2uN/VjPDYxuyb9PQOOV6C0q5MtWq4Lc1dJpGtMza2Pka9bL+pshTsl8HX46cqDcVN3DcStp0oAogtDlEGURpAiXLaBKKgkhU0NkC0NOylEthoqaGZEhUlgc0LkioqVjlyQZJZKGNvQ6aOEaooVp44NKRx1GdRRCsWQhntVgbZDIA2BoCt9r+BrF1VhlQfXKaHUVlBypF0Y2Zv7dImGsh1ppJt8JXZ5WrJKLdvvvbrls9B2rlKmuZ8/yg6fQxSu0m1k4OfLd07+KzGbcDshVoOUUvJ9yjPpf3OzT8rW5pzqO34XQUrupOO18t8YdsLJPBl4lrZSVpW6vlnPPi7fYrtXVu8YQs7Wcnyk/QZoddOe5OH2u3l91c2VKEYQflva3y3cHs+koyqr1lF/8AFGvHh7XtNynqlOMptOS2xWUurfS5uS4LhEvbk7McZj8YWq2EURlirFbLYdoqqjQLnEco2RYCSNO0RNFykVYqURm0iiUNAjEqURqiTaGxGScRUkbKkDLWiVKbJJfBYM+SFKel06x+hoM2leDUcNZZ/URZCCQhCEABYpjgbDhygSKkMsLqD2qfWdUlucnl8Z6IbYkEHY5c+6u0uxTiMaKaJ0JS5IVRopSlLN5u7/Sw9oqCNeL6e+jUWUgjoZ7DcpsjIgCMpoZYpoNnKWxUojpRAaLlUSol7BtimPZFMEOSBaKhBkYdTI2VXg59XJeKozTlkhJrJDRT0mmeDSmZaMXY0xOFnn9MIDchLNdyXBZTGYyikywCAVEMBmsCEKgMEJ2Y+JjZ2vJTRTQZTFotkSZcAaoVI042n4Yiyi0asqBoKKCsXYNi1aRW0IoRFzQpj5AtFSrlLsBIdYHaVs9k2FzNDRnqFwUqqrozSpmsTVRpBGCSyQOXJCxt6GihouksDUjhqMr2pIslixJQGwRAALFl2JYAiI0WQAz1Ih0wpxAou6uRlF73DGUWSxOks9VF0y9S9sXJ8LL+C6Kuk/VXLwab6FYtF7S7Gm0IWkVYIlKmUEUACyrBMoZqaBYTBaHFQEkKlG44qUS5TZWrCKpsnEyVka40RglyQkuSG2z09HReBhn00sDzgqMp2u5LglgQiA3LESyEIAQhCAFMRp3mS9GPEJWqP3Qqc/TyFkFoiNXDdCa9YtBUF5Yr+GP7BVOH8P8AYlPhfCHD30MhCDJCEIAQq5YLAKkwLh7SthStxRA0i7C2NlWJtGNATYxsuoYK5rnkzVYm2B7c6ayQZKGSjbZ7f//Z"/>
          <p:cNvSpPr>
            <a:spLocks noChangeAspect="1" noChangeArrowheads="1"/>
          </p:cNvSpPr>
          <p:nvPr/>
        </p:nvSpPr>
        <p:spPr bwMode="auto">
          <a:xfrm>
            <a:off x="173038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>
              <a:cs typeface="Angsana New" panose="02020603050405020304" pitchFamily="18" charset="-34"/>
            </a:endParaRPr>
          </a:p>
        </p:txBody>
      </p:sp>
      <p:graphicFrame>
        <p:nvGraphicFramePr>
          <p:cNvPr id="2" name="ตาราง 1"/>
          <p:cNvGraphicFramePr>
            <a:graphicFrameLocks noGrp="1"/>
          </p:cNvGraphicFramePr>
          <p:nvPr/>
        </p:nvGraphicFramePr>
        <p:xfrm>
          <a:off x="755650" y="1397000"/>
          <a:ext cx="7931151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717">
                  <a:extLst>
                    <a:ext uri="{9D8B030D-6E8A-4147-A177-3AD203B41FA5}">
                      <a16:colId xmlns:a16="http://schemas.microsoft.com/office/drawing/2014/main" xmlns="" val="4183404942"/>
                    </a:ext>
                  </a:extLst>
                </a:gridCol>
                <a:gridCol w="2643717">
                  <a:extLst>
                    <a:ext uri="{9D8B030D-6E8A-4147-A177-3AD203B41FA5}">
                      <a16:colId xmlns:a16="http://schemas.microsoft.com/office/drawing/2014/main" xmlns="" val="3667688579"/>
                    </a:ext>
                  </a:extLst>
                </a:gridCol>
                <a:gridCol w="2643717">
                  <a:extLst>
                    <a:ext uri="{9D8B030D-6E8A-4147-A177-3AD203B41FA5}">
                      <a16:colId xmlns:a16="http://schemas.microsoft.com/office/drawing/2014/main" xmlns="" val="1098165227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R 100 </a:t>
                      </a:r>
                      <a:r>
                        <a:rPr lang="el-GR" sz="2800" b="0" i="0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Ω</a:t>
                      </a:r>
                      <a:endParaRPr lang="th-TH" sz="2800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R 100 </a:t>
                      </a:r>
                      <a:r>
                        <a:rPr lang="el-GR" sz="2800" b="0" i="0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Ω</a:t>
                      </a:r>
                      <a:endParaRPr lang="th-TH" sz="280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2"/>
                          </a:solidFill>
                        </a:rPr>
                        <a:t>R 100 </a:t>
                      </a:r>
                      <a:r>
                        <a:rPr lang="el-GR" sz="2800" b="0" i="0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Ω</a:t>
                      </a:r>
                      <a:endParaRPr lang="th-TH" sz="2800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0" marB="45710"/>
                </a:tc>
                <a:extLst>
                  <a:ext uri="{0D108BD9-81ED-4DB2-BD59-A6C34878D82A}">
                    <a16:rowId xmlns:a16="http://schemas.microsoft.com/office/drawing/2014/main" xmlns="" val="3545846499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solidFill>
                            <a:schemeClr val="tx2"/>
                          </a:solidFill>
                        </a:rPr>
                        <a:t>วัดครั้งที่</a:t>
                      </a:r>
                      <a:r>
                        <a:rPr lang="th-TH" sz="2800" b="1" baseline="0" dirty="0" smtClean="0">
                          <a:solidFill>
                            <a:schemeClr val="tx2"/>
                          </a:solidFill>
                        </a:rPr>
                        <a:t> 1 </a:t>
                      </a:r>
                      <a:r>
                        <a:rPr lang="en-US" sz="2800" b="1" baseline="0" dirty="0" smtClean="0">
                          <a:solidFill>
                            <a:schemeClr val="tx2"/>
                          </a:solidFill>
                        </a:rPr>
                        <a:t>: 99</a:t>
                      </a:r>
                      <a:endParaRPr lang="th-TH" sz="28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solidFill>
                            <a:srgbClr val="C00000"/>
                          </a:solidFill>
                        </a:rPr>
                        <a:t>วัดครั้งที่</a:t>
                      </a:r>
                      <a:r>
                        <a:rPr lang="th-TH" sz="2800" b="1" baseline="0" dirty="0" smtClean="0">
                          <a:solidFill>
                            <a:srgbClr val="C00000"/>
                          </a:solidFill>
                        </a:rPr>
                        <a:t> 1 </a:t>
                      </a:r>
                      <a:r>
                        <a:rPr lang="en-US" sz="2800" b="1" baseline="0" dirty="0" smtClean="0">
                          <a:solidFill>
                            <a:srgbClr val="C00000"/>
                          </a:solidFill>
                        </a:rPr>
                        <a:t>: 50</a:t>
                      </a:r>
                      <a:endParaRPr lang="th-TH" sz="2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10" marB="4571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800" b="1" dirty="0" smtClean="0">
                          <a:solidFill>
                            <a:schemeClr val="tx2"/>
                          </a:solidFill>
                        </a:rPr>
                        <a:t>วัดครั้งที่</a:t>
                      </a:r>
                      <a:r>
                        <a:rPr lang="th-TH" sz="2800" b="1" baseline="0" dirty="0" smtClean="0">
                          <a:solidFill>
                            <a:schemeClr val="tx2"/>
                          </a:solidFill>
                        </a:rPr>
                        <a:t> 1 </a:t>
                      </a:r>
                      <a:r>
                        <a:rPr lang="en-US" sz="2800" b="1" baseline="0" dirty="0" smtClean="0">
                          <a:solidFill>
                            <a:schemeClr val="tx2"/>
                          </a:solidFill>
                        </a:rPr>
                        <a:t>: 150</a:t>
                      </a:r>
                      <a:endParaRPr lang="th-TH" sz="2800" b="1" dirty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0" marB="45710"/>
                </a:tc>
                <a:extLst>
                  <a:ext uri="{0D108BD9-81ED-4DB2-BD59-A6C34878D82A}">
                    <a16:rowId xmlns:a16="http://schemas.microsoft.com/office/drawing/2014/main" xmlns="" val="2166153211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 smtClean="0">
                          <a:solidFill>
                            <a:schemeClr val="tx2"/>
                          </a:solidFill>
                        </a:rPr>
                        <a:t>วัดครั้งที่</a:t>
                      </a:r>
                      <a:r>
                        <a:rPr lang="th-TH" sz="2800" b="1" baseline="0" dirty="0" smtClean="0">
                          <a:solidFill>
                            <a:schemeClr val="tx2"/>
                          </a:solidFill>
                        </a:rPr>
                        <a:t> 2 </a:t>
                      </a:r>
                      <a:r>
                        <a:rPr lang="en-US" sz="2800" b="1" baseline="0" dirty="0" smtClean="0">
                          <a:solidFill>
                            <a:schemeClr val="tx2"/>
                          </a:solidFill>
                        </a:rPr>
                        <a:t>: 101</a:t>
                      </a:r>
                      <a:endParaRPr lang="th-TH" sz="28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 smtClean="0">
                          <a:solidFill>
                            <a:srgbClr val="C00000"/>
                          </a:solidFill>
                        </a:rPr>
                        <a:t>วัดครั้งที่</a:t>
                      </a:r>
                      <a:r>
                        <a:rPr lang="th-TH" sz="2800" b="1" baseline="0" dirty="0" smtClean="0">
                          <a:solidFill>
                            <a:srgbClr val="C00000"/>
                          </a:solidFill>
                        </a:rPr>
                        <a:t> 2 </a:t>
                      </a:r>
                      <a:r>
                        <a:rPr lang="en-US" sz="2800" b="1" baseline="0" dirty="0" smtClean="0">
                          <a:solidFill>
                            <a:srgbClr val="C00000"/>
                          </a:solidFill>
                        </a:rPr>
                        <a:t>: 130</a:t>
                      </a:r>
                      <a:endParaRPr lang="th-TH" sz="28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 smtClean="0">
                          <a:solidFill>
                            <a:schemeClr val="tx2"/>
                          </a:solidFill>
                        </a:rPr>
                        <a:t>วัดครั้งที่</a:t>
                      </a:r>
                      <a:r>
                        <a:rPr lang="th-TH" sz="2800" b="1" baseline="0" dirty="0" smtClean="0">
                          <a:solidFill>
                            <a:schemeClr val="tx2"/>
                          </a:solidFill>
                        </a:rPr>
                        <a:t> 2 </a:t>
                      </a:r>
                      <a:r>
                        <a:rPr lang="en-US" sz="2800" b="1" baseline="0" dirty="0" smtClean="0">
                          <a:solidFill>
                            <a:schemeClr val="tx2"/>
                          </a:solidFill>
                        </a:rPr>
                        <a:t>: 151</a:t>
                      </a:r>
                      <a:endParaRPr lang="th-TH" sz="28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0" marB="45710"/>
                </a:tc>
                <a:extLst>
                  <a:ext uri="{0D108BD9-81ED-4DB2-BD59-A6C34878D82A}">
                    <a16:rowId xmlns:a16="http://schemas.microsoft.com/office/drawing/2014/main" xmlns="" val="3000889949"/>
                  </a:ext>
                </a:extLst>
              </a:tr>
              <a:tr h="8318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 smtClean="0">
                          <a:solidFill>
                            <a:schemeClr val="tx2"/>
                          </a:solidFill>
                        </a:rPr>
                        <a:t>วัดครั้งที่</a:t>
                      </a:r>
                      <a:r>
                        <a:rPr lang="th-TH" sz="2800" b="1" baseline="0" dirty="0" smtClean="0">
                          <a:solidFill>
                            <a:schemeClr val="tx2"/>
                          </a:solidFill>
                        </a:rPr>
                        <a:t> 3 </a:t>
                      </a:r>
                      <a:r>
                        <a:rPr lang="en-US" sz="2800" b="1" baseline="0" dirty="0" smtClean="0">
                          <a:solidFill>
                            <a:schemeClr val="tx2"/>
                          </a:solidFill>
                        </a:rPr>
                        <a:t>: 98</a:t>
                      </a:r>
                      <a:endParaRPr lang="th-TH" sz="28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 smtClean="0">
                          <a:solidFill>
                            <a:srgbClr val="C00000"/>
                          </a:solidFill>
                        </a:rPr>
                        <a:t>วัดครั้งที่</a:t>
                      </a:r>
                      <a:r>
                        <a:rPr lang="th-TH" sz="2800" b="1" baseline="0" dirty="0" smtClean="0">
                          <a:solidFill>
                            <a:srgbClr val="C00000"/>
                          </a:solidFill>
                        </a:rPr>
                        <a:t> 3 </a:t>
                      </a:r>
                      <a:r>
                        <a:rPr lang="en-US" sz="2800" b="1" baseline="0" dirty="0" smtClean="0">
                          <a:solidFill>
                            <a:srgbClr val="C00000"/>
                          </a:solidFill>
                        </a:rPr>
                        <a:t>: 45</a:t>
                      </a:r>
                      <a:endParaRPr lang="th-TH" sz="28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91439" marR="91439" marT="45710" marB="4571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b="1" dirty="0" smtClean="0">
                          <a:solidFill>
                            <a:schemeClr val="tx2"/>
                          </a:solidFill>
                        </a:rPr>
                        <a:t>วัดครั้งที่</a:t>
                      </a:r>
                      <a:r>
                        <a:rPr lang="th-TH" sz="2800" b="1" baseline="0" dirty="0" smtClean="0">
                          <a:solidFill>
                            <a:schemeClr val="tx2"/>
                          </a:solidFill>
                        </a:rPr>
                        <a:t> 3 </a:t>
                      </a:r>
                      <a:r>
                        <a:rPr lang="en-US" sz="2800" b="1" baseline="0" dirty="0" smtClean="0">
                          <a:solidFill>
                            <a:schemeClr val="tx2"/>
                          </a:solidFill>
                        </a:rPr>
                        <a:t>: 150</a:t>
                      </a:r>
                      <a:endParaRPr lang="th-TH" sz="2800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91439" marR="91439" marT="45710" marB="45710"/>
                </a:tc>
                <a:extLst>
                  <a:ext uri="{0D108BD9-81ED-4DB2-BD59-A6C34878D82A}">
                    <a16:rowId xmlns:a16="http://schemas.microsoft.com/office/drawing/2014/main" xmlns="" val="2122936973"/>
                  </a:ext>
                </a:extLst>
              </a:tr>
            </a:tbl>
          </a:graphicData>
        </a:graphic>
      </p:graphicFrame>
      <p:sp>
        <p:nvSpPr>
          <p:cNvPr id="7" name="กล่องข้อความ 7"/>
          <p:cNvSpPr txBox="1">
            <a:spLocks noChangeArrowheads="1"/>
          </p:cNvSpPr>
          <p:nvPr/>
        </p:nvSpPr>
        <p:spPr bwMode="auto">
          <a:xfrm>
            <a:off x="971550" y="4860925"/>
            <a:ext cx="2305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A: </a:t>
            </a:r>
            <a: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สูง </a:t>
            </a:r>
            <a:r>
              <a:rPr lang="en-US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P: </a:t>
            </a:r>
            <a: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สูง</a:t>
            </a:r>
            <a:endParaRPr lang="th-TH" altLang="th-TH" sz="3600" b="1">
              <a:solidFill>
                <a:srgbClr val="C00000"/>
              </a:solidFill>
              <a:cs typeface="Angsana New" panose="02020603050405020304" pitchFamily="18" charset="-34"/>
            </a:endParaRPr>
          </a:p>
        </p:txBody>
      </p:sp>
      <p:sp>
        <p:nvSpPr>
          <p:cNvPr id="8" name="กล่องข้อความ 7"/>
          <p:cNvSpPr txBox="1">
            <a:spLocks noChangeArrowheads="1"/>
          </p:cNvSpPr>
          <p:nvPr/>
        </p:nvSpPr>
        <p:spPr bwMode="auto">
          <a:xfrm>
            <a:off x="6227763" y="4860925"/>
            <a:ext cx="2305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A: </a:t>
            </a:r>
            <a: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ต่ำ </a:t>
            </a:r>
            <a:r>
              <a:rPr lang="en-US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P: </a:t>
            </a:r>
            <a: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สูง</a:t>
            </a:r>
            <a:endParaRPr lang="th-TH" altLang="th-TH" sz="3600" b="1">
              <a:solidFill>
                <a:srgbClr val="C00000"/>
              </a:solidFill>
              <a:cs typeface="Angsana New" panose="02020603050405020304" pitchFamily="18" charset="-34"/>
            </a:endParaRPr>
          </a:p>
        </p:txBody>
      </p:sp>
      <p:sp>
        <p:nvSpPr>
          <p:cNvPr id="9" name="กล่องข้อความ 7"/>
          <p:cNvSpPr txBox="1">
            <a:spLocks noChangeArrowheads="1"/>
          </p:cNvSpPr>
          <p:nvPr/>
        </p:nvSpPr>
        <p:spPr bwMode="auto">
          <a:xfrm>
            <a:off x="3657600" y="4860925"/>
            <a:ext cx="2305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A: </a:t>
            </a:r>
            <a:r>
              <a:rPr lang="th-TH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ต่ำ </a:t>
            </a:r>
            <a:r>
              <a:rPr lang="en-US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P: </a:t>
            </a:r>
            <a:r>
              <a:rPr lang="th-TH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ต่ำ</a:t>
            </a:r>
            <a:endParaRPr lang="th-TH" altLang="th-TH" sz="3600" b="1">
              <a:solidFill>
                <a:srgbClr val="C00000"/>
              </a:solidFill>
              <a:cs typeface="Angsana New" panose="02020603050405020304" pitchFamily="18" charset="-34"/>
            </a:endParaRPr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755650" y="1260475"/>
            <a:ext cx="2636838" cy="36004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3357563" y="1260475"/>
            <a:ext cx="2636837" cy="36004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12" name="สี่เหลี่ยมผืนผ้า 11"/>
          <p:cNvSpPr/>
          <p:nvPr/>
        </p:nvSpPr>
        <p:spPr>
          <a:xfrm>
            <a:off x="6010275" y="1260475"/>
            <a:ext cx="2636838" cy="36004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smtClean="0">
                <a:solidFill>
                  <a:schemeClr val="tx2"/>
                </a:solidFill>
              </a:rPr>
              <a:t>หาข้อมูล </a:t>
            </a:r>
            <a:r>
              <a:rPr lang="en-US" altLang="th-TH" smtClean="0">
                <a:solidFill>
                  <a:schemeClr val="tx2"/>
                </a:solidFill>
              </a:rPr>
              <a:t>sensor </a:t>
            </a:r>
            <a:r>
              <a:rPr lang="th-TH" altLang="th-TH" smtClean="0">
                <a:solidFill>
                  <a:schemeClr val="tx2"/>
                </a:solidFill>
              </a:rPr>
              <a:t>คนละ 1 ชิ้น ไม่ซ้ำกัน</a:t>
            </a:r>
          </a:p>
        </p:txBody>
      </p:sp>
      <p:sp>
        <p:nvSpPr>
          <p:cNvPr id="14339" name="ตัวแทนเนื้อหา 2"/>
          <p:cNvSpPr>
            <a:spLocks noGrp="1"/>
          </p:cNvSpPr>
          <p:nvPr>
            <p:ph idx="1"/>
          </p:nvPr>
        </p:nvSpPr>
        <p:spPr>
          <a:xfrm>
            <a:off x="179388" y="1417638"/>
            <a:ext cx="7777162" cy="4525962"/>
          </a:xfrm>
        </p:spPr>
        <p:txBody>
          <a:bodyPr/>
          <a:lstStyle/>
          <a:p>
            <a:r>
              <a:rPr lang="th-TH" altLang="th-TH" sz="2400" smtClean="0">
                <a:solidFill>
                  <a:schemeClr val="tx2"/>
                </a:solidFill>
              </a:rPr>
              <a:t>เซนเซอร์วัดข้อมูลชนิดเดียวกัน </a:t>
            </a:r>
          </a:p>
          <a:p>
            <a:r>
              <a:rPr lang="th-TH" altLang="th-TH" sz="2400" smtClean="0">
                <a:solidFill>
                  <a:schemeClr val="tx2"/>
                </a:solidFill>
              </a:rPr>
              <a:t>แต่คนละเบอร์ ถือว่าเป็นคนละชิ้น</a:t>
            </a:r>
          </a:p>
          <a:p>
            <a:r>
              <a:rPr lang="th-TH" altLang="th-TH" sz="2400" smtClean="0">
                <a:solidFill>
                  <a:schemeClr val="tx2"/>
                </a:solidFill>
              </a:rPr>
              <a:t>โดยระบุข้อมูลของ </a:t>
            </a:r>
            <a:r>
              <a:rPr lang="en-US" altLang="th-TH" sz="2400" smtClean="0">
                <a:solidFill>
                  <a:schemeClr val="tx2"/>
                </a:solidFill>
              </a:rPr>
              <a:t>sensor </a:t>
            </a:r>
            <a:r>
              <a:rPr lang="th-TH" altLang="th-TH" sz="2400" smtClean="0">
                <a:solidFill>
                  <a:schemeClr val="tx2"/>
                </a:solidFill>
              </a:rPr>
              <a:t>นั้น บอก 6 อย่าง</a:t>
            </a:r>
          </a:p>
          <a:p>
            <a:r>
              <a:rPr lang="th-TH" altLang="th-TH" sz="2400" smtClean="0">
                <a:solidFill>
                  <a:schemeClr val="tx2"/>
                </a:solidFill>
              </a:rPr>
              <a:t>1. ชื่อ (รวมรหัสด้วย)</a:t>
            </a:r>
          </a:p>
          <a:p>
            <a:r>
              <a:rPr lang="th-TH" altLang="th-TH" sz="2400" smtClean="0">
                <a:solidFill>
                  <a:schemeClr val="tx2"/>
                </a:solidFill>
              </a:rPr>
              <a:t>2. วัดอะไร</a:t>
            </a:r>
          </a:p>
          <a:p>
            <a:r>
              <a:rPr lang="th-TH" altLang="th-TH" sz="2400" smtClean="0">
                <a:solidFill>
                  <a:schemeClr val="tx2"/>
                </a:solidFill>
              </a:rPr>
              <a:t>3. ช่วงค่าที่วัดได้</a:t>
            </a:r>
          </a:p>
          <a:p>
            <a:r>
              <a:rPr lang="th-TH" altLang="th-TH" sz="2400" smtClean="0">
                <a:solidFill>
                  <a:schemeClr val="tx2"/>
                </a:solidFill>
              </a:rPr>
              <a:t>4. ค่าความผิดพลาด</a:t>
            </a:r>
          </a:p>
          <a:p>
            <a:r>
              <a:rPr lang="th-TH" altLang="th-TH" sz="2400" smtClean="0">
                <a:solidFill>
                  <a:schemeClr val="tx2"/>
                </a:solidFill>
              </a:rPr>
              <a:t>5. ความละเอียด</a:t>
            </a:r>
          </a:p>
          <a:p>
            <a:r>
              <a:rPr lang="th-TH" altLang="th-TH" sz="2400" smtClean="0">
                <a:solidFill>
                  <a:schemeClr val="tx2"/>
                </a:solidFill>
              </a:rPr>
              <a:t>6. ที่มา (</a:t>
            </a:r>
            <a:r>
              <a:rPr lang="en-US" altLang="th-TH" sz="2400" smtClean="0">
                <a:solidFill>
                  <a:schemeClr val="tx2"/>
                </a:solidFill>
              </a:rPr>
              <a:t>URL)</a:t>
            </a:r>
          </a:p>
        </p:txBody>
      </p:sp>
      <p:sp>
        <p:nvSpPr>
          <p:cNvPr id="4" name="ตัวแทนเนื้อหา 2"/>
          <p:cNvSpPr txBox="1">
            <a:spLocks/>
          </p:cNvSpPr>
          <p:nvPr/>
        </p:nvSpPr>
        <p:spPr bwMode="auto">
          <a:xfrm>
            <a:off x="2771775" y="2790825"/>
            <a:ext cx="64801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r>
              <a:rPr lang="th-TH" altLang="th-TH" sz="2400" b="1">
                <a:solidFill>
                  <a:schemeClr val="accent2"/>
                </a:solidFill>
              </a:rPr>
              <a:t>1.ชื่อ: </a:t>
            </a:r>
            <a:r>
              <a:rPr lang="en-US" altLang="th-TH" sz="1600" b="1">
                <a:solidFill>
                  <a:schemeClr val="accent2"/>
                </a:solidFill>
                <a:cs typeface="Angsana New" panose="02020603050405020304" pitchFamily="18" charset="-34"/>
              </a:rPr>
              <a:t>DHT11 Digital Temperature and Humidity Sensor</a:t>
            </a:r>
            <a:endParaRPr lang="en-US" altLang="th-TH" sz="2400" b="1">
              <a:solidFill>
                <a:schemeClr val="accent2"/>
              </a:solidFill>
              <a:cs typeface="Angsana New" panose="02020603050405020304" pitchFamily="18" charset="-34"/>
            </a:endParaRPr>
          </a:p>
          <a:p>
            <a:r>
              <a:rPr lang="th-TH" altLang="th-TH" sz="2400" b="1">
                <a:solidFill>
                  <a:schemeClr val="accent2"/>
                </a:solidFill>
                <a:latin typeface="Cordia New (เนื้อความ)"/>
              </a:rPr>
              <a:t>2. วัด</a:t>
            </a:r>
            <a:r>
              <a:rPr lang="th-TH" altLang="th-TH" sz="2400" b="1">
                <a:solidFill>
                  <a:schemeClr val="accent2"/>
                </a:solidFill>
              </a:rPr>
              <a:t>: อุณหภูมิ และ ความชื้นสัมพัทธ์</a:t>
            </a:r>
          </a:p>
          <a:p>
            <a:r>
              <a:rPr lang="th-TH" altLang="th-TH" sz="2400" b="1">
                <a:solidFill>
                  <a:schemeClr val="accent2"/>
                </a:solidFill>
              </a:rPr>
              <a:t>3. ช่วงค่าที่วัดได้: อุณหภูมิ 0-50 องศาเซลเซียส ความชื้น 20-80%</a:t>
            </a:r>
          </a:p>
          <a:p>
            <a:r>
              <a:rPr lang="th-TH" altLang="th-TH" sz="2400" b="1">
                <a:solidFill>
                  <a:schemeClr val="accent2"/>
                </a:solidFill>
              </a:rPr>
              <a:t>4. ค่าความผิดพลาด: อุณหภูมิ +-2 องศาเซลเซียส ความชื้น +-5%</a:t>
            </a:r>
          </a:p>
          <a:p>
            <a:r>
              <a:rPr lang="th-TH" altLang="th-TH" sz="2400" b="1">
                <a:solidFill>
                  <a:schemeClr val="accent2"/>
                </a:solidFill>
              </a:rPr>
              <a:t>1 องศาเซลเซียส</a:t>
            </a:r>
          </a:p>
          <a:p>
            <a:r>
              <a:rPr lang="th-TH" altLang="th-TH" sz="2400" b="1">
                <a:solidFill>
                  <a:schemeClr val="accent2"/>
                </a:solidFill>
              </a:rPr>
              <a:t>6. ที่มา: </a:t>
            </a:r>
            <a:r>
              <a:rPr lang="en-US" altLang="th-TH" sz="1600" b="1">
                <a:solidFill>
                  <a:schemeClr val="accent2"/>
                </a:solidFill>
                <a:cs typeface="Angsana New" panose="02020603050405020304" pitchFamily="18" charset="-34"/>
              </a:rPr>
              <a:t>https://www.xyz.com</a:t>
            </a:r>
            <a:endParaRPr lang="th-TH" altLang="th-TH" sz="16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th-TH" altLang="th-TH" smtClean="0"/>
              <a:t>ตัวอย่างการเลือกใช้ </a:t>
            </a:r>
            <a:r>
              <a:rPr lang="en-US" altLang="th-TH" smtClean="0"/>
              <a:t>sensor</a:t>
            </a:r>
            <a:endParaRPr lang="th-TH" altLang="th-TH" smtClean="0"/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</p:nvPr>
        </p:nvGraphicFramePr>
        <p:xfrm>
          <a:off x="287338" y="981075"/>
          <a:ext cx="8569324" cy="389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331">
                  <a:extLst>
                    <a:ext uri="{9D8B030D-6E8A-4147-A177-3AD203B41FA5}">
                      <a16:colId xmlns:a16="http://schemas.microsoft.com/office/drawing/2014/main" xmlns="" val="1060402208"/>
                    </a:ext>
                  </a:extLst>
                </a:gridCol>
                <a:gridCol w="2142331">
                  <a:extLst>
                    <a:ext uri="{9D8B030D-6E8A-4147-A177-3AD203B41FA5}">
                      <a16:colId xmlns:a16="http://schemas.microsoft.com/office/drawing/2014/main" xmlns="" val="1572753839"/>
                    </a:ext>
                  </a:extLst>
                </a:gridCol>
                <a:gridCol w="2142331">
                  <a:extLst>
                    <a:ext uri="{9D8B030D-6E8A-4147-A177-3AD203B41FA5}">
                      <a16:colId xmlns:a16="http://schemas.microsoft.com/office/drawing/2014/main" xmlns="" val="1514545479"/>
                    </a:ext>
                  </a:extLst>
                </a:gridCol>
                <a:gridCol w="2142331">
                  <a:extLst>
                    <a:ext uri="{9D8B030D-6E8A-4147-A177-3AD203B41FA5}">
                      <a16:colId xmlns:a16="http://schemas.microsoft.com/office/drawing/2014/main" xmlns="" val="3867662061"/>
                    </a:ext>
                  </a:extLst>
                </a:gridCol>
              </a:tblGrid>
              <a:tr h="737870"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ชื่อ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SensorA</a:t>
                      </a:r>
                      <a:r>
                        <a:rPr lang="en-US" sz="2800" dirty="0" smtClean="0"/>
                        <a:t> 01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SensorA</a:t>
                      </a:r>
                      <a:r>
                        <a:rPr lang="en-US" sz="2800" dirty="0" smtClean="0"/>
                        <a:t> 02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SensorA</a:t>
                      </a:r>
                      <a:r>
                        <a:rPr lang="en-US" sz="2800" dirty="0" smtClean="0"/>
                        <a:t> 03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xmlns="" val="2241496220"/>
                  </a:ext>
                </a:extLst>
              </a:tr>
              <a:tr h="737870"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วัด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อุณหภูมิ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อุณหภูมิ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อุณหภูมิ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xmlns="" val="3358622710"/>
                  </a:ext>
                </a:extLst>
              </a:tr>
              <a:tr h="737870"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ช่วงค่า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-50 ถึง</a:t>
                      </a:r>
                      <a:r>
                        <a:rPr lang="th-TH" sz="2800" baseline="0" dirty="0" smtClean="0"/>
                        <a:t> 200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r>
                        <a:rPr lang="th-TH" sz="2800" baseline="0" dirty="0" smtClean="0"/>
                        <a:t> 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 smtClean="0"/>
                        <a:t>0 ถึง</a:t>
                      </a:r>
                      <a:r>
                        <a:rPr lang="th-TH" sz="2800" baseline="0" dirty="0" smtClean="0"/>
                        <a:t> 100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r>
                        <a:rPr lang="th-TH" sz="2800" baseline="0" dirty="0" smtClean="0"/>
                        <a:t> </a:t>
                      </a:r>
                      <a:endParaRPr lang="th-TH" sz="2800" dirty="0" smtClean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800" dirty="0" smtClean="0"/>
                        <a:t>-20 ถึง</a:t>
                      </a:r>
                      <a:r>
                        <a:rPr lang="th-TH" sz="2800" baseline="0" dirty="0" smtClean="0"/>
                        <a:t> 20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°C</a:t>
                      </a:r>
                      <a:r>
                        <a:rPr lang="th-TH" sz="2800" baseline="0" dirty="0" smtClean="0"/>
                        <a:t> </a:t>
                      </a:r>
                      <a:endParaRPr lang="th-TH" sz="2800" dirty="0" smtClean="0"/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xmlns="" val="959198400"/>
                  </a:ext>
                </a:extLst>
              </a:tr>
              <a:tr h="737870"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ผิดพลาด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th-TH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2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th-TH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1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th-TH" sz="2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 0.1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xmlns="" val="4034227502"/>
                  </a:ext>
                </a:extLst>
              </a:tr>
              <a:tr h="737870"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ความละเอียด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1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0.5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tc>
                  <a:txBody>
                    <a:bodyPr/>
                    <a:lstStyle/>
                    <a:p>
                      <a:r>
                        <a:rPr lang="th-TH" sz="2800" dirty="0" smtClean="0"/>
                        <a:t>0.1</a:t>
                      </a:r>
                      <a:endParaRPr lang="th-TH" sz="2800" dirty="0"/>
                    </a:p>
                  </a:txBody>
                  <a:tcPr marL="91444" marR="91444" marT="45707" marB="45707"/>
                </a:tc>
                <a:extLst>
                  <a:ext uri="{0D108BD9-81ED-4DB2-BD59-A6C34878D82A}">
                    <a16:rowId xmlns:a16="http://schemas.microsoft.com/office/drawing/2014/main" xmlns="" val="2127200932"/>
                  </a:ext>
                </a:extLst>
              </a:tr>
            </a:tbl>
          </a:graphicData>
        </a:graphic>
      </p:graphicFrame>
      <p:sp>
        <p:nvSpPr>
          <p:cNvPr id="5" name="กล่องข้อความ 7"/>
          <p:cNvSpPr txBox="1">
            <a:spLocks noChangeArrowheads="1"/>
          </p:cNvSpPr>
          <p:nvPr/>
        </p:nvSpPr>
        <p:spPr bwMode="auto">
          <a:xfrm>
            <a:off x="287338" y="4652963"/>
            <a:ext cx="839946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th-TH" altLang="th-TH" sz="3600" dirty="0">
                <a:solidFill>
                  <a:schemeClr val="tx2"/>
                </a:solidFill>
                <a:cs typeface="Angsana New" panose="02020603050405020304" pitchFamily="18" charset="-34"/>
              </a:rPr>
              <a:t>งาน 1 ตู้แช่ยาชนิดพิเศษ </a:t>
            </a:r>
            <a:r>
              <a:rPr lang="en-US" altLang="th-TH" sz="3600" dirty="0">
                <a:solidFill>
                  <a:schemeClr val="tx2"/>
                </a:solidFill>
                <a:cs typeface="Angsana New" panose="02020603050405020304" pitchFamily="18" charset="-34"/>
              </a:rPr>
              <a:t>: </a:t>
            </a:r>
            <a:r>
              <a:rPr lang="th-TH" altLang="th-TH" sz="3600" dirty="0">
                <a:solidFill>
                  <a:schemeClr val="tx2"/>
                </a:solidFill>
                <a:cs typeface="Angsana New" panose="02020603050405020304" pitchFamily="18" charset="-34"/>
              </a:rPr>
              <a:t>อุณหภูมิควบคุม 10.4 ถึง 10.6 </a:t>
            </a:r>
            <a:r>
              <a:rPr lang="en-US" altLang="th-TH" sz="2400" dirty="0">
                <a:solidFill>
                  <a:schemeClr val="tx2"/>
                </a:solidFill>
              </a:rPr>
              <a:t>°C</a:t>
            </a:r>
            <a:r>
              <a:rPr lang="th-TH" altLang="th-TH" sz="2400" dirty="0">
                <a:solidFill>
                  <a:schemeClr val="tx2"/>
                </a:solidFill>
              </a:rPr>
              <a:t> </a:t>
            </a:r>
            <a:r>
              <a:rPr lang="th-TH" altLang="th-TH" sz="2400" dirty="0">
                <a:solidFill>
                  <a:schemeClr val="tx2"/>
                </a:solidFill>
                <a:cs typeface="Angsana New" panose="02020603050405020304" pitchFamily="18" charset="-34"/>
              </a:rPr>
              <a:t> </a:t>
            </a:r>
            <a:endParaRPr lang="th-TH" altLang="th-TH" sz="2400" dirty="0" smtClean="0">
              <a:solidFill>
                <a:schemeClr val="tx2"/>
              </a:solidFill>
              <a:cs typeface="Angsana New" panose="02020603050405020304" pitchFamily="18" charset="-34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th-TH" altLang="th-TH" sz="2400" dirty="0" smtClean="0">
                <a:solidFill>
                  <a:srgbClr val="FF0000"/>
                </a:solidFill>
                <a:cs typeface="Angsana New" panose="02020603050405020304" pitchFamily="18" charset="-34"/>
              </a:rPr>
              <a:t>ตั้งที่ 10.5 10.5 +- 0.1 ก็จะอยู่ใน</a:t>
            </a:r>
            <a:r>
              <a:rPr lang="th-TH" altLang="th-TH" sz="2400" dirty="0" err="1" smtClean="0">
                <a:solidFill>
                  <a:srgbClr val="FF0000"/>
                </a:solidFill>
                <a:cs typeface="Angsana New" panose="02020603050405020304" pitchFamily="18" charset="-34"/>
              </a:rPr>
              <a:t>เกณ</a:t>
            </a:r>
            <a:r>
              <a:rPr lang="th-TH" altLang="th-TH" sz="2400" dirty="0" smtClean="0">
                <a:solidFill>
                  <a:srgbClr val="FF0000"/>
                </a:solidFill>
                <a:cs typeface="Angsana New" panose="02020603050405020304" pitchFamily="18" charset="-34"/>
              </a:rPr>
              <a:t>อยู่ เลือกเบอร์ 3</a:t>
            </a:r>
            <a:r>
              <a:rPr lang="th-TH" altLang="th-TH" sz="2400" dirty="0">
                <a:solidFill>
                  <a:schemeClr val="tx2"/>
                </a:solidFill>
                <a:cs typeface="Angsana New" panose="02020603050405020304" pitchFamily="18" charset="-34"/>
              </a:rPr>
              <a:t/>
            </a:r>
            <a:br>
              <a:rPr lang="th-TH" altLang="th-TH" sz="2400" dirty="0">
                <a:solidFill>
                  <a:schemeClr val="tx2"/>
                </a:solidFill>
                <a:cs typeface="Angsana New" panose="02020603050405020304" pitchFamily="18" charset="-34"/>
              </a:rPr>
            </a:br>
            <a:r>
              <a:rPr lang="th-TH" altLang="th-TH" sz="3600" dirty="0">
                <a:solidFill>
                  <a:schemeClr val="tx2"/>
                </a:solidFill>
                <a:cs typeface="Angsana New" panose="02020603050405020304" pitchFamily="18" charset="-34"/>
              </a:rPr>
              <a:t>งาน 2 ตู้ฟักไข่ </a:t>
            </a:r>
            <a:r>
              <a:rPr lang="en-US" altLang="th-TH" sz="3600" dirty="0">
                <a:solidFill>
                  <a:schemeClr val="tx2"/>
                </a:solidFill>
                <a:cs typeface="Angsana New" panose="02020603050405020304" pitchFamily="18" charset="-34"/>
              </a:rPr>
              <a:t>: </a:t>
            </a:r>
            <a:r>
              <a:rPr lang="th-TH" altLang="th-TH" sz="3600" dirty="0">
                <a:solidFill>
                  <a:schemeClr val="tx2"/>
                </a:solidFill>
                <a:cs typeface="Angsana New" panose="02020603050405020304" pitchFamily="18" charset="-34"/>
              </a:rPr>
              <a:t>อุณหภูมิควบคุม 37.5 ถึง 38.5 </a:t>
            </a:r>
            <a:r>
              <a:rPr lang="en-US" altLang="th-TH" sz="2400" dirty="0" smtClean="0">
                <a:solidFill>
                  <a:schemeClr val="tx2"/>
                </a:solidFill>
              </a:rPr>
              <a:t>°</a:t>
            </a:r>
            <a:r>
              <a:rPr lang="en-US" altLang="th-TH" sz="2400" dirty="0">
                <a:solidFill>
                  <a:schemeClr val="tx2"/>
                </a:solidFill>
              </a:rPr>
              <a:t>C</a:t>
            </a:r>
            <a:r>
              <a:rPr lang="th-TH" altLang="th-TH" sz="2400" dirty="0">
                <a:solidFill>
                  <a:schemeClr val="tx2"/>
                </a:solidFill>
              </a:rPr>
              <a:t> </a:t>
            </a:r>
            <a:r>
              <a:rPr lang="th-TH" altLang="th-TH" sz="2400" dirty="0">
                <a:solidFill>
                  <a:schemeClr val="tx2"/>
                </a:solidFill>
                <a:cs typeface="Angsana New" panose="02020603050405020304" pitchFamily="18" charset="-34"/>
              </a:rPr>
              <a:t> </a:t>
            </a:r>
            <a:r>
              <a:rPr lang="th-TH" altLang="th-TH" sz="2400" dirty="0" smtClean="0">
                <a:solidFill>
                  <a:srgbClr val="FF0000"/>
                </a:solidFill>
                <a:cs typeface="Angsana New" panose="02020603050405020304" pitchFamily="18" charset="-34"/>
              </a:rPr>
              <a:t>ตั้งที่ 38</a:t>
            </a:r>
            <a:r>
              <a:rPr lang="th-TH" altLang="th-TH" sz="2400" dirty="0">
                <a:solidFill>
                  <a:schemeClr val="tx2"/>
                </a:solidFill>
                <a:cs typeface="Angsana New" panose="02020603050405020304" pitchFamily="18" charset="-34"/>
              </a:rPr>
              <a:t/>
            </a:r>
            <a:br>
              <a:rPr lang="th-TH" altLang="th-TH" sz="2400" dirty="0">
                <a:solidFill>
                  <a:schemeClr val="tx2"/>
                </a:solidFill>
                <a:cs typeface="Angsana New" panose="02020603050405020304" pitchFamily="18" charset="-34"/>
              </a:rPr>
            </a:br>
            <a:r>
              <a:rPr lang="th-TH" altLang="th-TH" sz="3600" dirty="0">
                <a:solidFill>
                  <a:schemeClr val="tx2"/>
                </a:solidFill>
                <a:cs typeface="Angsana New" panose="02020603050405020304" pitchFamily="18" charset="-34"/>
              </a:rPr>
              <a:t>งาน 3 ตู้แช่เบียร์ </a:t>
            </a:r>
            <a:r>
              <a:rPr lang="en-US" altLang="th-TH" sz="3600" dirty="0">
                <a:solidFill>
                  <a:schemeClr val="tx2"/>
                </a:solidFill>
                <a:cs typeface="Angsana New" panose="02020603050405020304" pitchFamily="18" charset="-34"/>
              </a:rPr>
              <a:t>: </a:t>
            </a:r>
            <a:r>
              <a:rPr lang="th-TH" altLang="th-TH" sz="3600" dirty="0">
                <a:solidFill>
                  <a:schemeClr val="tx2"/>
                </a:solidFill>
                <a:cs typeface="Angsana New" panose="02020603050405020304" pitchFamily="18" charset="-34"/>
              </a:rPr>
              <a:t>อุณหภูมิควบคุม -10 ถึง -12 </a:t>
            </a:r>
            <a:r>
              <a:rPr lang="en-US" altLang="th-TH" sz="2400" dirty="0">
                <a:solidFill>
                  <a:schemeClr val="tx2"/>
                </a:solidFill>
              </a:rPr>
              <a:t>°</a:t>
            </a:r>
            <a:r>
              <a:rPr lang="en-US" altLang="th-TH" sz="2400" dirty="0" smtClean="0">
                <a:solidFill>
                  <a:schemeClr val="tx2"/>
                </a:solidFill>
              </a:rPr>
              <a:t>C</a:t>
            </a:r>
            <a:r>
              <a:rPr lang="th-TH" altLang="th-TH" sz="2400" dirty="0" smtClean="0">
                <a:solidFill>
                  <a:schemeClr val="tx2"/>
                </a:solidFill>
              </a:rPr>
              <a:t> </a:t>
            </a:r>
            <a:r>
              <a:rPr lang="th-TH" altLang="th-TH" sz="2400" dirty="0" smtClean="0">
                <a:solidFill>
                  <a:srgbClr val="FF0000"/>
                </a:solidFill>
              </a:rPr>
              <a:t>ตั้</a:t>
            </a:r>
            <a:r>
              <a:rPr lang="th-TH" altLang="th-TH" sz="2400" dirty="0" smtClean="0">
                <a:solidFill>
                  <a:srgbClr val="FF0000"/>
                </a:solidFill>
              </a:rPr>
              <a:t>งที่ -11 +-0.1 ก็ยังอยู่ในเกณฑ์ เลือกเบอร์ 3</a:t>
            </a:r>
            <a:r>
              <a:rPr lang="th-TH" altLang="th-TH" sz="2400" dirty="0">
                <a:solidFill>
                  <a:schemeClr val="tx2"/>
                </a:solidFill>
              </a:rPr>
              <a:t/>
            </a:r>
            <a:br>
              <a:rPr lang="th-TH" altLang="th-TH" sz="2400" dirty="0">
                <a:solidFill>
                  <a:schemeClr val="tx2"/>
                </a:solidFill>
              </a:rPr>
            </a:br>
            <a:r>
              <a:rPr lang="th-TH" altLang="th-TH" sz="2400" dirty="0">
                <a:solidFill>
                  <a:schemeClr val="tx2"/>
                </a:solidFill>
              </a:rPr>
              <a:t> </a:t>
            </a:r>
            <a:r>
              <a:rPr lang="th-TH" altLang="th-TH" sz="2400" dirty="0">
                <a:solidFill>
                  <a:schemeClr val="tx2"/>
                </a:solidFill>
                <a:cs typeface="Angsana New" panose="02020603050405020304" pitchFamily="18" charset="-34"/>
              </a:rPr>
              <a:t> </a:t>
            </a:r>
            <a:endParaRPr lang="th-TH" altLang="th-TH" sz="3600" b="1" dirty="0">
              <a:solidFill>
                <a:schemeClr val="tx2"/>
              </a:solidFill>
              <a:cs typeface="Angsana New" panose="02020603050405020304" pitchFamily="18" charset="-34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th-TH" altLang="th-TH" sz="3600" b="1" dirty="0">
              <a:solidFill>
                <a:schemeClr val="tx2"/>
              </a:solidFill>
              <a:cs typeface="Angsana New" panose="02020603050405020304" pitchFamily="18" charset="-34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3600" b="1" dirty="0">
              <a:solidFill>
                <a:schemeClr val="tx2"/>
              </a:solidFill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mtClean="0">
                <a:solidFill>
                  <a:schemeClr val="tx2"/>
                </a:solidFill>
              </a:rPr>
              <a:t>What is Sensors ?</a:t>
            </a:r>
            <a:endParaRPr lang="th-TH" altLang="th-TH" smtClean="0">
              <a:solidFill>
                <a:schemeClr val="tx2"/>
              </a:solidFill>
            </a:endParaRPr>
          </a:p>
        </p:txBody>
      </p:sp>
      <p:sp>
        <p:nvSpPr>
          <p:cNvPr id="2051" name="AutoShape 2" descr="data:image/jpeg;base64,/9j/4AAQSkZJRgABAQAAAQABAAD/2wCEAAkGBxAQEA8PEBAPDQ8NDw0NDQ8NDw8NDQ0NFREWFhURExUYHSggGBolHRUVITEhJSkrLi4uFx8zODMtNygtLisBCgoKDg0OFxAQFysdHR0rKystLS0tLS0tLSsrLSsrKystLS0tKy0rKy0tKy0rKy0rLSsrLSstLS0tLS0rLS0rLf/AABEIAM4A9AMBIgACEQEDEQH/xAAcAAACAwEBAQEAAAAAAAAAAAACAwABBAUGBwj/xAA1EAACAQMDAQcDAgQHAQAAAAAAAQIDESEEEjFBBQYTIlFhcQcygZGxYnKh4RRCQ1KiwfAj/8QAGgEAAwEBAQEAAAAAAAAAAAAAAAECAwQFBv/EACMRAQEAAgIDAQACAwEAAAAAAAABAhEDIQQSMUETUSJhoQX/2gAMAwEAAhEDEQA/APsmm4NSM2meDSjkxjXP6tFlFm0ZoUyymFgLZLlVGLnUUU5PCim38EyTa5NuX3p7y0Oz6DrVnd8U6a++pL0XsfBO83fLW6+bdSq6VLOyhSeyEV03WzJ/Jq+ofbE9ZqXWbfhRcqenXTanmX5PLVYOLs1Z4/sc+fLMr18fR+D4WPHjM8u8r/wF36t/lksw6VJtSdvtSb9hkqElDe+HLavky29KY9B0lFzmoXtuaV/Q309I6ddRfmgpKMnZ2yc+hVcZJrm6kr+x7zuzofHpVa1WKipPfFvh7V0MuW5b6+MOXL0x3+PQfTzstQrKUU433SfPB9Qimea7l6NQpuTVpPbzyo2uj1KR6Ph4evHHznlcntmkZWKdReonUMyVZnbMHJ1tsbuy4oXQ4Q9BY0qmiiSkVcJCWBJBFSHo4SxNQbJiJl6jbGFVGZps0TE7MlySL0qL+Rde/qP2A1IYKS5c6juyBVaeWQeldPXafg0RMmnkaYyPFxcec7MIUpF3NYz0sFsu4M2XoQqTPP8AfvXeB2fqpp2fh7E10vg75476rSt2bWxdbqe7+XdknLH/ABtdPBjvkxn+3yPVzpVFp6UHGTUorHSNsmHvHRjCUWuZ3b9l0Ry/GcZbo4abt7C61aUrbm3b1PLw4bjZZen1lvrNR3ex6lGNOe9x3Sd0n1Uehk7U1inGmo2/zSaXRtnMgzVoKW6rTi7+acEv1Q/4pMrls/brb377luVLRyir1Kvgx+I8yb/B9E0PY0KdOVGy2wpKCVutss6nZ9BKFNW+2MUvbBNbTqq8qSjJyW2Sk2re6L4+Kfbdvn+byss767+D7PSXteFP9jpI5VHQytFyl5oxS8vDtkfpqje5XxGTSftg9HgsskcHJo+tyzFWR0rYFSpo6pU44wNB4Q3cZ5OzsgmFXrapyyXGQUUWlYDEAwwWgKETYlxuaZRAaLjWZEbAWh7QuSKlUVJCZy6D5GasVDZp88EAlJ3IUnTuaWpdI2xkcnRSwdGDPNvFpnlGhMJMUpBJkyMrDLlSKQTNMYkqUjz3fXRf4nRaiisuVNuP8yyejnEROgnz+fg01LLGuGUl2/KW210/uTs179QZo95367trSamdSEX4NeUpYs1G+X09TxOogk2lx0Z5WXWVxfT8HJjy8e8Xqfpj2TDU6z/6RU4UYOq4yynK+Ln1nV9kUNRGdGVKEKtPbODSV11jJNHyj6Wdoxo69Rk1FV4SpZdluumv2PslPTNah1UlZpLd/Db7f+zPKd/24PMyymf386dXSRahG/O1Xt62NAmDDudE+aeRl9MZnoJNyt/udhzd1b1FaKFt0bt7XZX6JpG/F1ki47jUA2BUrJCZ6tdDskqZZEk/MxlgIwbz6jlAK06io4IQiQBaBky2Lkxw5FNlXKmxe8pRjYmbC3CakipDlVKRnqBSkKnUKkVshwIDUqZZA0Nuho+DoUjn6NYR0aKM8kU6JaYJaRlZGdaIkZUGW2JmjBnwy7i5vDKkGnD7c7Jp6qlKnUV1na+sH6nwvvb3W1GinLfGVSm35asVeDT6N9GfonZc8/3y7boaOg/FUakp3UKckpKWOWvQy5+LGz2vVjfxOfl4uTWPe/x+cN7hJNNpxaatymj6l3P7+arUVdPpZRhUlNLxKuYySXOOHhLPueR7udkR7T1lWm2tPvjWrrYrxjK68tvQ9h9K+xYU9Vrd0t9TSzdCLtZWvmR52Xx7fNlhq+33Xx9UpTuOjIQsL9jkz7XkpbbJty2pD3r68n09vjv70iULJv1k1+yOTpak5u9Ty3laKXG1dTTqqqjKm3i9WEV74eDo48u2eWOg6mWX8mdMZWTu/lgQiz05enDMLc3WofavgZuFUuF8BXMa69LZGwGyrjh6EU0U5FNlSGXNC7jZCKrsVIA1JiJSJJgNmkhBmIkxzeBLRSpS2QqU8kEp0tHwjpUTl6Tg6FF5MamtRYKDRFZjgEwYhMlF+s1eVkZ6M25ZG6gVRj5jWa0L9b7YPz19Se1Z6nXVsvw6EnRguith/wBT9CM/NPenSy/xuqvK68StPFsednB5WWpI9H/zZj/LutX0zm4a9ys2lQqrCbu3ayPpvdPsepQ1mtrOLVPVSjUp3te7+6/5EfTLsWFLR061l4ldb5NpXtfhex7ZRscm7lNNPJzn8mWv3pcX0ZydVoVKvTzazc36Oxu1MZPMJJOPKeUzPo5SlVqOS2uMYRtyvlMWXdjnnTW6F2nfhbUulrnK7xzdk1/pSpyj7z3J4/CZ20c3vAo+Hd87tsM9ZYv+5pq/2j9dGg1KMXb7oqX6q49Ul6CtNC0Yr0SRouejPxnQIkmWwJsuQKbKYLZTZWgtsm4FsGxRD3Ca4SAmhwmdgSGyAki4Nl2BcQ0iqiwMbYpRyUFJEGvboaS5upvP/rGHRcG+ksmFFa4hoFcBois6KJbIgepKFSpJlqnbIZJcMeytIqT9j43ru6NfVa2teGyEZT8Wd4uylJtJZy8dD6/JkoUknN5vO183WLmfNwTkxTwc+WOe44vd3Sujp6dKS2uEVFLDwvg6shbWR1jgmGundld3bHTTU5t8S2tO/XqVQi/EqSaspbduebLI6aLhEnXautLqTaWMv04MNbSucZbsycWorpH49zdYm0qfUr0rkoxTWVFJ5XJpTYumMPSw7m2dU2LmhjAqGkhFkYLZaAlEsWwZSKTUBmit5HINFstxAlEa8lqmWbPYVWNNRCJwuOUMMuSDZ0lchR7b9FHHydGnA5+h4R1IHPaqiQxAIZEz32zq0SSsEkVX4YI2Degt3QwylkfRdy7iiZy3SpQLpobJA8BvpUxk7Ya0bMZHgZrIYuZ6TPO5JZnXXL7Y7XKJaQaQMydHsFwmAiOQoej4Biqchtzv4buM79UxdVcDGBV6GxEtFMsgRNEJqMcgZwuUmsspE3knTZUUxwGRkNjlCbhxGW1SjcVUdg5SsZ5ybHIcjPOWSAS5eSFKdjs+ng6KRl0UcG1ROWjKoojIRKQxEsrV2Aq8BMFhE6c6pHI7TxsaPCRbjZXNLnvpEwk7U0BUVlcW9STxb4Fqq9peiNTqlGDe1ytnDMWk1kZtJY3R3f2OjVoJpr1TR5a+x05L/JeM/wASObyJN7dXj43Vj1KQnUz2xcvRNk0tdTipJ8q6FauW5qn/ALmnL+VM599Kk1QUnKST2uN/VjPDYxuyb9PQOOV6C0q5MtWq4Lc1dJpGtMza2Pka9bL+pshTsl8HX46cqDcVN3DcStp0oAogtDlEGURpAiXLaBKKgkhU0NkC0NOylEthoqaGZEhUlgc0LkioqVjlyQZJZKGNvQ6aOEaooVp44NKRx1GdRRCsWQhntVgbZDIA2BoCt9r+BrF1VhlQfXKaHUVlBypF0Y2Zv7dImGsh1ppJt8JXZ5WrJKLdvvvbrls9B2rlKmuZ8/yg6fQxSu0m1k4OfLd07+KzGbcDshVoOUUvJ9yjPpf3OzT8rW5pzqO34XQUrupOO18t8YdsLJPBl4lrZSVpW6vlnPPi7fYrtXVu8YQs7Wcnyk/QZoddOe5OH2u3l91c2VKEYQflva3y3cHs+koyqr1lF/8AFGvHh7XtNynqlOMptOS2xWUurfS5uS4LhEvbk7McZj8YWq2EURlirFbLYdoqqjQLnEco2RYCSNO0RNFykVYqURm0iiUNAjEqURqiTaGxGScRUkbKkDLWiVKbJJfBYM+SFKel06x+hoM2leDUcNZZ/URZCCQhCEABYpjgbDhygSKkMsLqD2qfWdUlucnl8Z6IbYkEHY5c+6u0uxTiMaKaJ0JS5IVRopSlLN5u7/Sw9oqCNeL6e+jUWUgjoZ7DcpsjIgCMpoZYpoNnKWxUojpRAaLlUSol7BtimPZFMEOSBaKhBkYdTI2VXg59XJeKozTlkhJrJDRT0mmeDSmZaMXY0xOFnn9MIDchLNdyXBZTGYyikywCAVEMBmsCEKgMEJ2Y+JjZ2vJTRTQZTFotkSZcAaoVI042n4Yiyi0asqBoKKCsXYNi1aRW0IoRFzQpj5AtFSrlLsBIdYHaVs9k2FzNDRnqFwUqqrozSpmsTVRpBGCSyQOXJCxt6GihouksDUjhqMr2pIslixJQGwRAALFl2JYAiI0WQAz1Ih0wpxAou6uRlF73DGUWSxOks9VF0y9S9sXJ8LL+C6Kuk/VXLwab6FYtF7S7Gm0IWkVYIlKmUEUACyrBMoZqaBYTBaHFQEkKlG44qUS5TZWrCKpsnEyVka40RglyQkuSG2z09HReBhn00sDzgqMp2u5LglgQiA3LESyEIAQhCAFMRp3mS9GPEJWqP3Qqc/TyFkFoiNXDdCa9YtBUF5Yr+GP7BVOH8P8AYlPhfCHD30MhCDJCEIAQq5YLAKkwLh7SthStxRA0i7C2NlWJtGNATYxsuoYK5rnkzVYm2B7c6ayQZKGSjbZ7f//Z"/>
          <p:cNvSpPr>
            <a:spLocks noChangeAspect="1" noChangeArrowheads="1"/>
          </p:cNvSpPr>
          <p:nvPr/>
        </p:nvSpPr>
        <p:spPr bwMode="auto">
          <a:xfrm>
            <a:off x="173038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>
              <a:cs typeface="Angsana New" panose="02020603050405020304" pitchFamily="18" charset="-34"/>
            </a:endParaRPr>
          </a:p>
        </p:txBody>
      </p:sp>
      <p:sp>
        <p:nvSpPr>
          <p:cNvPr id="2052" name="กล่องข้อความ 6"/>
          <p:cNvSpPr txBox="1">
            <a:spLocks noChangeArrowheads="1"/>
          </p:cNvSpPr>
          <p:nvPr/>
        </p:nvSpPr>
        <p:spPr bwMode="auto">
          <a:xfrm>
            <a:off x="3635375" y="5013325"/>
            <a:ext cx="26654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h-TH" sz="4400" b="1">
                <a:solidFill>
                  <a:schemeClr val="accent2"/>
                </a:solidFill>
                <a:cs typeface="Angsana New" panose="02020603050405020304" pitchFamily="18" charset="-34"/>
              </a:rPr>
              <a:t>C</a:t>
            </a:r>
            <a:r>
              <a:rPr lang="en-US" altLang="th-TH" sz="4400">
                <a:solidFill>
                  <a:schemeClr val="tx2"/>
                </a:solidFill>
                <a:cs typeface="Angsana New" panose="02020603050405020304" pitchFamily="18" charset="-34"/>
              </a:rPr>
              <a:t>ensor</a:t>
            </a:r>
            <a:endParaRPr lang="th-TH" altLang="th-TH" sz="4400">
              <a:solidFill>
                <a:schemeClr val="tx2"/>
              </a:solidFill>
              <a:cs typeface="Angsana New" panose="02020603050405020304" pitchFamily="18" charset="-34"/>
            </a:endParaRPr>
          </a:p>
        </p:txBody>
      </p:sp>
      <p:pic>
        <p:nvPicPr>
          <p:cNvPr id="2053" name="ตัวแทนเนื้อหา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1330325"/>
            <a:ext cx="6134100" cy="34671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87900" y="1439863"/>
            <a:ext cx="933450" cy="5857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latin typeface="AngsanaUPC" panose="02020603050405020304" pitchFamily="18" charset="-34"/>
                <a:cs typeface="AngsanaUPC" panose="02020603050405020304" pitchFamily="18" charset="-34"/>
              </a:rPr>
              <a:t>117.02</a:t>
            </a:r>
            <a:endParaRPr lang="th-TH" sz="3200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th-TH" altLang="th-TH" smtClean="0"/>
              <a:t>แบบฝึกหัด</a:t>
            </a:r>
          </a:p>
        </p:txBody>
      </p:sp>
      <p:sp>
        <p:nvSpPr>
          <p:cNvPr id="21507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32363" y="1116013"/>
            <a:ext cx="4103687" cy="50101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smtClean="0"/>
              <a:t>สร้างแปลงปลูกผักสลัดในอาคารให้แสงสว่างโดย </a:t>
            </a:r>
            <a:r>
              <a:rPr lang="en-US" altLang="th-TH" sz="2000" smtClean="0"/>
              <a:t>LED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smtClean="0"/>
              <a:t>ใช้เซนเซอร์แสง 1 ตัว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smtClean="0"/>
              <a:t>วัด 4 ครั้ง ได้ความส่องสว่างดังนี้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smtClean="0"/>
              <a:t>ครั้งที่ 1 วัดได้ค่า 3500 </a:t>
            </a:r>
            <a:r>
              <a:rPr lang="en-US" altLang="th-TH" sz="2000" smtClean="0"/>
              <a:t>Lux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smtClean="0"/>
              <a:t>ครั้งที่ 2 วัดได้ค่า 3200 </a:t>
            </a:r>
            <a:r>
              <a:rPr lang="en-US" altLang="th-TH" sz="2000" smtClean="0"/>
              <a:t>Lux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smtClean="0"/>
              <a:t>ครั้งที่ 3 วัดได้ค่า 3300 </a:t>
            </a:r>
            <a:r>
              <a:rPr lang="en-US" altLang="th-TH" sz="2000" smtClean="0"/>
              <a:t>Lux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smtClean="0"/>
              <a:t>ครั้งที่ 4 วัดได้ค่า 3200 </a:t>
            </a:r>
            <a:r>
              <a:rPr lang="en-US" altLang="th-TH" sz="2000" smtClean="0"/>
              <a:t>Lux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2000" smtClean="0"/>
              <a:t>(a) </a:t>
            </a:r>
            <a:r>
              <a:rPr lang="th-TH" altLang="th-TH" sz="2000" smtClean="0"/>
              <a:t>ความส่องสว่างเฉลี่ย </a:t>
            </a:r>
            <a:r>
              <a:rPr lang="en-US" altLang="th-TH" sz="2000" smtClean="0"/>
              <a:t>?</a:t>
            </a:r>
            <a:endParaRPr lang="th-TH" altLang="th-TH" sz="200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2000" smtClean="0"/>
              <a:t>(b) </a:t>
            </a:r>
            <a:r>
              <a:rPr lang="th-TH" altLang="th-TH" sz="2000" smtClean="0"/>
              <a:t>ช่วงของความผิดพลาดเฉลี่ย </a:t>
            </a:r>
            <a:r>
              <a:rPr lang="en-US" altLang="th-TH" sz="2000" smtClean="0"/>
              <a:t>?</a:t>
            </a:r>
            <a:endParaRPr lang="th-TH" altLang="th-TH" sz="2000" smtClean="0"/>
          </a:p>
        </p:txBody>
      </p:sp>
      <p:pic>
        <p:nvPicPr>
          <p:cNvPr id="21508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3"/>
            <a:ext cx="4700588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smtClean="0"/>
              <a:t>การนับเลขนัยสำคัญ</a:t>
            </a:r>
          </a:p>
        </p:txBody>
      </p:sp>
      <p:graphicFrame>
        <p:nvGraphicFramePr>
          <p:cNvPr id="4" name="ตัวแทนเนื้อหา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39510"/>
              </p:ext>
            </p:extLst>
          </p:nvPr>
        </p:nvGraphicFramePr>
        <p:xfrm>
          <a:off x="143669" y="26328"/>
          <a:ext cx="8856662" cy="6184482"/>
        </p:xfrm>
        <a:graphic>
          <a:graphicData uri="http://schemas.openxmlformats.org/drawingml/2006/table">
            <a:tbl>
              <a:tblPr/>
              <a:tblGrid>
                <a:gridCol w="4893112">
                  <a:extLst>
                    <a:ext uri="{9D8B030D-6E8A-4147-A177-3AD203B41FA5}">
                      <a16:colId xmlns:a16="http://schemas.microsoft.com/office/drawing/2014/main" xmlns="" val="2904332297"/>
                    </a:ext>
                  </a:extLst>
                </a:gridCol>
                <a:gridCol w="1665466">
                  <a:extLst>
                    <a:ext uri="{9D8B030D-6E8A-4147-A177-3AD203B41FA5}">
                      <a16:colId xmlns:a16="http://schemas.microsoft.com/office/drawing/2014/main" xmlns="" val="1344256508"/>
                    </a:ext>
                  </a:extLst>
                </a:gridCol>
                <a:gridCol w="2298084">
                  <a:extLst>
                    <a:ext uri="{9D8B030D-6E8A-4147-A177-3AD203B41FA5}">
                      <a16:colId xmlns:a16="http://schemas.microsoft.com/office/drawing/2014/main" xmlns="" val="3181343481"/>
                    </a:ext>
                  </a:extLst>
                </a:gridCol>
              </a:tblGrid>
              <a:tr h="12404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หลักการ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ตัวอย่าง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จำนวนเลขนัยสำคัญ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0352865"/>
                  </a:ext>
                </a:extLst>
              </a:tr>
              <a:tr h="4603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 ตัวเลขที่ไม่มีเลขศูนย์ </a:t>
                      </a:r>
                      <a:r>
                        <a:rPr lang="th-TH" sz="2400" b="1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นับเป็น</a:t>
                      </a:r>
                      <a:r>
                        <a:rPr lang="th-TH" sz="2400" b="1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เลขนัยสำคัญ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 u="sng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.</a:t>
                      </a:r>
                      <a:r>
                        <a:rPr lang="th-TH" sz="2400" b="1" u="sng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78</a:t>
                      </a:r>
                      <a:endParaRPr lang="th-TH" sz="2400" b="1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 ตำแหน่ง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4092069"/>
                  </a:ext>
                </a:extLst>
              </a:tr>
              <a:tr h="9206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 เลขศูนย์ที่อยู่หน้าตัวเลขอื่น ๆ </a:t>
                      </a:r>
                      <a:r>
                        <a:rPr lang="th-TH" sz="2400" b="1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/>
                      </a:r>
                      <a:br>
                        <a:rPr lang="th-TH" sz="2400" b="1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th-TH" sz="2400" b="1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ไม่</a:t>
                      </a:r>
                      <a:r>
                        <a:rPr lang="th-TH" sz="2400" b="1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นับเป็นเลขนัยสำคัญ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</a:t>
                      </a:r>
                      <a:r>
                        <a:rPr lang="th-TH" sz="2400" b="1" u="sng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45</a:t>
                      </a:r>
                      <a:endParaRPr lang="th-TH" sz="2400" b="1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0.000</a:t>
                      </a:r>
                      <a:r>
                        <a:rPr lang="th-TH" sz="2400" b="1" u="sng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357</a:t>
                      </a:r>
                      <a:endParaRPr lang="th-TH" sz="2400" b="1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 ตำแหน่ง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 ตำแหน่ง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4394041"/>
                  </a:ext>
                </a:extLst>
              </a:tr>
              <a:tr h="9206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 เลขศูนย์ที่อยู่หลังหรือระหว่างตัวเลขอื่นที่ไม่ใช่เลขศูนย์ นับเป็นเลขนัยสำคัญ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 u="sng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14000</a:t>
                      </a: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.</a:t>
                      </a:r>
                      <a:r>
                        <a:rPr lang="th-TH" sz="2400" b="1" u="sng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00</a:t>
                      </a:r>
                      <a:endParaRPr lang="th-TH" sz="2400" b="1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0.</a:t>
                      </a:r>
                      <a:r>
                        <a:rPr lang="th-TH" sz="2400" b="1" u="sng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1009</a:t>
                      </a:r>
                      <a:endParaRPr lang="th-TH" sz="2400" b="1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 ตำแหน่ง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 ตำแหน่ง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5593648"/>
                  </a:ext>
                </a:extLst>
              </a:tr>
              <a:tr h="9206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 สัญกรณ์ทางวิทยาศาสตร์ ให้นับเฉพาะส่วนที่เป็นตัวเลข ไม่นับเลขยกกำลังฐาน 10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u="sng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  <a:r>
                        <a:rPr lang="en-US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.</a:t>
                      </a:r>
                      <a:r>
                        <a:rPr lang="en-US" sz="2400" b="1" u="sng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83</a:t>
                      </a:r>
                      <a:r>
                        <a:rPr lang="en-US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x 10</a:t>
                      </a:r>
                      <a:r>
                        <a:rPr lang="en-US" sz="2400" b="1" baseline="3000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-6</a:t>
                      </a:r>
                      <a:endParaRPr lang="en-US" sz="2400" b="1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 ตำแหน่ง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3989515"/>
                  </a:ext>
                </a:extLst>
              </a:tr>
              <a:tr h="10972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h-TH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 จำนวนที่มีค่าน้อยมาก ๆ หรือค่าใหญ่มาก ๆ นิยมเขียนในรูปสัญกรณ์ทางวิทยาศาสตร์ก่อน แล้วนับเลขนัยสำคัญ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298000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u="sng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r>
                        <a:rPr lang="en-US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.</a:t>
                      </a:r>
                      <a:r>
                        <a:rPr lang="en-US" sz="2400" b="1" u="sng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98</a:t>
                      </a:r>
                      <a:r>
                        <a:rPr lang="en-US" sz="2400" b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x 10</a:t>
                      </a:r>
                      <a:r>
                        <a:rPr lang="en-US" sz="2400" b="1" baseline="3000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  <a:endParaRPr lang="en-US" sz="2400" b="1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400" b="1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 ตำแหน่ง</a:t>
                      </a: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4546388"/>
                  </a:ext>
                </a:extLst>
              </a:tr>
            </a:tbl>
          </a:graphicData>
        </a:graphic>
      </p:graphicFrame>
      <p:sp>
        <p:nvSpPr>
          <p:cNvPr id="5" name="สี่เหลี่ยมผืนผ้า 4"/>
          <p:cNvSpPr/>
          <p:nvPr/>
        </p:nvSpPr>
        <p:spPr>
          <a:xfrm>
            <a:off x="179388" y="1844675"/>
            <a:ext cx="8856662" cy="50482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179388" y="2378075"/>
            <a:ext cx="8856662" cy="90646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179388" y="3270250"/>
            <a:ext cx="8856662" cy="87947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79388" y="4176713"/>
            <a:ext cx="8856662" cy="8636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79388" y="5026025"/>
            <a:ext cx="8856662" cy="120015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smtClean="0"/>
              <a:t>เลขนัยสำคัญของผลลัพธ์ที่ได้จากการคำนวณ</a:t>
            </a:r>
          </a:p>
        </p:txBody>
      </p:sp>
      <p:sp>
        <p:nvSpPr>
          <p:cNvPr id="23555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th-TH" smtClean="0"/>
              <a:t>ผลลัพธ์จากการบวกและลบ ต้องมีจำนวนเลขทศนิยมเท่ากับข้อมูลที่มีเลขทศนิยมน้อยที่สุด</a:t>
            </a:r>
          </a:p>
          <a:p>
            <a:r>
              <a:rPr lang="th-TH" altLang="th-TH" smtClean="0"/>
              <a:t>ผลลัพธ์จากการคูณและหาร ต้องมีจำนวนเลขนัยสำคัญเท่ากับข้อมูลที่เลขนัยสำคัญน้อยที่สุด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smtClean="0"/>
              <a:t>เลขนัยสำคัญของผลลัพธ์ที่ได้จากการคำนวณ</a:t>
            </a:r>
          </a:p>
        </p:txBody>
      </p:sp>
      <p:sp>
        <p:nvSpPr>
          <p:cNvPr id="24579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th-TH" dirty="0" smtClean="0"/>
              <a:t>ผลลัพธ์จากการบวกและลบ ต้องมีจำนวนเลขทศนิยมเท่ากับข้อมูลที่มีเลขทศนิยมน้อยที่สุด</a:t>
            </a:r>
          </a:p>
          <a:p>
            <a:r>
              <a:rPr lang="en-US" altLang="th-TH" sz="2400" dirty="0" smtClean="0">
                <a:latin typeface="Cordia New (เนื้อความ)"/>
              </a:rPr>
              <a:t>53.27 m + 16.8 m = 70.07 m</a:t>
            </a:r>
            <a:r>
              <a:rPr lang="th-TH" altLang="th-TH" sz="2400" dirty="0" smtClean="0">
                <a:latin typeface="Cordia New (เนื้อความ)"/>
              </a:rPr>
              <a:t> </a:t>
            </a:r>
            <a:endParaRPr lang="en-US" altLang="th-TH" sz="2400" dirty="0" smtClean="0">
              <a:latin typeface="Cordia New (เนื้อความ)"/>
            </a:endParaRPr>
          </a:p>
          <a:p>
            <a:r>
              <a:rPr lang="th-TH" altLang="th-TH" dirty="0" smtClean="0">
                <a:latin typeface="Cordia New (เนื้อความ)"/>
              </a:rPr>
              <a:t>ตอบ =  70.1 </a:t>
            </a:r>
            <a:r>
              <a:rPr lang="en-US" altLang="th-TH" sz="2400" dirty="0" smtClean="0">
                <a:latin typeface="Cordia New (เนื้อความ)"/>
              </a:rPr>
              <a:t>m</a:t>
            </a:r>
            <a:endParaRPr lang="th-TH" altLang="th-TH" sz="2400" dirty="0" smtClean="0">
              <a:latin typeface="Cordia New (เนื้อความ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altLang="th-TH" smtClean="0"/>
              <a:t>เลขนัยสำคัญของผลลัพธ์ที่ได้จากการคำนวณ</a:t>
            </a:r>
          </a:p>
        </p:txBody>
      </p:sp>
      <p:sp>
        <p:nvSpPr>
          <p:cNvPr id="2560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altLang="th-TH" dirty="0" smtClean="0"/>
              <a:t>ผลลัพธ์จากการคูณและหาร ต้องมีจำนวนเลขนัยสำคัญเท่ากับข้อมูลที่เลขนัยสำคัญน้อยที่สุด</a:t>
            </a:r>
          </a:p>
          <a:p>
            <a:r>
              <a:rPr lang="en-US" altLang="th-TH" sz="2400" dirty="0" smtClean="0">
                <a:latin typeface="Cordia New (เนื้อความ)"/>
              </a:rPr>
              <a:t>0.9387 mm  x  1.542 mm  x  1.32  mm  =  2.7656  mm</a:t>
            </a:r>
            <a:r>
              <a:rPr lang="en-US" altLang="th-TH" sz="2400" baseline="30000" dirty="0" smtClean="0">
                <a:latin typeface="Cordia New (เนื้อความ)"/>
              </a:rPr>
              <a:t>3</a:t>
            </a:r>
            <a:endParaRPr lang="th-TH" altLang="th-TH" sz="2400" baseline="30000" dirty="0" smtClean="0">
              <a:latin typeface="Cordia New (เนื้อความ)"/>
            </a:endParaRPr>
          </a:p>
          <a:p>
            <a:r>
              <a:rPr lang="th-TH" altLang="th-TH" dirty="0" smtClean="0">
                <a:latin typeface="Cordia New (เนื้อความ)"/>
              </a:rPr>
              <a:t>ตอบ            =  2.76  </a:t>
            </a:r>
            <a:r>
              <a:rPr lang="en-US" altLang="th-TH" sz="2400" dirty="0" smtClean="0">
                <a:latin typeface="Cordia New (เนื้อความ)"/>
              </a:rPr>
              <a:t>mm</a:t>
            </a:r>
            <a:r>
              <a:rPr lang="en-US" altLang="th-TH" sz="2400" baseline="30000" dirty="0" smtClean="0">
                <a:latin typeface="Cordia New (เนื้อความ)"/>
              </a:rPr>
              <a:t>3</a:t>
            </a:r>
            <a:endParaRPr lang="th-TH" altLang="th-TH" sz="2400" dirty="0" smtClean="0">
              <a:latin typeface="Cordia New (เนื้อความ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en-US" altLang="th-TH" smtClean="0">
                <a:solidFill>
                  <a:schemeClr val="tx2"/>
                </a:solidFill>
              </a:rPr>
              <a:t>What is Sensors ?</a:t>
            </a:r>
            <a:endParaRPr lang="th-TH" altLang="th-TH" smtClean="0">
              <a:solidFill>
                <a:schemeClr val="tx2"/>
              </a:solidFill>
            </a:endParaRPr>
          </a:p>
        </p:txBody>
      </p:sp>
      <p:sp>
        <p:nvSpPr>
          <p:cNvPr id="3075" name="AutoShape 2" descr="data:image/jpeg;base64,/9j/4AAQSkZJRgABAQAAAQABAAD/2wCEAAkGBxAQEA8PEBAPDQ8NDw0NDQ8NDw8NDQ0NFREWFhURExUYHSggGBolHRUVITEhJSkrLi4uFx8zODMtNygtLisBCgoKDg0OFxAQFysdHR0rKystLS0tLS0tLSsrLSsrKystLS0tKy0rKy0tKy0rKy0rLSsrLSstLS0tLS0rLS0rLf/AABEIAM4A9AMBIgACEQEDEQH/xAAcAAACAwEBAQEAAAAAAAAAAAACAwABBAUGBwj/xAA1EAACAQMDAQcDAgQHAQAAAAAAAQIDESEEEjFBBQYTIlFhcQcygZGxYnKh4RRCQ1KiwfAj/8QAGgEAAwEBAQEAAAAAAAAAAAAAAAECAwQFBv/EACMRAQEAAgIDAQACAwEAAAAAAAABAhEDIQQSMUETUSJhoQX/2gAMAwEAAhEDEQA/APsmm4NSM2meDSjkxjXP6tFlFm0ZoUyymFgLZLlVGLnUUU5PCim38EyTa5NuX3p7y0Oz6DrVnd8U6a++pL0XsfBO83fLW6+bdSq6VLOyhSeyEV03WzJ/Jq+ofbE9ZqXWbfhRcqenXTanmX5PLVYOLs1Z4/sc+fLMr18fR+D4WPHjM8u8r/wF36t/lksw6VJtSdvtSb9hkqElDe+HLavky29KY9B0lFzmoXtuaV/Q309I6ddRfmgpKMnZ2yc+hVcZJrm6kr+x7zuzofHpVa1WKipPfFvh7V0MuW5b6+MOXL0x3+PQfTzstQrKUU433SfPB9Qimea7l6NQpuTVpPbzyo2uj1KR6Ph4evHHznlcntmkZWKdReonUMyVZnbMHJ1tsbuy4oXQ4Q9BY0qmiiSkVcJCWBJBFSHo4SxNQbJiJl6jbGFVGZps0TE7MlySL0qL+Rde/qP2A1IYKS5c6juyBVaeWQeldPXafg0RMmnkaYyPFxcec7MIUpF3NYz0sFsu4M2XoQqTPP8AfvXeB2fqpp2fh7E10vg75476rSt2bWxdbqe7+XdknLH/ABtdPBjvkxn+3yPVzpVFp6UHGTUorHSNsmHvHRjCUWuZ3b9l0Ry/GcZbo4abt7C61aUrbm3b1PLw4bjZZen1lvrNR3ex6lGNOe9x3Sd0n1Uehk7U1inGmo2/zSaXRtnMgzVoKW6rTi7+acEv1Q/4pMrls/brb377luVLRyir1Kvgx+I8yb/B9E0PY0KdOVGy2wpKCVutss6nZ9BKFNW+2MUvbBNbTqq8qSjJyW2Sk2re6L4+Kfbdvn+byss767+D7PSXteFP9jpI5VHQytFyl5oxS8vDtkfpqje5XxGTSftg9HgsskcHJo+tyzFWR0rYFSpo6pU44wNB4Q3cZ5OzsgmFXrapyyXGQUUWlYDEAwwWgKETYlxuaZRAaLjWZEbAWh7QuSKlUVJCZy6D5GasVDZp88EAlJ3IUnTuaWpdI2xkcnRSwdGDPNvFpnlGhMJMUpBJkyMrDLlSKQTNMYkqUjz3fXRf4nRaiisuVNuP8yyejnEROgnz+fg01LLGuGUl2/KW210/uTs179QZo95367trSamdSEX4NeUpYs1G+X09TxOogk2lx0Z5WXWVxfT8HJjy8e8Xqfpj2TDU6z/6RU4UYOq4yynK+Ln1nV9kUNRGdGVKEKtPbODSV11jJNHyj6Wdoxo69Rk1FV4SpZdluumv2PslPTNah1UlZpLd/Db7f+zPKd/24PMyymf386dXSRahG/O1Xt62NAmDDudE+aeRl9MZnoJNyt/udhzd1b1FaKFt0bt7XZX6JpG/F1ki47jUA2BUrJCZ6tdDskqZZEk/MxlgIwbz6jlAK06io4IQiQBaBky2Lkxw5FNlXKmxe8pRjYmbC3CakipDlVKRnqBSkKnUKkVshwIDUqZZA0Nuho+DoUjn6NYR0aKM8kU6JaYJaRlZGdaIkZUGW2JmjBnwy7i5vDKkGnD7c7Jp6qlKnUV1na+sH6nwvvb3W1GinLfGVSm35asVeDT6N9GfonZc8/3y7boaOg/FUakp3UKckpKWOWvQy5+LGz2vVjfxOfl4uTWPe/x+cN7hJNNpxaatymj6l3P7+arUVdPpZRhUlNLxKuYySXOOHhLPueR7udkR7T1lWm2tPvjWrrYrxjK68tvQ9h9K+xYU9Vrd0t9TSzdCLtZWvmR52Xx7fNlhq+33Xx9UpTuOjIQsL9jkz7XkpbbJty2pD3r68n09vjv70iULJv1k1+yOTpak5u9Ty3laKXG1dTTqqqjKm3i9WEV74eDo48u2eWOg6mWX8mdMZWTu/lgQiz05enDMLc3WofavgZuFUuF8BXMa69LZGwGyrjh6EU0U5FNlSGXNC7jZCKrsVIA1JiJSJJgNmkhBmIkxzeBLRSpS2QqU8kEp0tHwjpUTl6Tg6FF5MamtRYKDRFZjgEwYhMlF+s1eVkZ6M25ZG6gVRj5jWa0L9b7YPz19Se1Z6nXVsvw6EnRguith/wBT9CM/NPenSy/xuqvK68StPFsednB5WWpI9H/zZj/LutX0zm4a9ys2lQqrCbu3ayPpvdPsepQ1mtrOLVPVSjUp3te7+6/5EfTLsWFLR061l4ldb5NpXtfhex7ZRscm7lNNPJzn8mWv3pcX0ZydVoVKvTzazc36Oxu1MZPMJJOPKeUzPo5SlVqOS2uMYRtyvlMWXdjnnTW6F2nfhbUulrnK7xzdk1/pSpyj7z3J4/CZ20c3vAo+Hd87tsM9ZYv+5pq/2j9dGg1KMXb7oqX6q49Ul6CtNC0Yr0SRouejPxnQIkmWwJsuQKbKYLZTZWgtsm4FsGxRD3Ca4SAmhwmdgSGyAki4Nl2BcQ0iqiwMbYpRyUFJEGvboaS5upvP/rGHRcG+ksmFFa4hoFcBois6KJbIgepKFSpJlqnbIZJcMeytIqT9j43ru6NfVa2teGyEZT8Wd4uylJtJZy8dD6/JkoUknN5vO183WLmfNwTkxTwc+WOe44vd3Sujp6dKS2uEVFLDwvg6shbWR1jgmGundld3bHTTU5t8S2tO/XqVQi/EqSaspbduebLI6aLhEnXautLqTaWMv04MNbSucZbsycWorpH49zdYm0qfUr0rkoxTWVFJ5XJpTYumMPSw7m2dU2LmhjAqGkhFkYLZaAlEsWwZSKTUBmit5HINFstxAlEa8lqmWbPYVWNNRCJwuOUMMuSDZ0lchR7b9FHHydGnA5+h4R1IHPaqiQxAIZEz32zq0SSsEkVX4YI2Degt3QwylkfRdy7iiZy3SpQLpobJA8BvpUxk7Ya0bMZHgZrIYuZ6TPO5JZnXXL7Y7XKJaQaQMydHsFwmAiOQoej4Biqchtzv4buM79UxdVcDGBV6GxEtFMsgRNEJqMcgZwuUmsspE3knTZUUxwGRkNjlCbhxGW1SjcVUdg5SsZ5ybHIcjPOWSAS5eSFKdjs+ng6KRl0UcG1ROWjKoojIRKQxEsrV2Aq8BMFhE6c6pHI7TxsaPCRbjZXNLnvpEwk7U0BUVlcW9STxb4Fqq9peiNTqlGDe1ytnDMWk1kZtJY3R3f2OjVoJpr1TR5a+x05L/JeM/wASObyJN7dXj43Vj1KQnUz2xcvRNk0tdTipJ8q6FauW5qn/ALmnL+VM599Kk1QUnKST2uN/VjPDYxuyb9PQOOV6C0q5MtWq4Lc1dJpGtMza2Pka9bL+pshTsl8HX46cqDcVN3DcStp0oAogtDlEGURpAiXLaBKKgkhU0NkC0NOylEthoqaGZEhUlgc0LkioqVjlyQZJZKGNvQ6aOEaooVp44NKRx1GdRRCsWQhntVgbZDIA2BoCt9r+BrF1VhlQfXKaHUVlBypF0Y2Zv7dImGsh1ppJt8JXZ5WrJKLdvvvbrls9B2rlKmuZ8/yg6fQxSu0m1k4OfLd07+KzGbcDshVoOUUvJ9yjPpf3OzT8rW5pzqO34XQUrupOO18t8YdsLJPBl4lrZSVpW6vlnPPi7fYrtXVu8YQs7Wcnyk/QZoddOe5OH2u3l91c2VKEYQflva3y3cHs+koyqr1lF/8AFGvHh7XtNynqlOMptOS2xWUurfS5uS4LhEvbk7McZj8YWq2EURlirFbLYdoqqjQLnEco2RYCSNO0RNFykVYqURm0iiUNAjEqURqiTaGxGScRUkbKkDLWiVKbJJfBYM+SFKel06x+hoM2leDUcNZZ/URZCCQhCEABYpjgbDhygSKkMsLqD2qfWdUlucnl8Z6IbYkEHY5c+6u0uxTiMaKaJ0JS5IVRopSlLN5u7/Sw9oqCNeL6e+jUWUgjoZ7DcpsjIgCMpoZYpoNnKWxUojpRAaLlUSol7BtimPZFMEOSBaKhBkYdTI2VXg59XJeKozTlkhJrJDRT0mmeDSmZaMXY0xOFnn9MIDchLNdyXBZTGYyikywCAVEMBmsCEKgMEJ2Y+JjZ2vJTRTQZTFotkSZcAaoVI042n4Yiyi0asqBoKKCsXYNi1aRW0IoRFzQpj5AtFSrlLsBIdYHaVs9k2FzNDRnqFwUqqrozSpmsTVRpBGCSyQOXJCxt6GihouksDUjhqMr2pIslixJQGwRAALFl2JYAiI0WQAz1Ih0wpxAou6uRlF73DGUWSxOks9VF0y9S9sXJ8LL+C6Kuk/VXLwab6FYtF7S7Gm0IWkVYIlKmUEUACyrBMoZqaBYTBaHFQEkKlG44qUS5TZWrCKpsnEyVka40RglyQkuSG2z09HReBhn00sDzgqMp2u5LglgQiA3LESyEIAQhCAFMRp3mS9GPEJWqP3Qqc/TyFkFoiNXDdCa9YtBUF5Yr+GP7BVOH8P8AYlPhfCHD30MhCDJCEIAQq5YLAKkwLh7SthStxRA0i7C2NlWJtGNATYxsuoYK5rnkzVYm2B7c6ayQZKGSjbZ7f//Z"/>
          <p:cNvSpPr>
            <a:spLocks noChangeAspect="1" noChangeArrowheads="1"/>
          </p:cNvSpPr>
          <p:nvPr/>
        </p:nvSpPr>
        <p:spPr bwMode="auto">
          <a:xfrm>
            <a:off x="173038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>
              <a:cs typeface="Angsana New" panose="02020603050405020304" pitchFamily="18" charset="-34"/>
            </a:endParaRPr>
          </a:p>
        </p:txBody>
      </p:sp>
      <p:pic>
        <p:nvPicPr>
          <p:cNvPr id="3076" name="ตัวแทนเนื้อหา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963613"/>
            <a:ext cx="6688138" cy="3760787"/>
          </a:xfrm>
        </p:spPr>
      </p:pic>
      <p:sp>
        <p:nvSpPr>
          <p:cNvPr id="3077" name="กล่องข้อความ 7"/>
          <p:cNvSpPr txBox="1">
            <a:spLocks noChangeArrowheads="1"/>
          </p:cNvSpPr>
          <p:nvPr/>
        </p:nvSpPr>
        <p:spPr bwMode="auto">
          <a:xfrm>
            <a:off x="1042988" y="4868863"/>
            <a:ext cx="75612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เซนเซอร์ (ตัวรับรู้) </a:t>
            </a:r>
            <a:b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</a:rPr>
            </a:br>
            <a: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อุปกรณ์แปลงสัญญาณ หรือ ปริมาณทางฟิสิกส์ </a:t>
            </a:r>
            <a:r>
              <a:rPr lang="en-US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/>
            </a:r>
            <a:br>
              <a:rPr lang="en-US" altLang="th-TH" sz="3600">
                <a:solidFill>
                  <a:schemeClr val="tx2"/>
                </a:solidFill>
                <a:cs typeface="Angsana New" panose="02020603050405020304" pitchFamily="18" charset="-34"/>
              </a:rPr>
            </a:br>
            <a:r>
              <a:rPr lang="en-US" altLang="th-TH" sz="3600">
                <a:solidFill>
                  <a:schemeClr val="tx2"/>
                </a:solidFill>
                <a:cs typeface="Angsana New" panose="02020603050405020304" pitchFamily="18" charset="-34"/>
                <a:sym typeface="Wingdings" panose="05000000000000000000" pitchFamily="2" charset="2"/>
              </a:rPr>
              <a:t> </a:t>
            </a:r>
            <a: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  <a:sym typeface="Wingdings" panose="05000000000000000000" pitchFamily="2" charset="2"/>
              </a:rPr>
              <a:t>เอาต์พุตที่</a:t>
            </a:r>
            <a:r>
              <a:rPr lang="th-TH" altLang="th-TH" sz="3600" b="1">
                <a:solidFill>
                  <a:srgbClr val="C00000"/>
                </a:solidFill>
                <a:cs typeface="Angsana New" panose="02020603050405020304" pitchFamily="18" charset="-34"/>
                <a:sym typeface="Wingdings" panose="05000000000000000000" pitchFamily="2" charset="2"/>
              </a:rPr>
              <a:t>วัดได้</a:t>
            </a:r>
            <a:endParaRPr lang="th-TH" altLang="th-TH" sz="3600" b="1">
              <a:solidFill>
                <a:srgbClr val="C00000"/>
              </a:solidFill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4" name="TextBox 3"/>
          <p:cNvSpPr txBox="1"/>
          <p:nvPr/>
        </p:nvSpPr>
        <p:spPr>
          <a:xfrm>
            <a:off x="2771775" y="3409950"/>
            <a:ext cx="658813" cy="523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dirty="0">
                <a:latin typeface="AngsanaUPC" panose="02020603050405020304" pitchFamily="18" charset="-34"/>
                <a:cs typeface="AngsanaUPC" panose="02020603050405020304" pitchFamily="18" charset="-34"/>
              </a:rPr>
              <a:t>1454</a:t>
            </a:r>
            <a:endParaRPr lang="th-TH" b="1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h-TH" smtClean="0">
                <a:solidFill>
                  <a:schemeClr val="tx2"/>
                </a:solidFill>
              </a:rPr>
              <a:t>What is Transducer ?</a:t>
            </a:r>
            <a:endParaRPr lang="th-TH" altLang="th-TH" smtClean="0">
              <a:solidFill>
                <a:schemeClr val="tx2"/>
              </a:solidFill>
            </a:endParaRPr>
          </a:p>
        </p:txBody>
      </p:sp>
      <p:sp>
        <p:nvSpPr>
          <p:cNvPr id="4099" name="AutoShape 2" descr="data:image/jpeg;base64,/9j/4AAQSkZJRgABAQAAAQABAAD/2wCEAAkGBxAQEA8PEBAPDQ8NDw0NDQ8NDw8NDQ0NFREWFhURExUYHSggGBolHRUVITEhJSkrLi4uFx8zODMtNygtLisBCgoKDg0OFxAQFysdHR0rKystLS0tLS0tLSsrLSsrKystLS0tKy0rKy0tKy0rKy0rLSsrLSstLS0tLS0rLS0rLf/AABEIAM4A9AMBIgACEQEDEQH/xAAcAAACAwEBAQEAAAAAAAAAAAACAwABBAUGBwj/xAA1EAACAQMDAQcDAgQHAQAAAAAAAQIDESEEEjFBBQYTIlFhcQcygZGxYnKh4RRCQ1KiwfAj/8QAGgEAAwEBAQEAAAAAAAAAAAAAAAECAwQFBv/EACMRAQEAAgIDAQACAwEAAAAAAAABAhEDIQQSMUETUSJhoQX/2gAMAwEAAhEDEQA/APsmm4NSM2meDSjkxjXP6tFlFm0ZoUyymFgLZLlVGLnUUU5PCim38EyTa5NuX3p7y0Oz6DrVnd8U6a++pL0XsfBO83fLW6+bdSq6VLOyhSeyEV03WzJ/Jq+ofbE9ZqXWbfhRcqenXTanmX5PLVYOLs1Z4/sc+fLMr18fR+D4WPHjM8u8r/wF36t/lksw6VJtSdvtSb9hkqElDe+HLavky29KY9B0lFzmoXtuaV/Q309I6ddRfmgpKMnZ2yc+hVcZJrm6kr+x7zuzofHpVa1WKipPfFvh7V0MuW5b6+MOXL0x3+PQfTzstQrKUU433SfPB9Qimea7l6NQpuTVpPbzyo2uj1KR6Ph4evHHznlcntmkZWKdReonUMyVZnbMHJ1tsbuy4oXQ4Q9BY0qmiiSkVcJCWBJBFSHo4SxNQbJiJl6jbGFVGZps0TE7MlySL0qL+Rde/qP2A1IYKS5c6juyBVaeWQeldPXafg0RMmnkaYyPFxcec7MIUpF3NYz0sFsu4M2XoQqTPP8AfvXeB2fqpp2fh7E10vg75476rSt2bWxdbqe7+XdknLH/ABtdPBjvkxn+3yPVzpVFp6UHGTUorHSNsmHvHRjCUWuZ3b9l0Ry/GcZbo4abt7C61aUrbm3b1PLw4bjZZen1lvrNR3ex6lGNOe9x3Sd0n1Uehk7U1inGmo2/zSaXRtnMgzVoKW6rTi7+acEv1Q/4pMrls/brb377luVLRyir1Kvgx+I8yb/B9E0PY0KdOVGy2wpKCVutss6nZ9BKFNW+2MUvbBNbTqq8qSjJyW2Sk2re6L4+Kfbdvn+byss767+D7PSXteFP9jpI5VHQytFyl5oxS8vDtkfpqje5XxGTSftg9HgsskcHJo+tyzFWR0rYFSpo6pU44wNB4Q3cZ5OzsgmFXrapyyXGQUUWlYDEAwwWgKETYlxuaZRAaLjWZEbAWh7QuSKlUVJCZy6D5GasVDZp88EAlJ3IUnTuaWpdI2xkcnRSwdGDPNvFpnlGhMJMUpBJkyMrDLlSKQTNMYkqUjz3fXRf4nRaiisuVNuP8yyejnEROgnz+fg01LLGuGUl2/KW210/uTs179QZo95367trSamdSEX4NeUpYs1G+X09TxOogk2lx0Z5WXWVxfT8HJjy8e8Xqfpj2TDU6z/6RU4UYOq4yynK+Ln1nV9kUNRGdGVKEKtPbODSV11jJNHyj6Wdoxo69Rk1FV4SpZdluumv2PslPTNah1UlZpLd/Db7f+zPKd/24PMyymf386dXSRahG/O1Xt62NAmDDudE+aeRl9MZnoJNyt/udhzd1b1FaKFt0bt7XZX6JpG/F1ki47jUA2BUrJCZ6tdDskqZZEk/MxlgIwbz6jlAK06io4IQiQBaBky2Lkxw5FNlXKmxe8pRjYmbC3CakipDlVKRnqBSkKnUKkVshwIDUqZZA0Nuho+DoUjn6NYR0aKM8kU6JaYJaRlZGdaIkZUGW2JmjBnwy7i5vDKkGnD7c7Jp6qlKnUV1na+sH6nwvvb3W1GinLfGVSm35asVeDT6N9GfonZc8/3y7boaOg/FUakp3UKckpKWOWvQy5+LGz2vVjfxOfl4uTWPe/x+cN7hJNNpxaatymj6l3P7+arUVdPpZRhUlNLxKuYySXOOHhLPueR7udkR7T1lWm2tPvjWrrYrxjK68tvQ9h9K+xYU9Vrd0t9TSzdCLtZWvmR52Xx7fNlhq+33Xx9UpTuOjIQsL9jkz7XkpbbJty2pD3r68n09vjv70iULJv1k1+yOTpak5u9Ty3laKXG1dTTqqqjKm3i9WEV74eDo48u2eWOg6mWX8mdMZWTu/lgQiz05enDMLc3WofavgZuFUuF8BXMa69LZGwGyrjh6EU0U5FNlSGXNC7jZCKrsVIA1JiJSJJgNmkhBmIkxzeBLRSpS2QqU8kEp0tHwjpUTl6Tg6FF5MamtRYKDRFZjgEwYhMlF+s1eVkZ6M25ZG6gVRj5jWa0L9b7YPz19Se1Z6nXVsvw6EnRguith/wBT9CM/NPenSy/xuqvK68StPFsednB5WWpI9H/zZj/LutX0zm4a9ys2lQqrCbu3ayPpvdPsepQ1mtrOLVPVSjUp3te7+6/5EfTLsWFLR061l4ldb5NpXtfhex7ZRscm7lNNPJzn8mWv3pcX0ZydVoVKvTzazc36Oxu1MZPMJJOPKeUzPo5SlVqOS2uMYRtyvlMWXdjnnTW6F2nfhbUulrnK7xzdk1/pSpyj7z3J4/CZ20c3vAo+Hd87tsM9ZYv+5pq/2j9dGg1KMXb7oqX6q49Ul6CtNC0Yr0SRouejPxnQIkmWwJsuQKbKYLZTZWgtsm4FsGxRD3Ca4SAmhwmdgSGyAki4Nl2BcQ0iqiwMbYpRyUFJEGvboaS5upvP/rGHRcG+ksmFFa4hoFcBois6KJbIgepKFSpJlqnbIZJcMeytIqT9j43ru6NfVa2teGyEZT8Wd4uylJtJZy8dD6/JkoUknN5vO183WLmfNwTkxTwc+WOe44vd3Sujp6dKS2uEVFLDwvg6shbWR1jgmGundld3bHTTU5t8S2tO/XqVQi/EqSaspbduebLI6aLhEnXautLqTaWMv04MNbSucZbsycWorpH49zdYm0qfUr0rkoxTWVFJ5XJpTYumMPSw7m2dU2LmhjAqGkhFkYLZaAlEsWwZSKTUBmit5HINFstxAlEa8lqmWbPYVWNNRCJwuOUMMuSDZ0lchR7b9FHHydGnA5+h4R1IHPaqiQxAIZEz32zq0SSsEkVX4YI2Degt3QwylkfRdy7iiZy3SpQLpobJA8BvpUxk7Ya0bMZHgZrIYuZ6TPO5JZnXXL7Y7XKJaQaQMydHsFwmAiOQoej4Biqchtzv4buM79UxdVcDGBV6GxEtFMsgRNEJqMcgZwuUmsspE3knTZUUxwGRkNjlCbhxGW1SjcVUdg5SsZ5ybHIcjPOWSAS5eSFKdjs+ng6KRl0UcG1ROWjKoojIRKQxEsrV2Aq8BMFhE6c6pHI7TxsaPCRbjZXNLnvpEwk7U0BUVlcW9STxb4Fqq9peiNTqlGDe1ytnDMWk1kZtJY3R3f2OjVoJpr1TR5a+x05L/JeM/wASObyJN7dXj43Vj1KQnUz2xcvRNk0tdTipJ8q6FauW5qn/ALmnL+VM599Kk1QUnKST2uN/VjPDYxuyb9PQOOV6C0q5MtWq4Lc1dJpGtMza2Pka9bL+pshTsl8HX46cqDcVN3DcStp0oAogtDlEGURpAiXLaBKKgkhU0NkC0NOylEthoqaGZEhUlgc0LkioqVjlyQZJZKGNvQ6aOEaooVp44NKRx1GdRRCsWQhntVgbZDIA2BoCt9r+BrF1VhlQfXKaHUVlBypF0Y2Zv7dImGsh1ppJt8JXZ5WrJKLdvvvbrls9B2rlKmuZ8/yg6fQxSu0m1k4OfLd07+KzGbcDshVoOUUvJ9yjPpf3OzT8rW5pzqO34XQUrupOO18t8YdsLJPBl4lrZSVpW6vlnPPi7fYrtXVu8YQs7Wcnyk/QZoddOe5OH2u3l91c2VKEYQflva3y3cHs+koyqr1lF/8AFGvHh7XtNynqlOMptOS2xWUurfS5uS4LhEvbk7McZj8YWq2EURlirFbLYdoqqjQLnEco2RYCSNO0RNFykVYqURm0iiUNAjEqURqiTaGxGScRUkbKkDLWiVKbJJfBYM+SFKel06x+hoM2leDUcNZZ/URZCCQhCEABYpjgbDhygSKkMsLqD2qfWdUlucnl8Z6IbYkEHY5c+6u0uxTiMaKaJ0JS5IVRopSlLN5u7/Sw9oqCNeL6e+jUWUgjoZ7DcpsjIgCMpoZYpoNnKWxUojpRAaLlUSol7BtimPZFMEOSBaKhBkYdTI2VXg59XJeKozTlkhJrJDRT0mmeDSmZaMXY0xOFnn9MIDchLNdyXBZTGYyikywCAVEMBmsCEKgMEJ2Y+JjZ2vJTRTQZTFotkSZcAaoVI042n4Yiyi0asqBoKKCsXYNi1aRW0IoRFzQpj5AtFSrlLsBIdYHaVs9k2FzNDRnqFwUqqrozSpmsTVRpBGCSyQOXJCxt6GihouksDUjhqMr2pIslixJQGwRAALFl2JYAiI0WQAz1Ih0wpxAou6uRlF73DGUWSxOks9VF0y9S9sXJ8LL+C6Kuk/VXLwab6FYtF7S7Gm0IWkVYIlKmUEUACyrBMoZqaBYTBaHFQEkKlG44qUS5TZWrCKpsnEyVka40RglyQkuSG2z09HReBhn00sDzgqMp2u5LglgQiA3LESyEIAQhCAFMRp3mS9GPEJWqP3Qqc/TyFkFoiNXDdCa9YtBUF5Yr+GP7BVOH8P8AYlPhfCHD30MhCDJCEIAQq5YLAKkwLh7SthStxRA0i7C2NlWJtGNATYxsuoYK5rnkzVYm2B7c6ayQZKGSjbZ7f//Z"/>
          <p:cNvSpPr>
            <a:spLocks noChangeAspect="1" noChangeArrowheads="1"/>
          </p:cNvSpPr>
          <p:nvPr/>
        </p:nvSpPr>
        <p:spPr bwMode="auto">
          <a:xfrm>
            <a:off x="173038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>
              <a:cs typeface="Angsana New" panose="02020603050405020304" pitchFamily="18" charset="-34"/>
            </a:endParaRPr>
          </a:p>
        </p:txBody>
      </p:sp>
      <p:sp>
        <p:nvSpPr>
          <p:cNvPr id="4100" name="กล่องข้อความ 6"/>
          <p:cNvSpPr txBox="1">
            <a:spLocks noChangeArrowheads="1"/>
          </p:cNvSpPr>
          <p:nvPr/>
        </p:nvSpPr>
        <p:spPr bwMode="auto">
          <a:xfrm>
            <a:off x="684213" y="4941888"/>
            <a:ext cx="77755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ทรานสดิวเซอร์</a:t>
            </a:r>
            <a:b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</a:rPr>
            </a:br>
            <a: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อุปกรณ์แปลงพลังงานรูปแบบหนึ่ง</a:t>
            </a:r>
            <a:b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</a:rPr>
            </a:br>
            <a:r>
              <a:rPr lang="en-US" altLang="th-TH" sz="3600">
                <a:solidFill>
                  <a:schemeClr val="tx2"/>
                </a:solidFill>
                <a:cs typeface="Angsana New" panose="02020603050405020304" pitchFamily="18" charset="-34"/>
                <a:sym typeface="Wingdings" panose="05000000000000000000" pitchFamily="2" charset="2"/>
              </a:rPr>
              <a:t> </a:t>
            </a:r>
            <a: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พลังงาน</a:t>
            </a:r>
            <a:r>
              <a:rPr lang="th-TH" altLang="th-TH" sz="3600" b="1">
                <a:solidFill>
                  <a:srgbClr val="C00000"/>
                </a:solidFill>
                <a:cs typeface="Angsana New" panose="02020603050405020304" pitchFamily="18" charset="-34"/>
              </a:rPr>
              <a:t>อีก</a:t>
            </a:r>
            <a:r>
              <a:rPr lang="th-TH" altLang="th-TH" sz="3600">
                <a:solidFill>
                  <a:schemeClr val="tx2"/>
                </a:solidFill>
                <a:cs typeface="Angsana New" panose="02020603050405020304" pitchFamily="18" charset="-34"/>
              </a:rPr>
              <a:t>รูปแบบหนึ่ง </a:t>
            </a:r>
            <a:r>
              <a:rPr lang="th-TH" altLang="th-TH" sz="3600" b="1">
                <a:solidFill>
                  <a:srgbClr val="C00000"/>
                </a:solidFill>
                <a:cs typeface="Angsana New" panose="02020603050405020304" pitchFamily="18" charset="-34"/>
              </a:rPr>
              <a:t>(ไม่จำเป็นต้องวัดได้)</a:t>
            </a:r>
          </a:p>
        </p:txBody>
      </p:sp>
      <p:pic>
        <p:nvPicPr>
          <p:cNvPr id="4101" name="ตัวแทนเนื้อหา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9725" y="1857375"/>
            <a:ext cx="8229600" cy="2644775"/>
          </a:xfrm>
        </p:spPr>
      </p:pic>
      <p:pic>
        <p:nvPicPr>
          <p:cNvPr id="4102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989013"/>
            <a:ext cx="1365250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รูปภาพ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4581525"/>
            <a:ext cx="1366838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สี่เหลี่ยมผืนผ้า 1"/>
          <p:cNvSpPr/>
          <p:nvPr/>
        </p:nvSpPr>
        <p:spPr>
          <a:xfrm>
            <a:off x="2124075" y="1857375"/>
            <a:ext cx="1223963" cy="121126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867400" y="3290888"/>
            <a:ext cx="1225550" cy="121126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7"/>
          <p:cNvSpPr txBox="1">
            <a:spLocks noChangeArrowheads="1"/>
          </p:cNvSpPr>
          <p:nvPr/>
        </p:nvSpPr>
        <p:spPr bwMode="auto">
          <a:xfrm>
            <a:off x="5580063" y="2060575"/>
            <a:ext cx="30241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1600" b="1" dirty="0">
                <a:solidFill>
                  <a:srgbClr val="C00000"/>
                </a:solidFill>
                <a:cs typeface="Angsana New" panose="02020603050405020304" pitchFamily="18" charset="-34"/>
              </a:rPr>
              <a:t>กรณีใช้ค่าทั้งหมด</a:t>
            </a:r>
            <a:br>
              <a:rPr lang="th-TH" altLang="th-TH" sz="1600" b="1" dirty="0">
                <a:solidFill>
                  <a:srgbClr val="C00000"/>
                </a:solidFill>
                <a:cs typeface="Angsana New" panose="02020603050405020304" pitchFamily="18" charset="-34"/>
              </a:rPr>
            </a:br>
            <a:r>
              <a:rPr lang="th-TH" altLang="th-TH" sz="1600" b="1" dirty="0">
                <a:solidFill>
                  <a:schemeClr val="tx2"/>
                </a:solidFill>
                <a:cs typeface="Angsana New" panose="02020603050405020304" pitchFamily="18" charset="-34"/>
              </a:rPr>
              <a:t>เช่น มีเซนเซอร์ 3000 ตัว </a:t>
            </a:r>
            <a:br>
              <a:rPr lang="th-TH" altLang="th-TH" sz="1600" b="1" dirty="0">
                <a:solidFill>
                  <a:schemeClr val="tx2"/>
                </a:solidFill>
                <a:cs typeface="Angsana New" panose="02020603050405020304" pitchFamily="18" charset="-34"/>
              </a:rPr>
            </a:br>
            <a:r>
              <a:rPr lang="th-TH" altLang="th-TH" sz="1600" b="1" dirty="0">
                <a:solidFill>
                  <a:schemeClr val="tx2"/>
                </a:solidFill>
                <a:cs typeface="Angsana New" panose="02020603050405020304" pitchFamily="18" charset="-34"/>
              </a:rPr>
              <a:t>ใช้ค่าทั้ง 3000 ตัวมาคำนวณ</a:t>
            </a:r>
          </a:p>
        </p:txBody>
      </p:sp>
      <p:sp>
        <p:nvSpPr>
          <p:cNvPr id="5" name="กล่องข้อความ 7"/>
          <p:cNvSpPr txBox="1">
            <a:spLocks noChangeArrowheads="1"/>
          </p:cNvSpPr>
          <p:nvPr/>
        </p:nvSpPr>
        <p:spPr bwMode="auto">
          <a:xfrm>
            <a:off x="5580063" y="4292600"/>
            <a:ext cx="3168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1600" b="1" dirty="0">
                <a:solidFill>
                  <a:srgbClr val="C00000"/>
                </a:solidFill>
                <a:cs typeface="Angsana New" panose="02020603050405020304" pitchFamily="18" charset="-34"/>
              </a:rPr>
              <a:t>กรณีสุ่มตัวอย่างบางส่วน</a:t>
            </a:r>
            <a:br>
              <a:rPr lang="th-TH" altLang="th-TH" sz="1600" b="1" dirty="0">
                <a:solidFill>
                  <a:srgbClr val="C00000"/>
                </a:solidFill>
                <a:cs typeface="Angsana New" panose="02020603050405020304" pitchFamily="18" charset="-34"/>
              </a:rPr>
            </a:br>
            <a:r>
              <a:rPr lang="th-TH" altLang="th-TH" sz="1600" b="1" dirty="0">
                <a:solidFill>
                  <a:schemeClr val="tx2"/>
                </a:solidFill>
                <a:cs typeface="Angsana New" panose="02020603050405020304" pitchFamily="18" charset="-34"/>
              </a:rPr>
              <a:t>เช่น มีเซนเซอร์ 3000 ตัว </a:t>
            </a:r>
            <a:br>
              <a:rPr lang="th-TH" altLang="th-TH" sz="1600" b="1" dirty="0">
                <a:solidFill>
                  <a:schemeClr val="tx2"/>
                </a:solidFill>
                <a:cs typeface="Angsana New" panose="02020603050405020304" pitchFamily="18" charset="-34"/>
              </a:rPr>
            </a:br>
            <a:r>
              <a:rPr lang="th-TH" altLang="th-TH" sz="1600" b="1" dirty="0">
                <a:solidFill>
                  <a:schemeClr val="tx2"/>
                </a:solidFill>
                <a:cs typeface="Angsana New" panose="02020603050405020304" pitchFamily="18" charset="-34"/>
              </a:rPr>
              <a:t>สุ่มเลือก 300 ตัวมาคำนวณ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th-TH" altLang="th-TH" smtClean="0"/>
              <a:t>แบบฝึกหัด</a:t>
            </a:r>
          </a:p>
        </p:txBody>
      </p:sp>
      <p:sp>
        <p:nvSpPr>
          <p:cNvPr id="45059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32363" y="1116013"/>
            <a:ext cx="4103687" cy="50101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dirty="0" smtClean="0"/>
              <a:t>สร้างแปลงปลูกผักสลัดในอาคารให้แสงสว่างโดย </a:t>
            </a:r>
            <a:r>
              <a:rPr lang="en-US" altLang="th-TH" sz="2000" dirty="0" smtClean="0"/>
              <a:t>LED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dirty="0" smtClean="0"/>
              <a:t>ต้องการทราบว่าพืชได้รับแสงเพียงพอและทั่วถึงหรือไม่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dirty="0" smtClean="0"/>
              <a:t>จึงติดเซ็นเซอร์ทั้งหมด 4 ตัว วัดความส่องสว่างได้ดังนี้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dirty="0" smtClean="0"/>
              <a:t>ตัวที่ 1 วัดได้ค่า 3500 </a:t>
            </a:r>
            <a:r>
              <a:rPr lang="en-US" altLang="th-TH" sz="2000" dirty="0" smtClean="0"/>
              <a:t>Lux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dirty="0" smtClean="0"/>
              <a:t>ตัวที่ 2 วัดได้ค่า 3200 </a:t>
            </a:r>
            <a:r>
              <a:rPr lang="en-US" altLang="th-TH" sz="2000" dirty="0" smtClean="0"/>
              <a:t>Lux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dirty="0" smtClean="0"/>
              <a:t>ตัวที่ 3 วัดได้ค่า 3300 </a:t>
            </a:r>
            <a:r>
              <a:rPr lang="en-US" altLang="th-TH" sz="2000" dirty="0" smtClean="0"/>
              <a:t>Lux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dirty="0" smtClean="0"/>
              <a:t>ตัวที่ 4 วัดได้ค่า 3200 </a:t>
            </a:r>
            <a:r>
              <a:rPr lang="en-US" altLang="th-TH" sz="2000" dirty="0" smtClean="0"/>
              <a:t>Lux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2000" dirty="0" smtClean="0"/>
              <a:t>(a) </a:t>
            </a:r>
            <a:r>
              <a:rPr lang="th-TH" altLang="th-TH" sz="2000" dirty="0" smtClean="0"/>
              <a:t>ค่าเฉลี่ย</a:t>
            </a:r>
            <a:r>
              <a:rPr lang="en-US" altLang="th-TH" sz="2000" dirty="0" smtClean="0"/>
              <a:t> ?</a:t>
            </a:r>
            <a:endParaRPr lang="th-TH" altLang="th-TH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2000" dirty="0" smtClean="0"/>
              <a:t>(b) </a:t>
            </a:r>
            <a:r>
              <a:rPr lang="th-TH" altLang="th-TH" sz="2000" dirty="0" smtClean="0"/>
              <a:t>ความเบี่ยงเบนเฉลี่ย </a:t>
            </a:r>
            <a:r>
              <a:rPr lang="en-US" altLang="th-TH" sz="2000" dirty="0" smtClean="0"/>
              <a:t>?</a:t>
            </a:r>
            <a:endParaRPr lang="th-TH" altLang="th-TH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2000" dirty="0" smtClean="0"/>
              <a:t>(c) </a:t>
            </a:r>
            <a:r>
              <a:rPr lang="th-TH" altLang="th-TH" sz="2000" dirty="0" smtClean="0"/>
              <a:t>ค่าเบี่ยงเบน</a:t>
            </a:r>
            <a:r>
              <a:rPr lang="th-TH" altLang="th-TH" sz="2000" dirty="0" err="1" smtClean="0"/>
              <a:t>มาตราฐาน</a:t>
            </a:r>
            <a:r>
              <a:rPr lang="en-US" altLang="th-TH" sz="2000" dirty="0" smtClean="0"/>
              <a:t>?</a:t>
            </a:r>
            <a:endParaRPr lang="th-TH" altLang="th-TH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th-TH" sz="2000" dirty="0" smtClean="0"/>
              <a:t>(d) </a:t>
            </a:r>
            <a:r>
              <a:rPr lang="th-TH" altLang="th-TH" sz="2000" dirty="0" smtClean="0"/>
              <a:t>วา</a:t>
            </a:r>
            <a:r>
              <a:rPr lang="th-TH" altLang="th-TH" sz="2000" dirty="0" err="1" smtClean="0"/>
              <a:t>เรียนซ์</a:t>
            </a:r>
            <a:r>
              <a:rPr lang="th-TH" altLang="th-TH" sz="2000" dirty="0" smtClean="0"/>
              <a:t> </a:t>
            </a:r>
            <a:r>
              <a:rPr lang="en-US" altLang="th-TH" sz="2000" dirty="0" smtClean="0"/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h-TH" altLang="th-TH" sz="2000" dirty="0" smtClean="0"/>
              <a:t>*ตอบเฉพาะตัวเลขจำนวนเต็มเท่านั้น ปัดเศษด้วยถ้าเป็นทศนิยม</a:t>
            </a:r>
          </a:p>
        </p:txBody>
      </p:sp>
      <p:pic>
        <p:nvPicPr>
          <p:cNvPr id="45060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3"/>
            <a:ext cx="4700588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en-US" altLang="th-TH" smtClean="0">
                <a:solidFill>
                  <a:schemeClr val="tx2"/>
                </a:solidFill>
              </a:rPr>
              <a:t>Sensors </a:t>
            </a:r>
            <a:r>
              <a:rPr lang="th-TH" altLang="th-TH" smtClean="0">
                <a:solidFill>
                  <a:schemeClr val="tx2"/>
                </a:solidFill>
              </a:rPr>
              <a:t>แบ่งตามสิ่งกระตุ้น</a:t>
            </a:r>
          </a:p>
        </p:txBody>
      </p:sp>
      <p:sp>
        <p:nvSpPr>
          <p:cNvPr id="5123" name="AutoShape 2" descr="data:image/jpeg;base64,/9j/4AAQSkZJRgABAQAAAQABAAD/2wCEAAkGBxAQEA8PEBAPDQ8NDw0NDQ8NDw8NDQ0NFREWFhURExUYHSggGBolHRUVITEhJSkrLi4uFx8zODMtNygtLisBCgoKDg0OFxAQFysdHR0rKystLS0tLS0tLSsrLSsrKystLS0tKy0rKy0tKy0rKy0rLSsrLSstLS0tLS0rLS0rLf/AABEIAM4A9AMBIgACEQEDEQH/xAAcAAACAwEBAQEAAAAAAAAAAAACAwABBAUGBwj/xAA1EAACAQMDAQcDAgQHAQAAAAAAAQIDESEEEjFBBQYTIlFhcQcygZGxYnKh4RRCQ1KiwfAj/8QAGgEAAwEBAQEAAAAAAAAAAAAAAAECAwQFBv/EACMRAQEAAgIDAQACAwEAAAAAAAABAhEDIQQSMUETUSJhoQX/2gAMAwEAAhEDEQA/APsmm4NSM2meDSjkxjXP6tFlFm0ZoUyymFgLZLlVGLnUUU5PCim38EyTa5NuX3p7y0Oz6DrVnd8U6a++pL0XsfBO83fLW6+bdSq6VLOyhSeyEV03WzJ/Jq+ofbE9ZqXWbfhRcqenXTanmX5PLVYOLs1Z4/sc+fLMr18fR+D4WPHjM8u8r/wF36t/lksw6VJtSdvtSb9hkqElDe+HLavky29KY9B0lFzmoXtuaV/Q309I6ddRfmgpKMnZ2yc+hVcZJrm6kr+x7zuzofHpVa1WKipPfFvh7V0MuW5b6+MOXL0x3+PQfTzstQrKUU433SfPB9Qimea7l6NQpuTVpPbzyo2uj1KR6Ph4evHHznlcntmkZWKdReonUMyVZnbMHJ1tsbuy4oXQ4Q9BY0qmiiSkVcJCWBJBFSHo4SxNQbJiJl6jbGFVGZps0TE7MlySL0qL+Rde/qP2A1IYKS5c6juyBVaeWQeldPXafg0RMmnkaYyPFxcec7MIUpF3NYz0sFsu4M2XoQqTPP8AfvXeB2fqpp2fh7E10vg75476rSt2bWxdbqe7+XdknLH/ABtdPBjvkxn+3yPVzpVFp6UHGTUorHSNsmHvHRjCUWuZ3b9l0Ry/GcZbo4abt7C61aUrbm3b1PLw4bjZZen1lvrNR3ex6lGNOe9x3Sd0n1Uehk7U1inGmo2/zSaXRtnMgzVoKW6rTi7+acEv1Q/4pMrls/brb377luVLRyir1Kvgx+I8yb/B9E0PY0KdOVGy2wpKCVutss6nZ9BKFNW+2MUvbBNbTqq8qSjJyW2Sk2re6L4+Kfbdvn+byss767+D7PSXteFP9jpI5VHQytFyl5oxS8vDtkfpqje5XxGTSftg9HgsskcHJo+tyzFWR0rYFSpo6pU44wNB4Q3cZ5OzsgmFXrapyyXGQUUWlYDEAwwWgKETYlxuaZRAaLjWZEbAWh7QuSKlUVJCZy6D5GasVDZp88EAlJ3IUnTuaWpdI2xkcnRSwdGDPNvFpnlGhMJMUpBJkyMrDLlSKQTNMYkqUjz3fXRf4nRaiisuVNuP8yyejnEROgnz+fg01LLGuGUl2/KW210/uTs179QZo95367trSamdSEX4NeUpYs1G+X09TxOogk2lx0Z5WXWVxfT8HJjy8e8Xqfpj2TDU6z/6RU4UYOq4yynK+Ln1nV9kUNRGdGVKEKtPbODSV11jJNHyj6Wdoxo69Rk1FV4SpZdluumv2PslPTNah1UlZpLd/Db7f+zPKd/24PMyymf386dXSRahG/O1Xt62NAmDDudE+aeRl9MZnoJNyt/udhzd1b1FaKFt0bt7XZX6JpG/F1ki47jUA2BUrJCZ6tdDskqZZEk/MxlgIwbz6jlAK06io4IQiQBaBky2Lkxw5FNlXKmxe8pRjYmbC3CakipDlVKRnqBSkKnUKkVshwIDUqZZA0Nuho+DoUjn6NYR0aKM8kU6JaYJaRlZGdaIkZUGW2JmjBnwy7i5vDKkGnD7c7Jp6qlKnUV1na+sH6nwvvb3W1GinLfGVSm35asVeDT6N9GfonZc8/3y7boaOg/FUakp3UKckpKWOWvQy5+LGz2vVjfxOfl4uTWPe/x+cN7hJNNpxaatymj6l3P7+arUVdPpZRhUlNLxKuYySXOOHhLPueR7udkR7T1lWm2tPvjWrrYrxjK68tvQ9h9K+xYU9Vrd0t9TSzdCLtZWvmR52Xx7fNlhq+33Xx9UpTuOjIQsL9jkz7XkpbbJty2pD3r68n09vjv70iULJv1k1+yOTpak5u9Ty3laKXG1dTTqqqjKm3i9WEV74eDo48u2eWOg6mWX8mdMZWTu/lgQiz05enDMLc3WofavgZuFUuF8BXMa69LZGwGyrjh6EU0U5FNlSGXNC7jZCKrsVIA1JiJSJJgNmkhBmIkxzeBLRSpS2QqU8kEp0tHwjpUTl6Tg6FF5MamtRYKDRFZjgEwYhMlF+s1eVkZ6M25ZG6gVRj5jWa0L9b7YPz19Se1Z6nXVsvw6EnRguith/wBT9CM/NPenSy/xuqvK68StPFsednB5WWpI9H/zZj/LutX0zm4a9ys2lQqrCbu3ayPpvdPsepQ1mtrOLVPVSjUp3te7+6/5EfTLsWFLR061l4ldb5NpXtfhex7ZRscm7lNNPJzn8mWv3pcX0ZydVoVKvTzazc36Oxu1MZPMJJOPKeUzPo5SlVqOS2uMYRtyvlMWXdjnnTW6F2nfhbUulrnK7xzdk1/pSpyj7z3J4/CZ20c3vAo+Hd87tsM9ZYv+5pq/2j9dGg1KMXb7oqX6q49Ul6CtNC0Yr0SRouejPxnQIkmWwJsuQKbKYLZTZWgtsm4FsGxRD3Ca4SAmhwmdgSGyAki4Nl2BcQ0iqiwMbYpRyUFJEGvboaS5upvP/rGHRcG+ksmFFa4hoFcBois6KJbIgepKFSpJlqnbIZJcMeytIqT9j43ru6NfVa2teGyEZT8Wd4uylJtJZy8dD6/JkoUknN5vO183WLmfNwTkxTwc+WOe44vd3Sujp6dKS2uEVFLDwvg6shbWR1jgmGundld3bHTTU5t8S2tO/XqVQi/EqSaspbduebLI6aLhEnXautLqTaWMv04MNbSucZbsycWorpH49zdYm0qfUr0rkoxTWVFJ5XJpTYumMPSw7m2dU2LmhjAqGkhFkYLZaAlEsWwZSKTUBmit5HINFstxAlEa8lqmWbPYVWNNRCJwuOUMMuSDZ0lchR7b9FHHydGnA5+h4R1IHPaqiQxAIZEz32zq0SSsEkVX4YI2Degt3QwylkfRdy7iiZy3SpQLpobJA8BvpUxk7Ya0bMZHgZrIYuZ6TPO5JZnXXL7Y7XKJaQaQMydHsFwmAiOQoej4Biqchtzv4buM79UxdVcDGBV6GxEtFMsgRNEJqMcgZwuUmsspE3knTZUUxwGRkNjlCbhxGW1SjcVUdg5SsZ5ybHIcjPOWSAS5eSFKdjs+ng6KRl0UcG1ROWjKoojIRKQxEsrV2Aq8BMFhE6c6pHI7TxsaPCRbjZXNLnvpEwk7U0BUVlcW9STxb4Fqq9peiNTqlGDe1ytnDMWk1kZtJY3R3f2OjVoJpr1TR5a+x05L/JeM/wASObyJN7dXj43Vj1KQnUz2xcvRNk0tdTipJ8q6FauW5qn/ALmnL+VM599Kk1QUnKST2uN/VjPDYxuyb9PQOOV6C0q5MtWq4Lc1dJpGtMza2Pka9bL+pshTsl8HX46cqDcVN3DcStp0oAogtDlEGURpAiXLaBKKgkhU0NkC0NOylEthoqaGZEhUlgc0LkioqVjlyQZJZKGNvQ6aOEaooVp44NKRx1GdRRCsWQhntVgbZDIA2BoCt9r+BrF1VhlQfXKaHUVlBypF0Y2Zv7dImGsh1ppJt8JXZ5WrJKLdvvvbrls9B2rlKmuZ8/yg6fQxSu0m1k4OfLd07+KzGbcDshVoOUUvJ9yjPpf3OzT8rW5pzqO34XQUrupOO18t8YdsLJPBl4lrZSVpW6vlnPPi7fYrtXVu8YQs7Wcnyk/QZoddOe5OH2u3l91c2VKEYQflva3y3cHs+koyqr1lF/8AFGvHh7XtNynqlOMptOS2xWUurfS5uS4LhEvbk7McZj8YWq2EURlirFbLYdoqqjQLnEco2RYCSNO0RNFykVYqURm0iiUNAjEqURqiTaGxGScRUkbKkDLWiVKbJJfBYM+SFKel06x+hoM2leDUcNZZ/URZCCQhCEABYpjgbDhygSKkMsLqD2qfWdUlucnl8Z6IbYkEHY5c+6u0uxTiMaKaJ0JS5IVRopSlLN5u7/Sw9oqCNeL6e+jUWUgjoZ7DcpsjIgCMpoZYpoNnKWxUojpRAaLlUSol7BtimPZFMEOSBaKhBkYdTI2VXg59XJeKozTlkhJrJDRT0mmeDSmZaMXY0xOFnn9MIDchLNdyXBZTGYyikywCAVEMBmsCEKgMEJ2Y+JjZ2vJTRTQZTFotkSZcAaoVI042n4Yiyi0asqBoKKCsXYNi1aRW0IoRFzQpj5AtFSrlLsBIdYHaVs9k2FzNDRnqFwUqqrozSpmsTVRpBGCSyQOXJCxt6GihouksDUjhqMr2pIslixJQGwRAALFl2JYAiI0WQAz1Ih0wpxAou6uRlF73DGUWSxOks9VF0y9S9sXJ8LL+C6Kuk/VXLwab6FYtF7S7Gm0IWkVYIlKmUEUACyrBMoZqaBYTBaHFQEkKlG44qUS5TZWrCKpsnEyVka40RglyQkuSG2z09HReBhn00sDzgqMp2u5LglgQiA3LESyEIAQhCAFMRp3mS9GPEJWqP3Qqc/TyFkFoiNXDdCa9YtBUF5Yr+GP7BVOH8P8AYlPhfCHD30MhCDJCEIAQq5YLAKkwLh7SthStxRA0i7C2NlWJtGNATYxsuoYK5rnkzVYm2B7c6ayQZKGSjbZ7f//Z"/>
          <p:cNvSpPr>
            <a:spLocks noChangeAspect="1" noChangeArrowheads="1"/>
          </p:cNvSpPr>
          <p:nvPr/>
        </p:nvSpPr>
        <p:spPr bwMode="auto">
          <a:xfrm>
            <a:off x="173038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>
              <a:cs typeface="Angsana New" panose="02020603050405020304" pitchFamily="18" charset="-34"/>
            </a:endParaRPr>
          </a:p>
        </p:txBody>
      </p:sp>
      <p:sp>
        <p:nvSpPr>
          <p:cNvPr id="5124" name="กล่องข้อความ 7"/>
          <p:cNvSpPr txBox="1">
            <a:spLocks noChangeArrowheads="1"/>
          </p:cNvSpPr>
          <p:nvPr/>
        </p:nvSpPr>
        <p:spPr bwMode="auto">
          <a:xfrm>
            <a:off x="457200" y="1049338"/>
            <a:ext cx="75612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h-TH" altLang="th-TH" sz="2400">
                <a:solidFill>
                  <a:schemeClr val="tx2"/>
                </a:solidFill>
                <a:cs typeface="Angsana New" panose="02020603050405020304" pitchFamily="18" charset="-34"/>
              </a:rPr>
              <a:t>เซนเซอร์ (ตัวรับรู้) อุปกรณ์แปลงสัญญาณ หรือ ปริมาณทางฟิสิกส์ </a:t>
            </a:r>
            <a:r>
              <a:rPr lang="en-US" altLang="th-TH" sz="2400">
                <a:solidFill>
                  <a:schemeClr val="tx2"/>
                </a:solidFill>
                <a:cs typeface="Angsana New" panose="02020603050405020304" pitchFamily="18" charset="-34"/>
              </a:rPr>
              <a:t/>
            </a:r>
            <a:br>
              <a:rPr lang="en-US" altLang="th-TH" sz="2400">
                <a:solidFill>
                  <a:schemeClr val="tx2"/>
                </a:solidFill>
                <a:cs typeface="Angsana New" panose="02020603050405020304" pitchFamily="18" charset="-34"/>
              </a:rPr>
            </a:br>
            <a:r>
              <a:rPr lang="en-US" altLang="th-TH" sz="2400">
                <a:solidFill>
                  <a:schemeClr val="tx2"/>
                </a:solidFill>
                <a:cs typeface="Angsana New" panose="02020603050405020304" pitchFamily="18" charset="-34"/>
                <a:sym typeface="Wingdings" panose="05000000000000000000" pitchFamily="2" charset="2"/>
              </a:rPr>
              <a:t> </a:t>
            </a:r>
            <a:r>
              <a:rPr lang="th-TH" altLang="th-TH" sz="2400">
                <a:solidFill>
                  <a:schemeClr val="tx2"/>
                </a:solidFill>
                <a:cs typeface="Angsana New" panose="02020603050405020304" pitchFamily="18" charset="-34"/>
                <a:sym typeface="Wingdings" panose="05000000000000000000" pitchFamily="2" charset="2"/>
              </a:rPr>
              <a:t>เอาต์พุตที่</a:t>
            </a:r>
            <a:r>
              <a:rPr lang="th-TH" altLang="th-TH" sz="2400" b="1">
                <a:solidFill>
                  <a:srgbClr val="C00000"/>
                </a:solidFill>
                <a:cs typeface="Angsana New" panose="02020603050405020304" pitchFamily="18" charset="-34"/>
                <a:sym typeface="Wingdings" panose="05000000000000000000" pitchFamily="2" charset="2"/>
              </a:rPr>
              <a:t>วัดได้</a:t>
            </a:r>
            <a:endParaRPr lang="th-TH" altLang="th-TH" sz="2400" b="1">
              <a:solidFill>
                <a:srgbClr val="C00000"/>
              </a:solidFill>
              <a:cs typeface="Angsana New" panose="02020603050405020304" pitchFamily="18" charset="-34"/>
            </a:endParaRPr>
          </a:p>
        </p:txBody>
      </p:sp>
      <p:pic>
        <p:nvPicPr>
          <p:cNvPr id="5125" name="รูปภาพ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881188"/>
            <a:ext cx="8720137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h-TH" smtClean="0"/>
              <a:t> </a:t>
            </a:r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th-TH" altLang="th-TH" smtClean="0"/>
              <a:t>แบบฝึกหัด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32363" y="1116013"/>
            <a:ext cx="4103687" cy="50101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th-TH" sz="2000" dirty="0" smtClean="0"/>
              <a:t>สร้างแปลงปลูกผักสลัดในอาคารให้แสงสว่างโดย </a:t>
            </a:r>
            <a:r>
              <a:rPr lang="en-US" sz="2000" dirty="0" smtClean="0"/>
              <a:t>LED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th-TH" sz="2000" dirty="0" smtClean="0"/>
              <a:t>ต้องการทราบว่าพืชได้รับแสงเพียงพอและทั่วถึงหรือไม่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th-TH" sz="2000" dirty="0" smtClean="0"/>
              <a:t>จึงติดเซ็นเซอร์ทั้งหมด 4 ตัว วัดความส่องสว่างได้ดังนี้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th-TH" sz="2000" dirty="0" smtClean="0"/>
              <a:t>ตัวที่ 1 วัดได้ค่า 3500 </a:t>
            </a:r>
            <a:r>
              <a:rPr lang="en-US" sz="2000" dirty="0" smtClean="0"/>
              <a:t>Lux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th-TH" sz="2000" dirty="0" smtClean="0"/>
              <a:t>ตัวที่ 2 วัดได้ค่า 3200 </a:t>
            </a:r>
            <a:r>
              <a:rPr lang="en-US" sz="2000" dirty="0" smtClean="0"/>
              <a:t>Lux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th-TH" sz="2000" dirty="0" smtClean="0"/>
              <a:t>ตัวที่ 3 วัดได้ค่า 3300 </a:t>
            </a:r>
            <a:r>
              <a:rPr lang="en-US" sz="2000" dirty="0" smtClean="0"/>
              <a:t>Lux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th-TH" sz="2000" dirty="0" smtClean="0"/>
              <a:t>ตัวที่ 4 วัดได้ค่า 3200 </a:t>
            </a:r>
            <a:r>
              <a:rPr lang="en-US" sz="2000" dirty="0" smtClean="0"/>
              <a:t>Lux</a:t>
            </a:r>
          </a:p>
          <a:p>
            <a:pPr marL="457200" indent="-457200">
              <a:buFont typeface="Arial" panose="020B0604020202020204" pitchFamily="34" charset="0"/>
              <a:buAutoNum type="alphaLcParenBoth"/>
              <a:defRPr/>
            </a:pPr>
            <a:r>
              <a:rPr lang="th-TH" sz="2000" dirty="0" smtClean="0"/>
              <a:t>ค่าเฉลี่ย</a:t>
            </a:r>
            <a:r>
              <a:rPr lang="en-US" sz="2000" dirty="0" smtClean="0"/>
              <a:t> </a:t>
            </a:r>
            <a:r>
              <a:rPr lang="el-GR" sz="2400" dirty="0" smtClean="0"/>
              <a:t>μ</a:t>
            </a:r>
            <a:r>
              <a:rPr lang="en-US" sz="2400" dirty="0" smtClean="0"/>
              <a:t>=</a:t>
            </a:r>
            <a:r>
              <a:rPr lang="en-US" sz="2000" dirty="0" smtClean="0"/>
              <a:t>3300</a:t>
            </a:r>
          </a:p>
          <a:p>
            <a:pPr marL="457200" indent="-457200">
              <a:buFont typeface="Arial" panose="020B0604020202020204" pitchFamily="34" charset="0"/>
              <a:buAutoNum type="alphaLcParenBoth"/>
              <a:defRPr/>
            </a:pPr>
            <a:r>
              <a:rPr lang="th-TH" sz="2000" dirty="0" smtClean="0"/>
              <a:t>ค่าเบี่ยงเบนมาตรฐาน</a:t>
            </a:r>
            <a:r>
              <a:rPr lang="en-US" sz="2000" dirty="0" smtClean="0"/>
              <a:t> </a:t>
            </a:r>
            <a:r>
              <a:rPr lang="el-GR" sz="2000" dirty="0" smtClean="0"/>
              <a:t>σ</a:t>
            </a:r>
            <a:r>
              <a:rPr lang="en-US" sz="2000" dirty="0" smtClean="0"/>
              <a:t> = 123</a:t>
            </a:r>
          </a:p>
          <a:p>
            <a:pPr marL="457200" indent="-457200">
              <a:buFont typeface="Arial" panose="020B0604020202020204" pitchFamily="34" charset="0"/>
              <a:buAutoNum type="alphaLcParenBoth"/>
              <a:defRPr/>
            </a:pPr>
            <a:r>
              <a:rPr lang="en-US" sz="2000" dirty="0" smtClean="0"/>
              <a:t>~70% </a:t>
            </a:r>
            <a:r>
              <a:rPr lang="th-TH" sz="2000" dirty="0" smtClean="0"/>
              <a:t>ของพื้นที่ได้รับแสง </a:t>
            </a:r>
            <a:r>
              <a:rPr lang="en-US" sz="2000" dirty="0" smtClean="0"/>
              <a:t>3300</a:t>
            </a:r>
            <a:r>
              <a:rPr lang="th-TH" sz="2800" dirty="0" smtClean="0"/>
              <a:t>±</a:t>
            </a:r>
            <a:r>
              <a:rPr lang="en-US" sz="2000" dirty="0" smtClean="0"/>
              <a:t>123</a:t>
            </a:r>
            <a:endParaRPr lang="th-TH" sz="2000" dirty="0" smtClean="0"/>
          </a:p>
        </p:txBody>
      </p:sp>
      <p:pic>
        <p:nvPicPr>
          <p:cNvPr id="54276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3"/>
            <a:ext cx="4700588" cy="566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altLang="th-TH" smtClean="0"/>
          </a:p>
        </p:txBody>
      </p:sp>
      <p:sp>
        <p:nvSpPr>
          <p:cNvPr id="5632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altLang="th-TH" smtClean="0"/>
          </a:p>
        </p:txBody>
      </p:sp>
      <p:pic>
        <p:nvPicPr>
          <p:cNvPr id="5632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7938"/>
            <a:ext cx="8932862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สี่เหลี่ยมผืนผ้า 4"/>
          <p:cNvSpPr/>
          <p:nvPr/>
        </p:nvSpPr>
        <p:spPr>
          <a:xfrm>
            <a:off x="611188" y="4508500"/>
            <a:ext cx="1512887" cy="504825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pic>
        <p:nvPicPr>
          <p:cNvPr id="57348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221163"/>
            <a:ext cx="4752975" cy="214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en-US" altLang="th-TH" smtClean="0">
                <a:solidFill>
                  <a:schemeClr val="tx2"/>
                </a:solidFill>
              </a:rPr>
              <a:t>Sensors </a:t>
            </a:r>
            <a:r>
              <a:rPr lang="th-TH" altLang="th-TH" smtClean="0">
                <a:solidFill>
                  <a:schemeClr val="tx2"/>
                </a:solidFill>
              </a:rPr>
              <a:t>แบ่งตามสิ่งกระตุ้น</a:t>
            </a:r>
          </a:p>
        </p:txBody>
      </p:sp>
      <p:sp>
        <p:nvSpPr>
          <p:cNvPr id="6147" name="AutoShape 2" descr="data:image/jpeg;base64,/9j/4AAQSkZJRgABAQAAAQABAAD/2wCEAAkGBxAQEA8PEBAPDQ8NDw0NDQ8NDw8NDQ0NFREWFhURExUYHSggGBolHRUVITEhJSkrLi4uFx8zODMtNygtLisBCgoKDg0OFxAQFysdHR0rKystLS0tLS0tLSsrLSsrKystLS0tKy0rKy0tKy0rKy0rLSsrLSstLS0tLS0rLS0rLf/AABEIAM4A9AMBIgACEQEDEQH/xAAcAAACAwEBAQEAAAAAAAAAAAACAwABBAUGBwj/xAA1EAACAQMDAQcDAgQHAQAAAAAAAQIDESEEEjFBBQYTIlFhcQcygZGxYnKh4RRCQ1KiwfAj/8QAGgEAAwEBAQEAAAAAAAAAAAAAAAECAwQFBv/EACMRAQEAAgIDAQACAwEAAAAAAAABAhEDIQQSMUETUSJhoQX/2gAMAwEAAhEDEQA/APsmm4NSM2meDSjkxjXP6tFlFm0ZoUyymFgLZLlVGLnUUU5PCim38EyTa5NuX3p7y0Oz6DrVnd8U6a++pL0XsfBO83fLW6+bdSq6VLOyhSeyEV03WzJ/Jq+ofbE9ZqXWbfhRcqenXTanmX5PLVYOLs1Z4/sc+fLMr18fR+D4WPHjM8u8r/wF36t/lksw6VJtSdvtSb9hkqElDe+HLavky29KY9B0lFzmoXtuaV/Q309I6ddRfmgpKMnZ2yc+hVcZJrm6kr+x7zuzofHpVa1WKipPfFvh7V0MuW5b6+MOXL0x3+PQfTzstQrKUU433SfPB9Qimea7l6NQpuTVpPbzyo2uj1KR6Ph4evHHznlcntmkZWKdReonUMyVZnbMHJ1tsbuy4oXQ4Q9BY0qmiiSkVcJCWBJBFSHo4SxNQbJiJl6jbGFVGZps0TE7MlySL0qL+Rde/qP2A1IYKS5c6juyBVaeWQeldPXafg0RMmnkaYyPFxcec7MIUpF3NYz0sFsu4M2XoQqTPP8AfvXeB2fqpp2fh7E10vg75476rSt2bWxdbqe7+XdknLH/ABtdPBjvkxn+3yPVzpVFp6UHGTUorHSNsmHvHRjCUWuZ3b9l0Ry/GcZbo4abt7C61aUrbm3b1PLw4bjZZen1lvrNR3ex6lGNOe9x3Sd0n1Uehk7U1inGmo2/zSaXRtnMgzVoKW6rTi7+acEv1Q/4pMrls/brb377luVLRyir1Kvgx+I8yb/B9E0PY0KdOVGy2wpKCVutss6nZ9BKFNW+2MUvbBNbTqq8qSjJyW2Sk2re6L4+Kfbdvn+byss767+D7PSXteFP9jpI5VHQytFyl5oxS8vDtkfpqje5XxGTSftg9HgsskcHJo+tyzFWR0rYFSpo6pU44wNB4Q3cZ5OzsgmFXrapyyXGQUUWlYDEAwwWgKETYlxuaZRAaLjWZEbAWh7QuSKlUVJCZy6D5GasVDZp88EAlJ3IUnTuaWpdI2xkcnRSwdGDPNvFpnlGhMJMUpBJkyMrDLlSKQTNMYkqUjz3fXRf4nRaiisuVNuP8yyejnEROgnz+fg01LLGuGUl2/KW210/uTs179QZo95367trSamdSEX4NeUpYs1G+X09TxOogk2lx0Z5WXWVxfT8HJjy8e8Xqfpj2TDU6z/6RU4UYOq4yynK+Ln1nV9kUNRGdGVKEKtPbODSV11jJNHyj6Wdoxo69Rk1FV4SpZdluumv2PslPTNah1UlZpLd/Db7f+zPKd/24PMyymf386dXSRahG/O1Xt62NAmDDudE+aeRl9MZnoJNyt/udhzd1b1FaKFt0bt7XZX6JpG/F1ki47jUA2BUrJCZ6tdDskqZZEk/MxlgIwbz6jlAK06io4IQiQBaBky2Lkxw5FNlXKmxe8pRjYmbC3CakipDlVKRnqBSkKnUKkVshwIDUqZZA0Nuho+DoUjn6NYR0aKM8kU6JaYJaRlZGdaIkZUGW2JmjBnwy7i5vDKkGnD7c7Jp6qlKnUV1na+sH6nwvvb3W1GinLfGVSm35asVeDT6N9GfonZc8/3y7boaOg/FUakp3UKckpKWOWvQy5+LGz2vVjfxOfl4uTWPe/x+cN7hJNNpxaatymj6l3P7+arUVdPpZRhUlNLxKuYySXOOHhLPueR7udkR7T1lWm2tPvjWrrYrxjK68tvQ9h9K+xYU9Vrd0t9TSzdCLtZWvmR52Xx7fNlhq+33Xx9UpTuOjIQsL9jkz7XkpbbJty2pD3r68n09vjv70iULJv1k1+yOTpak5u9Ty3laKXG1dTTqqqjKm3i9WEV74eDo48u2eWOg6mWX8mdMZWTu/lgQiz05enDMLc3WofavgZuFUuF8BXMa69LZGwGyrjh6EU0U5FNlSGXNC7jZCKrsVIA1JiJSJJgNmkhBmIkxzeBLRSpS2QqU8kEp0tHwjpUTl6Tg6FF5MamtRYKDRFZjgEwYhMlF+s1eVkZ6M25ZG6gVRj5jWa0L9b7YPz19Se1Z6nXVsvw6EnRguith/wBT9CM/NPenSy/xuqvK68StPFsednB5WWpI9H/zZj/LutX0zm4a9ys2lQqrCbu3ayPpvdPsepQ1mtrOLVPVSjUp3te7+6/5EfTLsWFLR061l4ldb5NpXtfhex7ZRscm7lNNPJzn8mWv3pcX0ZydVoVKvTzazc36Oxu1MZPMJJOPKeUzPo5SlVqOS2uMYRtyvlMWXdjnnTW6F2nfhbUulrnK7xzdk1/pSpyj7z3J4/CZ20c3vAo+Hd87tsM9ZYv+5pq/2j9dGg1KMXb7oqX6q49Ul6CtNC0Yr0SRouejPxnQIkmWwJsuQKbKYLZTZWgtsm4FsGxRD3Ca4SAmhwmdgSGyAki4Nl2BcQ0iqiwMbYpRyUFJEGvboaS5upvP/rGHRcG+ksmFFa4hoFcBois6KJbIgepKFSpJlqnbIZJcMeytIqT9j43ru6NfVa2teGyEZT8Wd4uylJtJZy8dD6/JkoUknN5vO183WLmfNwTkxTwc+WOe44vd3Sujp6dKS2uEVFLDwvg6shbWR1jgmGundld3bHTTU5t8S2tO/XqVQi/EqSaspbduebLI6aLhEnXautLqTaWMv04MNbSucZbsycWorpH49zdYm0qfUr0rkoxTWVFJ5XJpTYumMPSw7m2dU2LmhjAqGkhFkYLZaAlEsWwZSKTUBmit5HINFstxAlEa8lqmWbPYVWNNRCJwuOUMMuSDZ0lchR7b9FHHydGnA5+h4R1IHPaqiQxAIZEz32zq0SSsEkVX4YI2Degt3QwylkfRdy7iiZy3SpQLpobJA8BvpUxk7Ya0bMZHgZrIYuZ6TPO5JZnXXL7Y7XKJaQaQMydHsFwmAiOQoej4Biqchtzv4buM79UxdVcDGBV6GxEtFMsgRNEJqMcgZwuUmsspE3knTZUUxwGRkNjlCbhxGW1SjcVUdg5SsZ5ybHIcjPOWSAS5eSFKdjs+ng6KRl0UcG1ROWjKoojIRKQxEsrV2Aq8BMFhE6c6pHI7TxsaPCRbjZXNLnvpEwk7U0BUVlcW9STxb4Fqq9peiNTqlGDe1ytnDMWk1kZtJY3R3f2OjVoJpr1TR5a+x05L/JeM/wASObyJN7dXj43Vj1KQnUz2xcvRNk0tdTipJ8q6FauW5qn/ALmnL+VM599Kk1QUnKST2uN/VjPDYxuyb9PQOOV6C0q5MtWq4Lc1dJpGtMza2Pka9bL+pshTsl8HX46cqDcVN3DcStp0oAogtDlEGURpAiXLaBKKgkhU0NkC0NOylEthoqaGZEhUlgc0LkioqVjlyQZJZKGNvQ6aOEaooVp44NKRx1GdRRCsWQhntVgbZDIA2BoCt9r+BrF1VhlQfXKaHUVlBypF0Y2Zv7dImGsh1ppJt8JXZ5WrJKLdvvvbrls9B2rlKmuZ8/yg6fQxSu0m1k4OfLd07+KzGbcDshVoOUUvJ9yjPpf3OzT8rW5pzqO34XQUrupOO18t8YdsLJPBl4lrZSVpW6vlnPPi7fYrtXVu8YQs7Wcnyk/QZoddOe5OH2u3l91c2VKEYQflva3y3cHs+koyqr1lF/8AFGvHh7XtNynqlOMptOS2xWUurfS5uS4LhEvbk7McZj8YWq2EURlirFbLYdoqqjQLnEco2RYCSNO0RNFykVYqURm0iiUNAjEqURqiTaGxGScRUkbKkDLWiVKbJJfBYM+SFKel06x+hoM2leDUcNZZ/URZCCQhCEABYpjgbDhygSKkMsLqD2qfWdUlucnl8Z6IbYkEHY5c+6u0uxTiMaKaJ0JS5IVRopSlLN5u7/Sw9oqCNeL6e+jUWUgjoZ7DcpsjIgCMpoZYpoNnKWxUojpRAaLlUSol7BtimPZFMEOSBaKhBkYdTI2VXg59XJeKozTlkhJrJDRT0mmeDSmZaMXY0xOFnn9MIDchLNdyXBZTGYyikywCAVEMBmsCEKgMEJ2Y+JjZ2vJTRTQZTFotkSZcAaoVI042n4Yiyi0asqBoKKCsXYNi1aRW0IoRFzQpj5AtFSrlLsBIdYHaVs9k2FzNDRnqFwUqqrozSpmsTVRpBGCSyQOXJCxt6GihouksDUjhqMr2pIslixJQGwRAALFl2JYAiI0WQAz1Ih0wpxAou6uRlF73DGUWSxOks9VF0y9S9sXJ8LL+C6Kuk/VXLwab6FYtF7S7Gm0IWkVYIlKmUEUACyrBMoZqaBYTBaHFQEkKlG44qUS5TZWrCKpsnEyVka40RglyQkuSG2z09HReBhn00sDzgqMp2u5LglgQiA3LESyEIAQhCAFMRp3mS9GPEJWqP3Qqc/TyFkFoiNXDdCa9YtBUF5Yr+GP7BVOH8P8AYlPhfCHD30MhCDJCEIAQq5YLAKkwLh7SthStxRA0i7C2NlWJtGNATYxsuoYK5rnkzVYm2B7c6ayQZKGSjbZ7f//Z"/>
          <p:cNvSpPr>
            <a:spLocks noChangeAspect="1" noChangeArrowheads="1"/>
          </p:cNvSpPr>
          <p:nvPr/>
        </p:nvSpPr>
        <p:spPr bwMode="auto">
          <a:xfrm>
            <a:off x="173038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>
              <a:cs typeface="Angsana New" panose="02020603050405020304" pitchFamily="18" charset="-34"/>
            </a:endParaRPr>
          </a:p>
        </p:txBody>
      </p:sp>
      <p:pic>
        <p:nvPicPr>
          <p:cNvPr id="6148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125538"/>
            <a:ext cx="87201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557338"/>
            <a:ext cx="8720137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62468" name="กล่องข้อความ 7"/>
          <p:cNvSpPr txBox="1">
            <a:spLocks noChangeArrowheads="1"/>
          </p:cNvSpPr>
          <p:nvPr/>
        </p:nvSpPr>
        <p:spPr bwMode="auto">
          <a:xfrm>
            <a:off x="2700338" y="5084763"/>
            <a:ext cx="8636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2800" b="1">
                <a:solidFill>
                  <a:srgbClr val="417F61"/>
                </a:solidFill>
                <a:cs typeface="Angsana New" panose="02020603050405020304" pitchFamily="18" charset="-34"/>
              </a:rPr>
              <a:t>48.4</a:t>
            </a:r>
            <a:r>
              <a:rPr lang="en-US" altLang="th-TH" sz="2800" b="1">
                <a:solidFill>
                  <a:srgbClr val="417F61"/>
                </a:solidFill>
                <a:cs typeface="Angsana New" panose="02020603050405020304" pitchFamily="18" charset="-34"/>
              </a:rPr>
              <a:t>v</a:t>
            </a:r>
            <a:endParaRPr lang="th-TH" altLang="th-TH" sz="2800" b="1">
              <a:solidFill>
                <a:srgbClr val="417F61"/>
              </a:solidFill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63492" name="กล่องข้อความ 7"/>
          <p:cNvSpPr txBox="1">
            <a:spLocks noChangeArrowheads="1"/>
          </p:cNvSpPr>
          <p:nvPr/>
        </p:nvSpPr>
        <p:spPr bwMode="auto">
          <a:xfrm>
            <a:off x="1476375" y="2276475"/>
            <a:ext cx="2951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(จริง 50</a:t>
            </a:r>
            <a:r>
              <a:rPr lang="en-US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v</a:t>
            </a:r>
            <a:r>
              <a:rPr lang="th-TH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 วัดได้ 30</a:t>
            </a:r>
            <a:r>
              <a:rPr lang="en-US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v</a:t>
            </a:r>
            <a:r>
              <a:rPr lang="th-TH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)</a:t>
            </a:r>
            <a:endParaRPr lang="th-TH" altLang="th-TH" sz="3600" b="1">
              <a:solidFill>
                <a:srgbClr val="C00000"/>
              </a:solidFill>
              <a:cs typeface="Angsana New" panose="02020603050405020304" pitchFamily="18" charset="-34"/>
            </a:endParaRPr>
          </a:p>
        </p:txBody>
      </p:sp>
      <p:sp>
        <p:nvSpPr>
          <p:cNvPr id="63493" name="กล่องข้อความ 7"/>
          <p:cNvSpPr txBox="1">
            <a:spLocks noChangeArrowheads="1"/>
          </p:cNvSpPr>
          <p:nvPr/>
        </p:nvSpPr>
        <p:spPr bwMode="auto">
          <a:xfrm>
            <a:off x="1622425" y="3357563"/>
            <a:ext cx="3165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h-TH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(จริง 50</a:t>
            </a:r>
            <a:r>
              <a:rPr lang="en-US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v</a:t>
            </a:r>
            <a:r>
              <a:rPr lang="th-TH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 วัดได้ 48.4</a:t>
            </a:r>
            <a:r>
              <a:rPr lang="en-US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v</a:t>
            </a:r>
            <a:r>
              <a:rPr lang="th-TH" altLang="th-TH" sz="3600">
                <a:solidFill>
                  <a:srgbClr val="C00000"/>
                </a:solidFill>
                <a:cs typeface="Angsana New" panose="02020603050405020304" pitchFamily="18" charset="-34"/>
              </a:rPr>
              <a:t>)</a:t>
            </a:r>
            <a:endParaRPr lang="th-TH" altLang="th-TH" sz="3600" b="1">
              <a:solidFill>
                <a:srgbClr val="C00000"/>
              </a:solidFill>
              <a:cs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th-TH" alt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en-US" altLang="th-TH" smtClean="0">
                <a:solidFill>
                  <a:schemeClr val="tx2"/>
                </a:solidFill>
              </a:rPr>
              <a:t>Sensors </a:t>
            </a:r>
            <a:r>
              <a:rPr lang="th-TH" altLang="th-TH" smtClean="0">
                <a:solidFill>
                  <a:schemeClr val="tx2"/>
                </a:solidFill>
              </a:rPr>
              <a:t>แบ่งตามสิ่งกระตุ้น</a:t>
            </a:r>
          </a:p>
        </p:txBody>
      </p:sp>
      <p:sp>
        <p:nvSpPr>
          <p:cNvPr id="7171" name="AutoShape 2" descr="data:image/jpeg;base64,/9j/4AAQSkZJRgABAQAAAQABAAD/2wCEAAkGBxAQEA8PEBAPDQ8NDw0NDQ8NDw8NDQ0NFREWFhURExUYHSggGBolHRUVITEhJSkrLi4uFx8zODMtNygtLisBCgoKDg0OFxAQFysdHR0rKystLS0tLS0tLSsrLSsrKystLS0tKy0rKy0tKy0rKy0rLSsrLSstLS0tLS0rLS0rLf/AABEIAM4A9AMBIgACEQEDEQH/xAAcAAACAwEBAQEAAAAAAAAAAAACAwABBAUGBwj/xAA1EAACAQMDAQcDAgQHAQAAAAAAAQIDESEEEjFBBQYTIlFhcQcygZGxYnKh4RRCQ1KiwfAj/8QAGgEAAwEBAQEAAAAAAAAAAAAAAAECAwQFBv/EACMRAQEAAgIDAQACAwEAAAAAAAABAhEDIQQSMUETUSJhoQX/2gAMAwEAAhEDEQA/APsmm4NSM2meDSjkxjXP6tFlFm0ZoUyymFgLZLlVGLnUUU5PCim38EyTa5NuX3p7y0Oz6DrVnd8U6a++pL0XsfBO83fLW6+bdSq6VLOyhSeyEV03WzJ/Jq+ofbE9ZqXWbfhRcqenXTanmX5PLVYOLs1Z4/sc+fLMr18fR+D4WPHjM8u8r/wF36t/lksw6VJtSdvtSb9hkqElDe+HLavky29KY9B0lFzmoXtuaV/Q309I6ddRfmgpKMnZ2yc+hVcZJrm6kr+x7zuzofHpVa1WKipPfFvh7V0MuW5b6+MOXL0x3+PQfTzstQrKUU433SfPB9Qimea7l6NQpuTVpPbzyo2uj1KR6Ph4evHHznlcntmkZWKdReonUMyVZnbMHJ1tsbuy4oXQ4Q9BY0qmiiSkVcJCWBJBFSHo4SxNQbJiJl6jbGFVGZps0TE7MlySL0qL+Rde/qP2A1IYKS5c6juyBVaeWQeldPXafg0RMmnkaYyPFxcec7MIUpF3NYz0sFsu4M2XoQqTPP8AfvXeB2fqpp2fh7E10vg75476rSt2bWxdbqe7+XdknLH/ABtdPBjvkxn+3yPVzpVFp6UHGTUorHSNsmHvHRjCUWuZ3b9l0Ry/GcZbo4abt7C61aUrbm3b1PLw4bjZZen1lvrNR3ex6lGNOe9x3Sd0n1Uehk7U1inGmo2/zSaXRtnMgzVoKW6rTi7+acEv1Q/4pMrls/brb377luVLRyir1Kvgx+I8yb/B9E0PY0KdOVGy2wpKCVutss6nZ9BKFNW+2MUvbBNbTqq8qSjJyW2Sk2re6L4+Kfbdvn+byss767+D7PSXteFP9jpI5VHQytFyl5oxS8vDtkfpqje5XxGTSftg9HgsskcHJo+tyzFWR0rYFSpo6pU44wNB4Q3cZ5OzsgmFXrapyyXGQUUWlYDEAwwWgKETYlxuaZRAaLjWZEbAWh7QuSKlUVJCZy6D5GasVDZp88EAlJ3IUnTuaWpdI2xkcnRSwdGDPNvFpnlGhMJMUpBJkyMrDLlSKQTNMYkqUjz3fXRf4nRaiisuVNuP8yyejnEROgnz+fg01LLGuGUl2/KW210/uTs179QZo95367trSamdSEX4NeUpYs1G+X09TxOogk2lx0Z5WXWVxfT8HJjy8e8Xqfpj2TDU6z/6RU4UYOq4yynK+Ln1nV9kUNRGdGVKEKtPbODSV11jJNHyj6Wdoxo69Rk1FV4SpZdluumv2PslPTNah1UlZpLd/Db7f+zPKd/24PMyymf386dXSRahG/O1Xt62NAmDDudE+aeRl9MZnoJNyt/udhzd1b1FaKFt0bt7XZX6JpG/F1ki47jUA2BUrJCZ6tdDskqZZEk/MxlgIwbz6jlAK06io4IQiQBaBky2Lkxw5FNlXKmxe8pRjYmbC3CakipDlVKRnqBSkKnUKkVshwIDUqZZA0Nuho+DoUjn6NYR0aKM8kU6JaYJaRlZGdaIkZUGW2JmjBnwy7i5vDKkGnD7c7Jp6qlKnUV1na+sH6nwvvb3W1GinLfGVSm35asVeDT6N9GfonZc8/3y7boaOg/FUakp3UKckpKWOWvQy5+LGz2vVjfxOfl4uTWPe/x+cN7hJNNpxaatymj6l3P7+arUVdPpZRhUlNLxKuYySXOOHhLPueR7udkR7T1lWm2tPvjWrrYrxjK68tvQ9h9K+xYU9Vrd0t9TSzdCLtZWvmR52Xx7fNlhq+33Xx9UpTuOjIQsL9jkz7XkpbbJty2pD3r68n09vjv70iULJv1k1+yOTpak5u9Ty3laKXG1dTTqqqjKm3i9WEV74eDo48u2eWOg6mWX8mdMZWTu/lgQiz05enDMLc3WofavgZuFUuF8BXMa69LZGwGyrjh6EU0U5FNlSGXNC7jZCKrsVIA1JiJSJJgNmkhBmIkxzeBLRSpS2QqU8kEp0tHwjpUTl6Tg6FF5MamtRYKDRFZjgEwYhMlF+s1eVkZ6M25ZG6gVRj5jWa0L9b7YPz19Se1Z6nXVsvw6EnRguith/wBT9CM/NPenSy/xuqvK68StPFsednB5WWpI9H/zZj/LutX0zm4a9ys2lQqrCbu3ayPpvdPsepQ1mtrOLVPVSjUp3te7+6/5EfTLsWFLR061l4ldb5NpXtfhex7ZRscm7lNNPJzn8mWv3pcX0ZydVoVKvTzazc36Oxu1MZPMJJOPKeUzPo5SlVqOS2uMYRtyvlMWXdjnnTW6F2nfhbUulrnK7xzdk1/pSpyj7z3J4/CZ20c3vAo+Hd87tsM9ZYv+5pq/2j9dGg1KMXb7oqX6q49Ul6CtNC0Yr0SRouejPxnQIkmWwJsuQKbKYLZTZWgtsm4FsGxRD3Ca4SAmhwmdgSGyAki4Nl2BcQ0iqiwMbYpRyUFJEGvboaS5upvP/rGHRcG+ksmFFa4hoFcBois6KJbIgepKFSpJlqnbIZJcMeytIqT9j43ru6NfVa2teGyEZT8Wd4uylJtJZy8dD6/JkoUknN5vO183WLmfNwTkxTwc+WOe44vd3Sujp6dKS2uEVFLDwvg6shbWR1jgmGundld3bHTTU5t8S2tO/XqVQi/EqSaspbduebLI6aLhEnXautLqTaWMv04MNbSucZbsycWorpH49zdYm0qfUr0rkoxTWVFJ5XJpTYumMPSw7m2dU2LmhjAqGkhFkYLZaAlEsWwZSKTUBmit5HINFstxAlEa8lqmWbPYVWNNRCJwuOUMMuSDZ0lchR7b9FHHydGnA5+h4R1IHPaqiQxAIZEz32zq0SSsEkVX4YI2Degt3QwylkfRdy7iiZy3SpQLpobJA8BvpUxk7Ya0bMZHgZrIYuZ6TPO5JZnXXL7Y7XKJaQaQMydHsFwmAiOQoej4Biqchtzv4buM79UxdVcDGBV6GxEtFMsgRNEJqMcgZwuUmsspE3knTZUUxwGRkNjlCbhxGW1SjcVUdg5SsZ5ybHIcjPOWSAS5eSFKdjs+ng6KRl0UcG1ROWjKoojIRKQxEsrV2Aq8BMFhE6c6pHI7TxsaPCRbjZXNLnvpEwk7U0BUVlcW9STxb4Fqq9peiNTqlGDe1ytnDMWk1kZtJY3R3f2OjVoJpr1TR5a+x05L/JeM/wASObyJN7dXj43Vj1KQnUz2xcvRNk0tdTipJ8q6FauW5qn/ALmnL+VM599Kk1QUnKST2uN/VjPDYxuyb9PQOOV6C0q5MtWq4Lc1dJpGtMza2Pka9bL+pshTsl8HX46cqDcVN3DcStp0oAogtDlEGURpAiXLaBKKgkhU0NkC0NOylEthoqaGZEhUlgc0LkioqVjlyQZJZKGNvQ6aOEaooVp44NKRx1GdRRCsWQhntVgbZDIA2BoCt9r+BrF1VhlQfXKaHUVlBypF0Y2Zv7dImGsh1ppJt8JXZ5WrJKLdvvvbrls9B2rlKmuZ8/yg6fQxSu0m1k4OfLd07+KzGbcDshVoOUUvJ9yjPpf3OzT8rW5pzqO34XQUrupOO18t8YdsLJPBl4lrZSVpW6vlnPPi7fYrtXVu8YQs7Wcnyk/QZoddOe5OH2u3l91c2VKEYQflva3y3cHs+koyqr1lF/8AFGvHh7XtNynqlOMptOS2xWUurfS5uS4LhEvbk7McZj8YWq2EURlirFbLYdoqqjQLnEco2RYCSNO0RNFykVYqURm0iiUNAjEqURqiTaGxGScRUkbKkDLWiVKbJJfBYM+SFKel06x+hoM2leDUcNZZ/URZCCQhCEABYpjgbDhygSKkMsLqD2qfWdUlucnl8Z6IbYkEHY5c+6u0uxTiMaKaJ0JS5IVRopSlLN5u7/Sw9oqCNeL6e+jUWUgjoZ7DcpsjIgCMpoZYpoNnKWxUojpRAaLlUSol7BtimPZFMEOSBaKhBkYdTI2VXg59XJeKozTlkhJrJDRT0mmeDSmZaMXY0xOFnn9MIDchLNdyXBZTGYyikywCAVEMBmsCEKgMEJ2Y+JjZ2vJTRTQZTFotkSZcAaoVI042n4Yiyi0asqBoKKCsXYNi1aRW0IoRFzQpj5AtFSrlLsBIdYHaVs9k2FzNDRnqFwUqqrozSpmsTVRpBGCSyQOXJCxt6GihouksDUjhqMr2pIslixJQGwRAALFl2JYAiI0WQAz1Ih0wpxAou6uRlF73DGUWSxOks9VF0y9S9sXJ8LL+C6Kuk/VXLwab6FYtF7S7Gm0IWkVYIlKmUEUACyrBMoZqaBYTBaHFQEkKlG44qUS5TZWrCKpsnEyVka40RglyQkuSG2z09HReBhn00sDzgqMp2u5LglgQiA3LESyEIAQhCAFMRp3mS9GPEJWqP3Qqc/TyFkFoiNXDdCa9YtBUF5Yr+GP7BVOH8P8AYlPhfCHD30MhCDJCEIAQq5YLAKkwLh7SthStxRA0i7C2NlWJtGNATYxsuoYK5rnkzVYm2B7c6ayQZKGSjbZ7f//Z"/>
          <p:cNvSpPr>
            <a:spLocks noChangeAspect="1" noChangeArrowheads="1"/>
          </p:cNvSpPr>
          <p:nvPr/>
        </p:nvSpPr>
        <p:spPr bwMode="auto">
          <a:xfrm>
            <a:off x="173038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>
              <a:cs typeface="Angsana New" panose="02020603050405020304" pitchFamily="18" charset="-34"/>
            </a:endParaRPr>
          </a:p>
        </p:txBody>
      </p:sp>
      <p:pic>
        <p:nvPicPr>
          <p:cNvPr id="7172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125538"/>
            <a:ext cx="87201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557338"/>
            <a:ext cx="8720137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53975"/>
            <a:ext cx="8229600" cy="1143000"/>
          </a:xfrm>
        </p:spPr>
        <p:txBody>
          <a:bodyPr/>
          <a:lstStyle/>
          <a:p>
            <a:r>
              <a:rPr lang="en-US" altLang="th-TH" smtClean="0">
                <a:solidFill>
                  <a:schemeClr val="tx2"/>
                </a:solidFill>
              </a:rPr>
              <a:t>Sensors </a:t>
            </a:r>
            <a:r>
              <a:rPr lang="th-TH" altLang="th-TH" smtClean="0">
                <a:solidFill>
                  <a:schemeClr val="tx2"/>
                </a:solidFill>
              </a:rPr>
              <a:t>แบ่งตามสิ่งกระตุ้น</a:t>
            </a:r>
          </a:p>
        </p:txBody>
      </p:sp>
      <p:sp>
        <p:nvSpPr>
          <p:cNvPr id="8195" name="AutoShape 2" descr="data:image/jpeg;base64,/9j/4AAQSkZJRgABAQAAAQABAAD/2wCEAAkGBxAQEA8PEBAPDQ8NDw0NDQ8NDw8NDQ0NFREWFhURExUYHSggGBolHRUVITEhJSkrLi4uFx8zODMtNygtLisBCgoKDg0OFxAQFysdHR0rKystLS0tLS0tLSsrLSsrKystLS0tKy0rKy0tKy0rKy0rLSsrLSstLS0tLS0rLS0rLf/AABEIAM4A9AMBIgACEQEDEQH/xAAcAAACAwEBAQEAAAAAAAAAAAACAwABBAUGBwj/xAA1EAACAQMDAQcDAgQHAQAAAAAAAQIDESEEEjFBBQYTIlFhcQcygZGxYnKh4RRCQ1KiwfAj/8QAGgEAAwEBAQEAAAAAAAAAAAAAAAECAwQFBv/EACMRAQEAAgIDAQACAwEAAAAAAAABAhEDIQQSMUETUSJhoQX/2gAMAwEAAhEDEQA/APsmm4NSM2meDSjkxjXP6tFlFm0ZoUyymFgLZLlVGLnUUU5PCim38EyTa5NuX3p7y0Oz6DrVnd8U6a++pL0XsfBO83fLW6+bdSq6VLOyhSeyEV03WzJ/Jq+ofbE9ZqXWbfhRcqenXTanmX5PLVYOLs1Z4/sc+fLMr18fR+D4WPHjM8u8r/wF36t/lksw6VJtSdvtSb9hkqElDe+HLavky29KY9B0lFzmoXtuaV/Q309I6ddRfmgpKMnZ2yc+hVcZJrm6kr+x7zuzofHpVa1WKipPfFvh7V0MuW5b6+MOXL0x3+PQfTzstQrKUU433SfPB9Qimea7l6NQpuTVpPbzyo2uj1KR6Ph4evHHznlcntmkZWKdReonUMyVZnbMHJ1tsbuy4oXQ4Q9BY0qmiiSkVcJCWBJBFSHo4SxNQbJiJl6jbGFVGZps0TE7MlySL0qL+Rde/qP2A1IYKS5c6juyBVaeWQeldPXafg0RMmnkaYyPFxcec7MIUpF3NYz0sFsu4M2XoQqTPP8AfvXeB2fqpp2fh7E10vg75476rSt2bWxdbqe7+XdknLH/ABtdPBjvkxn+3yPVzpVFp6UHGTUorHSNsmHvHRjCUWuZ3b9l0Ry/GcZbo4abt7C61aUrbm3b1PLw4bjZZen1lvrNR3ex6lGNOe9x3Sd0n1Uehk7U1inGmo2/zSaXRtnMgzVoKW6rTi7+acEv1Q/4pMrls/brb377luVLRyir1Kvgx+I8yb/B9E0PY0KdOVGy2wpKCVutss6nZ9BKFNW+2MUvbBNbTqq8qSjJyW2Sk2re6L4+Kfbdvn+byss767+D7PSXteFP9jpI5VHQytFyl5oxS8vDtkfpqje5XxGTSftg9HgsskcHJo+tyzFWR0rYFSpo6pU44wNB4Q3cZ5OzsgmFXrapyyXGQUUWlYDEAwwWgKETYlxuaZRAaLjWZEbAWh7QuSKlUVJCZy6D5GasVDZp88EAlJ3IUnTuaWpdI2xkcnRSwdGDPNvFpnlGhMJMUpBJkyMrDLlSKQTNMYkqUjz3fXRf4nRaiisuVNuP8yyejnEROgnz+fg01LLGuGUl2/KW210/uTs179QZo95367trSamdSEX4NeUpYs1G+X09TxOogk2lx0Z5WXWVxfT8HJjy8e8Xqfpj2TDU6z/6RU4UYOq4yynK+Ln1nV9kUNRGdGVKEKtPbODSV11jJNHyj6Wdoxo69Rk1FV4SpZdluumv2PslPTNah1UlZpLd/Db7f+zPKd/24PMyymf386dXSRahG/O1Xt62NAmDDudE+aeRl9MZnoJNyt/udhzd1b1FaKFt0bt7XZX6JpG/F1ki47jUA2BUrJCZ6tdDskqZZEk/MxlgIwbz6jlAK06io4IQiQBaBky2Lkxw5FNlXKmxe8pRjYmbC3CakipDlVKRnqBSkKnUKkVshwIDUqZZA0Nuho+DoUjn6NYR0aKM8kU6JaYJaRlZGdaIkZUGW2JmjBnwy7i5vDKkGnD7c7Jp6qlKnUV1na+sH6nwvvb3W1GinLfGVSm35asVeDT6N9GfonZc8/3y7boaOg/FUakp3UKckpKWOWvQy5+LGz2vVjfxOfl4uTWPe/x+cN7hJNNpxaatymj6l3P7+arUVdPpZRhUlNLxKuYySXOOHhLPueR7udkR7T1lWm2tPvjWrrYrxjK68tvQ9h9K+xYU9Vrd0t9TSzdCLtZWvmR52Xx7fNlhq+33Xx9UpTuOjIQsL9jkz7XkpbbJty2pD3r68n09vjv70iULJv1k1+yOTpak5u9Ty3laKXG1dTTqqqjKm3i9WEV74eDo48u2eWOg6mWX8mdMZWTu/lgQiz05enDMLc3WofavgZuFUuF8BXMa69LZGwGyrjh6EU0U5FNlSGXNC7jZCKrsVIA1JiJSJJgNmkhBmIkxzeBLRSpS2QqU8kEp0tHwjpUTl6Tg6FF5MamtRYKDRFZjgEwYhMlF+s1eVkZ6M25ZG6gVRj5jWa0L9b7YPz19Se1Z6nXVsvw6EnRguith/wBT9CM/NPenSy/xuqvK68StPFsednB5WWpI9H/zZj/LutX0zm4a9ys2lQqrCbu3ayPpvdPsepQ1mtrOLVPVSjUp3te7+6/5EfTLsWFLR061l4ldb5NpXtfhex7ZRscm7lNNPJzn8mWv3pcX0ZydVoVKvTzazc36Oxu1MZPMJJOPKeUzPo5SlVqOS2uMYRtyvlMWXdjnnTW6F2nfhbUulrnK7xzdk1/pSpyj7z3J4/CZ20c3vAo+Hd87tsM9ZYv+5pq/2j9dGg1KMXb7oqX6q49Ul6CtNC0Yr0SRouejPxnQIkmWwJsuQKbKYLZTZWgtsm4FsGxRD3Ca4SAmhwmdgSGyAki4Nl2BcQ0iqiwMbYpRyUFJEGvboaS5upvP/rGHRcG+ksmFFa4hoFcBois6KJbIgepKFSpJlqnbIZJcMeytIqT9j43ru6NfVa2teGyEZT8Wd4uylJtJZy8dD6/JkoUknN5vO183WLmfNwTkxTwc+WOe44vd3Sujp6dKS2uEVFLDwvg6shbWR1jgmGundld3bHTTU5t8S2tO/XqVQi/EqSaspbduebLI6aLhEnXautLqTaWMv04MNbSucZbsycWorpH49zdYm0qfUr0rkoxTWVFJ5XJpTYumMPSw7m2dU2LmhjAqGkhFkYLZaAlEsWwZSKTUBmit5HINFstxAlEa8lqmWbPYVWNNRCJwuOUMMuSDZ0lchR7b9FHHydGnA5+h4R1IHPaqiQxAIZEz32zq0SSsEkVX4YI2Degt3QwylkfRdy7iiZy3SpQLpobJA8BvpUxk7Ya0bMZHgZrIYuZ6TPO5JZnXXL7Y7XKJaQaQMydHsFwmAiOQoej4Biqchtzv4buM79UxdVcDGBV6GxEtFMsgRNEJqMcgZwuUmsspE3knTZUUxwGRkNjlCbhxGW1SjcVUdg5SsZ5ybHIcjPOWSAS5eSFKdjs+ng6KRl0UcG1ROWjKoojIRKQxEsrV2Aq8BMFhE6c6pHI7TxsaPCRbjZXNLnvpEwk7U0BUVlcW9STxb4Fqq9peiNTqlGDe1ytnDMWk1kZtJY3R3f2OjVoJpr1TR5a+x05L/JeM/wASObyJN7dXj43Vj1KQnUz2xcvRNk0tdTipJ8q6FauW5qn/ALmnL+VM599Kk1QUnKST2uN/VjPDYxuyb9PQOOV6C0q5MtWq4Lc1dJpGtMza2Pka9bL+pshTsl8HX46cqDcVN3DcStp0oAogtDlEGURpAiXLaBKKgkhU0NkC0NOylEthoqaGZEhUlgc0LkioqVjlyQZJZKGNvQ6aOEaooVp44NKRx1GdRRCsWQhntVgbZDIA2BoCt9r+BrF1VhlQfXKaHUVlBypF0Y2Zv7dImGsh1ppJt8JXZ5WrJKLdvvvbrls9B2rlKmuZ8/yg6fQxSu0m1k4OfLd07+KzGbcDshVoOUUvJ9yjPpf3OzT8rW5pzqO34XQUrupOO18t8YdsLJPBl4lrZSVpW6vlnPPi7fYrtXVu8YQs7Wcnyk/QZoddOe5OH2u3l91c2VKEYQflva3y3cHs+koyqr1lF/8AFGvHh7XtNynqlOMptOS2xWUurfS5uS4LhEvbk7McZj8YWq2EURlirFbLYdoqqjQLnEco2RYCSNO0RNFykVYqURm0iiUNAjEqURqiTaGxGScRUkbKkDLWiVKbJJfBYM+SFKel06x+hoM2leDUcNZZ/URZCCQhCEABYpjgbDhygSKkMsLqD2qfWdUlucnl8Z6IbYkEHY5c+6u0uxTiMaKaJ0JS5IVRopSlLN5u7/Sw9oqCNeL6e+jUWUgjoZ7DcpsjIgCMpoZYpoNnKWxUojpRAaLlUSol7BtimPZFMEOSBaKhBkYdTI2VXg59XJeKozTlkhJrJDRT0mmeDSmZaMXY0xOFnn9MIDchLNdyXBZTGYyikywCAVEMBmsCEKgMEJ2Y+JjZ2vJTRTQZTFotkSZcAaoVI042n4Yiyi0asqBoKKCsXYNi1aRW0IoRFzQpj5AtFSrlLsBIdYHaVs9k2FzNDRnqFwUqqrozSpmsTVRpBGCSyQOXJCxt6GihouksDUjhqMr2pIslixJQGwRAALFl2JYAiI0WQAz1Ih0wpxAou6uRlF73DGUWSxOks9VF0y9S9sXJ8LL+C6Kuk/VXLwab6FYtF7S7Gm0IWkVYIlKmUEUACyrBMoZqaBYTBaHFQEkKlG44qUS5TZWrCKpsnEyVka40RglyQkuSG2z09HReBhn00sDzgqMp2u5LglgQiA3LESyEIAQhCAFMRp3mS9GPEJWqP3Qqc/TyFkFoiNXDdCa9YtBUF5Yr+GP7BVOH8P8AYlPhfCHD30MhCDJCEIAQq5YLAKkwLh7SthStxRA0i7C2NlWJtGNATYxsuoYK5rnkzVYm2B7c6ayQZKGSjbZ7f//Z"/>
          <p:cNvSpPr>
            <a:spLocks noChangeAspect="1" noChangeArrowheads="1"/>
          </p:cNvSpPr>
          <p:nvPr/>
        </p:nvSpPr>
        <p:spPr bwMode="auto">
          <a:xfrm>
            <a:off x="173038" y="-2127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Cordia New" panose="020B0304020202020204" pitchFamily="34" charset="-34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h-TH" altLang="th-TH" sz="2800">
              <a:cs typeface="Angsana New" panose="02020603050405020304" pitchFamily="18" charset="-34"/>
            </a:endParaRPr>
          </a:p>
        </p:txBody>
      </p:sp>
      <p:pic>
        <p:nvPicPr>
          <p:cNvPr id="8196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125538"/>
            <a:ext cx="87201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รูปภาพ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557338"/>
            <a:ext cx="8720137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941</Words>
  <Application>Microsoft Office PowerPoint</Application>
  <PresentationFormat>นำเสนอทางหน้าจอ (4:3)</PresentationFormat>
  <Paragraphs>171</Paragraphs>
  <Slides>64</Slides>
  <Notes>10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64</vt:i4>
      </vt:variant>
    </vt:vector>
  </HeadingPairs>
  <TitlesOfParts>
    <vt:vector size="72" baseType="lpstr">
      <vt:lpstr>Angsana New</vt:lpstr>
      <vt:lpstr>AngsanaUPC</vt:lpstr>
      <vt:lpstr>Arial</vt:lpstr>
      <vt:lpstr>Calibri</vt:lpstr>
      <vt:lpstr>Cordia New</vt:lpstr>
      <vt:lpstr>Cordia New (เนื้อความ)</vt:lpstr>
      <vt:lpstr>Wingdings</vt:lpstr>
      <vt:lpstr>Office Theme</vt:lpstr>
      <vt:lpstr>งานนำเสนอ PowerPoint</vt:lpstr>
      <vt:lpstr>What is Sensors ?</vt:lpstr>
      <vt:lpstr>What is Sensors ?</vt:lpstr>
      <vt:lpstr>What is Transducer ?</vt:lpstr>
      <vt:lpstr>Sensors แบ่งตามสิ่งกระตุ้น</vt:lpstr>
      <vt:lpstr>Sensors แบ่งตามสิ่งกระตุ้น</vt:lpstr>
      <vt:lpstr>Sensors แบ่งตามสิ่งกระตุ้น</vt:lpstr>
      <vt:lpstr>Sensors แบ่งตามสิ่งกระตุ้น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Accuracy and Precision Example</vt:lpstr>
      <vt:lpstr>หาข้อมูล sensor คนละ 1 ชิ้น ไม่ซ้ำกัน</vt:lpstr>
      <vt:lpstr>ตัวอย่างการเลือกใช้ sensor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แบบฝึกหัด</vt:lpstr>
      <vt:lpstr>การนับเลขนัยสำคัญ</vt:lpstr>
      <vt:lpstr>เลขนัยสำคัญของผลลัพธ์ที่ได้จากการคำนวณ</vt:lpstr>
      <vt:lpstr>เลขนัยสำคัญของผลลัพธ์ที่ได้จากการคำนวณ</vt:lpstr>
      <vt:lpstr>เลขนัยสำคัญของผลลัพธ์ที่ได้จากการคำนวณ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แบบฝึกหัด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 </vt:lpstr>
      <vt:lpstr>งานนำเสนอ PowerPoint</vt:lpstr>
      <vt:lpstr>งานนำเสนอ PowerPoint</vt:lpstr>
      <vt:lpstr>งานนำเสนอ PowerPoint</vt:lpstr>
      <vt:lpstr>แบบฝึกหัด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MADCLEVER</cp:lastModifiedBy>
  <cp:revision>84</cp:revision>
  <dcterms:created xsi:type="dcterms:W3CDTF">2013-06-25T08:42:46Z</dcterms:created>
  <dcterms:modified xsi:type="dcterms:W3CDTF">2021-07-23T06:47:03Z</dcterms:modified>
</cp:coreProperties>
</file>