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0" r:id="rId2"/>
    <p:sldId id="256" r:id="rId3"/>
    <p:sldId id="257" r:id="rId4"/>
    <p:sldId id="258" r:id="rId5"/>
    <p:sldId id="261" r:id="rId6"/>
    <p:sldId id="290" r:id="rId7"/>
    <p:sldId id="262" r:id="rId8"/>
    <p:sldId id="263" r:id="rId9"/>
    <p:sldId id="264" r:id="rId10"/>
    <p:sldId id="265" r:id="rId11"/>
    <p:sldId id="266" r:id="rId12"/>
    <p:sldId id="267" r:id="rId13"/>
    <p:sldId id="291" r:id="rId14"/>
    <p:sldId id="292" r:id="rId15"/>
    <p:sldId id="293" r:id="rId16"/>
    <p:sldId id="294" r:id="rId17"/>
    <p:sldId id="295" r:id="rId18"/>
    <p:sldId id="268" r:id="rId19"/>
    <p:sldId id="296" r:id="rId20"/>
    <p:sldId id="297" r:id="rId21"/>
    <p:sldId id="299" r:id="rId22"/>
    <p:sldId id="300" r:id="rId23"/>
    <p:sldId id="301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69" r:id="rId43"/>
    <p:sldId id="270" r:id="rId44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E56FF-F40C-4182-B0DA-6FF3E9BF659F}" type="datetimeFigureOut">
              <a:rPr lang="th-TH" smtClean="0"/>
              <a:t>03/09/64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A8E4E-FE5C-4765-B67A-AE2ECEFED1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973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ด้านซ้ายใช้คน ด้านขวา </a:t>
            </a:r>
            <a:r>
              <a:rPr lang="en-US" dirty="0"/>
              <a:t>auto </a:t>
            </a:r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A8E4E-FE5C-4765-B67A-AE2ECEFED1B1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775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ความถูกต้อง ค่าที่วัดได้ – ค่าจริง หารด้วย 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A8E4E-FE5C-4765-B67A-AE2ECEFED1B1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1461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 เพิ่มเริ่มที่ 0  ลดน้ำหนัก เริ่มที่ 100</a:t>
            </a:r>
          </a:p>
          <a:p>
            <a:r>
              <a:rPr lang="th-TH" dirty="0"/>
              <a:t>เพิ่มน้ำหนัก คือ ตาช่างเปล่า ๆ แล้วค่อย ๆ เพิ่มของเข้าไป</a:t>
            </a:r>
          </a:p>
          <a:p>
            <a:r>
              <a:rPr lang="th-TH" dirty="0"/>
              <a:t>ลดน้ำหนัก เอาน้ำหนัก 100 ไปวางเลย แล้วค่อยๆ ลดลง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A8E4E-FE5C-4765-B67A-AE2ECEFED1B1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3286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A8E4E-FE5C-4765-B67A-AE2ECEFED1B1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2366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0-90 เรียกว่า </a:t>
            </a:r>
            <a:r>
              <a:rPr lang="en-US" dirty="0"/>
              <a:t>rise time </a:t>
            </a:r>
            <a:r>
              <a:rPr lang="th-TH" dirty="0"/>
              <a:t>ที่อยุ</a:t>
            </a:r>
            <a:r>
              <a:rPr lang="th-TH" dirty="0" err="1"/>
              <a:t>๋ๆ</a:t>
            </a:r>
            <a:r>
              <a:rPr lang="th-TH" dirty="0"/>
              <a:t> เปลี่ยนจาก 0 เป็น 5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A8E4E-FE5C-4765-B67A-AE2ECEFED1B1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057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C3172-7A37-4E75-A0B2-EE2A8EBC95B1}" type="datetimeFigureOut">
              <a:rPr lang="th-TH"/>
              <a:pPr>
                <a:defRPr/>
              </a:pPr>
              <a:t>03/09/64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080C8-E534-4A40-8329-D7DF7658A991}" type="slidenum">
              <a:rPr lang="th-TH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3011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6270A-8E21-40AC-ACC4-F36E162628AC}" type="datetimeFigureOut">
              <a:rPr lang="th-TH"/>
              <a:pPr>
                <a:defRPr/>
              </a:pPr>
              <a:t>03/09/64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FDA7E-4E75-485E-855D-614EB6D86DD7}" type="slidenum">
              <a:rPr lang="th-TH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17599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A7B38-E806-4B84-B00B-E7A53C442174}" type="datetimeFigureOut">
              <a:rPr lang="th-TH"/>
              <a:pPr>
                <a:defRPr/>
              </a:pPr>
              <a:t>03/09/64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3B894-8235-45BF-B48D-5251F5631F12}" type="slidenum">
              <a:rPr lang="th-TH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423638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F5F97-94DA-4715-A866-73B8391254B2}" type="datetimeFigureOut">
              <a:rPr lang="th-TH"/>
              <a:pPr>
                <a:defRPr/>
              </a:pPr>
              <a:t>03/09/64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AD0A1-9466-4EC3-B86E-BE57C67F80BC}" type="slidenum">
              <a:rPr lang="th-TH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79193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994A5-BD0C-4A00-ABEC-1F3E90440F7E}" type="datetimeFigureOut">
              <a:rPr lang="th-TH"/>
              <a:pPr>
                <a:defRPr/>
              </a:pPr>
              <a:t>03/09/64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EBD3D8-3103-406F-B639-E36CE36C403F}" type="slidenum">
              <a:rPr lang="th-TH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92262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5DBF2-2CCA-42FD-B38E-3C2D273E2B3E}" type="datetimeFigureOut">
              <a:rPr lang="th-TH"/>
              <a:pPr>
                <a:defRPr/>
              </a:pPr>
              <a:t>03/09/64</a:t>
            </a:fld>
            <a:endParaRPr lang="th-TH"/>
          </a:p>
        </p:txBody>
      </p:sp>
      <p:sp>
        <p:nvSpPr>
          <p:cNvPr id="6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64056-1011-44A2-9231-9C5DDDB97325}" type="slidenum">
              <a:rPr lang="th-TH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98029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E20B8-2079-4AAF-AE3A-8AF8CBCFBA84}" type="datetimeFigureOut">
              <a:rPr lang="th-TH"/>
              <a:pPr>
                <a:defRPr/>
              </a:pPr>
              <a:t>03/09/64</a:t>
            </a:fld>
            <a:endParaRPr lang="th-TH"/>
          </a:p>
        </p:txBody>
      </p:sp>
      <p:sp>
        <p:nvSpPr>
          <p:cNvPr id="8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66CE2-F998-4910-9D1C-8EEEF3FBB5EC}" type="slidenum">
              <a:rPr lang="th-TH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8966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76855-2F42-46C2-B5DD-E62962A879E6}" type="datetimeFigureOut">
              <a:rPr lang="th-TH"/>
              <a:pPr>
                <a:defRPr/>
              </a:pPr>
              <a:t>03/09/64</a:t>
            </a:fld>
            <a:endParaRPr lang="th-TH"/>
          </a:p>
        </p:txBody>
      </p:sp>
      <p:sp>
        <p:nvSpPr>
          <p:cNvPr id="4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02965-D490-40FA-A76B-7001D70CBF6C}" type="slidenum">
              <a:rPr lang="th-TH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90376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36324-00D8-40BB-9C24-A0C2548663B6}" type="datetimeFigureOut">
              <a:rPr lang="th-TH"/>
              <a:pPr>
                <a:defRPr/>
              </a:pPr>
              <a:t>03/09/64</a:t>
            </a:fld>
            <a:endParaRPr lang="th-TH"/>
          </a:p>
        </p:txBody>
      </p:sp>
      <p:sp>
        <p:nvSpPr>
          <p:cNvPr id="3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82C19-7DAD-4753-8600-C147A02BCDAE}" type="slidenum">
              <a:rPr lang="th-TH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57946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CE784-170A-484D-8355-4D5612D778C1}" type="datetimeFigureOut">
              <a:rPr lang="th-TH"/>
              <a:pPr>
                <a:defRPr/>
              </a:pPr>
              <a:t>03/09/64</a:t>
            </a:fld>
            <a:endParaRPr lang="th-TH"/>
          </a:p>
        </p:txBody>
      </p:sp>
      <p:sp>
        <p:nvSpPr>
          <p:cNvPr id="6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D5060-8876-4CFA-95CF-158C72FFC9DB}" type="slidenum">
              <a:rPr lang="th-TH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71124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6391C-DA8F-466A-BF68-51F3F606F809}" type="datetimeFigureOut">
              <a:rPr lang="th-TH"/>
              <a:pPr>
                <a:defRPr/>
              </a:pPr>
              <a:t>03/09/64</a:t>
            </a:fld>
            <a:endParaRPr lang="th-TH"/>
          </a:p>
        </p:txBody>
      </p:sp>
      <p:sp>
        <p:nvSpPr>
          <p:cNvPr id="6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0BA72-3459-4113-A87D-FACE3174F509}" type="slidenum">
              <a:rPr lang="th-TH" altLang="th-TH"/>
              <a:pPr/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8175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ตัวแทนชื่อเรื่อง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/>
              <a:t>คลิกเพื่อแก้ไขลักษณะชื่อเรื่องต้นแบบ</a:t>
            </a:r>
          </a:p>
        </p:txBody>
      </p:sp>
      <p:sp>
        <p:nvSpPr>
          <p:cNvPr id="1027" name="ตัวแทนข้อความ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 altLang="th-TH"/>
              <a:t>ระดับที่สอง</a:t>
            </a:r>
          </a:p>
          <a:p>
            <a:pPr lvl="2"/>
            <a:r>
              <a:rPr lang="th-TH" altLang="th-TH"/>
              <a:t>ระดับที่สาม</a:t>
            </a:r>
          </a:p>
          <a:p>
            <a:pPr lvl="3"/>
            <a:r>
              <a:rPr lang="th-TH" altLang="th-TH"/>
              <a:t>ระดับที่สี่</a:t>
            </a:r>
          </a:p>
          <a:p>
            <a:pPr lvl="4"/>
            <a:r>
              <a:rPr lang="th-TH" alt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9D7C4A5-482A-4890-9BE4-74621F6E0E1A}" type="datetimeFigureOut">
              <a:rPr lang="th-TH"/>
              <a:pPr>
                <a:defRPr/>
              </a:pPr>
              <a:t>03/09/64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cs typeface="Cordia New" panose="020B0304020202020204" pitchFamily="34" charset="-34"/>
              </a:defRPr>
            </a:lvl1pPr>
          </a:lstStyle>
          <a:p>
            <a:fld id="{D6797026-3E02-4A62-A4FF-57265A8D6E60}" type="slidenum">
              <a:rPr lang="th-TH" altLang="th-TH"/>
              <a:pPr/>
              <a:t>‹#›</a:t>
            </a:fld>
            <a:endParaRPr lang="th-TH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ngsana New" panose="02020603050405020304" pitchFamily="18" charset="-34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ngsana New" panose="02020603050405020304" pitchFamily="18" charset="-34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ngsana New" panose="02020603050405020304" pitchFamily="18" charset="-34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ngsana New" panose="02020603050405020304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ngsana New" panose="02020603050405020304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ngsana New" panose="02020603050405020304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ngsana New" panose="02020603050405020304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ngsana New" panose="02020603050405020304" pitchFamily="18" charset="-34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200"/>
            </a:gs>
            <a:gs pos="73000">
              <a:srgbClr val="FF7A00"/>
            </a:gs>
            <a:gs pos="100000">
              <a:srgbClr val="FF0300"/>
            </a:gs>
            <a:gs pos="100000">
              <a:srgbClr val="4D080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6375" y="211138"/>
            <a:ext cx="7329488" cy="1568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Department of Computer Engineering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Faculty of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RMUTSV</a:t>
            </a: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323850" y="2786063"/>
            <a:ext cx="8482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r>
              <a:rPr lang="en-US" altLang="th-TH" sz="3200" b="1">
                <a:solidFill>
                  <a:srgbClr val="FF0000"/>
                </a:solidFill>
              </a:rPr>
              <a:t>Chapter 2 :Introduction to Sensor and Transducer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950" y="6327775"/>
            <a:ext cx="90360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n-lt"/>
                <a:cs typeface="+mn-cs"/>
              </a:rPr>
              <a:t>04-522-304 Introduction to Sensors and Transducer 	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+mn-lt"/>
                <a:cs typeface="+mn-cs"/>
              </a:rPr>
              <a:t>Aj.Naratorn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163"/>
            <a:ext cx="1046163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เนื้อหา 3"/>
          <p:cNvSpPr>
            <a:spLocks noGrp="1"/>
          </p:cNvSpPr>
          <p:nvPr>
            <p:ph idx="1"/>
          </p:nvPr>
        </p:nvSpPr>
        <p:spPr>
          <a:xfrm>
            <a:off x="66576" y="5733256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tx2"/>
                </a:solidFill>
              </a:rPr>
              <a:t>%FSO - Percent of Full Scale Output</a:t>
            </a:r>
            <a:endParaRPr lang="th-TH" sz="1800" b="1" dirty="0">
              <a:solidFill>
                <a:schemeClr val="tx2"/>
              </a:solidFill>
            </a:endParaRPr>
          </a:p>
        </p:txBody>
      </p:sp>
      <p:sp>
        <p:nvSpPr>
          <p:cNvPr id="5" name="ตัวแทนเนื้อหา 3"/>
          <p:cNvSpPr txBox="1">
            <a:spLocks/>
          </p:cNvSpPr>
          <p:nvPr/>
        </p:nvSpPr>
        <p:spPr bwMode="auto">
          <a:xfrm>
            <a:off x="2555776" y="3933056"/>
            <a:ext cx="3322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h-TH" sz="2400" dirty="0">
                <a:solidFill>
                  <a:schemeClr val="tx2"/>
                </a:solidFill>
              </a:rPr>
              <a:t>ค่าที่วัดได้      -      ค่าจริง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/>
          <a:lstStyle/>
          <a:p>
            <a:r>
              <a:rPr lang="th-TH" dirty="0">
                <a:solidFill>
                  <a:schemeClr val="tx2"/>
                </a:solidFill>
              </a:rPr>
              <a:t>การคำนวณ </a:t>
            </a:r>
            <a:r>
              <a:rPr lang="en-US" dirty="0">
                <a:solidFill>
                  <a:schemeClr val="tx2"/>
                </a:solidFill>
              </a:rPr>
              <a:t>%FSO</a:t>
            </a:r>
            <a:endParaRPr lang="th-TH" dirty="0">
              <a:solidFill>
                <a:schemeClr val="tx2"/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00645" y="516087"/>
            <a:ext cx="8229600" cy="1540458"/>
          </a:xfrm>
        </p:spPr>
        <p:txBody>
          <a:bodyPr/>
          <a:lstStyle/>
          <a:p>
            <a:pPr marL="0" indent="0">
              <a:buNone/>
            </a:pPr>
            <a:r>
              <a:rPr lang="th-TH" b="1" dirty="0">
                <a:solidFill>
                  <a:schemeClr val="tx2"/>
                </a:solidFill>
              </a:rPr>
              <a:t>ตัวอย่างผลการทดลอง</a:t>
            </a:r>
          </a:p>
          <a:p>
            <a:pPr marL="0" indent="0">
              <a:buNone/>
            </a:pPr>
            <a:r>
              <a:rPr lang="th-TH" b="1" dirty="0">
                <a:solidFill>
                  <a:schemeClr val="tx2"/>
                </a:solidFill>
              </a:rPr>
              <a:t>โหลดเซลล์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692696"/>
            <a:ext cx="5884687" cy="6165304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15652" y="6093296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/>
              <a:t>ที่มา</a:t>
            </a:r>
            <a:r>
              <a:rPr lang="en-US" sz="1800" dirty="0"/>
              <a:t>: </a:t>
            </a:r>
            <a:br>
              <a:rPr lang="th-TH" sz="1800" dirty="0"/>
            </a:br>
            <a:r>
              <a:rPr lang="th-TH" sz="1800" dirty="0"/>
              <a:t>วิทยาลัยเทคนิคท่าหลวง</a:t>
            </a:r>
            <a:r>
              <a:rPr lang="th-TH" sz="1800" dirty="0" err="1"/>
              <a:t>ซิเ</a:t>
            </a:r>
            <a:r>
              <a:rPr lang="th-TH" sz="1800" dirty="0"/>
              <a:t>มนต์ไทยอนุสรณ์</a:t>
            </a: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052564" y="1533622"/>
            <a:ext cx="5884687" cy="27047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ตัวแทนเนื้อหา 2"/>
          <p:cNvSpPr txBox="1">
            <a:spLocks/>
          </p:cNvSpPr>
          <p:nvPr/>
        </p:nvSpPr>
        <p:spPr bwMode="auto">
          <a:xfrm>
            <a:off x="15652" y="1802842"/>
            <a:ext cx="8229600" cy="249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sz="2400" b="1" dirty="0">
                <a:solidFill>
                  <a:schemeClr val="tx2"/>
                </a:solidFill>
              </a:rPr>
              <a:t>คำนวณค่าที่ควรได้ตาม</a:t>
            </a:r>
            <a:r>
              <a:rPr lang="th-TH" sz="2400" b="1" dirty="0">
                <a:solidFill>
                  <a:srgbClr val="C00000"/>
                </a:solidFill>
              </a:rPr>
              <a:t>ทฤษฎี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h-TH" sz="2000" b="1" dirty="0">
                <a:solidFill>
                  <a:schemeClr val="tx2"/>
                </a:solidFill>
              </a:rPr>
              <a:t>สัญญาณเอาต์พุต </a:t>
            </a:r>
            <a:r>
              <a:rPr lang="en-US" sz="2000" b="1" dirty="0">
                <a:solidFill>
                  <a:schemeClr val="tx2"/>
                </a:solidFill>
              </a:rPr>
              <a:t>= </a:t>
            </a:r>
            <a:endParaRPr lang="th-TH" sz="2000" b="1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h-TH" sz="2000" b="1" dirty="0">
                <a:solidFill>
                  <a:schemeClr val="tx2"/>
                </a:solidFill>
              </a:rPr>
              <a:t>(สัญญาณเอาต์พุตเต็ม</a:t>
            </a:r>
            <a:r>
              <a:rPr lang="th-TH" sz="2000" b="1" dirty="0" err="1">
                <a:solidFill>
                  <a:schemeClr val="tx2"/>
                </a:solidFill>
              </a:rPr>
              <a:t>สเกล</a:t>
            </a:r>
            <a:r>
              <a:rPr lang="en-US" sz="2000" b="1" dirty="0">
                <a:solidFill>
                  <a:schemeClr val="tx2"/>
                </a:solidFill>
              </a:rPr>
              <a:t>/</a:t>
            </a:r>
            <a:r>
              <a:rPr lang="th-TH" sz="2000" b="1" dirty="0">
                <a:solidFill>
                  <a:schemeClr val="tx2"/>
                </a:solidFill>
              </a:rPr>
              <a:t>น้ำหนักสูงสุด)</a:t>
            </a:r>
            <a:br>
              <a:rPr lang="th-TH" sz="2000" b="1" dirty="0">
                <a:solidFill>
                  <a:schemeClr val="tx2"/>
                </a:solidFill>
              </a:rPr>
            </a:br>
            <a:r>
              <a:rPr lang="en-US" sz="2000" b="1" dirty="0">
                <a:solidFill>
                  <a:schemeClr val="tx2"/>
                </a:solidFill>
              </a:rPr>
              <a:t>* </a:t>
            </a:r>
            <a:r>
              <a:rPr lang="th-TH" sz="2000" b="1" dirty="0">
                <a:solidFill>
                  <a:schemeClr val="tx2"/>
                </a:solidFill>
              </a:rPr>
              <a:t>น้ำหนักจริง</a:t>
            </a:r>
          </a:p>
          <a:p>
            <a:pPr marL="0" indent="0">
              <a:buNone/>
            </a:pPr>
            <a:r>
              <a:rPr lang="th-TH" sz="2000" b="1" dirty="0">
                <a:solidFill>
                  <a:schemeClr val="tx2"/>
                </a:solidFill>
              </a:rPr>
              <a:t>สัญญาณเอาต์พุตที่น้ำหนัก </a:t>
            </a:r>
            <a:r>
              <a:rPr lang="en-US" sz="2000" b="1" dirty="0">
                <a:solidFill>
                  <a:schemeClr val="tx2"/>
                </a:solidFill>
              </a:rPr>
              <a:t>5kg. = </a:t>
            </a:r>
            <a:endParaRPr lang="th-TH" sz="2000" b="1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2"/>
                </a:solidFill>
              </a:rPr>
              <a:t>(20mV/100kg.)*5kg.</a:t>
            </a:r>
          </a:p>
          <a:p>
            <a:pPr marL="0" indent="0">
              <a:buNone/>
            </a:pPr>
            <a:r>
              <a:rPr lang="th-TH" sz="2000" b="1" dirty="0">
                <a:solidFill>
                  <a:schemeClr val="tx2"/>
                </a:solidFill>
              </a:rPr>
              <a:t>สัญญาณเอาต์พุต </a:t>
            </a:r>
            <a:r>
              <a:rPr lang="en-US" sz="2000" b="1" dirty="0">
                <a:solidFill>
                  <a:schemeClr val="tx2"/>
                </a:solidFill>
              </a:rPr>
              <a:t>= 1mV</a:t>
            </a:r>
          </a:p>
          <a:p>
            <a:pPr marL="0" indent="0">
              <a:buNone/>
            </a:pPr>
            <a:endParaRPr lang="th-TH" sz="20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h-TH" sz="2000" b="1" dirty="0">
                <a:solidFill>
                  <a:srgbClr val="C00000"/>
                </a:solidFill>
              </a:rPr>
              <a:t>ค่าตามทฤษฎี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th-TH" sz="2000" b="1" dirty="0">
                <a:solidFill>
                  <a:schemeClr val="tx2"/>
                </a:solidFill>
              </a:rPr>
              <a:t>สัญญาณเอาต์พุตที่น้ำหนัก </a:t>
            </a:r>
            <a:r>
              <a:rPr lang="en-US" sz="2000" b="1" dirty="0">
                <a:solidFill>
                  <a:schemeClr val="tx2"/>
                </a:solidFill>
              </a:rPr>
              <a:t>5kg. = 1mV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h-TH" sz="2000" b="1" dirty="0">
              <a:solidFill>
                <a:schemeClr val="tx2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33785" y="2255460"/>
            <a:ext cx="3314080" cy="1029524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33785" y="3284984"/>
            <a:ext cx="3314080" cy="72008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33785" y="4005063"/>
            <a:ext cx="3314080" cy="366443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34454" y="4766725"/>
            <a:ext cx="3313411" cy="750507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86911712-D1BD-445B-AB73-24BE0F319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955" y="-26929"/>
            <a:ext cx="9147956" cy="676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/>
          <a:lstStyle/>
          <a:p>
            <a:r>
              <a:rPr lang="th-TH" dirty="0">
                <a:solidFill>
                  <a:schemeClr val="tx2"/>
                </a:solidFill>
              </a:rPr>
              <a:t>การคำนวณ </a:t>
            </a:r>
            <a:r>
              <a:rPr lang="en-US" dirty="0">
                <a:solidFill>
                  <a:schemeClr val="tx2"/>
                </a:solidFill>
              </a:rPr>
              <a:t>%FSO</a:t>
            </a:r>
            <a:endParaRPr lang="th-TH" dirty="0">
              <a:solidFill>
                <a:schemeClr val="tx2"/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00645" y="516087"/>
            <a:ext cx="8229600" cy="1540458"/>
          </a:xfrm>
        </p:spPr>
        <p:txBody>
          <a:bodyPr/>
          <a:lstStyle/>
          <a:p>
            <a:pPr marL="0" indent="0">
              <a:buNone/>
            </a:pPr>
            <a:r>
              <a:rPr lang="th-TH" b="1" dirty="0">
                <a:solidFill>
                  <a:schemeClr val="tx2"/>
                </a:solidFill>
              </a:rPr>
              <a:t>ตัวอย่างผลการทดลอง</a:t>
            </a:r>
          </a:p>
          <a:p>
            <a:pPr marL="0" indent="0">
              <a:buNone/>
            </a:pPr>
            <a:r>
              <a:rPr lang="th-TH" b="1" dirty="0">
                <a:solidFill>
                  <a:schemeClr val="tx2"/>
                </a:solidFill>
              </a:rPr>
              <a:t>โหลดเซลล์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692696"/>
            <a:ext cx="5884687" cy="6165304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3059831" y="1532366"/>
            <a:ext cx="5884687" cy="27047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ตัวแทนเนื้อหา 2"/>
          <p:cNvSpPr txBox="1">
            <a:spLocks/>
          </p:cNvSpPr>
          <p:nvPr/>
        </p:nvSpPr>
        <p:spPr bwMode="auto">
          <a:xfrm>
            <a:off x="15652" y="1802842"/>
            <a:ext cx="8229600" cy="43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sz="2400" b="1" dirty="0">
                <a:solidFill>
                  <a:schemeClr val="tx2"/>
                </a:solidFill>
              </a:rPr>
              <a:t>คำนวณค่า</a:t>
            </a:r>
            <a:r>
              <a:rPr lang="th-TH" sz="2400" b="1" dirty="0">
                <a:solidFill>
                  <a:srgbClr val="C00000"/>
                </a:solidFill>
              </a:rPr>
              <a:t>ความผิดพลาด</a:t>
            </a:r>
            <a:r>
              <a:rPr lang="th-TH" sz="2400" b="1" dirty="0">
                <a:solidFill>
                  <a:schemeClr val="tx2"/>
                </a:solidFill>
              </a:rPr>
              <a:t>ที่ </a:t>
            </a:r>
            <a:r>
              <a:rPr lang="en-US" sz="2400" b="1" dirty="0">
                <a:solidFill>
                  <a:schemeClr val="tx2"/>
                </a:solidFill>
              </a:rPr>
              <a:t>5 kg.</a:t>
            </a:r>
            <a:endParaRPr lang="th-TH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th-TH" sz="2000" b="1" dirty="0">
                <a:solidFill>
                  <a:schemeClr val="tx2"/>
                </a:solidFill>
              </a:rPr>
              <a:t>ความผิดพลาด </a:t>
            </a:r>
            <a:r>
              <a:rPr lang="en-US" sz="2000" b="1" dirty="0">
                <a:solidFill>
                  <a:schemeClr val="tx2"/>
                </a:solidFill>
              </a:rPr>
              <a:t>= </a:t>
            </a:r>
            <a:endParaRPr lang="th-TH" sz="20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h-TH" sz="2000" b="1" dirty="0">
                <a:solidFill>
                  <a:schemeClr val="tx2"/>
                </a:solidFill>
              </a:rPr>
              <a:t>ค่าตามทฤษฎี - ค่าที่อ่านได้จริง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h-TH" sz="2000" b="1" dirty="0">
                <a:solidFill>
                  <a:schemeClr val="tx2"/>
                </a:solidFill>
              </a:rPr>
              <a:t>ความผิดพลาด </a:t>
            </a:r>
            <a:r>
              <a:rPr lang="en-US" sz="2000" b="1" dirty="0">
                <a:solidFill>
                  <a:schemeClr val="tx2"/>
                </a:solidFill>
              </a:rPr>
              <a:t>= 1 mV – 0.45 mV</a:t>
            </a:r>
          </a:p>
          <a:p>
            <a:pPr marL="0" indent="0">
              <a:buNone/>
            </a:pPr>
            <a:r>
              <a:rPr lang="th-TH" sz="2000" b="1" dirty="0">
                <a:solidFill>
                  <a:schemeClr val="tx2"/>
                </a:solidFill>
              </a:rPr>
              <a:t>ความผิดพลาด </a:t>
            </a:r>
            <a:r>
              <a:rPr lang="en-US" sz="2000" b="1" dirty="0">
                <a:solidFill>
                  <a:schemeClr val="tx2"/>
                </a:solidFill>
              </a:rPr>
              <a:t>= 0.55 mV</a:t>
            </a:r>
            <a:endParaRPr lang="th-TH" sz="2000" b="1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h-TH" sz="2000" b="1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h-TH" sz="2000" b="1" dirty="0">
                <a:solidFill>
                  <a:schemeClr val="tx2"/>
                </a:solidFill>
              </a:rPr>
              <a:t>คำนวณค่าความแม่น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%FSO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2"/>
                </a:solidFill>
              </a:rPr>
              <a:t>%FSO = </a:t>
            </a:r>
            <a:r>
              <a:rPr lang="th-TH" sz="2000" b="1" dirty="0">
                <a:solidFill>
                  <a:schemeClr val="tx2"/>
                </a:solidFill>
              </a:rPr>
              <a:t>(ความผิดพลาด * 100)</a:t>
            </a:r>
          </a:p>
          <a:p>
            <a:pPr marL="0" indent="0">
              <a:buNone/>
            </a:pPr>
            <a:r>
              <a:rPr lang="th-TH" sz="2000" b="1" dirty="0">
                <a:solidFill>
                  <a:srgbClr val="C00000"/>
                </a:solidFill>
              </a:rPr>
              <a:t>               </a:t>
            </a:r>
            <a:r>
              <a:rPr lang="th-TH" sz="2000" b="1" dirty="0">
                <a:solidFill>
                  <a:schemeClr val="tx2"/>
                </a:solidFill>
              </a:rPr>
              <a:t>/</a:t>
            </a:r>
            <a:r>
              <a:rPr lang="th-TH" sz="2000" b="1" dirty="0">
                <a:solidFill>
                  <a:srgbClr val="C00000"/>
                </a:solidFill>
              </a:rPr>
              <a:t> </a:t>
            </a:r>
            <a:r>
              <a:rPr lang="th-TH" sz="2000" b="1" dirty="0">
                <a:solidFill>
                  <a:schemeClr val="tx2"/>
                </a:solidFill>
              </a:rPr>
              <a:t>สัญญาณเอาต์พุตเต็ม</a:t>
            </a:r>
            <a:r>
              <a:rPr lang="th-TH" sz="2000" b="1" dirty="0" err="1">
                <a:solidFill>
                  <a:schemeClr val="tx2"/>
                </a:solidFill>
              </a:rPr>
              <a:t>สเกล</a:t>
            </a:r>
            <a:endParaRPr lang="th-TH" sz="20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%FSO =</a:t>
            </a:r>
            <a:r>
              <a:rPr lang="th-TH" sz="2000" b="1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( 0.55 mV*100 )/20mV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%FSO = 2.75%</a:t>
            </a:r>
            <a:endParaRPr lang="th-TH" sz="2000" b="1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h-TH" sz="2000" b="1" dirty="0">
              <a:solidFill>
                <a:schemeClr val="tx2"/>
              </a:solidFill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33785" y="2255460"/>
            <a:ext cx="3314080" cy="669484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33785" y="2919571"/>
            <a:ext cx="3314080" cy="42343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33785" y="3337629"/>
            <a:ext cx="3314080" cy="42343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33785" y="4383080"/>
            <a:ext cx="3314080" cy="73915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33785" y="5122231"/>
            <a:ext cx="3314080" cy="39500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33785" y="5514864"/>
            <a:ext cx="3314080" cy="39500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15652" y="6093296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/>
              <a:t>ที่มา</a:t>
            </a:r>
            <a:r>
              <a:rPr lang="en-US" sz="1800" dirty="0"/>
              <a:t>: </a:t>
            </a:r>
            <a:br>
              <a:rPr lang="th-TH" sz="1800" dirty="0"/>
            </a:br>
            <a:r>
              <a:rPr lang="th-TH" sz="1800" dirty="0"/>
              <a:t>วิทยาลัยเทคนิคท่าหลวง</a:t>
            </a:r>
            <a:r>
              <a:rPr lang="th-TH" sz="1800" dirty="0" err="1"/>
              <a:t>ซิเ</a:t>
            </a:r>
            <a:r>
              <a:rPr lang="th-TH" sz="1800" dirty="0"/>
              <a:t>มนต์ไทยอนุสรณ์</a:t>
            </a:r>
          </a:p>
        </p:txBody>
      </p:sp>
    </p:spTree>
    <p:extLst>
      <p:ext uri="{BB962C8B-B14F-4D97-AF65-F5344CB8AC3E}">
        <p14:creationId xmlns:p14="http://schemas.microsoft.com/office/powerpoint/2010/main" val="100519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/>
          <a:lstStyle/>
          <a:p>
            <a:r>
              <a:rPr lang="th-TH" dirty="0">
                <a:solidFill>
                  <a:schemeClr val="tx2"/>
                </a:solidFill>
              </a:rPr>
              <a:t>การคำนวณ </a:t>
            </a:r>
            <a:r>
              <a:rPr lang="en-US" dirty="0">
                <a:solidFill>
                  <a:schemeClr val="tx2"/>
                </a:solidFill>
              </a:rPr>
              <a:t>%FSO</a:t>
            </a:r>
            <a:endParaRPr lang="th-TH" dirty="0">
              <a:solidFill>
                <a:schemeClr val="tx2"/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00645" y="516087"/>
            <a:ext cx="8229600" cy="1540458"/>
          </a:xfrm>
        </p:spPr>
        <p:txBody>
          <a:bodyPr/>
          <a:lstStyle/>
          <a:p>
            <a:pPr marL="0" indent="0">
              <a:buNone/>
            </a:pPr>
            <a:r>
              <a:rPr lang="th-TH" b="1" dirty="0">
                <a:solidFill>
                  <a:schemeClr val="tx2"/>
                </a:solidFill>
              </a:rPr>
              <a:t>ตัวอย่างผลการทดลอง</a:t>
            </a:r>
          </a:p>
          <a:p>
            <a:pPr marL="0" indent="0">
              <a:buNone/>
            </a:pPr>
            <a:r>
              <a:rPr lang="th-TH" b="1" dirty="0">
                <a:solidFill>
                  <a:schemeClr val="tx2"/>
                </a:solidFill>
              </a:rPr>
              <a:t>โหลดเซลล์</a:t>
            </a:r>
          </a:p>
        </p:txBody>
      </p:sp>
      <p:sp>
        <p:nvSpPr>
          <p:cNvPr id="7" name="ตัวแทนเนื้อหา 2"/>
          <p:cNvSpPr txBox="1">
            <a:spLocks/>
          </p:cNvSpPr>
          <p:nvPr/>
        </p:nvSpPr>
        <p:spPr bwMode="auto">
          <a:xfrm>
            <a:off x="15652" y="1802842"/>
            <a:ext cx="8229600" cy="43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sz="2400" b="1" dirty="0">
                <a:solidFill>
                  <a:schemeClr val="tx2"/>
                </a:solidFill>
              </a:rPr>
              <a:t>คำนวณค่า</a:t>
            </a:r>
            <a:r>
              <a:rPr lang="th-TH" sz="2400" b="1" dirty="0">
                <a:solidFill>
                  <a:srgbClr val="C00000"/>
                </a:solidFill>
              </a:rPr>
              <a:t>ความผิดพลาด</a:t>
            </a:r>
            <a:r>
              <a:rPr lang="th-TH" sz="2400" b="1" dirty="0">
                <a:solidFill>
                  <a:schemeClr val="tx2"/>
                </a:solidFill>
              </a:rPr>
              <a:t>ที่ </a:t>
            </a:r>
            <a:r>
              <a:rPr lang="en-US" sz="2400" b="1" dirty="0">
                <a:solidFill>
                  <a:schemeClr val="tx2"/>
                </a:solidFill>
              </a:rPr>
              <a:t>5 kg.</a:t>
            </a:r>
            <a:endParaRPr lang="th-TH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th-TH" sz="2000" b="1" dirty="0">
                <a:solidFill>
                  <a:schemeClr val="tx2"/>
                </a:solidFill>
              </a:rPr>
              <a:t>ความผิดพลาด </a:t>
            </a:r>
            <a:r>
              <a:rPr lang="en-US" sz="2000" b="1" dirty="0">
                <a:solidFill>
                  <a:schemeClr val="tx2"/>
                </a:solidFill>
              </a:rPr>
              <a:t>= </a:t>
            </a:r>
            <a:endParaRPr lang="th-TH" sz="20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h-TH" sz="2000" b="1" dirty="0">
                <a:solidFill>
                  <a:schemeClr val="tx2"/>
                </a:solidFill>
              </a:rPr>
              <a:t>ค่าตามทฤษฎี - ค่าที่อ่านได้จริง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h-TH" sz="2000" b="1" dirty="0">
                <a:solidFill>
                  <a:schemeClr val="tx2"/>
                </a:solidFill>
              </a:rPr>
              <a:t>ความผิดพลาด </a:t>
            </a:r>
            <a:r>
              <a:rPr lang="en-US" sz="2000" b="1" dirty="0">
                <a:solidFill>
                  <a:schemeClr val="tx2"/>
                </a:solidFill>
              </a:rPr>
              <a:t>= 1 mV – 0.45 mV</a:t>
            </a:r>
          </a:p>
          <a:p>
            <a:pPr marL="0" indent="0">
              <a:buNone/>
            </a:pPr>
            <a:r>
              <a:rPr lang="th-TH" sz="2000" b="1" dirty="0">
                <a:solidFill>
                  <a:schemeClr val="tx2"/>
                </a:solidFill>
              </a:rPr>
              <a:t>ความผิดพลาด </a:t>
            </a:r>
            <a:r>
              <a:rPr lang="en-US" sz="2000" b="1" dirty="0">
                <a:solidFill>
                  <a:schemeClr val="tx2"/>
                </a:solidFill>
              </a:rPr>
              <a:t>= 0.55 mV</a:t>
            </a:r>
            <a:endParaRPr lang="th-TH" sz="2000" b="1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h-TH" sz="2000" b="1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h-TH" sz="2000" b="1" dirty="0">
                <a:solidFill>
                  <a:schemeClr val="tx2"/>
                </a:solidFill>
              </a:rPr>
              <a:t>คำนวณค่าความแม่น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%FSO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2"/>
                </a:solidFill>
              </a:rPr>
              <a:t>%FSO = </a:t>
            </a:r>
            <a:r>
              <a:rPr lang="th-TH" sz="2000" b="1" dirty="0">
                <a:solidFill>
                  <a:schemeClr val="tx2"/>
                </a:solidFill>
              </a:rPr>
              <a:t>(ความผิดพลาด * 100)</a:t>
            </a:r>
          </a:p>
          <a:p>
            <a:pPr marL="0" indent="0">
              <a:buNone/>
            </a:pPr>
            <a:r>
              <a:rPr lang="th-TH" sz="2000" b="1" dirty="0">
                <a:solidFill>
                  <a:srgbClr val="C00000"/>
                </a:solidFill>
              </a:rPr>
              <a:t>               </a:t>
            </a:r>
            <a:r>
              <a:rPr lang="th-TH" sz="2000" b="1" dirty="0">
                <a:solidFill>
                  <a:schemeClr val="tx2"/>
                </a:solidFill>
              </a:rPr>
              <a:t>/</a:t>
            </a:r>
            <a:r>
              <a:rPr lang="th-TH" sz="2000" b="1" dirty="0">
                <a:solidFill>
                  <a:srgbClr val="C00000"/>
                </a:solidFill>
              </a:rPr>
              <a:t> </a:t>
            </a:r>
            <a:r>
              <a:rPr lang="th-TH" sz="2000" b="1" dirty="0">
                <a:solidFill>
                  <a:schemeClr val="tx2"/>
                </a:solidFill>
              </a:rPr>
              <a:t>สัญญาณเอาต์พุตเต็ม</a:t>
            </a:r>
            <a:r>
              <a:rPr lang="th-TH" sz="2000" b="1" dirty="0" err="1">
                <a:solidFill>
                  <a:schemeClr val="tx2"/>
                </a:solidFill>
              </a:rPr>
              <a:t>สเกล</a:t>
            </a:r>
            <a:endParaRPr lang="th-TH" sz="20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%FSO =</a:t>
            </a:r>
            <a:r>
              <a:rPr lang="th-TH" sz="2000" b="1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( 0.55 mV*100 )/20mV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%FSO = 2.75%</a:t>
            </a:r>
            <a:endParaRPr lang="th-TH" sz="2000" b="1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h-TH" sz="2000" b="1" dirty="0">
              <a:solidFill>
                <a:schemeClr val="tx2"/>
              </a:solidFill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33785" y="2255460"/>
            <a:ext cx="3314080" cy="669484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33785" y="2919571"/>
            <a:ext cx="3314080" cy="42343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33785" y="3337629"/>
            <a:ext cx="3314080" cy="42343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33785" y="4383080"/>
            <a:ext cx="3314080" cy="73915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33785" y="5122231"/>
            <a:ext cx="3314080" cy="39500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33785" y="5514864"/>
            <a:ext cx="3314080" cy="39500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15652" y="6093296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/>
              <a:t>ที่มา</a:t>
            </a:r>
            <a:r>
              <a:rPr lang="en-US" sz="1800" dirty="0"/>
              <a:t>: </a:t>
            </a:r>
            <a:br>
              <a:rPr lang="th-TH" sz="1800" dirty="0"/>
            </a:br>
            <a:r>
              <a:rPr lang="th-TH" sz="1800" dirty="0"/>
              <a:t>วิทยาลัยเทคนิคท่าหลวง</a:t>
            </a:r>
            <a:r>
              <a:rPr lang="th-TH" sz="1800" dirty="0" err="1"/>
              <a:t>ซิเ</a:t>
            </a:r>
            <a:r>
              <a:rPr lang="th-TH" sz="1800" dirty="0"/>
              <a:t>มนต์ไทยอนุสรณ์</a:t>
            </a: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690699"/>
            <a:ext cx="3686674" cy="601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6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/>
          <a:lstStyle/>
          <a:p>
            <a:r>
              <a:rPr lang="th-TH" dirty="0">
                <a:solidFill>
                  <a:schemeClr val="tx2"/>
                </a:solidFill>
              </a:rPr>
              <a:t>การคำนวณ </a:t>
            </a:r>
            <a:r>
              <a:rPr lang="en-US" dirty="0">
                <a:solidFill>
                  <a:schemeClr val="tx2"/>
                </a:solidFill>
              </a:rPr>
              <a:t>%FSO</a:t>
            </a:r>
            <a:endParaRPr lang="th-TH" dirty="0">
              <a:solidFill>
                <a:schemeClr val="tx2"/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00645" y="516087"/>
            <a:ext cx="8229600" cy="1540458"/>
          </a:xfrm>
        </p:spPr>
        <p:txBody>
          <a:bodyPr/>
          <a:lstStyle/>
          <a:p>
            <a:pPr marL="0" indent="0">
              <a:buNone/>
            </a:pPr>
            <a:r>
              <a:rPr lang="th-TH" b="1" dirty="0">
                <a:solidFill>
                  <a:schemeClr val="tx2"/>
                </a:solidFill>
              </a:rPr>
              <a:t>ตัวอย่างผลการทดลอง</a:t>
            </a:r>
          </a:p>
          <a:p>
            <a:pPr marL="0" indent="0">
              <a:buNone/>
            </a:pPr>
            <a:r>
              <a:rPr lang="th-TH" b="1" dirty="0">
                <a:solidFill>
                  <a:schemeClr val="tx2"/>
                </a:solidFill>
              </a:rPr>
              <a:t>โหลดเซลล์</a:t>
            </a:r>
          </a:p>
        </p:txBody>
      </p:sp>
      <p:sp>
        <p:nvSpPr>
          <p:cNvPr id="7" name="ตัวแทนเนื้อหา 2"/>
          <p:cNvSpPr txBox="1">
            <a:spLocks/>
          </p:cNvSpPr>
          <p:nvPr/>
        </p:nvSpPr>
        <p:spPr bwMode="auto">
          <a:xfrm>
            <a:off x="15652" y="1802842"/>
            <a:ext cx="8229600" cy="43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sz="2400" b="1" dirty="0">
                <a:solidFill>
                  <a:schemeClr val="tx2"/>
                </a:solidFill>
              </a:rPr>
              <a:t>คำนวณค่า</a:t>
            </a:r>
            <a:r>
              <a:rPr lang="th-TH" sz="2400" b="1" dirty="0">
                <a:solidFill>
                  <a:srgbClr val="C00000"/>
                </a:solidFill>
              </a:rPr>
              <a:t>ความผิดพลาด</a:t>
            </a:r>
            <a:r>
              <a:rPr lang="th-TH" sz="2400" b="1" dirty="0">
                <a:solidFill>
                  <a:schemeClr val="tx2"/>
                </a:solidFill>
              </a:rPr>
              <a:t>ที่ </a:t>
            </a:r>
            <a:r>
              <a:rPr lang="en-US" sz="2400" b="1" dirty="0">
                <a:solidFill>
                  <a:schemeClr val="tx2"/>
                </a:solidFill>
              </a:rPr>
              <a:t>5 kg.</a:t>
            </a:r>
            <a:endParaRPr lang="th-TH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th-TH" sz="2000" b="1" dirty="0">
                <a:solidFill>
                  <a:schemeClr val="tx2"/>
                </a:solidFill>
              </a:rPr>
              <a:t>ความผิดพลาด </a:t>
            </a:r>
            <a:r>
              <a:rPr lang="en-US" sz="2000" b="1" dirty="0">
                <a:solidFill>
                  <a:schemeClr val="tx2"/>
                </a:solidFill>
              </a:rPr>
              <a:t>= </a:t>
            </a:r>
            <a:endParaRPr lang="th-TH" sz="20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h-TH" sz="2000" b="1" dirty="0">
                <a:solidFill>
                  <a:schemeClr val="tx2"/>
                </a:solidFill>
              </a:rPr>
              <a:t>ค่าตามทฤษฎี - ค่าที่อ่านได้จริง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h-TH" sz="2000" b="1" dirty="0">
                <a:solidFill>
                  <a:schemeClr val="tx2"/>
                </a:solidFill>
              </a:rPr>
              <a:t>ความผิดพลาด </a:t>
            </a:r>
            <a:r>
              <a:rPr lang="en-US" sz="2000" b="1" dirty="0">
                <a:solidFill>
                  <a:schemeClr val="tx2"/>
                </a:solidFill>
              </a:rPr>
              <a:t>= 1 mV – 0.45 mV</a:t>
            </a:r>
          </a:p>
          <a:p>
            <a:pPr marL="0" indent="0">
              <a:buNone/>
            </a:pPr>
            <a:r>
              <a:rPr lang="th-TH" sz="2000" b="1" dirty="0">
                <a:solidFill>
                  <a:schemeClr val="tx2"/>
                </a:solidFill>
              </a:rPr>
              <a:t>ความผิดพลาด </a:t>
            </a:r>
            <a:r>
              <a:rPr lang="en-US" sz="2000" b="1" dirty="0">
                <a:solidFill>
                  <a:schemeClr val="tx2"/>
                </a:solidFill>
              </a:rPr>
              <a:t>= 0.55 mV</a:t>
            </a:r>
            <a:endParaRPr lang="th-TH" sz="2000" b="1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h-TH" sz="2000" b="1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h-TH" sz="2000" b="1" dirty="0">
                <a:solidFill>
                  <a:schemeClr val="tx2"/>
                </a:solidFill>
              </a:rPr>
              <a:t>คำนวณค่าความแม่น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%FSO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2"/>
                </a:solidFill>
              </a:rPr>
              <a:t>%FSO = </a:t>
            </a:r>
            <a:r>
              <a:rPr lang="th-TH" sz="2000" b="1" dirty="0">
                <a:solidFill>
                  <a:schemeClr val="tx2"/>
                </a:solidFill>
              </a:rPr>
              <a:t>(ความผิดพลาด * 100)</a:t>
            </a:r>
          </a:p>
          <a:p>
            <a:pPr marL="0" indent="0">
              <a:buNone/>
            </a:pPr>
            <a:r>
              <a:rPr lang="th-TH" sz="2000" b="1" dirty="0">
                <a:solidFill>
                  <a:srgbClr val="C00000"/>
                </a:solidFill>
              </a:rPr>
              <a:t>               </a:t>
            </a:r>
            <a:r>
              <a:rPr lang="th-TH" sz="2000" b="1" dirty="0">
                <a:solidFill>
                  <a:schemeClr val="tx2"/>
                </a:solidFill>
              </a:rPr>
              <a:t>/</a:t>
            </a:r>
            <a:r>
              <a:rPr lang="th-TH" sz="2000" b="1" dirty="0">
                <a:solidFill>
                  <a:srgbClr val="C00000"/>
                </a:solidFill>
              </a:rPr>
              <a:t> </a:t>
            </a:r>
            <a:r>
              <a:rPr lang="th-TH" sz="2000" b="1" dirty="0">
                <a:solidFill>
                  <a:schemeClr val="tx2"/>
                </a:solidFill>
              </a:rPr>
              <a:t>สัญญาณเอาต์พุตเต็ม</a:t>
            </a:r>
            <a:r>
              <a:rPr lang="th-TH" sz="2000" b="1" dirty="0" err="1">
                <a:solidFill>
                  <a:schemeClr val="tx2"/>
                </a:solidFill>
              </a:rPr>
              <a:t>สเกล</a:t>
            </a:r>
            <a:endParaRPr lang="th-TH" sz="20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%FSO =</a:t>
            </a:r>
            <a:r>
              <a:rPr lang="th-TH" sz="2000" b="1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( 0.55 mV*100 )/20mV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%FSO = 2.75%</a:t>
            </a:r>
            <a:endParaRPr lang="th-TH" sz="2000" b="1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h-TH" sz="2000" b="1" dirty="0">
              <a:solidFill>
                <a:schemeClr val="tx2"/>
              </a:solidFill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33785" y="2255460"/>
            <a:ext cx="3314080" cy="669484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33785" y="2919571"/>
            <a:ext cx="3314080" cy="42343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33785" y="3337629"/>
            <a:ext cx="3314080" cy="42343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33785" y="4383080"/>
            <a:ext cx="3314080" cy="73915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33785" y="5122231"/>
            <a:ext cx="3314080" cy="39500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33785" y="5514864"/>
            <a:ext cx="3314080" cy="39500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15652" y="6093296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/>
              <a:t>ที่มา</a:t>
            </a:r>
            <a:r>
              <a:rPr lang="en-US" sz="1800" dirty="0"/>
              <a:t>: </a:t>
            </a:r>
            <a:br>
              <a:rPr lang="th-TH" sz="1800" dirty="0"/>
            </a:br>
            <a:r>
              <a:rPr lang="th-TH" sz="1800" dirty="0"/>
              <a:t>วิทยาลัยเทคนิคท่าหลวง</a:t>
            </a:r>
            <a:r>
              <a:rPr lang="th-TH" sz="1800" dirty="0" err="1"/>
              <a:t>ซิเ</a:t>
            </a:r>
            <a:r>
              <a:rPr lang="th-TH" sz="1800" dirty="0"/>
              <a:t>มนต์ไทยอนุสรณ์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888" y="692696"/>
            <a:ext cx="5077912" cy="5927179"/>
          </a:xfrm>
          <a:prstGeom prst="rect">
            <a:avLst/>
          </a:prstGeom>
        </p:spPr>
      </p:pic>
      <p:sp>
        <p:nvSpPr>
          <p:cNvPr id="15" name="สี่เหลี่ยมผืนผ้า 14"/>
          <p:cNvSpPr/>
          <p:nvPr/>
        </p:nvSpPr>
        <p:spPr>
          <a:xfrm>
            <a:off x="6876256" y="934145"/>
            <a:ext cx="864096" cy="5591199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731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lang="th-TH" dirty="0"/>
              <a:t>ให้ น.ศ. ทำการคำนวณค่า </a:t>
            </a:r>
            <a:r>
              <a:rPr lang="en-US" dirty="0"/>
              <a:t>%FSO </a:t>
            </a:r>
            <a:br>
              <a:rPr lang="th-TH" dirty="0"/>
            </a:br>
            <a:r>
              <a:rPr lang="th-TH" dirty="0"/>
              <a:t>ในงาน </a:t>
            </a:r>
            <a:r>
              <a:rPr lang="en-US" dirty="0"/>
              <a:t>Chapter 2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7280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/>
          <a:lstStyle/>
          <a:p>
            <a:r>
              <a:rPr lang="th-TH" dirty="0"/>
              <a:t>ความสามารถในการกระทำซ้ำ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0" y="605888"/>
            <a:ext cx="7859216" cy="5919456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1511660" y="6485526"/>
            <a:ext cx="612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400" dirty="0"/>
              <a:t>ที่มา</a:t>
            </a:r>
            <a:r>
              <a:rPr lang="en-US" sz="2400" dirty="0"/>
              <a:t>: </a:t>
            </a:r>
            <a:r>
              <a:rPr lang="th-TH" sz="2400" dirty="0"/>
              <a:t>วิทยาลัยเทคนิคท่าหลวง</a:t>
            </a:r>
            <a:r>
              <a:rPr lang="th-TH" sz="2400" dirty="0" err="1"/>
              <a:t>ซิเ</a:t>
            </a:r>
            <a:r>
              <a:rPr lang="th-TH" sz="2400" dirty="0"/>
              <a:t>มนต์ไทยอนุสรณ์</a:t>
            </a: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951461" y="2636912"/>
            <a:ext cx="15728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th-TH" sz="2400" b="1" dirty="0">
                <a:solidFill>
                  <a:srgbClr val="C00000"/>
                </a:solidFill>
              </a:rPr>
              <a:t>ค่าตามทฤษฎี คือ</a:t>
            </a:r>
            <a:br>
              <a:rPr lang="th-TH" sz="2400" b="1" dirty="0">
                <a:solidFill>
                  <a:srgbClr val="C00000"/>
                </a:solidFill>
              </a:rPr>
            </a:br>
            <a:r>
              <a:rPr lang="th-TH" sz="2400" b="1" dirty="0">
                <a:solidFill>
                  <a:srgbClr val="C0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1684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/>
          <a:lstStyle/>
          <a:p>
            <a:r>
              <a:rPr lang="th-TH" dirty="0"/>
              <a:t>ความสามารถในการกระทำซ้ำ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511660" y="6485526"/>
            <a:ext cx="612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400" dirty="0"/>
              <a:t>ที่มา</a:t>
            </a:r>
            <a:r>
              <a:rPr lang="en-US" sz="2400" dirty="0"/>
              <a:t>: </a:t>
            </a:r>
            <a:r>
              <a:rPr lang="th-TH" sz="2400" dirty="0"/>
              <a:t>วิทยาลัยเทคนิคท่าหลวง</a:t>
            </a:r>
            <a:r>
              <a:rPr lang="th-TH" sz="2400" dirty="0" err="1"/>
              <a:t>ซิเ</a:t>
            </a:r>
            <a:r>
              <a:rPr lang="th-TH" sz="2400" dirty="0"/>
              <a:t>มนต์ไทยอนุสรณ์</a:t>
            </a: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48050"/>
            <a:ext cx="5863027" cy="4726172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531" y="1240837"/>
            <a:ext cx="3104902" cy="4642425"/>
          </a:xfrm>
          <a:prstGeom prst="rect">
            <a:avLst/>
          </a:prstGeom>
        </p:spPr>
      </p:pic>
      <p:sp>
        <p:nvSpPr>
          <p:cNvPr id="8" name="สี่เหลี่ยมผืนผ้า 7"/>
          <p:cNvSpPr/>
          <p:nvPr/>
        </p:nvSpPr>
        <p:spPr>
          <a:xfrm>
            <a:off x="7128865" y="1340768"/>
            <a:ext cx="1572867" cy="83099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th-TH" sz="2400" b="1" dirty="0">
                <a:solidFill>
                  <a:srgbClr val="C00000"/>
                </a:solidFill>
              </a:rPr>
              <a:t>ค่าตามทฤษฎี คือ</a:t>
            </a:r>
            <a:br>
              <a:rPr lang="th-TH" sz="2400" b="1" dirty="0">
                <a:solidFill>
                  <a:srgbClr val="C00000"/>
                </a:solidFill>
              </a:rPr>
            </a:br>
            <a:r>
              <a:rPr lang="th-TH" sz="2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457199" y="5883262"/>
            <a:ext cx="2386609" cy="70788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th-TH" sz="2000" b="1" dirty="0">
                <a:solidFill>
                  <a:srgbClr val="C00000"/>
                </a:solidFill>
              </a:rPr>
              <a:t>แม้ค่าเฉลี่ยใกล้ 10 แต่</a:t>
            </a:r>
            <a:br>
              <a:rPr lang="th-TH" sz="2000" b="1" dirty="0">
                <a:solidFill>
                  <a:srgbClr val="C00000"/>
                </a:solidFill>
              </a:rPr>
            </a:br>
            <a:r>
              <a:rPr lang="th-TH" sz="2000" b="1" dirty="0">
                <a:solidFill>
                  <a:srgbClr val="C00000"/>
                </a:solidFill>
              </a:rPr>
              <a:t>การกระจายสูง ไม่ควรนำมาใช้</a:t>
            </a: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3039017" y="5870427"/>
            <a:ext cx="3179150" cy="70788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th-TH" sz="2000" b="1" dirty="0">
                <a:solidFill>
                  <a:srgbClr val="C00000"/>
                </a:solidFill>
              </a:rPr>
              <a:t>แม้ค่าเฉลี่ยห่าง 10 แต่</a:t>
            </a:r>
            <a:br>
              <a:rPr lang="th-TH" sz="2000" b="1" dirty="0">
                <a:solidFill>
                  <a:srgbClr val="C00000"/>
                </a:solidFill>
              </a:rPr>
            </a:br>
            <a:r>
              <a:rPr lang="th-TH" sz="2000" b="1" dirty="0">
                <a:solidFill>
                  <a:srgbClr val="C00000"/>
                </a:solidFill>
              </a:rPr>
              <a:t>การกระจายต่ำ แก้ด้วย </a:t>
            </a:r>
            <a:r>
              <a:rPr lang="en-US" sz="2000" b="1" dirty="0">
                <a:solidFill>
                  <a:srgbClr val="C00000"/>
                </a:solidFill>
              </a:rPr>
              <a:t>calibration </a:t>
            </a:r>
            <a:r>
              <a:rPr lang="th-TH" sz="2000" b="1" dirty="0">
                <a:solidFill>
                  <a:srgbClr val="C00000"/>
                </a:solidFill>
              </a:rPr>
              <a:t>ได้</a:t>
            </a: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6372200" y="5883262"/>
            <a:ext cx="2623120" cy="70788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th-TH" sz="2000" b="1" dirty="0">
                <a:solidFill>
                  <a:srgbClr val="C00000"/>
                </a:solidFill>
              </a:rPr>
              <a:t>ค่าเฉลี่ยใกล้ 10 </a:t>
            </a:r>
            <a:br>
              <a:rPr lang="th-TH" sz="2000" b="1" dirty="0">
                <a:solidFill>
                  <a:srgbClr val="C00000"/>
                </a:solidFill>
              </a:rPr>
            </a:br>
            <a:r>
              <a:rPr lang="th-TH" sz="2000" b="1" dirty="0">
                <a:solidFill>
                  <a:srgbClr val="C00000"/>
                </a:solidFill>
              </a:rPr>
              <a:t>การกระจายต่ำ เหมาะแก่การใช้งาน</a:t>
            </a:r>
          </a:p>
        </p:txBody>
      </p:sp>
    </p:spTree>
    <p:extLst>
      <p:ext uri="{BB962C8B-B14F-4D97-AF65-F5344CB8AC3E}">
        <p14:creationId xmlns:p14="http://schemas.microsoft.com/office/powerpoint/2010/main" val="193637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/>
          <a:lstStyle/>
          <a:p>
            <a:r>
              <a:rPr lang="th-TH" dirty="0"/>
              <a:t>ความสามารถในการกระทำซ้ำ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511660" y="6485526"/>
            <a:ext cx="612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400" dirty="0"/>
              <a:t>ที่มา</a:t>
            </a:r>
            <a:r>
              <a:rPr lang="en-US" sz="2400" dirty="0"/>
              <a:t>: </a:t>
            </a:r>
            <a:r>
              <a:rPr lang="th-TH" sz="2400" dirty="0"/>
              <a:t>วิทยาลัยเทคนิคท่าหลวง</a:t>
            </a:r>
            <a:r>
              <a:rPr lang="th-TH" sz="2400" dirty="0" err="1"/>
              <a:t>ซิเ</a:t>
            </a:r>
            <a:r>
              <a:rPr lang="th-TH" sz="2400" dirty="0"/>
              <a:t>มนต์ไทยอนุสรณ์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23727"/>
            <a:ext cx="8928992" cy="308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28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40928" y="188640"/>
            <a:ext cx="8229600" cy="346050"/>
          </a:xfrm>
        </p:spPr>
        <p:txBody>
          <a:bodyPr/>
          <a:lstStyle/>
          <a:p>
            <a:r>
              <a:rPr lang="en-US" dirty="0"/>
              <a:t>Hysteresis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5433467"/>
          </a:xfrm>
        </p:spPr>
        <p:txBody>
          <a:bodyPr/>
          <a:lstStyle/>
          <a:p>
            <a:r>
              <a:rPr lang="en-US" dirty="0"/>
              <a:t>Hysteresis </a:t>
            </a:r>
            <a:r>
              <a:rPr lang="th-TH" dirty="0"/>
              <a:t>หมายถึง ความแตกต่างของค่า</a:t>
            </a:r>
            <a:r>
              <a:rPr lang="th-TH" dirty="0" err="1"/>
              <a:t>เอาท์พุต</a:t>
            </a:r>
            <a:r>
              <a:rPr lang="th-TH" dirty="0"/>
              <a:t>ที่ได้จาการลดและเพิ่มขึ้นของค่าจาก </a:t>
            </a:r>
            <a:r>
              <a:rPr lang="en-US" dirty="0"/>
              <a:t>sensor </a:t>
            </a:r>
            <a:r>
              <a:rPr lang="th-TH" dirty="0"/>
              <a:t>ที่มีค่ามากที่สุด เทียบกับเอาต์พุตเต็ม</a:t>
            </a:r>
            <a:r>
              <a:rPr lang="th-TH" dirty="0" err="1"/>
              <a:t>สเกล</a:t>
            </a:r>
            <a:endParaRPr lang="th-TH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511660" y="6485526"/>
            <a:ext cx="612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400" dirty="0"/>
              <a:t>ที่มา</a:t>
            </a:r>
            <a:r>
              <a:rPr lang="en-US" sz="2400" dirty="0"/>
              <a:t>: </a:t>
            </a:r>
            <a:r>
              <a:rPr lang="th-TH" sz="2400" dirty="0"/>
              <a:t>วิทยาลัยเทคนิคท่าหลวง</a:t>
            </a:r>
            <a:r>
              <a:rPr lang="th-TH" sz="2400" dirty="0" err="1"/>
              <a:t>ซิเ</a:t>
            </a:r>
            <a:r>
              <a:rPr lang="th-TH" sz="2400" dirty="0"/>
              <a:t>มนต์ไทยอนุสรณ์</a:t>
            </a: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2" y="1688938"/>
            <a:ext cx="4374430" cy="4796588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1748893"/>
            <a:ext cx="5598566" cy="2908257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  <p:sp>
        <p:nvSpPr>
          <p:cNvPr id="8" name="สี่เหลี่ยมผืนผ้า 7"/>
          <p:cNvSpPr/>
          <p:nvPr/>
        </p:nvSpPr>
        <p:spPr>
          <a:xfrm>
            <a:off x="3419872" y="4653136"/>
            <a:ext cx="5616624" cy="461665"/>
          </a:xfrm>
          <a:prstGeom prst="rect">
            <a:avLst/>
          </a:prstGeom>
          <a:ln w="254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C00000"/>
                </a:solidFill>
              </a:rPr>
              <a:t>Hysteresis </a:t>
            </a:r>
            <a:r>
              <a:rPr lang="th-TH" sz="2400" b="1" dirty="0">
                <a:solidFill>
                  <a:srgbClr val="C00000"/>
                </a:solidFill>
              </a:rPr>
              <a:t>สูง ผิดพลาด มาก</a:t>
            </a:r>
          </a:p>
        </p:txBody>
      </p:sp>
    </p:spTree>
    <p:extLst>
      <p:ext uri="{BB962C8B-B14F-4D97-AF65-F5344CB8AC3E}">
        <p14:creationId xmlns:p14="http://schemas.microsoft.com/office/powerpoint/2010/main" val="3389362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/>
          <p:cNvSpPr/>
          <p:nvPr/>
        </p:nvSpPr>
        <p:spPr>
          <a:xfrm>
            <a:off x="323528" y="1196752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4400" b="1" dirty="0"/>
              <a:t>ให้ น.ศ. ทำการคำนวณค่า </a:t>
            </a:r>
            <a:r>
              <a:rPr lang="en-US" sz="4400" dirty="0"/>
              <a:t>Hysteresis</a:t>
            </a:r>
          </a:p>
          <a:p>
            <a:pPr algn="ctr"/>
            <a:r>
              <a:rPr lang="th-TH" sz="4400" b="1" dirty="0"/>
              <a:t>ในงาน </a:t>
            </a:r>
            <a:r>
              <a:rPr lang="en-US" sz="4400" b="1" dirty="0"/>
              <a:t>Chapter 2</a:t>
            </a:r>
            <a:endParaRPr lang="th-TH" sz="4400" b="1" dirty="0"/>
          </a:p>
        </p:txBody>
      </p:sp>
    </p:spTree>
    <p:extLst>
      <p:ext uri="{BB962C8B-B14F-4D97-AF65-F5344CB8AC3E}">
        <p14:creationId xmlns:p14="http://schemas.microsoft.com/office/powerpoint/2010/main" val="3351775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altLang="th-TH" dirty="0"/>
          </a:p>
        </p:txBody>
      </p:sp>
      <p:sp>
        <p:nvSpPr>
          <p:cNvPr id="4099" name="ตัวแทนเนื้อหา 2"/>
          <p:cNvSpPr>
            <a:spLocks noGrp="1"/>
          </p:cNvSpPr>
          <p:nvPr>
            <p:ph idx="1"/>
          </p:nvPr>
        </p:nvSpPr>
        <p:spPr>
          <a:xfrm>
            <a:off x="1732136" y="5229200"/>
            <a:ext cx="2890664" cy="896963"/>
          </a:xfrm>
        </p:spPr>
        <p:txBody>
          <a:bodyPr/>
          <a:lstStyle/>
          <a:p>
            <a:pPr marL="0" indent="0" algn="ctr">
              <a:buNone/>
            </a:pPr>
            <a:r>
              <a:rPr lang="th-TH" sz="2400" b="1" dirty="0"/>
              <a:t>อุปกรณ์รวมส่งสัญญาณ</a:t>
            </a:r>
          </a:p>
          <a:p>
            <a:pPr marL="0" indent="0" algn="ctr">
              <a:buNone/>
            </a:pPr>
            <a:endParaRPr lang="th-TH" altLang="th-TH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altLang="th-TH" dirty="0"/>
          </a:p>
        </p:txBody>
      </p:sp>
      <p:sp>
        <p:nvSpPr>
          <p:cNvPr id="33795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2627784" y="0"/>
            <a:ext cx="34563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Actuator </a:t>
            </a:r>
            <a:r>
              <a:rPr lang="th-TH" sz="1800" dirty="0"/>
              <a:t>(</a:t>
            </a:r>
            <a:r>
              <a:rPr lang="th-TH" sz="1600" dirty="0"/>
              <a:t>ตัวกระตุ้นให้ทำงาน) </a:t>
            </a:r>
          </a:p>
          <a:p>
            <a:pPr algn="ctr"/>
            <a:r>
              <a:rPr lang="th-TH" sz="1600" dirty="0"/>
              <a:t>เช่น มอเตอร์ควบคุมกลไก วาล์ว</a:t>
            </a: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7308304" y="4509120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800" dirty="0"/>
              <a:t>ปรับแต่งสัญญาณ</a:t>
            </a:r>
            <a:endParaRPr lang="th-TH" sz="1600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123728" y="4880104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800" dirty="0"/>
              <a:t>กำหนด </a:t>
            </a:r>
            <a:endParaRPr lang="en-US" sz="1800" dirty="0"/>
          </a:p>
          <a:p>
            <a:pPr algn="ctr"/>
            <a:r>
              <a:rPr lang="en-US" sz="1800" dirty="0"/>
              <a:t>Output </a:t>
            </a:r>
            <a:r>
              <a:rPr lang="th-TH" sz="1800" dirty="0"/>
              <a:t>ที่ต้องการ</a:t>
            </a:r>
            <a:endParaRPr lang="th-TH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2627784" y="0"/>
            <a:ext cx="34563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Actuator </a:t>
            </a:r>
            <a:r>
              <a:rPr lang="th-TH" sz="1800" dirty="0"/>
              <a:t>(</a:t>
            </a:r>
            <a:r>
              <a:rPr lang="th-TH" sz="1600" dirty="0"/>
              <a:t>ตัวกระตุ้นให้ทำงาน) </a:t>
            </a:r>
          </a:p>
          <a:p>
            <a:pPr algn="ctr"/>
            <a:r>
              <a:rPr lang="th-TH" sz="1600" dirty="0"/>
              <a:t>เช่น มอเตอร์ควบคุมกลไก วาล์ว</a:t>
            </a: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7308304" y="4509120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800" dirty="0"/>
              <a:t>ปรับแต่งสัญญาณ</a:t>
            </a:r>
            <a:endParaRPr lang="th-TH" sz="1600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123728" y="4880104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800" dirty="0"/>
              <a:t>กำหนด </a:t>
            </a:r>
            <a:endParaRPr lang="en-US" sz="1800" dirty="0"/>
          </a:p>
          <a:p>
            <a:pPr algn="ctr"/>
            <a:r>
              <a:rPr lang="en-US" sz="1800" dirty="0"/>
              <a:t>Output </a:t>
            </a:r>
            <a:r>
              <a:rPr lang="th-TH" sz="1800" dirty="0"/>
              <a:t>ที่ต้องการ</a:t>
            </a:r>
            <a:endParaRPr lang="th-TH" sz="1600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-684584" y="1916832"/>
            <a:ext cx="345638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800" b="1" dirty="0">
                <a:solidFill>
                  <a:schemeClr val="tx2"/>
                </a:solidFill>
              </a:rPr>
              <a:t>เครื่องต้มไข่อัตโนมัติ</a:t>
            </a:r>
          </a:p>
          <a:p>
            <a:pPr algn="ctr"/>
            <a:r>
              <a:rPr lang="th-TH" sz="1800" dirty="0">
                <a:solidFill>
                  <a:schemeClr val="tx2"/>
                </a:solidFill>
              </a:rPr>
              <a:t>- ไข่</a:t>
            </a:r>
            <a:r>
              <a:rPr lang="th-TH" sz="1800" dirty="0" err="1">
                <a:solidFill>
                  <a:schemeClr val="tx2"/>
                </a:solidFill>
              </a:rPr>
              <a:t>ออน</a:t>
            </a:r>
            <a:r>
              <a:rPr lang="th-TH" sz="1800" dirty="0">
                <a:solidFill>
                  <a:schemeClr val="tx2"/>
                </a:solidFill>
              </a:rPr>
              <a:t>เซ็น (สุกน้อย)</a:t>
            </a:r>
          </a:p>
          <a:p>
            <a:pPr algn="ctr"/>
            <a:r>
              <a:rPr lang="th-TH" sz="1600" dirty="0">
                <a:solidFill>
                  <a:schemeClr val="tx2"/>
                </a:solidFill>
              </a:rPr>
              <a:t>- ไข่ยางมะตูม (สุกปานกลาง)</a:t>
            </a:r>
          </a:p>
          <a:p>
            <a:pPr algn="ctr"/>
            <a:r>
              <a:rPr lang="th-TH" sz="1600" dirty="0">
                <a:solidFill>
                  <a:schemeClr val="tx2"/>
                </a:solidFill>
              </a:rPr>
              <a:t>- ไข่ต้ม (สุกมาก)</a:t>
            </a: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2051720" y="1268760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800" b="1" dirty="0">
                <a:solidFill>
                  <a:schemeClr val="tx2"/>
                </a:solidFill>
              </a:rPr>
              <a:t>ไฟฟ้า</a:t>
            </a:r>
            <a:endParaRPr lang="th-TH" sz="1600" dirty="0">
              <a:solidFill>
                <a:schemeClr val="tx2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3563888" y="1063965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800" b="1" dirty="0">
                <a:solidFill>
                  <a:schemeClr val="tx2"/>
                </a:solidFill>
              </a:rPr>
              <a:t>รีเลย์</a:t>
            </a:r>
            <a:endParaRPr lang="th-TH" sz="1600" dirty="0">
              <a:solidFill>
                <a:schemeClr val="tx2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4932040" y="1433297"/>
            <a:ext cx="18722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800" b="1" dirty="0">
                <a:solidFill>
                  <a:schemeClr val="tx2"/>
                </a:solidFill>
              </a:rPr>
              <a:t>หม้อต้มไข่</a:t>
            </a:r>
          </a:p>
          <a:p>
            <a:pPr marL="342900" indent="-342900">
              <a:buAutoNum type="arabicPeriod"/>
            </a:pPr>
            <a:r>
              <a:rPr lang="th-TH" sz="1800" dirty="0">
                <a:solidFill>
                  <a:schemeClr val="tx2"/>
                </a:solidFill>
              </a:rPr>
              <a:t>ขดลวดความร้อน</a:t>
            </a:r>
          </a:p>
          <a:p>
            <a:pPr marL="342900" indent="-342900">
              <a:buAutoNum type="arabicPeriod"/>
            </a:pPr>
            <a:r>
              <a:rPr lang="th-TH" sz="1600" dirty="0">
                <a:solidFill>
                  <a:schemeClr val="tx2"/>
                </a:solidFill>
              </a:rPr>
              <a:t>มอเตอร์ยกไข่ขึ้น-ลง</a:t>
            </a:r>
            <a:br>
              <a:rPr lang="th-TH" sz="1600" dirty="0">
                <a:solidFill>
                  <a:schemeClr val="tx2"/>
                </a:solidFill>
              </a:rPr>
            </a:br>
            <a:r>
              <a:rPr lang="th-TH" sz="1600" dirty="0">
                <a:solidFill>
                  <a:schemeClr val="tx2"/>
                </a:solidFill>
              </a:rPr>
              <a:t>จากน้ำ</a:t>
            </a: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416316" y="1710295"/>
            <a:ext cx="1512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th-TH" sz="1600" dirty="0">
                <a:solidFill>
                  <a:schemeClr val="tx2"/>
                </a:solidFill>
              </a:rPr>
              <a:t>อุณหภูมิ</a:t>
            </a:r>
          </a:p>
          <a:p>
            <a:pPr marL="342900" indent="-342900">
              <a:buAutoNum type="arabicPeriod"/>
            </a:pPr>
            <a:r>
              <a:rPr lang="th-TH" sz="1600" dirty="0">
                <a:solidFill>
                  <a:schemeClr val="tx2"/>
                </a:solidFill>
              </a:rPr>
              <a:t>ตัวจับเวลา</a:t>
            </a: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1691680" y="4725144"/>
            <a:ext cx="2448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600" dirty="0">
                <a:solidFill>
                  <a:schemeClr val="tx2"/>
                </a:solidFill>
              </a:rPr>
              <a:t>กำหนดชนิดไข่ที่ต้องการ</a:t>
            </a: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3923928" y="4778977"/>
            <a:ext cx="1550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600" dirty="0">
                <a:solidFill>
                  <a:schemeClr val="tx2"/>
                </a:solidFill>
              </a:rPr>
              <a:t>คุม รีเลย์ เพื่อควบคุม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600" dirty="0">
                <a:solidFill>
                  <a:schemeClr val="tx2"/>
                </a:solidFill>
              </a:rPr>
              <a:t>ขดลวดความร้อน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600" dirty="0">
                <a:solidFill>
                  <a:schemeClr val="tx2"/>
                </a:solidFill>
              </a:rPr>
              <a:t>มอเตอร์ยกไข่</a:t>
            </a: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135491" y="1916832"/>
            <a:ext cx="1772213" cy="118600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513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697</Words>
  <Application>Microsoft Office PowerPoint</Application>
  <PresentationFormat>นำเสนอทางหน้าจอ (4:3)</PresentationFormat>
  <Paragraphs>120</Paragraphs>
  <Slides>43</Slides>
  <Notes>5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43</vt:i4>
      </vt:variant>
    </vt:vector>
  </HeadingPairs>
  <TitlesOfParts>
    <vt:vector size="48" baseType="lpstr">
      <vt:lpstr>Angsana New</vt:lpstr>
      <vt:lpstr>Arial</vt:lpstr>
      <vt:lpstr>Calibri</vt:lpstr>
      <vt:lpstr>Cordia New</vt:lpstr>
      <vt:lpstr>ชุดรูปแบบของ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การคำนวณ %FSO</vt:lpstr>
      <vt:lpstr>การคำนวณ %FSO</vt:lpstr>
      <vt:lpstr>การคำนวณ %FSO</vt:lpstr>
      <vt:lpstr>การคำนวณ %FSO</vt:lpstr>
      <vt:lpstr>ให้ น.ศ. ทำการคำนวณค่า %FSO  ในงาน Chapter 2</vt:lpstr>
      <vt:lpstr>งานนำเสนอ PowerPoint</vt:lpstr>
      <vt:lpstr>ความสามารถในการกระทำซ้ำ</vt:lpstr>
      <vt:lpstr>ความสามารถในการกระทำซ้ำ</vt:lpstr>
      <vt:lpstr>ความสามารถในการกระทำซ้ำ</vt:lpstr>
      <vt:lpstr>Hysteresis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aRIT</dc:creator>
  <cp:lastModifiedBy>MADCLEVER</cp:lastModifiedBy>
  <cp:revision>41</cp:revision>
  <dcterms:created xsi:type="dcterms:W3CDTF">2013-07-18T02:37:08Z</dcterms:created>
  <dcterms:modified xsi:type="dcterms:W3CDTF">2021-09-03T09:52:19Z</dcterms:modified>
</cp:coreProperties>
</file>