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2" r:id="rId6"/>
    <p:sldId id="287" r:id="rId7"/>
    <p:sldId id="289" r:id="rId8"/>
    <p:sldId id="306" r:id="rId9"/>
    <p:sldId id="291" r:id="rId10"/>
    <p:sldId id="307" r:id="rId11"/>
    <p:sldId id="285" r:id="rId12"/>
    <p:sldId id="292" r:id="rId13"/>
    <p:sldId id="293" r:id="rId14"/>
    <p:sldId id="295" r:id="rId15"/>
    <p:sldId id="294" r:id="rId16"/>
    <p:sldId id="297" r:id="rId17"/>
    <p:sldId id="298" r:id="rId18"/>
    <p:sldId id="299" r:id="rId19"/>
    <p:sldId id="301" r:id="rId20"/>
    <p:sldId id="302" r:id="rId21"/>
    <p:sldId id="284" r:id="rId22"/>
    <p:sldId id="304" r:id="rId23"/>
    <p:sldId id="305" r:id="rId24"/>
  </p:sldIdLst>
  <p:sldSz cx="12192000" cy="6858000"/>
  <p:notesSz cx="6858000" cy="9144000"/>
  <p:defaultTextStyle>
    <a:defPPr rtl="0">
      <a:defRPr lang="th-t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3D82D8-CA0B-4AD4-BB02-D5B8462331B6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10/09/64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1F7C7CD-6DFB-4974-9DCC-B67764E6E74C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noProof="0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noProof="0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B725628-3A68-42F4-BA86-981817953149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057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13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447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14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363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15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854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16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955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17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4068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18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108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19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966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20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80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47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3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092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4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493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6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172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8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930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9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585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10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955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8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วงรี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th-TH" noProof="0"/>
              <a:t>คลิกเพื่อแก้ไขสไตล์ชื่อเรื่องรองต้นแบบ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D049146B-EDFC-4170-A660-753CB6C42675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  <p:cxnSp>
        <p:nvCxnSpPr>
          <p:cNvPr id="8" name="ตัวเชื่อมต่อตรง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2E80F-1821-4F82-8801-30E27C9B00A5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7886-D3EA-46D8-8963-6E53A9B01A62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  <p:cxnSp>
        <p:nvCxnSpPr>
          <p:cNvPr id="7" name="ตัวเชื่อมต่อตรง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73927-26B0-4746-9183-029CEADD9CFE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วงรี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9D684-D2DF-478B-8EA1-C8D27D319750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  <p:cxnSp>
        <p:nvCxnSpPr>
          <p:cNvPr id="8" name="ตัวเชื่อมต่อตรง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BCBEA-CEB5-4825-A9FF-5F421FBBA3C7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211B73B-D864-47FB-A5D3-A4C4C0D176F1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FAB73BC-B049-4115-A692-8D63A059BFB8}" type="slidenum">
              <a:rPr lang="th-TH" noProof="0" smtClean="0"/>
              <a:pPr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21F2C-BAE7-4122-AA03-5A42D3FA2102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66F97B-D9E6-49E6-9B4D-1F69862A4B15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0BEE7-3329-461A-A304-7B28DED61A5B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h-TH" noProof="0" smtClean="0"/>
              <a:t>‹#›</a:t>
            </a:fld>
            <a:endParaRPr lang="th-TH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  <a:endParaRPr lang="th-TH" noProof="0" dirty="0"/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 noProof="0"/>
              <a:t>คลิกไอคอนเพื่อเพิ่มรูปภาพ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h-TH" noProof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E009F-137F-479A-BC80-2B4A541BC778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th-TH" noProof="0" smtClean="0"/>
              <a:t>‹#›</a:t>
            </a:fld>
            <a:endParaRPr lang="th-TH" noProof="0" dirty="0"/>
          </a:p>
        </p:txBody>
      </p:sp>
      <p:cxnSp>
        <p:nvCxnSpPr>
          <p:cNvPr id="8" name="ตัวเชื่อมต่อตรง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noProof="0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th-TH" noProof="0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F544BA76-67CC-4677-9428-54F461796F76}" type="datetime1">
              <a:rPr lang="th-TH" noProof="0" smtClean="0"/>
              <a:t>10/09/64</a:t>
            </a:fld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FAB73BC-B049-4115-A692-8D63A059BFB8}" type="slidenum">
              <a:rPr lang="th-TH" noProof="0" smtClean="0"/>
              <a:pPr/>
              <a:t>‹#›</a:t>
            </a:fld>
            <a:endParaRPr lang="th-TH" noProof="0" dirty="0"/>
          </a:p>
        </p:txBody>
      </p:sp>
      <p:cxnSp>
        <p:nvCxnSpPr>
          <p:cNvPr id="7" name="ตัวเชื่อมต่อตรง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3273" y="975"/>
            <a:ext cx="12191980" cy="6858000"/>
          </a:xfrm>
          <a:prstGeom prst="rect">
            <a:avLst/>
          </a:prstGeom>
        </p:spPr>
      </p:pic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ch4 Position Sensor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th-TH" sz="2000" dirty="0">
                <a:solidFill>
                  <a:srgbClr val="FFFFFF"/>
                </a:solidFill>
              </a:rPr>
              <a:t>โพเทนชิออมิเตอร์</a:t>
            </a:r>
          </a:p>
        </p:txBody>
      </p: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41782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เอ็นโคดเดอร์ตรวจรู้ตำแหน่ง </a:t>
            </a:r>
            <a:r>
              <a:rPr lang="en-US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(Position Encoder)</a:t>
            </a:r>
            <a:endParaRPr lang="th-TH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1024127" y="2229066"/>
            <a:ext cx="9720073" cy="4080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>
              <a:buFont typeface="Wingdings" panose="05000000000000000000" pitchFamily="2" charset="2"/>
              <a:buChar char="v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แบ่งตามโครงสร้างการเคลื่อนที่ ได้ 2 แบบ คือ</a:t>
            </a:r>
          </a:p>
          <a:p>
            <a:pPr marL="470916" lvl="1" indent="-342900" algn="thaiDist">
              <a:buFont typeface="+mj-lt"/>
              <a:buAutoNum type="arabicPeriod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เอ็นโคดเดอร์แบบหมุน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Rotation position Encoder)</a:t>
            </a:r>
          </a:p>
          <a:p>
            <a:pPr marL="470916" lvl="1" indent="-342900" algn="thaiDist">
              <a:buFont typeface="+mj-lt"/>
              <a:buAutoNum type="arabicPeriod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เอ็นโคดเดอร์ตำแหน่งแบบเคลื่อนที่แนวเส้นตรง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Linear</a:t>
            </a: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28016" lvl="1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 algn="thaiDist">
              <a:buFont typeface="Wingdings" panose="05000000000000000000" pitchFamily="2" charset="2"/>
              <a:buChar char="Ø"/>
            </a:pP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และถ้าจำแนกตัวตรวจรู้แบบเอ็นโคดเดอร์ออกตามลักษณะของสัญญาณเอาต์พุต จะได้เป็น 2 แบบหลัก ๆ คือ</a:t>
            </a:r>
            <a:endParaRPr lang="th-TH" sz="1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653796" lvl="2" indent="-342900" algn="thaiDist">
              <a:buFont typeface="+mj-lt"/>
              <a:buAutoNum type="arabicPeriod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แบบเอ็นโคดเดอร์แบบเพิ่มค่า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Incremental Encoder)</a:t>
            </a: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653796" lvl="2" indent="-342900" algn="thaiDist">
              <a:buFont typeface="+mj-lt"/>
              <a:buAutoNum type="arabicPeriod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แบบเอ็นโคดเดอร์แบบสัมบูรณ์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Absolute Encoder)</a:t>
            </a:r>
          </a:p>
          <a:p>
            <a:pPr marL="653796" lvl="2" indent="-342900" algn="thaiDist">
              <a:buFont typeface="+mj-lt"/>
              <a:buAutoNum type="arabicPeriod"/>
            </a:pPr>
            <a:endParaRPr lang="th-TH" sz="1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0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thaiDi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เอ็นโคดเดอร์ตำแหน่งแบบเพิ่มค่า </a:t>
            </a:r>
          </a:p>
          <a:p>
            <a:pPr lvl="1" algn="thaiDist">
              <a:buFont typeface="Arial" panose="020B0604020202020204" pitchFamily="34" charset="0"/>
              <a:buChar char="•"/>
            </a:pPr>
            <a:r>
              <a:rPr lang="th-TH" sz="1600" dirty="0">
                <a:latin typeface="TH Niramit AS" panose="02000506000000020004" pitchFamily="2" charset="-34"/>
                <a:cs typeface="TH Niramit AS" panose="02000506000000020004" pitchFamily="2" charset="-34"/>
              </a:rPr>
              <a:t>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Incremental Position Encoder)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ประกอบด้วยแผ่นกลมหรือแผ่นบรรทัดแนวตรง ที่เคลื่อนที่ตามกลไกที่ต้องการวัดระยะทาง ในกรณีของออปติคอลเอ็นโคดเดอร์ จะมีการเจาะรูเพื่อให้แสงผ่านไปเป็นระยะ ๆ เพื่อบอกตำแหน่งของแผ่นหมุน โดยจะให้สัญญาณเอาต์พุตเป็นสัญญาณพัลส์ออกมาทุกครั้งที่มีการหมุนแกนเอ็นโคดเดอร์ ทำให้สามารถทราบมุมที่หมุนหรือระยะทางเคลื่อนที่ไปได้ โดยเอาต์พุตปกติจะมีแค่เพียงบิตเดียวหรือสองบิตเพื่อให้บอกทิศทางได้</a:t>
            </a:r>
          </a:p>
          <a:p>
            <a:pPr algn="thaiDist">
              <a:buFont typeface="Wingdings" panose="05000000000000000000" pitchFamily="2" charset="2"/>
              <a:buChar char="v"/>
            </a:pPr>
            <a:endParaRPr lang="th-TH" sz="2000" dirty="0"/>
          </a:p>
          <a:p>
            <a:pPr algn="thaiDist"/>
            <a:endParaRPr lang="en-US" sz="20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D9E76A7-BEAD-48D3-B412-73A4BCE9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908" y="3427174"/>
            <a:ext cx="3682512" cy="20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thaiDist"/>
            <a:endParaRPr lang="th-TH" sz="2000" dirty="0"/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เอ็นโดคเดอร์ตรวจรู้ตำแหน่งแบบสัมบูรณ์</a:t>
            </a:r>
          </a:p>
          <a:p>
            <a:pPr lvl="1" algn="thaiDist">
              <a:buFont typeface="Arial" panose="020B0604020202020204" pitchFamily="34" charset="0"/>
              <a:buChar char="•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เอ็นโดคเดอร์ตรวจรู้ตำแหน่งแบบสัมบูรณ์จะให้เอาต์พุตในรูปแบบที่เป็นรหัส ที่ตรงกับตำแหน่งที่กลไกเคลื่อนที่ไป หลักการทำงานโดยรวมจะเหมือนกับเอ็นโคดเดอร์แบบเพิ่มค่า แต่ในตัวเอ็นโคดเดอร์ตรวจรู้ตำแหน่งแบบสัมบูรณ์ จะมีหัวอ่านหลายชุดเท่ากับจำนวนบิตเอาต์พุต การเจาะรูบนแผ่นแต่ละชุดก็จะมีระยะห่างเป็นทวีคูณทำให้สามารถทราบตำแหน่งของการหมุนโดยทันที</a:t>
            </a:r>
          </a:p>
          <a:p>
            <a:pPr lvl="1" algn="thaiDist">
              <a:buFont typeface="Arial" panose="020B0604020202020204" pitchFamily="34" charset="0"/>
              <a:buChar char="•"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2420BA0-8CD2-46EB-AD22-600344D2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76" y="3110719"/>
            <a:ext cx="5362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41782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ออปติคอลเอ็นโคดเดอร์ (</a:t>
            </a:r>
            <a:r>
              <a:rPr lang="en-US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Optical Encoder)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1024127" y="2229066"/>
            <a:ext cx="9720073" cy="4080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แบ่งออกได้ 2 แบบ แบบของเอ็นโคดเดอร์ตรวจรู้ตำแหน่งที่นิยมใช้กันมากคือ ออปติคอลเอ็นโคดเดอร์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Optical Encoder)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หรือเอ็นโคดเดอร์ทางแสง ซึ่งใช้หลักการทางแสงมาเป็นตัววัด เนื่องจากมีแรงเสียดทานต่ำมากและไม่ถูกกระทบจากอุณหภูมิสภาพแวดล้อมซึ่งจะมีสองแบบคือ</a:t>
            </a:r>
          </a:p>
          <a:p>
            <a:pPr marL="653796" lvl="2" indent="-342900">
              <a:buFont typeface="+mj-lt"/>
              <a:buAutoNum type="arabicPeriod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ออปติคอลเอ็นโคดเดอร์แบบขวางแสง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Interruption Type)</a:t>
            </a: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653796" lvl="2" indent="-342900">
              <a:buFont typeface="+mj-lt"/>
              <a:buAutoNum type="arabicPeriod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ออปติคอลเอ็นโคดเดอร์แบบสะท้อนแสง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Reflection Type)</a:t>
            </a: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 algn="thaiDist">
              <a:buFont typeface="Wingdings" panose="05000000000000000000" pitchFamily="2" charset="2"/>
              <a:buChar char="v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 สำหรับออปติคอลเอ็นโคดเดอร์แบบขวางแสง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Interruption Type)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ดังรูปข้างล่าง ที่หัวอ่านจะมีตัวกำเนิดแสงอยู่ด้านหนึ่ง โดยมักจะใช้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LED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และมีตัวตรวจจับแสง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Photodetecter)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อยู่อีกด้านหนึ่งทำหน้าที่แปลงพลังงานแสงเป็นสัญญาณไฟฟ้า ในแผ่นหมุนซึ่งยึดต่อกับแกนหมุนจะมีการเจาะรูเป็นระยะ ๆ</a:t>
            </a:r>
          </a:p>
          <a:p>
            <a:pPr marL="128016" lvl="1" indent="0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310896" lvl="2" indent="0">
              <a:buNone/>
            </a:pPr>
            <a:br>
              <a:rPr lang="en-US" sz="16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br>
              <a:rPr lang="th-TH" sz="16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1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675D32F-BE4C-4243-9C77-DFE0A59C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79" y="4418072"/>
            <a:ext cx="3124754" cy="17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thaiDist"/>
            <a:endParaRPr lang="th-TH" sz="2000" dirty="0"/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ออปติคอลเอ็นโคดเดอร์แบบสะท้อนแสง(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Reflection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Type)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จะใช้แผ่นหมุนที่ทาสีดำและขาวสลับกันไป โดยแหล่งกำเนิดแสงจะส่องแสงไปสะท้อนกลับมายังตัวตรวจจับแสง</a:t>
            </a: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thaiDist">
              <a:buFont typeface="Arial" panose="020B0604020202020204" pitchFamily="34" charset="0"/>
              <a:buChar char="•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   หลักการทำงานของออปติคอลเอ็นโคดเดอร์ ยกตัวอย่างแบบขวางแสง คือ เมื่อแสงผ่านช่องเจาะรูตัวตรวจจับทางแสงจะรับสัญญาณเป็น ลอจิก 1 และเมื่อแสงถูกขวางตัวตรวจจับทางแสงจะรับสัญญาณเป็น ลอจิก 0</a:t>
            </a:r>
          </a:p>
          <a:p>
            <a:pPr marL="0" indent="0">
              <a:buNone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    เมื่อแผ่นกลมหมุนจะทำให้ตัวตรวจจับแสงส่งสัญญาณไฟฟ้าออกมาเป็นช่วง ๆ เท่าจำนวนรูที่ผ่านไป เช่น ในออปติคอลเอ็นโคดเดอร์ของรูปที่ 6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a)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จะมีสัญญาณออกมา 8 พัลส์ใน 1 รอบของการหมุนหรือทุก ๆ 45 องศาต่อพัลส์</a:t>
            </a:r>
          </a:p>
          <a:p>
            <a:pPr marL="0" indent="0">
              <a:buNone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    เอ็นโคดเดอร์ที่ในอุตสาหกรรมจะมีความละเอียด (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Resolution)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หรือจำนวนขั้นใน 1 รอบไม่เท่ากัน โดยที่จะพบได้มีตั้งแต่ 100 ขั้นต่อรอบ ไปจนถึง 6000 ขั้นต่อรอบ ซึ่งแบบที่นิยมใช้กันมากในอุตสาหกรรมจะเป็นแบบ 100 ขั้นต่อรอบหรือ 256 ขั้นต่อรอบ และเส้นรอบวงของแผ่นกลมมีกจะมีขนาด 25 ถึง 90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mm.</a:t>
            </a:r>
          </a:p>
          <a:p>
            <a:pPr marL="0" indent="0">
              <a:buNone/>
            </a:pPr>
            <a:b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F349304-9AB1-4C18-89A9-FA8BABAA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99" y="1857194"/>
            <a:ext cx="2984529" cy="14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41782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การประยุกต์ใช้งาน </a:t>
            </a:r>
            <a:r>
              <a:rPr lang="en-US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Position Sensor</a:t>
            </a:r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endParaRPr lang="en-US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1024127" y="2229066"/>
            <a:ext cx="9720073" cy="4080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Potentiometer</a:t>
            </a:r>
            <a:endParaRPr lang="th-TH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รถเคลื่อนที่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แอปพลิ</a:t>
            </a:r>
            <a:r>
              <a:rPr lang="th-TH" sz="2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เค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ชันทางการแพทย์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กระบวนการทางอุตสาหกรรม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การทดสอบและการใช้งานในห้องปฏิบัติการ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เครื่องจักรกลการเกษตร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วิทยาการหุ่นยนต์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เครื่องจักรอุตสาหกรรม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แอปพลิเคชั่น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มอเตอร์สปอร์ต 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28016" lvl="1" indent="0">
              <a:buNone/>
            </a:pPr>
            <a:br>
              <a:rPr lang="th-TH" sz="16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1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8" name="Picture 2" descr="LPPS-22 Series Linear Potentiometer Position Sensor with Rod End Joints">
            <a:extLst>
              <a:ext uri="{FF2B5EF4-FFF2-40B4-BE49-F238E27FC236}">
                <a16:creationId xmlns:a16="http://schemas.microsoft.com/office/drawing/2014/main" id="{408ADE4D-B685-480D-9264-99A051654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04" y="2659970"/>
            <a:ext cx="4457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thaiDist"/>
            <a:endParaRPr lang="th-TH" sz="2000" dirty="0"/>
          </a:p>
          <a:p>
            <a:pPr algn="thaiDist">
              <a:buFont typeface="Wingdings" panose="05000000000000000000" pitchFamily="2" charset="2"/>
              <a:buChar char="v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Variable Differential Transformer. LVDT</a:t>
            </a:r>
            <a:endParaRPr lang="th-TH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 algn="thaiDist">
              <a:buFont typeface="Wingdings" panose="05000000000000000000" pitchFamily="2" charset="2"/>
              <a:buChar char="§"/>
            </a:pP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 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ใช้ในการวัดปริมาณทางกายภาพ เช่น แรง ความตึง ความดัน น้ำหนัก ฯลฯ ปริมาณเหล่านี้จะถูกแปลงเป็นการกระจัดกระจายก่อนโดยใช้ทรานสดิวเซอร์หลัก จากนั้นจึงใช้เพื่อแปลงการกระจัดเป็นสัญญาณแรงดันไฟฟ้าที่สอดคล้องกัน</a:t>
            </a:r>
          </a:p>
          <a:p>
            <a:pPr lvl="1"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จะใช้ในอุตสาหกรรมเช่นเดียวกับกลไก</a:t>
            </a:r>
            <a:r>
              <a:rPr lang="th-TH" sz="2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เซอร์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โว</a:t>
            </a:r>
          </a:p>
          <a:p>
            <a:pPr lvl="1"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ใช้ในระบบอัตโนมัติทางอุตสาหกรรม, เครื่องบิน,กังหัน ดาวเทียม ,ไฮดรอ</a:t>
            </a:r>
            <a:r>
              <a:rPr lang="th-TH" sz="2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ลิกส์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ฯลฯ</a:t>
            </a:r>
          </a:p>
          <a:p>
            <a:pPr lvl="1" algn="thaiDist">
              <a:buFont typeface="Wingdings" panose="05000000000000000000" pitchFamily="2" charset="2"/>
              <a:buChar char="§"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 algn="thaiDist">
              <a:buFont typeface="Wingdings" panose="05000000000000000000" pitchFamily="2" charset="2"/>
              <a:buChar char="§"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28016" lvl="1" indent="0" algn="thaiDist">
              <a:buNone/>
            </a:pPr>
            <a:endParaRPr lang="en-US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thaiDist">
              <a:buFont typeface="Arial" panose="020B0604020202020204" pitchFamily="34" charset="0"/>
              <a:buChar char="•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   </a:t>
            </a:r>
            <a:b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5" name="Picture 4" descr="Linear Variable Differential Transformers LVDTs Explained – Passive  Components Blog">
            <a:extLst>
              <a:ext uri="{FF2B5EF4-FFF2-40B4-BE49-F238E27FC236}">
                <a16:creationId xmlns:a16="http://schemas.microsoft.com/office/drawing/2014/main" id="{3C291BED-4A4C-4607-86A5-B8F302E7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0" y="3159248"/>
            <a:ext cx="3932767" cy="221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1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thaiDist"/>
            <a:endParaRPr lang="th-TH" sz="2000" dirty="0"/>
          </a:p>
          <a:p>
            <a:pPr algn="thaiDist">
              <a:buFont typeface="Wingdings" panose="05000000000000000000" pitchFamily="2" charset="2"/>
              <a:buChar char="v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Optical Encoder</a:t>
            </a:r>
            <a:endParaRPr lang="th-TH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28016" lvl="1" indent="0" algn="thaiDist">
              <a:buNone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โดยการประยุกต์ใช้เอ็นโค้ดเดอร์นั้น สามารถใช้ทำงานได้อย่างหลากหลาย เช่น </a:t>
            </a:r>
          </a:p>
          <a:p>
            <a:pPr lvl="2"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กระบวนการประกอบชิ้นส่วนอิเล็กทรอนิกส์ </a:t>
            </a:r>
          </a:p>
          <a:p>
            <a:pPr lvl="2"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อุตสาหกรรมเซมิคอนดัก</a:t>
            </a:r>
            <a:r>
              <a:rPr lang="th-TH" sz="20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เต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อร์</a:t>
            </a:r>
          </a:p>
          <a:p>
            <a:pPr lvl="2"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เครื่องมือวัดต่างๆ เช่น ในการวัดความยาว</a:t>
            </a:r>
          </a:p>
          <a:p>
            <a:pPr lvl="2"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อุตสาหกรรมเครื่องมือแพทย์ </a:t>
            </a:r>
          </a:p>
          <a:p>
            <a:pPr lvl="2" algn="thaiDist">
              <a:buFont typeface="Wingdings" panose="05000000000000000000" pitchFamily="2" charset="2"/>
              <a:buChar char="§"/>
            </a:pPr>
            <a:endParaRPr lang="th-TH" sz="1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28016" lvl="1" indent="0" algn="thaiDist">
              <a:buNone/>
            </a:pPr>
            <a:endParaRPr lang="en-US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 algn="thaiDist">
              <a:buNone/>
            </a:pPr>
            <a:b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</a:b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5" name="Picture 2" descr="Encoder เซนเซอร์วัดระยะ ตำแหน่ง และวัดรอบการหมุน – Amda Co. Ltd. Home">
            <a:extLst>
              <a:ext uri="{FF2B5EF4-FFF2-40B4-BE49-F238E27FC236}">
                <a16:creationId xmlns:a16="http://schemas.microsoft.com/office/drawing/2014/main" id="{210DFA4E-AD4E-40E9-87A3-6EE3EA46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85" y="2378653"/>
            <a:ext cx="3515783" cy="35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55117" y="1664898"/>
            <a:ext cx="9720073" cy="4023360"/>
          </a:xfrm>
        </p:spPr>
        <p:txBody>
          <a:bodyPr/>
          <a:lstStyle/>
          <a:p>
            <a:pPr algn="ctr"/>
            <a:endParaRPr lang="th-TH" sz="2400" dirty="0"/>
          </a:p>
          <a:p>
            <a:pPr marL="0" indent="0" algn="ctr">
              <a:buNone/>
            </a:pPr>
            <a:endParaRPr lang="th-TH" sz="2400" dirty="0"/>
          </a:p>
          <a:p>
            <a:pPr marL="0" indent="0" algn="ctr">
              <a:buNone/>
            </a:pPr>
            <a:r>
              <a:rPr lang="th-TH" sz="11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Mali Grade 6" panose="02000506000000020004" pitchFamily="2" charset="-34"/>
                <a:cs typeface="TH Mali Grade 6" panose="02000506000000020004" pitchFamily="2" charset="-34"/>
              </a:rPr>
              <a:t>เรื่องอยากเล่า</a:t>
            </a:r>
            <a:endParaRPr lang="en-US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Mali Grade 6" panose="02000506000000020004" pitchFamily="2" charset="-34"/>
              <a:cs typeface="TH Mali Grade 6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28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41782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ผู้จัดทำ</a:t>
            </a:r>
            <a:endParaRPr lang="en-US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>
              <a:buFont typeface="Wingdings" panose="05000000000000000000" pitchFamily="2" charset="2"/>
              <a:buChar char="v"/>
            </a:pPr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นางสาวสุพรรษา ประทุมทอง รหัสนักศึกษา 162404140006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นายทัศน์เทพ เหมทานนท์ รหัสนักศึกษา 162404140018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นายมู</a:t>
            </a:r>
            <a:r>
              <a:rPr lang="th-TH" sz="2400" b="1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ฮำ</a:t>
            </a:r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หมัด ปูตีล่า รหัสนักศึกษา 162404140037</a:t>
            </a:r>
          </a:p>
          <a:p>
            <a:pPr marL="0" indent="0" algn="thaiDist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81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61975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sz="4000" dirty="0">
                <a:latin typeface="Bahnschrift SemiLight SemiConde" panose="020B0502040204020203" pitchFamily="34" charset="0"/>
              </a:rPr>
              <a:t>Position Sensor</a:t>
            </a:r>
            <a:endParaRPr lang="th-TH" sz="4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7" y="2199737"/>
            <a:ext cx="9720073" cy="4088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การวัดตำแหน่งเป็นพื้นฐานของระบบการวัดในอุตสาหกรรม ในที่นี่ จะศึกษาตัวตรวจรู้ 3 ชนิด คือ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Potentiometer</a:t>
            </a:r>
            <a:endParaRPr lang="th-TH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Variable Differential Transformer, LVDT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Optical Encoder</a:t>
            </a:r>
            <a:endParaRPr lang="th-TH" sz="24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55117" y="1664898"/>
            <a:ext cx="9720073" cy="4023360"/>
          </a:xfrm>
        </p:spPr>
        <p:txBody>
          <a:bodyPr/>
          <a:lstStyle/>
          <a:p>
            <a:pPr algn="ctr"/>
            <a:endParaRPr lang="th-TH" sz="2400" dirty="0"/>
          </a:p>
          <a:p>
            <a:pPr marL="0" indent="0" algn="ctr">
              <a:buNone/>
            </a:pPr>
            <a:endParaRPr lang="th-TH" sz="2400" dirty="0"/>
          </a:p>
          <a:p>
            <a:pPr marL="0" indent="0" algn="ctr">
              <a:buNone/>
            </a:pPr>
            <a:r>
              <a:rPr lang="th-TH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Mali Grade 6" panose="02000506000000020004" pitchFamily="2" charset="-34"/>
                <a:cs typeface="TH Mali Grade 6" panose="02000506000000020004" pitchFamily="2" charset="-34"/>
              </a:rPr>
              <a:t>จบการนำเสนอ</a:t>
            </a:r>
            <a:endParaRPr lang="en-US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Mali Grade 6" panose="02000506000000020004" pitchFamily="2" charset="-34"/>
              <a:cs typeface="TH Mali Grade 6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81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61975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sz="4000" b="1" dirty="0">
                <a:latin typeface="Bahnschrift SemiLight SemiConde" panose="020B0502040204020203" pitchFamily="34" charset="0"/>
              </a:rPr>
              <a:t>Position Sensor</a:t>
            </a:r>
            <a:r>
              <a:rPr lang="th-TH" sz="4000" b="1" dirty="0">
                <a:latin typeface="Bahnschrift SemiLight SemiConde" panose="020B0502040204020203" pitchFamily="34" charset="0"/>
              </a:rPr>
              <a:t> </a:t>
            </a:r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แบ่งได้ 3 ชนิด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2208363"/>
            <a:ext cx="9720073" cy="40802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Potentiometer 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หรือตัวต้านทานปรับค่าได้ จะแบ่งออกเป็น 2 แบบคือ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โพเทนชิออมิเตอร์แบบหมุน  และ โพเทนชิออมิเตอร์แบบเลื่อนแนวตรง</a:t>
            </a:r>
          </a:p>
          <a:p>
            <a:pPr algn="thaiDist">
              <a:buFont typeface="Wingdings" panose="05000000000000000000" pitchFamily="2" charset="2"/>
              <a:buChar char="Ø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หลักการทำงานของโพเทนชิออมิเตอร์สำหรับทั้งสองประเภทนั้นเหมือนกัน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 โพเทนชิโอมิเตอร์แบบหมุน</a:t>
            </a:r>
          </a:p>
          <a:p>
            <a:pPr lvl="1" algn="thaiDist">
              <a:buFont typeface="Arial" panose="020B0604020202020204" pitchFamily="34" charset="0"/>
              <a:buChar char="•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โดยโพเทนชิโอมิเตอร์แบบหมุนส่วนใหญ่จะใช้สำหรับการรับแรงดันไฟฟ้าที่ปรับได้เพื่อเป็นส่วนหนึ่งของวงจรอิเล็กทรอนิกส์และวงจรไฟฟ้า ตัวควบคุมระดับเสียงของทรานซิสเตอร์วิทยุเป็นตัวอย่างที่เป็นที่นิยมของโพเทนชิโอมิเตอร์แบบโรตารี่ที่ปุ่มหมุนของโพเทนชิออมิเตอร์จะควบคุมการจ่ายไฟให้กับแอมป์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th-TH" dirty="0"/>
          </a:p>
          <a:p>
            <a:pPr marL="0" indent="0">
              <a:buClr>
                <a:schemeClr val="tx1"/>
              </a:buClr>
              <a:buNone/>
            </a:pPr>
            <a:endParaRPr lang="th-TH" dirty="0"/>
          </a:p>
          <a:p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3152CA6-25F8-4D07-877E-C016CC915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19" y="4520242"/>
            <a:ext cx="4324900" cy="16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7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thaiDi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โพเทนชิออมิเตอร์แบบเลื่อนแนวตรง</a:t>
            </a:r>
          </a:p>
          <a:p>
            <a:pPr lvl="1" algn="thaiDist">
              <a:buFont typeface="Arial" panose="020B0604020202020204" pitchFamily="34" charset="0"/>
              <a:buChar char="•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พเทนชิออมิเตอร์ชนิดนี้มีสองขั้วหน้าสัมผัสระหว่างที่ความต้านทานสม่ำเสมอถูกวางในรูปแบบครึ่งวงกลม อุปกรณ์ยังมีขั้วกลางที่เชื่อมต่อกับความต้านทานผ่านการสัมผัสเลื่อนที่แนบมากับลูกบิดแบบหมุน ด้วยการหมุนปุ่มเดียวคุณสามารถเลื่อนหน้าสัมผัสแบบเลื่อนบนความต้านทานแบบครึ่งวงกลม </a:t>
            </a:r>
          </a:p>
          <a:p>
            <a:pPr lvl="1" algn="thaiDist">
              <a:buFont typeface="Wingdings" panose="05000000000000000000" pitchFamily="2" charset="2"/>
              <a:buChar char="v"/>
            </a:pPr>
            <a:endParaRPr lang="th-TH" sz="16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พเทนชิโอมิเตอร์แบบเชิงเส้นนั้นเหมือนกันแต่ความแตกต่างเพียงอย่างเดียวคือที่นี่แทนที่จะเป็นการเคลื่อนไหวแบบหมุนรายชื่อผู้ติดต่อแบบเลื่อนจะถูกย้ายบนตัวต้านทานแบบเชิงเส้น</a:t>
            </a:r>
          </a:p>
          <a:p>
            <a:pPr algn="thaiDi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th-TH" dirty="0"/>
          </a:p>
          <a:p>
            <a:pPr algn="thaiDist"/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11" y="3735238"/>
            <a:ext cx="2837656" cy="24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8230AE-A651-455F-81BD-125E3099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79" y="439559"/>
            <a:ext cx="9720072" cy="149961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h-TH" sz="3200" dirty="0" err="1"/>
              <a:t>เอาท์พุต</a:t>
            </a:r>
            <a:r>
              <a:rPr lang="th-TH" sz="3200" dirty="0"/>
              <a:t>ของโพเทนชิออมิเตอร์แบบ</a:t>
            </a:r>
            <a:r>
              <a:rPr lang="th-TH" sz="3200" dirty="0" err="1"/>
              <a:t>ฟั</a:t>
            </a:r>
            <a:r>
              <a:rPr lang="th-TH" sz="3200" dirty="0"/>
              <a:t>งก</a:t>
            </a:r>
            <a:r>
              <a:rPr lang="th-TH" sz="3200" dirty="0" err="1"/>
              <a:t>์ชั่น</a:t>
            </a:r>
            <a:r>
              <a:rPr lang="th-TH" sz="3200" dirty="0"/>
              <a:t>ถ่ายโอนเชิงเส้น</a:t>
            </a:r>
            <a:br>
              <a:rPr lang="th-TH" sz="3200" dirty="0"/>
            </a:br>
            <a:r>
              <a:rPr lang="th-TH" sz="3200" dirty="0"/>
              <a:t>และแบบ</a:t>
            </a:r>
            <a:r>
              <a:rPr lang="th-TH" sz="3200" dirty="0" err="1"/>
              <a:t>ฟั</a:t>
            </a:r>
            <a:r>
              <a:rPr lang="th-TH" sz="3200" dirty="0"/>
              <a:t>งก</a:t>
            </a:r>
            <a:r>
              <a:rPr lang="th-TH" sz="3200" dirty="0" err="1"/>
              <a:t>์ชั่น</a:t>
            </a:r>
            <a:r>
              <a:rPr lang="th-TH" sz="3200" dirty="0"/>
              <a:t>ถ่ายโอนลอการิทึม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C02B0C20-B184-49D9-A097-090FE2026621}"/>
              </a:ext>
            </a:extLst>
          </p:cNvPr>
          <p:cNvSpPr/>
          <p:nvPr/>
        </p:nvSpPr>
        <p:spPr>
          <a:xfrm>
            <a:off x="914400" y="2213156"/>
            <a:ext cx="5106221" cy="352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991F188-BF28-4013-AF13-B0566E33D757}"/>
              </a:ext>
            </a:extLst>
          </p:cNvPr>
          <p:cNvSpPr/>
          <p:nvPr/>
        </p:nvSpPr>
        <p:spPr>
          <a:xfrm>
            <a:off x="6398690" y="2447404"/>
            <a:ext cx="4800600" cy="30597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D00F838-D45C-4D71-883A-7089FDF8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05" y="2310301"/>
            <a:ext cx="4524009" cy="2087433"/>
          </a:xfrm>
          <a:prstGeom prst="rect">
            <a:avLst/>
          </a:prstGeom>
        </p:spPr>
      </p:pic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7FA002AB-05D1-4845-B8D1-4AEE849D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210" y="4543730"/>
            <a:ext cx="2133600" cy="112395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247E2CC-54AE-4F1E-876C-AA50BEE6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995" y="2547476"/>
            <a:ext cx="4581990" cy="28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61975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th-TH" sz="4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ประเภทของ </a:t>
            </a:r>
            <a:r>
              <a:rPr lang="en-US" sz="4000" b="1" dirty="0">
                <a:latin typeface="Bahnschrift SemiLight SemiConde" panose="020B0502040204020203" pitchFamily="34" charset="0"/>
              </a:rPr>
              <a:t>Potentiometer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2208363"/>
            <a:ext cx="9720073" cy="40802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โพเทนชิออมิเตอร์แบบต่อเนื่อง เป็น </a:t>
            </a: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Single-turn 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ทำจาก ฟิล์มคาร์บอน ฟิล์มโลหะ พลาสติกตัวนำ โลหะเซรามิก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h-TH" dirty="0"/>
              <a:t>โพเทนชิออมิเตอร์แบบขดลวด เป็น </a:t>
            </a:r>
            <a:r>
              <a:rPr lang="en-US" dirty="0"/>
              <a:t>multi-turn </a:t>
            </a:r>
            <a:r>
              <a:rPr lang="th-TH" dirty="0"/>
              <a:t>ทำจากเส้น ลวด พลาดติ</a:t>
            </a:r>
            <a:r>
              <a:rPr lang="th-TH" dirty="0" err="1"/>
              <a:t>นัม</a:t>
            </a:r>
            <a:r>
              <a:rPr lang="th-TH" dirty="0"/>
              <a:t> หรือ โลหะ</a:t>
            </a:r>
            <a:r>
              <a:rPr lang="th-TH" dirty="0" err="1"/>
              <a:t>ผส</a:t>
            </a:r>
            <a:r>
              <a:rPr lang="th-TH" dirty="0"/>
              <a:t>มน</a:t>
            </a:r>
            <a:r>
              <a:rPr lang="th-TH" dirty="0" err="1"/>
              <a:t>ิค</a:t>
            </a:r>
            <a:r>
              <a:rPr lang="th-TH" dirty="0"/>
              <a:t>เก</a:t>
            </a:r>
            <a:r>
              <a:rPr lang="th-TH" dirty="0" err="1"/>
              <a:t>ิล</a:t>
            </a:r>
            <a:endParaRPr lang="th-TH" dirty="0"/>
          </a:p>
          <a:p>
            <a:pPr marL="0" indent="0">
              <a:buClr>
                <a:schemeClr val="tx1"/>
              </a:buClr>
              <a:buNone/>
            </a:pPr>
            <a:endParaRPr lang="th-TH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th-TH" dirty="0"/>
          </a:p>
          <a:p>
            <a:endParaRPr lang="en-US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55C9389-60D5-49FA-899F-CA172D36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03" y="3397876"/>
            <a:ext cx="2752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A32E16-D54D-497C-B25D-58F8CA7B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40" y="1234585"/>
            <a:ext cx="7173879" cy="1254693"/>
          </a:xfrm>
        </p:spPr>
        <p:txBody>
          <a:bodyPr>
            <a:normAutofit/>
          </a:bodyPr>
          <a:lstStyle/>
          <a:p>
            <a:r>
              <a:rPr lang="th-TH" sz="3200" dirty="0"/>
              <a:t>การเชื่อมต่อโพเทนชิออมิเตอร์ไปใช้งาน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3452F2C-CEAC-4C37-846A-56C8618F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40" y="2047964"/>
            <a:ext cx="6888129" cy="2762072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557974D-76F3-4784-AE74-F948F3ABEE86}"/>
              </a:ext>
            </a:extLst>
          </p:cNvPr>
          <p:cNvSpPr txBox="1"/>
          <p:nvPr/>
        </p:nvSpPr>
        <p:spPr>
          <a:xfrm>
            <a:off x="2312377" y="46950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Basic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EF57C0D-8E1F-4F65-BAE1-753D23AE764C}"/>
              </a:ext>
            </a:extLst>
          </p:cNvPr>
          <p:cNvSpPr txBox="1"/>
          <p:nvPr/>
        </p:nvSpPr>
        <p:spPr>
          <a:xfrm>
            <a:off x="5797062" y="4779585"/>
            <a:ext cx="21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Dual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Powersupplies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71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มนมุมสี่เหลี่ยมผืนผ้าด้านทแยงมุม 4"/>
          <p:cNvSpPr/>
          <p:nvPr/>
        </p:nvSpPr>
        <p:spPr>
          <a:xfrm>
            <a:off x="1024128" y="541782"/>
            <a:ext cx="9720073" cy="1543050"/>
          </a:xfrm>
          <a:prstGeom prst="round2Diag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Variable Differential Transformer, LVDT</a:t>
            </a:r>
            <a:endParaRPr lang="th-TH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1024127" y="2229066"/>
            <a:ext cx="10001427" cy="4080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>
              <a:buFont typeface="Wingdings" panose="05000000000000000000" pitchFamily="2" charset="2"/>
              <a:buChar char="v"/>
            </a:pP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ทรานสดิวเซอร์ที่ใช้สำหรับวัดตำแหน่งหรือการขจัด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displacement)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ในงานอุตสาหกรรมนั้นที่เห็นๆ ใช้กันจะเป็นแบบ 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  (Linear Variable Differential Transformer) 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 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Linear Transducer 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ซึ่งทั้งสองแบบนี้มีหน้าที่ในการทำงานเหมือนกันนั้นคือสามารถใช้วัดตำแหน่งของวัตถุได้ แต่ที่แตกต่างคือมีหลักการทำงานที่แตกต่างกัน</a:t>
            </a:r>
          </a:p>
          <a:p>
            <a:pPr algn="thaiDist">
              <a:buFont typeface="Wingdings" panose="05000000000000000000" pitchFamily="2" charset="2"/>
              <a:buChar char="v"/>
            </a:pP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  (Linear Variable Differential Transformer) 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ทรานสดิวเซอร์ชนิดเปลี่ยนแปลงความเหนี่ยวนำแบบเชิงเส้นซึ่งเป็นทรานสดิวเซอร์ที่ใช้สำหรับตรวจวัดตำแหน่งเช่นกันแต่หลักการทำงานนั้นจะอาศัยการเปลี่ยนแปลงค่าความเหนี่ยวนำตามตำแหน่งการเคลื่อนที่ โครงสร้างภายในของ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จะประกอบไปด้วย ขดลวดปฐมภูมิ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primary winding)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และขดลวดทุติยภูมิ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secondary winding)</a:t>
            </a:r>
          </a:p>
          <a:p>
            <a:pPr algn="thaiDist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EB9D25B5-8393-45F0-8C67-0F11E12B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62" y="4297680"/>
            <a:ext cx="2364639" cy="1892913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DBBAE66-93FE-402A-BE81-42A3A1937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74" y="4269213"/>
            <a:ext cx="4836680" cy="2003571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4C8524E-CB13-4E6C-BCD0-30721B49C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873" y="4269212"/>
            <a:ext cx="1170289" cy="4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24128" y="836762"/>
            <a:ext cx="9720073" cy="54518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thaiDi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th-TH" sz="20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thaiDist">
              <a:buFont typeface="Wingdings" panose="05000000000000000000" pitchFamily="2" charset="2"/>
              <a:buChar char="v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Linear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Transducer 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ทรานสดิวเซอร์นี้ใช้หลักการจากคุณสมบัติของสนามแม่เหล็กในการทำงานจึงบางครั้งอาจเรียกว่า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Magnetic Linear Transducer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โครงสร้างภายในก็จะแตกต่างจาก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คือจะไม่มีขดลวดอยู่ภายใน จะออกแบบมาให้มีลักษณะเป็นแนวยาว เป็นแท่ง หรือเป็นแกนเพื่อให้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magnet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สามารถสไลด์ขนานไปกับอุปกรณ์ตามความยาวได้</a:t>
            </a:r>
          </a:p>
          <a:p>
            <a:pPr algn="thaiDist">
              <a:buFont typeface="Wingdings" panose="05000000000000000000" pitchFamily="2" charset="2"/>
              <a:buChar char="§"/>
            </a:pP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ด้วยโครงสร้างของทั้ง 2 แบบ แตกต่างกัน หากเรานำทั้งสองประเภทนี้มาเริ่มใช้งานพร้อมกัน ในขณะใช้งาน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 นั้นจะเกิดการเสียดสีของขดลวดภายในซึ่งหากใช้งานไปในระยะเวลานาน ๆ จะทำให้ขดลวดนั้นเสื่อมและพังได้ แต่ถ้าเป็น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Magnetic Linear Transducer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ในขณะทำงานจะไม่มีการเสียดสีระหว่างอุปกรณ์เลยจึงทำให้สามารถใช้งานได้อย่างยาวนาน แต่ถ้าในเรื่องของราคา แบบ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LVDT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นั้นจะมีราคาถูกกว่าแต่อายุการใช้งานจะต่ำกว่าแบบ </a:t>
            </a:r>
            <a:r>
              <a:rPr lang="en-US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Magnetic Linear Transducer </a:t>
            </a:r>
            <a:r>
              <a:rPr lang="th-TH" sz="20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มาก</a:t>
            </a:r>
          </a:p>
          <a:p>
            <a:pPr algn="thaiDi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th-TH" sz="2000" dirty="0"/>
          </a:p>
          <a:p>
            <a:pPr algn="thaiDist"/>
            <a:endParaRPr lang="en-US" sz="20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DBEC101-625C-4F69-863E-EF3115E9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64" y="3439632"/>
            <a:ext cx="7467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นทิกรัล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211_TF22378848.potx" id="{8FE1DE35-A080-421B-8F82-37FE93D24C6C}" vid="{08C7B568-952C-4882-AE21-537166873B3B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71af3243-3dd4-4a8d-8c0d-dd76da1f02a5"/>
    <ds:schemaRef ds:uri="http://purl.org/dc/elements/1.1/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การออกแบบที่ครบถ้วน</Template>
  <TotalTime>0</TotalTime>
  <Words>1502</Words>
  <Application>Microsoft Office PowerPoint</Application>
  <PresentationFormat>แบบจอกว้าง</PresentationFormat>
  <Paragraphs>130</Paragraphs>
  <Slides>20</Slides>
  <Notes>18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30" baseType="lpstr">
      <vt:lpstr>Arial</vt:lpstr>
      <vt:lpstr>Bahnschrift SemiLight SemiConde</vt:lpstr>
      <vt:lpstr>FreesiaUPC</vt:lpstr>
      <vt:lpstr>Leelawadee</vt:lpstr>
      <vt:lpstr>TH Mali Grade 6</vt:lpstr>
      <vt:lpstr>TH Niramit AS</vt:lpstr>
      <vt:lpstr>Tw Cen MT</vt:lpstr>
      <vt:lpstr>Wingdings</vt:lpstr>
      <vt:lpstr>Wingdings 3</vt:lpstr>
      <vt:lpstr>อินทิกรัล</vt:lpstr>
      <vt:lpstr>ch4 Position Sensor</vt:lpstr>
      <vt:lpstr>Position Sensor</vt:lpstr>
      <vt:lpstr>Position Sensor แบ่งได้ 3 ชนิด</vt:lpstr>
      <vt:lpstr>งานนำเสนอ PowerPoint</vt:lpstr>
      <vt:lpstr>เอาท์พุตของโพเทนชิออมิเตอร์แบบฟังก์ชั่นถ่ายโอนเชิงเส้น และแบบฟังก์ชั่นถ่ายโอนลอการิทึม</vt:lpstr>
      <vt:lpstr>ประเภทของ Potentiometer </vt:lpstr>
      <vt:lpstr>การเชื่อมต่อโพเทนชิออมิเตอร์ไปใช้งาน</vt:lpstr>
      <vt:lpstr>Variable Differential Transformer, LVDT</vt:lpstr>
      <vt:lpstr>งานนำเสนอ PowerPoint</vt:lpstr>
      <vt:lpstr>เอ็นโคดเดอร์ตรวจรู้ตำแหน่ง (Position Encoder)</vt:lpstr>
      <vt:lpstr>งานนำเสนอ PowerPoint</vt:lpstr>
      <vt:lpstr>งานนำเสนอ PowerPoint</vt:lpstr>
      <vt:lpstr>ออปติคอลเอ็นโคดเดอร์ (Optical Encoder)</vt:lpstr>
      <vt:lpstr>งานนำเสนอ PowerPoint</vt:lpstr>
      <vt:lpstr>การประยุกต์ใช้งาน Position Sensor </vt:lpstr>
      <vt:lpstr>งานนำเสนอ PowerPoint</vt:lpstr>
      <vt:lpstr>งานนำเสนอ PowerPoint</vt:lpstr>
      <vt:lpstr>งานนำเสนอ PowerPoint</vt:lpstr>
      <vt:lpstr>ผู้จัดทำ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2021-09-10T04:17:58Z</dcterms:created>
  <dcterms:modified xsi:type="dcterms:W3CDTF">2021-09-10T07:04:47Z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