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notesSlides/notesSlide8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1" r:id="rId2"/>
    <p:sldId id="2562" r:id="rId3"/>
    <p:sldId id="2563" r:id="rId4"/>
    <p:sldId id="2564" r:id="rId5"/>
    <p:sldId id="2565" r:id="rId6"/>
    <p:sldId id="2566" r:id="rId7"/>
    <p:sldId id="2567" r:id="rId8"/>
    <p:sldId id="2568" r:id="rId9"/>
    <p:sldId id="2569" r:id="rId10"/>
    <p:sldId id="2570" r:id="rId11"/>
    <p:sldId id="2571" r:id="rId12"/>
    <p:sldId id="2572" r:id="rId13"/>
    <p:sldId id="2573" r:id="rId14"/>
    <p:sldId id="2574" r:id="rId15"/>
    <p:sldId id="2575" r:id="rId16"/>
    <p:sldId id="2576" r:id="rId17"/>
    <p:sldId id="2577" r:id="rId18"/>
    <p:sldId id="2578" r:id="rId19"/>
    <p:sldId id="2579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abelas Temporárias no MySQL: Uso, Vantagens e Boas Práticas" id="{39F6B5B2-F411-49BD-A884-A95A28BD0EC7}">
          <p14:sldIdLst>
            <p14:sldId id="2561"/>
            <p14:sldId id="2562"/>
          </p14:sldIdLst>
        </p14:section>
        <p14:section name="Conceito e finalidade das tabelas temporárias" id="{D89A73F5-7312-4CE4-B1B9-D6F19E6022E4}">
          <p14:sldIdLst>
            <p14:sldId id="2563"/>
            <p14:sldId id="2564"/>
            <p14:sldId id="2565"/>
            <p14:sldId id="2566"/>
          </p14:sldIdLst>
        </p14:section>
        <p14:section name="Criação e utilização de tabelas temporárias" id="{7E69F848-428B-403E-8338-23AC441360C3}">
          <p14:sldIdLst>
            <p14:sldId id="2567"/>
            <p14:sldId id="2568"/>
            <p14:sldId id="2569"/>
            <p14:sldId id="2570"/>
          </p14:sldIdLst>
        </p14:section>
        <p14:section name="Escopo e ciclo de vida das tabelas temporárias" id="{B809F795-8BC4-47B8-A5E8-47F782253D0E}">
          <p14:sldIdLst>
            <p14:sldId id="2571"/>
            <p14:sldId id="2572"/>
            <p14:sldId id="2573"/>
            <p14:sldId id="2574"/>
          </p14:sldIdLst>
        </p14:section>
        <p14:section name="Desempenho, limitações e melhores práticas" id="{BFF7B7EF-C4A0-49FA-A72E-ED91F73CEA11}">
          <p14:sldIdLst>
            <p14:sldId id="2575"/>
            <p14:sldId id="2576"/>
            <p14:sldId id="2577"/>
            <p14:sldId id="2578"/>
          </p14:sldIdLst>
        </p14:section>
        <p14:section name="Conclusão" id="{E1A3B868-F326-429F-AF91-EEFB97D4A8F8}">
          <p14:sldIdLst>
            <p14:sldId id="257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6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88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927E1A-030A-4DBD-B4BB-A6CB6089ADF5}" type="doc">
      <dgm:prSet loTypeId="urn:microsoft.com/office/officeart/2024/3/layout/hArc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ABE20F-2D8C-4071-A2C8-2D9029ADE2A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t-BR"/>
            <a:t>Importância das Tabelas Temporárias</a:t>
          </a:r>
          <a:endParaRPr lang="en-US"/>
        </a:p>
      </dgm:t>
    </dgm:pt>
    <dgm:pt modelId="{EEA0D45A-8A33-4B6F-B855-84B5D9BC5C47}" type="parTrans" cxnId="{B49F9A86-70B0-479E-831C-337EA47B69E5}">
      <dgm:prSet/>
      <dgm:spPr/>
      <dgm:t>
        <a:bodyPr/>
        <a:lstStyle/>
        <a:p>
          <a:endParaRPr lang="en-US"/>
        </a:p>
      </dgm:t>
    </dgm:pt>
    <dgm:pt modelId="{2ED63576-FDBC-498C-BDA0-FC4E7826C244}" type="sibTrans" cxnId="{B49F9A86-70B0-479E-831C-337EA47B69E5}">
      <dgm:prSet/>
      <dgm:spPr/>
      <dgm:t>
        <a:bodyPr/>
        <a:lstStyle/>
        <a:p>
          <a:pPr>
            <a:lnSpc>
              <a:spcPct val="100000"/>
            </a:lnSpc>
            <a:defRPr b="1"/>
          </a:pPr>
          <a:endParaRPr lang="en-US"/>
        </a:p>
      </dgm:t>
    </dgm:pt>
    <dgm:pt modelId="{09FFBE27-9685-4E03-AF86-C9292F602FCD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As tabelas temporárias ajudam a gerenciar dados temporários com eficiência durante operações complexas.</a:t>
          </a:r>
          <a:endParaRPr lang="en-US"/>
        </a:p>
      </dgm:t>
    </dgm:pt>
    <dgm:pt modelId="{A8AEB518-21B8-4349-81EF-E873F26CA4D2}" type="parTrans" cxnId="{D3453159-21DE-47F1-8CE2-AEEDE2E222FC}">
      <dgm:prSet/>
      <dgm:spPr/>
      <dgm:t>
        <a:bodyPr/>
        <a:lstStyle/>
        <a:p>
          <a:endParaRPr lang="en-US"/>
        </a:p>
      </dgm:t>
    </dgm:pt>
    <dgm:pt modelId="{17BC619F-61A0-4FF1-B6C4-B1F380087506}" type="sibTrans" cxnId="{D3453159-21DE-47F1-8CE2-AEEDE2E222FC}">
      <dgm:prSet/>
      <dgm:spPr/>
      <dgm:t>
        <a:bodyPr/>
        <a:lstStyle/>
        <a:p>
          <a:endParaRPr lang="en-US"/>
        </a:p>
      </dgm:t>
    </dgm:pt>
    <dgm:pt modelId="{8E1BF39E-3A9D-48A2-AFD8-C6C5F58E9AB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t-BR"/>
            <a:t>Compreensão de Uso e Escopo</a:t>
          </a:r>
          <a:endParaRPr lang="en-US"/>
        </a:p>
      </dgm:t>
    </dgm:pt>
    <dgm:pt modelId="{111B8369-560E-4D4E-AE94-84B01DEFB69A}" type="parTrans" cxnId="{4CB773F9-ACC6-46FB-9E38-B66813A09880}">
      <dgm:prSet/>
      <dgm:spPr/>
      <dgm:t>
        <a:bodyPr/>
        <a:lstStyle/>
        <a:p>
          <a:endParaRPr lang="en-US"/>
        </a:p>
      </dgm:t>
    </dgm:pt>
    <dgm:pt modelId="{AFF75158-AA60-4009-9E2E-66D863DBA281}" type="sibTrans" cxnId="{4CB773F9-ACC6-46FB-9E38-B66813A09880}">
      <dgm:prSet/>
      <dgm:spPr/>
      <dgm:t>
        <a:bodyPr/>
        <a:lstStyle/>
        <a:p>
          <a:pPr>
            <a:lnSpc>
              <a:spcPct val="100000"/>
            </a:lnSpc>
            <a:defRPr b="1"/>
          </a:pPr>
          <a:endParaRPr lang="en-US"/>
        </a:p>
      </dgm:t>
    </dgm:pt>
    <dgm:pt modelId="{DB3FCDC7-9BD9-4935-9B31-5703A9A23752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Conhecer o uso correto e o escopo das tabelas temporárias evita erros e melhora a performance.</a:t>
          </a:r>
          <a:endParaRPr lang="en-US"/>
        </a:p>
      </dgm:t>
    </dgm:pt>
    <dgm:pt modelId="{E1965080-2F8D-4F2F-9A4F-64EB94C651EB}" type="parTrans" cxnId="{98087B14-11B9-4B9A-A806-6D1CAC79104B}">
      <dgm:prSet/>
      <dgm:spPr/>
      <dgm:t>
        <a:bodyPr/>
        <a:lstStyle/>
        <a:p>
          <a:endParaRPr lang="en-US"/>
        </a:p>
      </dgm:t>
    </dgm:pt>
    <dgm:pt modelId="{F696F147-E465-4351-9713-E8788564D3FC}" type="sibTrans" cxnId="{98087B14-11B9-4B9A-A806-6D1CAC79104B}">
      <dgm:prSet/>
      <dgm:spPr/>
      <dgm:t>
        <a:bodyPr/>
        <a:lstStyle/>
        <a:p>
          <a:endParaRPr lang="en-US"/>
        </a:p>
      </dgm:t>
    </dgm:pt>
    <dgm:pt modelId="{E66EADE6-01BA-4123-A184-160AFC68D9F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t-BR"/>
            <a:t>Benefícios e Limitações</a:t>
          </a:r>
          <a:endParaRPr lang="en-US"/>
        </a:p>
      </dgm:t>
    </dgm:pt>
    <dgm:pt modelId="{45CB7A1C-6C15-4050-9FC8-77C1E1A2ED36}" type="parTrans" cxnId="{0EA5CCCE-3363-4231-BE18-2F3209BF57EC}">
      <dgm:prSet/>
      <dgm:spPr/>
      <dgm:t>
        <a:bodyPr/>
        <a:lstStyle/>
        <a:p>
          <a:endParaRPr lang="en-US"/>
        </a:p>
      </dgm:t>
    </dgm:pt>
    <dgm:pt modelId="{AC99370A-42F4-4108-B9F4-282797EAE22F}" type="sibTrans" cxnId="{0EA5CCCE-3363-4231-BE18-2F3209BF57EC}">
      <dgm:prSet/>
      <dgm:spPr/>
      <dgm:t>
        <a:bodyPr/>
        <a:lstStyle/>
        <a:p>
          <a:endParaRPr lang="en-US"/>
        </a:p>
      </dgm:t>
    </dgm:pt>
    <dgm:pt modelId="{FB071329-70B5-4AB5-B34D-7EDD8DADF367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Aproveitar os benefícios das tabelas temporárias exige atenção às suas limitações para manutenção eficaz.</a:t>
          </a:r>
          <a:endParaRPr lang="en-US"/>
        </a:p>
      </dgm:t>
    </dgm:pt>
    <dgm:pt modelId="{3C0B225D-A831-4EA3-9DDD-CA639BF84248}" type="parTrans" cxnId="{FDDFAA47-22F7-4691-8AA1-37DB65EB89F0}">
      <dgm:prSet/>
      <dgm:spPr/>
      <dgm:t>
        <a:bodyPr/>
        <a:lstStyle/>
        <a:p>
          <a:endParaRPr lang="en-US"/>
        </a:p>
      </dgm:t>
    </dgm:pt>
    <dgm:pt modelId="{039E9B35-5879-4BE7-86AC-D4292386953C}" type="sibTrans" cxnId="{FDDFAA47-22F7-4691-8AA1-37DB65EB89F0}">
      <dgm:prSet/>
      <dgm:spPr/>
      <dgm:t>
        <a:bodyPr/>
        <a:lstStyle/>
        <a:p>
          <a:endParaRPr lang="en-US"/>
        </a:p>
      </dgm:t>
    </dgm:pt>
    <dgm:pt modelId="{3DE3BF5D-3122-4489-9867-5269AFB9BB83}" type="pres">
      <dgm:prSet presAssocID="{70927E1A-030A-4DBD-B4BB-A6CB6089ADF5}" presName="Name0" presStyleCnt="0">
        <dgm:presLayoutVars>
          <dgm:dir/>
          <dgm:resizeHandles val="exact"/>
        </dgm:presLayoutVars>
      </dgm:prSet>
      <dgm:spPr/>
    </dgm:pt>
    <dgm:pt modelId="{E5BACC2A-B8ED-4EE2-9395-E09AE95A34F3}" type="pres">
      <dgm:prSet presAssocID="{B0ABE20F-2D8C-4071-A2C8-2D9029ADE2AA}" presName="compNode" presStyleCnt="0"/>
      <dgm:spPr/>
    </dgm:pt>
    <dgm:pt modelId="{A7879ABA-55B4-448B-AC54-97BA449E1E30}" type="pres">
      <dgm:prSet presAssocID="{B0ABE20F-2D8C-4071-A2C8-2D9029ADE2AA}" presName="pictRect" presStyleLbl="revTx" presStyleIdx="0" presStyleCnt="6">
        <dgm:presLayoutVars>
          <dgm:chMax val="0"/>
          <dgm:bulletEnabled/>
        </dgm:presLayoutVars>
      </dgm:prSet>
      <dgm:spPr/>
    </dgm:pt>
    <dgm:pt modelId="{EDAFD9EB-A8E4-45BC-8954-6517EA7B2904}" type="pres">
      <dgm:prSet presAssocID="{B0ABE20F-2D8C-4071-A2C8-2D9029ADE2AA}" presName="textRect" presStyleLbl="revTx" presStyleIdx="1" presStyleCnt="6">
        <dgm:presLayoutVars>
          <dgm:bulletEnabled/>
        </dgm:presLayoutVars>
      </dgm:prSet>
      <dgm:spPr/>
    </dgm:pt>
    <dgm:pt modelId="{16D9D52B-B48C-488D-90B9-1E844D34CC98}" type="pres">
      <dgm:prSet presAssocID="{2ED63576-FDBC-498C-BDA0-FC4E7826C244}" presName="sibTrans" presStyleLbl="sibTrans2D1" presStyleIdx="0" presStyleCnt="0"/>
      <dgm:spPr/>
    </dgm:pt>
    <dgm:pt modelId="{737DCF78-8115-470D-9C08-77973D2F004C}" type="pres">
      <dgm:prSet presAssocID="{8E1BF39E-3A9D-48A2-AFD8-C6C5F58E9AB8}" presName="compNode" presStyleCnt="0"/>
      <dgm:spPr/>
    </dgm:pt>
    <dgm:pt modelId="{07D7260E-27A4-402C-83B6-E99DE00E6C9B}" type="pres">
      <dgm:prSet presAssocID="{8E1BF39E-3A9D-48A2-AFD8-C6C5F58E9AB8}" presName="pictRect" presStyleLbl="revTx" presStyleIdx="2" presStyleCnt="6">
        <dgm:presLayoutVars>
          <dgm:chMax val="0"/>
          <dgm:bulletEnabled/>
        </dgm:presLayoutVars>
      </dgm:prSet>
      <dgm:spPr/>
    </dgm:pt>
    <dgm:pt modelId="{AA0B1D58-7D80-4B73-A77C-B4203A1315CB}" type="pres">
      <dgm:prSet presAssocID="{8E1BF39E-3A9D-48A2-AFD8-C6C5F58E9AB8}" presName="textRect" presStyleLbl="revTx" presStyleIdx="3" presStyleCnt="6">
        <dgm:presLayoutVars>
          <dgm:bulletEnabled/>
        </dgm:presLayoutVars>
      </dgm:prSet>
      <dgm:spPr/>
    </dgm:pt>
    <dgm:pt modelId="{105B35C5-21E9-4E39-ABF5-53C285B396FC}" type="pres">
      <dgm:prSet presAssocID="{AFF75158-AA60-4009-9E2E-66D863DBA281}" presName="sibTrans" presStyleLbl="sibTrans2D1" presStyleIdx="0" presStyleCnt="0"/>
      <dgm:spPr/>
    </dgm:pt>
    <dgm:pt modelId="{76DBA3DC-F8D2-4E05-ABC2-B620BDD01506}" type="pres">
      <dgm:prSet presAssocID="{E66EADE6-01BA-4123-A184-160AFC68D9F8}" presName="compNode" presStyleCnt="0"/>
      <dgm:spPr/>
    </dgm:pt>
    <dgm:pt modelId="{5BE00AC7-446A-488A-B4D2-09BEA3D352A6}" type="pres">
      <dgm:prSet presAssocID="{E66EADE6-01BA-4123-A184-160AFC68D9F8}" presName="pictRect" presStyleLbl="revTx" presStyleIdx="4" presStyleCnt="6">
        <dgm:presLayoutVars>
          <dgm:chMax val="0"/>
          <dgm:bulletEnabled/>
        </dgm:presLayoutVars>
      </dgm:prSet>
      <dgm:spPr/>
    </dgm:pt>
    <dgm:pt modelId="{C1A65798-0A5C-42CC-99AF-F97A47802421}" type="pres">
      <dgm:prSet presAssocID="{E66EADE6-01BA-4123-A184-160AFC68D9F8}" presName="textRect" presStyleLbl="revTx" presStyleIdx="5" presStyleCnt="6">
        <dgm:presLayoutVars>
          <dgm:bulletEnabled/>
        </dgm:presLayoutVars>
      </dgm:prSet>
      <dgm:spPr/>
    </dgm:pt>
  </dgm:ptLst>
  <dgm:cxnLst>
    <dgm:cxn modelId="{98087B14-11B9-4B9A-A806-6D1CAC79104B}" srcId="{8E1BF39E-3A9D-48A2-AFD8-C6C5F58E9AB8}" destId="{DB3FCDC7-9BD9-4935-9B31-5703A9A23752}" srcOrd="0" destOrd="0" parTransId="{E1965080-2F8D-4F2F-9A4F-64EB94C651EB}" sibTransId="{F696F147-E465-4351-9713-E8788564D3FC}"/>
    <dgm:cxn modelId="{958F5242-FC24-416D-8E92-722A4E601DAC}" type="presOf" srcId="{70927E1A-030A-4DBD-B4BB-A6CB6089ADF5}" destId="{3DE3BF5D-3122-4489-9867-5269AFB9BB83}" srcOrd="0" destOrd="0" presId="urn:microsoft.com/office/officeart/2024/3/layout/hArchList1"/>
    <dgm:cxn modelId="{FDDFAA47-22F7-4691-8AA1-37DB65EB89F0}" srcId="{E66EADE6-01BA-4123-A184-160AFC68D9F8}" destId="{FB071329-70B5-4AB5-B34D-7EDD8DADF367}" srcOrd="0" destOrd="0" parTransId="{3C0B225D-A831-4EA3-9DDD-CA639BF84248}" sibTransId="{039E9B35-5879-4BE7-86AC-D4292386953C}"/>
    <dgm:cxn modelId="{61956668-5B68-41DF-96C7-28086709977E}" type="presOf" srcId="{8E1BF39E-3A9D-48A2-AFD8-C6C5F58E9AB8}" destId="{07D7260E-27A4-402C-83B6-E99DE00E6C9B}" srcOrd="0" destOrd="0" presId="urn:microsoft.com/office/officeart/2024/3/layout/hArchList1"/>
    <dgm:cxn modelId="{29B51F6C-C67E-4284-BCAA-96EDE02F03E6}" type="presOf" srcId="{B0ABE20F-2D8C-4071-A2C8-2D9029ADE2AA}" destId="{A7879ABA-55B4-448B-AC54-97BA449E1E30}" srcOrd="0" destOrd="0" presId="urn:microsoft.com/office/officeart/2024/3/layout/hArchList1"/>
    <dgm:cxn modelId="{A580B94D-901D-4BC7-B901-AB14B39D86CB}" type="presOf" srcId="{AFF75158-AA60-4009-9E2E-66D863DBA281}" destId="{105B35C5-21E9-4E39-ABF5-53C285B396FC}" srcOrd="0" destOrd="0" presId="urn:microsoft.com/office/officeart/2024/3/layout/hArchList1"/>
    <dgm:cxn modelId="{D3453159-21DE-47F1-8CE2-AEEDE2E222FC}" srcId="{B0ABE20F-2D8C-4071-A2C8-2D9029ADE2AA}" destId="{09FFBE27-9685-4E03-AF86-C9292F602FCD}" srcOrd="0" destOrd="0" parTransId="{A8AEB518-21B8-4349-81EF-E873F26CA4D2}" sibTransId="{17BC619F-61A0-4FF1-B6C4-B1F380087506}"/>
    <dgm:cxn modelId="{B49F9A86-70B0-479E-831C-337EA47B69E5}" srcId="{70927E1A-030A-4DBD-B4BB-A6CB6089ADF5}" destId="{B0ABE20F-2D8C-4071-A2C8-2D9029ADE2AA}" srcOrd="0" destOrd="0" parTransId="{EEA0D45A-8A33-4B6F-B855-84B5D9BC5C47}" sibTransId="{2ED63576-FDBC-498C-BDA0-FC4E7826C244}"/>
    <dgm:cxn modelId="{026FF987-DB7E-4354-B1D6-59C0CB8F841C}" type="presOf" srcId="{2ED63576-FDBC-498C-BDA0-FC4E7826C244}" destId="{16D9D52B-B48C-488D-90B9-1E844D34CC98}" srcOrd="0" destOrd="0" presId="urn:microsoft.com/office/officeart/2024/3/layout/hArchList1"/>
    <dgm:cxn modelId="{866CF593-553E-4237-9886-37D1F7589434}" type="presOf" srcId="{09FFBE27-9685-4E03-AF86-C9292F602FCD}" destId="{EDAFD9EB-A8E4-45BC-8954-6517EA7B2904}" srcOrd="0" destOrd="0" presId="urn:microsoft.com/office/officeart/2024/3/layout/hArchList1"/>
    <dgm:cxn modelId="{0F5D7AA9-2B07-4222-8E1D-13D247BA0B77}" type="presOf" srcId="{FB071329-70B5-4AB5-B34D-7EDD8DADF367}" destId="{C1A65798-0A5C-42CC-99AF-F97A47802421}" srcOrd="0" destOrd="0" presId="urn:microsoft.com/office/officeart/2024/3/layout/hArchList1"/>
    <dgm:cxn modelId="{7D0D33C7-7CBB-419D-A83D-47F785537565}" type="presOf" srcId="{DB3FCDC7-9BD9-4935-9B31-5703A9A23752}" destId="{AA0B1D58-7D80-4B73-A77C-B4203A1315CB}" srcOrd="0" destOrd="0" presId="urn:microsoft.com/office/officeart/2024/3/layout/hArchList1"/>
    <dgm:cxn modelId="{0EA5CCCE-3363-4231-BE18-2F3209BF57EC}" srcId="{70927E1A-030A-4DBD-B4BB-A6CB6089ADF5}" destId="{E66EADE6-01BA-4123-A184-160AFC68D9F8}" srcOrd="2" destOrd="0" parTransId="{45CB7A1C-6C15-4050-9FC8-77C1E1A2ED36}" sibTransId="{AC99370A-42F4-4108-B9F4-282797EAE22F}"/>
    <dgm:cxn modelId="{BC85A1F8-7D93-4205-B841-2D8D27834AD0}" type="presOf" srcId="{E66EADE6-01BA-4123-A184-160AFC68D9F8}" destId="{5BE00AC7-446A-488A-B4D2-09BEA3D352A6}" srcOrd="0" destOrd="0" presId="urn:microsoft.com/office/officeart/2024/3/layout/hArchList1"/>
    <dgm:cxn modelId="{4CB773F9-ACC6-46FB-9E38-B66813A09880}" srcId="{70927E1A-030A-4DBD-B4BB-A6CB6089ADF5}" destId="{8E1BF39E-3A9D-48A2-AFD8-C6C5F58E9AB8}" srcOrd="1" destOrd="0" parTransId="{111B8369-560E-4D4E-AE94-84B01DEFB69A}" sibTransId="{AFF75158-AA60-4009-9E2E-66D863DBA281}"/>
    <dgm:cxn modelId="{C2D9106F-58F9-4152-A550-4BE5C968273A}" type="presParOf" srcId="{3DE3BF5D-3122-4489-9867-5269AFB9BB83}" destId="{E5BACC2A-B8ED-4EE2-9395-E09AE95A34F3}" srcOrd="0" destOrd="0" presId="urn:microsoft.com/office/officeart/2024/3/layout/hArchList1"/>
    <dgm:cxn modelId="{AA191B58-EB29-4B14-8749-18147AC2054F}" type="presParOf" srcId="{E5BACC2A-B8ED-4EE2-9395-E09AE95A34F3}" destId="{A7879ABA-55B4-448B-AC54-97BA449E1E30}" srcOrd="0" destOrd="0" presId="urn:microsoft.com/office/officeart/2024/3/layout/hArchList1"/>
    <dgm:cxn modelId="{CFFEBD4E-90D1-47C5-BA5D-602EC85729A0}" type="presParOf" srcId="{E5BACC2A-B8ED-4EE2-9395-E09AE95A34F3}" destId="{EDAFD9EB-A8E4-45BC-8954-6517EA7B2904}" srcOrd="1" destOrd="0" presId="urn:microsoft.com/office/officeart/2024/3/layout/hArchList1"/>
    <dgm:cxn modelId="{B41547D7-0E0A-45AF-B424-E0282B55BFFD}" type="presParOf" srcId="{3DE3BF5D-3122-4489-9867-5269AFB9BB83}" destId="{16D9D52B-B48C-488D-90B9-1E844D34CC98}" srcOrd="1" destOrd="0" presId="urn:microsoft.com/office/officeart/2024/3/layout/hArchList1"/>
    <dgm:cxn modelId="{88BADBD7-D653-4264-8C16-A9EF3D076F30}" type="presParOf" srcId="{3DE3BF5D-3122-4489-9867-5269AFB9BB83}" destId="{737DCF78-8115-470D-9C08-77973D2F004C}" srcOrd="2" destOrd="0" presId="urn:microsoft.com/office/officeart/2024/3/layout/hArchList1"/>
    <dgm:cxn modelId="{BFB3C31B-99F2-4B49-A48B-CEE0C0FDAAAE}" type="presParOf" srcId="{737DCF78-8115-470D-9C08-77973D2F004C}" destId="{07D7260E-27A4-402C-83B6-E99DE00E6C9B}" srcOrd="0" destOrd="0" presId="urn:microsoft.com/office/officeart/2024/3/layout/hArchList1"/>
    <dgm:cxn modelId="{B340623E-E98E-4618-B5E3-0F9712F4C83A}" type="presParOf" srcId="{737DCF78-8115-470D-9C08-77973D2F004C}" destId="{AA0B1D58-7D80-4B73-A77C-B4203A1315CB}" srcOrd="1" destOrd="0" presId="urn:microsoft.com/office/officeart/2024/3/layout/hArchList1"/>
    <dgm:cxn modelId="{E22671EA-8EA5-44BE-A440-434135A791E5}" type="presParOf" srcId="{3DE3BF5D-3122-4489-9867-5269AFB9BB83}" destId="{105B35C5-21E9-4E39-ABF5-53C285B396FC}" srcOrd="3" destOrd="0" presId="urn:microsoft.com/office/officeart/2024/3/layout/hArchList1"/>
    <dgm:cxn modelId="{C95C1449-55E2-48F5-9DBF-0C2C9C37547D}" type="presParOf" srcId="{3DE3BF5D-3122-4489-9867-5269AFB9BB83}" destId="{76DBA3DC-F8D2-4E05-ABC2-B620BDD01506}" srcOrd="4" destOrd="0" presId="urn:microsoft.com/office/officeart/2024/3/layout/hArchList1"/>
    <dgm:cxn modelId="{E133A512-A1FA-4773-A470-823B273769AA}" type="presParOf" srcId="{76DBA3DC-F8D2-4E05-ABC2-B620BDD01506}" destId="{5BE00AC7-446A-488A-B4D2-09BEA3D352A6}" srcOrd="0" destOrd="0" presId="urn:microsoft.com/office/officeart/2024/3/layout/hArchList1"/>
    <dgm:cxn modelId="{BD36CF0B-7D2F-4910-B76C-D67EA51A1019}" type="presParOf" srcId="{76DBA3DC-F8D2-4E05-ABC2-B620BDD01506}" destId="{C1A65798-0A5C-42CC-99AF-F97A47802421}" srcOrd="1" destOrd="0" presId="urn:microsoft.com/office/officeart/2024/3/layout/hArc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879ABA-55B4-448B-AC54-97BA449E1E30}">
      <dsp:nvSpPr>
        <dsp:cNvPr id="0" name=""/>
        <dsp:cNvSpPr/>
      </dsp:nvSpPr>
      <dsp:spPr>
        <a:xfrm>
          <a:off x="0" y="0"/>
          <a:ext cx="3377565" cy="595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1800" kern="1200"/>
            <a:t>Importância das Tabelas Temporárias</a:t>
          </a:r>
          <a:endParaRPr lang="en-US" sz="1800" kern="1200"/>
        </a:p>
      </dsp:txBody>
      <dsp:txXfrm>
        <a:off x="0" y="0"/>
        <a:ext cx="3377565" cy="595074"/>
      </dsp:txXfrm>
    </dsp:sp>
    <dsp:sp modelId="{EDAFD9EB-A8E4-45BC-8954-6517EA7B2904}">
      <dsp:nvSpPr>
        <dsp:cNvPr id="0" name=""/>
        <dsp:cNvSpPr/>
      </dsp:nvSpPr>
      <dsp:spPr>
        <a:xfrm>
          <a:off x="0" y="595074"/>
          <a:ext cx="3377565" cy="1892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7780" rIns="17780" bIns="177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As tabelas temporárias ajudam a gerenciar dados temporários com eficiência durante operações complexas.</a:t>
          </a:r>
          <a:endParaRPr lang="en-US" sz="1400" kern="1200"/>
        </a:p>
      </dsp:txBody>
      <dsp:txXfrm>
        <a:off x="0" y="595074"/>
        <a:ext cx="3377565" cy="1892815"/>
      </dsp:txXfrm>
    </dsp:sp>
    <dsp:sp modelId="{07D7260E-27A4-402C-83B6-E99DE00E6C9B}">
      <dsp:nvSpPr>
        <dsp:cNvPr id="0" name=""/>
        <dsp:cNvSpPr/>
      </dsp:nvSpPr>
      <dsp:spPr>
        <a:xfrm>
          <a:off x="3715321" y="0"/>
          <a:ext cx="3377565" cy="595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1800" kern="1200"/>
            <a:t>Compreensão de Uso e Escopo</a:t>
          </a:r>
          <a:endParaRPr lang="en-US" sz="1800" kern="1200"/>
        </a:p>
      </dsp:txBody>
      <dsp:txXfrm>
        <a:off x="3715321" y="0"/>
        <a:ext cx="3377565" cy="595074"/>
      </dsp:txXfrm>
    </dsp:sp>
    <dsp:sp modelId="{AA0B1D58-7D80-4B73-A77C-B4203A1315CB}">
      <dsp:nvSpPr>
        <dsp:cNvPr id="0" name=""/>
        <dsp:cNvSpPr/>
      </dsp:nvSpPr>
      <dsp:spPr>
        <a:xfrm>
          <a:off x="3715321" y="595074"/>
          <a:ext cx="3377565" cy="1892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7780" rIns="17780" bIns="177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Conhecer o uso correto e o escopo das tabelas temporárias evita erros e melhora a performance.</a:t>
          </a:r>
          <a:endParaRPr lang="en-US" sz="1400" kern="1200"/>
        </a:p>
      </dsp:txBody>
      <dsp:txXfrm>
        <a:off x="3715321" y="595074"/>
        <a:ext cx="3377565" cy="1892815"/>
      </dsp:txXfrm>
    </dsp:sp>
    <dsp:sp modelId="{5BE00AC7-446A-488A-B4D2-09BEA3D352A6}">
      <dsp:nvSpPr>
        <dsp:cNvPr id="0" name=""/>
        <dsp:cNvSpPr/>
      </dsp:nvSpPr>
      <dsp:spPr>
        <a:xfrm>
          <a:off x="7430643" y="0"/>
          <a:ext cx="3377565" cy="595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1800" kern="1200"/>
            <a:t>Benefícios e Limitações</a:t>
          </a:r>
          <a:endParaRPr lang="en-US" sz="1800" kern="1200"/>
        </a:p>
      </dsp:txBody>
      <dsp:txXfrm>
        <a:off x="7430643" y="0"/>
        <a:ext cx="3377565" cy="595074"/>
      </dsp:txXfrm>
    </dsp:sp>
    <dsp:sp modelId="{C1A65798-0A5C-42CC-99AF-F97A47802421}">
      <dsp:nvSpPr>
        <dsp:cNvPr id="0" name=""/>
        <dsp:cNvSpPr/>
      </dsp:nvSpPr>
      <dsp:spPr>
        <a:xfrm>
          <a:off x="7430643" y="595074"/>
          <a:ext cx="3377565" cy="1892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7780" rIns="17780" bIns="177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Aproveitar os benefícios das tabelas temporárias exige atenção às suas limitações para manutenção eficaz.</a:t>
          </a:r>
          <a:endParaRPr lang="en-US" sz="1400" kern="1200"/>
        </a:p>
      </dsp:txBody>
      <dsp:txXfrm>
        <a:off x="7430643" y="595074"/>
        <a:ext cx="3377565" cy="18928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24/3/layout/hArchList1">
  <dgm:title val="Horizontal Text Blocks"/>
  <dgm:desc val="Short bits of text with formatted headers. Use as an easier-to-read alternative to a bulleted list."/>
  <dgm:catLst>
    <dgm:cat type="list" pri="100"/>
    <dgm:cat type="timeline" pri="500"/>
    <dgm:cat type="process" pri="6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vertAlign" val="t"/>
          <dgm:param type="horzAlign" val="l"/>
        </dgm:alg>
      </dgm:if>
      <dgm:else name="Name3">
        <dgm:alg type="lin">
          <dgm:param type="vertAlign" val="t"/>
          <dgm:param type="horzAlign" val="r"/>
        </dgm:alg>
      </dgm:else>
    </dgm:choose>
    <dgm:presOf/>
    <dgm:constrLst>
      <dgm:constr type="primFontSz" for="des" forName="pictRect" op="equ" val="18"/>
      <dgm:constr type="primFontSz" for="des" forName="textRect" refType="primFontSz" refFor="des" refForName="pictRect" op="equ" fact="0.77"/>
      <dgm:constr type="w" for="ch" forName="compNode" refType="w"/>
      <dgm:constr type="h" for="ch" forName="compNode" refType="h"/>
      <dgm:constr type="h" for="des" forName="pictRect" op="equ"/>
      <dgm:constr type="h" for="des" forName="pictRect" refType="primFontSz" refFor="des" refForName="pictRect" fact="3"/>
      <dgm:constr type="w" for="ch" ptType="sibTrans" refType="w" refFor="ch" refForName="compNode" op="equ" fact="0.1"/>
      <dgm:constr type="sp" refType="w" refFor="ch" refForName="compNode" op="equ" fact="0.1"/>
    </dgm:constrLst>
    <dgm:ruleLst/>
    <dgm:forEach name="Name4" axis="ch" ptType="node" cnt="20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h" for="ch" forName="pictRect" refType="h" fact="0.1"/>
          <dgm:constr type="l" for="ch" forName="pictRect"/>
          <dgm:constr type="t" for="ch" forName="pictRect"/>
          <dgm:constr type="l" for="ch" forName="textRect"/>
          <dgm:constr type="t" for="ch" forName="textRect" refType="b" refFor="ch" refForName="pictRect"/>
        </dgm:constrLst>
        <dgm:ruleLst/>
        <dgm:layoutNode name="pictRect" styleLbl="revTx">
          <dgm:varLst>
            <dgm:chMax val="0"/>
            <dgm:bulletEnabled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hoose name="choosePictRectConstraints">
            <dgm:if name="ifPictRectConstraints" func="var" arg="dir" op="equ" val="norm">
              <dgm:constrLst>
                <dgm:constr type="h" refType="w" op="lte" fact="0.4"/>
                <dgm:constr type="lMarg" val="10.8"/>
                <dgm:constr type="rMarg" refType="primFontSz" fact="0.1"/>
                <dgm:constr type="tMarg" refType="primFontSz" fact="0.1"/>
                <dgm:constr type="bMarg" refType="primFontSz" fact="0.1"/>
              </dgm:constrLst>
            </dgm:if>
            <dgm:else name="elsePictRectConstraints">
              <dgm:constrLst>
                <dgm:constr type="lMarg" refType="primFontSz" fact="0.1"/>
                <dgm:constr type="rMarg" val="10.8"/>
                <dgm:constr type="tMarg" refType="primFontSz" fact="0.1"/>
                <dgm:constr type="bMarg" refType="primFontSz" fact="0.1"/>
              </dgm:constrLst>
            </dgm:else>
          </dgm:choose>
          <dgm:ruleLst>
            <dgm:rule type="h" val="INF" fact="NaN" max="NaN"/>
            <dgm:rule type="primFontSz" val="5" fact="NaN" max="NaN"/>
          </dgm:ruleLst>
        </dgm:layoutNode>
        <dgm:layoutNode name="textRect" styleLbl="revTx">
          <dgm:varLst>
            <dgm:bulletEnabled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hoose name="chooseTextRectConstraints">
            <dgm:if name="ifTextRectConstraints" func="var" arg="dir" op="equ" val="norm">
              <dgm:constrLst>
                <dgm:constr type="lMarg" val="10.8"/>
                <dgm:constr type="rMarg" refType="primFontSz" fact="0.1"/>
                <dgm:constr type="tMarg" refType="primFontSz" fact="0.1"/>
                <dgm:constr type="bMarg" refType="primFontSz" fact="0.1"/>
              </dgm:constrLst>
            </dgm:if>
            <dgm:else name="elseTextRectConstraints">
              <dgm:constrLst>
                <dgm:constr type="lMarg" refType="primFontSz" fact="0.1"/>
                <dgm:constr type="rMarg" val="10.8"/>
                <dgm:constr type="tMarg" refType="primFontSz" fact="0.1"/>
                <dgm:constr type="bMarg" refType="primFontSz" fact="0.1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C735C-C397-4583-BBAB-78A8D3C656B2}" type="datetimeFigureOut">
              <a:rPr lang="pt-BR" smtClean="0"/>
              <a:t>30/07/2025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98EBF-8259-475F-B047-2FCCC8616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022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Os conteúdos gerados por IA poderão estar incorretos.
---
Nesta apresentação, abordaremos as tabelas temporárias no MySQL, explorando seu conceito, uso prático, escopo, ciclo de vida, além de desempenho, limitações e melhores práticas para sua utilização eficiente.
Origem da imagem: biblioteca de conteúdos do Microsoft 365
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49F6D-ECEE-4A36-8594-EBA9DEE9334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733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
---
Exemplos incluem armazenar resultados intermediários de junções complexas, cálculos temporários que facilitam análises, e simplificação de consultas para melhorar legibilidade e manutenção do código.
Origem da imagem: biblioteca de conteúdos do Microsoft 365
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49F6D-ECEE-4A36-8594-EBA9DEE93340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6581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Aqui discutiremos como as tabelas temporárias se comportam no escopo de sessão e conexão, quando são descartadas automaticamente e quais cuidados tomar para evitar conflitos de nomes.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49F6D-ECEE-4A36-8594-EBA9DEE93340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78019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
---
A sessão é o período em que o cliente mantém comunicação ativa com o servidor MySQL, enquanto a conexão representa o vínculo físico. Tabelas temporárias são visíveis apenas na sessão que as criou.
Origem da imagem: biblioteca de conteúdos do Microsoft 365
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49F6D-ECEE-4A36-8594-EBA9DEE93340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77869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
---
As tabelas temporárias são automaticamente eliminadas quando a sessão termina ou a conexão é fechada, garantindo que dados temporários não persistam além do necessário.
Origem da imagem: biblioteca de conteúdos do Microsoft 365
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49F6D-ECEE-4A36-8594-EBA9DEE93340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42453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
---
É importante usar nomes exclusivos para evitar colisões com tabelas permanentes ou temporárias criadas em outras sessões, já que elas são locais à sessão mas podem causar confusão no código.
Origem da imagem: biblioteca de conteúdos do Microsoft 365
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49F6D-ECEE-4A36-8594-EBA9DEE93340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7235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Nesta seção, abordaremos como o uso de tabelas temporárias impacta o desempenho, suas limitações técnicas, as práticas recomendadas para maximizar a eficiência e as alternativas existentes.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49F6D-ECEE-4A36-8594-EBA9DEE93340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5026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
---
Embora úteis, tabelas temporárias podem consumir recursos significativos, especialmente em sistemas com alto volume de dados ou múltiplas sessões simultâneas, e possuem limitações como ausência de índices em alguns casos.
Origem da imagem: biblioteca de conteúdos do Microsoft 365
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49F6D-ECEE-4A36-8594-EBA9DEE93340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9995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
---
Recomenda-se criar tabelas temporárias somente quando necessário, manter a estrutura simples, descartar explicitamente quando possível, e monitorar seu uso para evitar impactos negativos no banco de dados.
Origem da imagem: biblioteca de conteúdos do Microsoft 365
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49F6D-ECEE-4A36-8594-EBA9DEE93340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9151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
---
Dependendo do caso, outras técnicas como subconsultas, tabelas derivadas, views ou variáveis podem substituir tabelas temporárias, oferecendo soluções mais adequadas para determinadas operações.
Origem da imagem: biblioteca de conteúdos do Microsoft 365
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49F6D-ECEE-4A36-8594-EBA9DEE93340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05120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As tabelas temporárias no MySQL são uma ferramenta poderosa para gerenciar dados temporários de forma eficiente. Compreender seu uso, escopo e limitações permite aproveitar seus benefícios enquanto evita problemas de desempenho e manutenção.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49F6D-ECEE-4A36-8594-EBA9DEE93340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369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
---
Vamos discutir o conceito e a finalidade das tabelas temporárias, como criá-las e utilizá-las, entender seu escopo e ciclo de vida, e finalizar com considerações sobre desempenho, limitações e boas práticas.
Origem da imagem: biblioteca de conteúdos do Microsoft 365
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49F6D-ECEE-4A36-8594-EBA9DEE9334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0098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Esta seção explica o que são tabelas temporárias no MySQL, identifica situações ideais para seu uso e destaca as vantagens que elas apresentam em relação às tabelas permanentes.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49F6D-ECEE-4A36-8594-EBA9DEE9334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9063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
---
Tabelas temporárias são tabelas criadas para armazenar dados temporariamente durante a execução de uma sessão ou conexão. Elas existem apenas enquanto a sessão estiver ativa e são descartadas automaticamente após o término.
Origem da imagem: biblioteca de conteúdos do Microsoft 365
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49F6D-ECEE-4A36-8594-EBA9DEE9334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5946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
---
São úteis para armazenar resultados intermediários em consultas complexas, para processar dados temporariamente sem afetar tabelas permanentes, e para simplificar operações que envolvem múltiplas etapas.
Origem da imagem: biblioteca de conteúdos do Microsoft 365
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49F6D-ECEE-4A36-8594-EBA9DEE9334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3863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
---
As tabelas temporárias evitam poluir o banco de dados com dados desnecessários, melhoram a organização do fluxo de trabalho e oferecem desempenho aprimorado em algumas operações específicas devido à sua natureza temporária.
Origem da imagem: biblioteca de conteúdos do Microsoft 365
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49F6D-ECEE-4A36-8594-EBA9DEE9334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15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Nesta parte, veremos a sintaxe básica para criar e manipular tabelas temporárias, incluindo inserção e alteração de dados, além de exemplos práticos que ilustram seu uso em consultas complexas.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49F6D-ECEE-4A36-8594-EBA9DEE9334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013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
---
A criação de uma tabela temporária utiliza o comando CREATE TEMPORARY TABLE, que define a estrutura da tabela válida apenas para a sessão atual, evitando interferência com tabelas permanentes de mesmo nome.
Origem da imagem: biblioteca de conteúdos do Microsoft 365
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49F6D-ECEE-4A36-8594-EBA9DEE93340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1824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
---
Após criada, a tabela temporária pode ser populada e manipulada com comandos INSERT, UPDATE, DELETE e SELECT, funcionando de forma similar às tabelas permanentes durante a sessão ativa.
Origem da imagem: biblioteca de conteúdos do Microsoft 365
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49F6D-ECEE-4A36-8594-EBA9DEE93340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302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1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89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491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78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314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51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7/30/2025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29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7/30/2025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4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7/30/2025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0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11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61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679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0F38CEE-2AAB-421C-9E7A-04913717452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4200" r="9091" b="3322"/>
          <a:stretch>
            <a:fillRect/>
          </a:stretch>
        </p:blipFill>
        <p:spPr>
          <a:xfrm>
            <a:off x="1" y="1"/>
            <a:ext cx="12191999" cy="685799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2E284DE-AB43-1296-3166-892F44A3A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671302-50AB-E8EA-917F-45E3750CE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5" y="701964"/>
            <a:ext cx="5370950" cy="3640303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5100">
                <a:solidFill>
                  <a:srgbClr val="FFFFFF"/>
                </a:solidFill>
              </a:rPr>
              <a:t>Tabelas Temporárias no MySQL: Uso, Vantagens e Boas Práticas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1212EF-A32D-51E4-D3C9-BD3E8F591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090" y="5253050"/>
            <a:ext cx="3888419" cy="969264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pt-BR" sz="1600">
                <a:solidFill>
                  <a:srgbClr val="FFFFFF"/>
                </a:solidFill>
              </a:rPr>
              <a:t>Conceitos essenciais e dicas para otimizar seu uso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3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696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7AB934-4CCD-A7FF-E6F5-0F2A7B9A1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0"/>
            <a:ext cx="6291472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Exemplos práticos de uso em consultas complexas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8F96E78-569D-D12C-1A6E-142AABEA93A7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640080" y="2176036"/>
            <a:ext cx="6291472" cy="4123944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b="1"/>
              <a:t>Armazenamento de Resultados Intermediários</a:t>
            </a:r>
          </a:p>
          <a:p>
            <a:pPr marL="0" lvl="1" indent="0">
              <a:buNone/>
            </a:pPr>
            <a:r>
              <a:rPr lang="pt-BR" sz="1400"/>
              <a:t>Guardar dados intermediários ajuda a gerenciar junções complexas e otimiza o desempenho da consulta.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b="1"/>
              <a:t>Cálculos Temporários para Análises</a:t>
            </a:r>
          </a:p>
          <a:p>
            <a:pPr marL="0" lvl="1" indent="0">
              <a:buNone/>
            </a:pPr>
            <a:r>
              <a:rPr lang="pt-BR" sz="1400"/>
              <a:t>Usar cálculos temporários simplifica análises e agiliza o processamento de dados.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b="1"/>
              <a:t>Simplificação e Manutenção de Código</a:t>
            </a:r>
          </a:p>
          <a:p>
            <a:pPr marL="0" lvl="1" indent="0">
              <a:buNone/>
            </a:pPr>
            <a:r>
              <a:rPr lang="pt-BR" sz="1400"/>
              <a:t>Simplificar consultas melhora a legibilidade e facilita a manutenção do código complexo.</a:t>
            </a:r>
          </a:p>
        </p:txBody>
      </p:sp>
      <p:pic>
        <p:nvPicPr>
          <p:cNvPr id="5" name="Espaço Reservado para Conteúdo 4" descr="código binário de programa abstrato e banco de dados de cubo de matriz colorida">
            <a:extLst>
              <a:ext uri="{FF2B5EF4-FFF2-40B4-BE49-F238E27FC236}">
                <a16:creationId xmlns:a16="http://schemas.microsoft.com/office/drawing/2014/main" id="{4CA1AC44-57BD-4E4B-B869-CE65CE0E03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48907" r="824" b="-2"/>
          <a:stretch>
            <a:fillRect/>
          </a:stretch>
        </p:blipFill>
        <p:spPr>
          <a:xfrm>
            <a:off x="7776429" y="914400"/>
            <a:ext cx="4414591" cy="535710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2025DBA-8780-9CA0-2826-FF6E3BD1A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774468" y="6271515"/>
            <a:ext cx="4416552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9402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6B9231A-B34B-4A29-A6AC-532E1EE81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23AB2B-283F-02A1-EAAF-FBCA016A4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219" y="1115844"/>
            <a:ext cx="7680960" cy="4631911"/>
          </a:xfrm>
        </p:spPr>
        <p:txBody>
          <a:bodyPr anchor="b">
            <a:normAutofit/>
          </a:bodyPr>
          <a:lstStyle/>
          <a:p>
            <a:r>
              <a:rPr lang="pt-BR" sz="6500"/>
              <a:t>Escopo e ciclo de vida das tabelas temporárias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C0BBAA-A5EC-5D5D-32E6-9F7EA6048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131" y="6268313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9779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3D28E0-E21E-E213-B146-2D2D3C65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0" y="914400"/>
            <a:ext cx="6501810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Diferença entre sessão e conexão</a:t>
            </a:r>
          </a:p>
        </p:txBody>
      </p:sp>
      <p:pic>
        <p:nvPicPr>
          <p:cNvPr id="5" name="Espaço Reservado para Conteúdo 4" descr="Os ícones tirados mão do homem de negócios e da mulher de negócio em cores vermelhas e pretas são conectados por setas aleatòria no fundo branco. Esta imagem mostra as mídias sociais e a comunicação online entre empresários.">
            <a:extLst>
              <a:ext uri="{FF2B5EF4-FFF2-40B4-BE49-F238E27FC236}">
                <a16:creationId xmlns:a16="http://schemas.microsoft.com/office/drawing/2014/main" id="{7DF64A39-432C-49CD-8AA3-E4F4A671EF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25305" r="19629" b="2"/>
          <a:stretch>
            <a:fillRect/>
          </a:stretch>
        </p:blipFill>
        <p:spPr>
          <a:xfrm>
            <a:off x="20" y="914399"/>
            <a:ext cx="4416532" cy="535352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052531-D50B-3899-B150-D05525F4F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6267922"/>
            <a:ext cx="4416552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7ECF85F-D214-497E-6F30-213E5BF99093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029200" y="2176036"/>
            <a:ext cx="6501810" cy="4121885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b="1"/>
              <a:t>Definição de Sessão</a:t>
            </a:r>
          </a:p>
          <a:p>
            <a:pPr marL="0" lvl="1" indent="0">
              <a:buNone/>
            </a:pPr>
            <a:r>
              <a:rPr lang="pt-BR" sz="1400"/>
              <a:t>Sessão é o período em que o cliente mantém comunicação ativa com o servidor MySQL.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b="1"/>
              <a:t>Definição de Conexão</a:t>
            </a:r>
          </a:p>
          <a:p>
            <a:pPr marL="0" lvl="1" indent="0">
              <a:buNone/>
            </a:pPr>
            <a:r>
              <a:rPr lang="pt-BR" sz="1400"/>
              <a:t>Conexão é o vínculo físico estabelecido entre cliente e servidor.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b="1"/>
              <a:t>Visibilidade de Tabelas Temporárias</a:t>
            </a:r>
          </a:p>
          <a:p>
            <a:pPr marL="0" lvl="1" indent="0">
              <a:buNone/>
            </a:pPr>
            <a:r>
              <a:rPr lang="pt-BR" sz="1400"/>
              <a:t>Tabelas temporárias são visíveis apenas na sessão que as criou, garantindo isolamento.</a:t>
            </a:r>
          </a:p>
        </p:txBody>
      </p:sp>
    </p:spTree>
    <p:extLst>
      <p:ext uri="{BB962C8B-B14F-4D97-AF65-F5344CB8AC3E}">
        <p14:creationId xmlns:p14="http://schemas.microsoft.com/office/powerpoint/2010/main" val="2101729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0C52CB-FBDE-5645-1054-67C24C623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914400"/>
            <a:ext cx="4261104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/>
              <a:t>Como e quando as tabelas temporárias são descartadas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D7C26D5-DD0E-1E5C-2525-A7E66D376739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640079" y="2176036"/>
            <a:ext cx="4261104" cy="4121887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b="1"/>
              <a:t>Eliminação Automática</a:t>
            </a:r>
          </a:p>
          <a:p>
            <a:pPr marL="0" lvl="1" indent="0">
              <a:buNone/>
            </a:pPr>
            <a:r>
              <a:rPr lang="pt-BR" sz="1400"/>
              <a:t>As tabelas temporárias são removidas automaticamente ao término da sessão ou fechamento da conexão.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b="1"/>
              <a:t>Garantia de Dados Temporários</a:t>
            </a:r>
          </a:p>
          <a:p>
            <a:pPr marL="0" lvl="1" indent="0">
              <a:buNone/>
            </a:pPr>
            <a:r>
              <a:rPr lang="pt-BR" sz="1400"/>
              <a:t>Esse processo assegura que dados temporários não persistam além do necessário.</a:t>
            </a:r>
          </a:p>
        </p:txBody>
      </p:sp>
      <p:pic>
        <p:nvPicPr>
          <p:cNvPr id="5" name="Espaço Reservado para Conteúdo 4" descr="Conceito de dados comprimidos com palavras do alfabeto com blocos">
            <a:extLst>
              <a:ext uri="{FF2B5EF4-FFF2-40B4-BE49-F238E27FC236}">
                <a16:creationId xmlns:a16="http://schemas.microsoft.com/office/drawing/2014/main" id="{3D1087BF-01FD-4E3B-A3A7-0420ADF2F02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11057" r="7639" b="2"/>
          <a:stretch>
            <a:fillRect/>
          </a:stretch>
        </p:blipFill>
        <p:spPr>
          <a:xfrm>
            <a:off x="5671128" y="914399"/>
            <a:ext cx="6520872" cy="535352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2025DBA-8780-9CA0-2826-FF6E3BD1A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672328" y="6267921"/>
            <a:ext cx="6519672" cy="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8074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93DC60-1A38-4AE8-C488-C3A4FB93B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0" y="914400"/>
            <a:ext cx="6501810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Cuidados com nomes de tabelas e conflitos</a:t>
            </a:r>
          </a:p>
        </p:txBody>
      </p:sp>
      <p:pic>
        <p:nvPicPr>
          <p:cNvPr id="5" name="Espaço Reservado para Conteúdo 4" descr="Racks de data center e servidor">
            <a:extLst>
              <a:ext uri="{FF2B5EF4-FFF2-40B4-BE49-F238E27FC236}">
                <a16:creationId xmlns:a16="http://schemas.microsoft.com/office/drawing/2014/main" id="{D53BF5C6-F6DA-466C-9683-B12E0B13F2B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21219" r="23920"/>
          <a:stretch>
            <a:fillRect/>
          </a:stretch>
        </p:blipFill>
        <p:spPr>
          <a:xfrm>
            <a:off x="20" y="914399"/>
            <a:ext cx="4416532" cy="535352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052531-D50B-3899-B150-D05525F4F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6267922"/>
            <a:ext cx="4416552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629CD3B-EF5F-CED1-8BAA-20A78F2F4DCF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029200" y="2176036"/>
            <a:ext cx="6501810" cy="4121885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b="1"/>
              <a:t>Importância de Nomes Únicos</a:t>
            </a:r>
          </a:p>
          <a:p>
            <a:pPr marL="0" lvl="1" indent="0">
              <a:buNone/>
            </a:pPr>
            <a:r>
              <a:rPr lang="pt-BR" sz="1400"/>
              <a:t>Nomes exclusivos evitam colisões entre tabelas permanentes e temporárias em diferentes sessões.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b="1"/>
              <a:t>Sessões e Tabelas Temporárias</a:t>
            </a:r>
          </a:p>
          <a:p>
            <a:pPr marL="0" lvl="1" indent="0">
              <a:buNone/>
            </a:pPr>
            <a:r>
              <a:rPr lang="pt-BR" sz="1400"/>
              <a:t>Tabelas temporárias são locais à sessão, mas podem causar confusão se nomes não forem exclusivos.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b="1"/>
              <a:t>Prevenção de Conflitos no Código</a:t>
            </a:r>
          </a:p>
          <a:p>
            <a:pPr marL="0" lvl="1" indent="0">
              <a:buNone/>
            </a:pPr>
            <a:r>
              <a:rPr lang="pt-BR" sz="1400"/>
              <a:t>Usar nomes distintos ajuda a evitar erros e confusões no código que manipula tabelas.</a:t>
            </a:r>
          </a:p>
        </p:txBody>
      </p:sp>
    </p:spTree>
    <p:extLst>
      <p:ext uri="{BB962C8B-B14F-4D97-AF65-F5344CB8AC3E}">
        <p14:creationId xmlns:p14="http://schemas.microsoft.com/office/powerpoint/2010/main" val="786563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6B9231A-B34B-4A29-A6AC-532E1EE81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6B8F9B0-7650-C86E-8DF0-0F7090C8D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219" y="1115844"/>
            <a:ext cx="7680960" cy="4631911"/>
          </a:xfrm>
        </p:spPr>
        <p:txBody>
          <a:bodyPr anchor="b">
            <a:normAutofit/>
          </a:bodyPr>
          <a:lstStyle/>
          <a:p>
            <a:r>
              <a:rPr lang="pt-BR" sz="6500"/>
              <a:t>Desempenho, limitações e melhores práticas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C0BBAA-A5EC-5D5D-32E6-9F7EA6048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131" y="6268313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516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E6F886-EA8E-3608-FC82-70C47B927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914400"/>
            <a:ext cx="4261104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Impacto no desempenho e limitações técnicas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11B5E07-1B2B-82DE-C7B5-243B8987944E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640079" y="2176036"/>
            <a:ext cx="4261104" cy="4121887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b="1"/>
              <a:t>Consumo de Recursos</a:t>
            </a:r>
          </a:p>
          <a:p>
            <a:pPr marL="0" lvl="1" indent="0">
              <a:buNone/>
            </a:pPr>
            <a:r>
              <a:rPr lang="pt-BR" sz="1400"/>
              <a:t>Tabelas temporárias podem exigir muitos recursos em sistemas com grande volume de dados ou múltiplas sessões simultâneas.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b="1"/>
              <a:t>Limitações Técnicas</a:t>
            </a:r>
          </a:p>
          <a:p>
            <a:pPr marL="0" lvl="1" indent="0">
              <a:buNone/>
            </a:pPr>
            <a:r>
              <a:rPr lang="pt-BR" sz="1400"/>
              <a:t>Em alguns casos, tabelas temporárias não suportam índices, afetando a eficiência das operações.</a:t>
            </a:r>
          </a:p>
        </p:txBody>
      </p:sp>
      <p:pic>
        <p:nvPicPr>
          <p:cNvPr id="5" name="Espaço Reservado para Conteúdo 4" descr="Uma interface de hud de programa digital futurista de computador com um sistema de controle pessoal em uma rede, na qual o computador usa a interface para interagir com o usuário.">
            <a:extLst>
              <a:ext uri="{FF2B5EF4-FFF2-40B4-BE49-F238E27FC236}">
                <a16:creationId xmlns:a16="http://schemas.microsoft.com/office/drawing/2014/main" id="{8084D1D4-2CA3-4A8C-9708-76B1C4ACD5E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14730" r="21018" b="-1"/>
          <a:stretch>
            <a:fillRect/>
          </a:stretch>
        </p:blipFill>
        <p:spPr>
          <a:xfrm>
            <a:off x="5671128" y="914399"/>
            <a:ext cx="6520872" cy="535352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2025DBA-8780-9CA0-2826-FF6E3BD1A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672328" y="6267921"/>
            <a:ext cx="6519672" cy="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2789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FCE029E-5073-4498-8104-8427AA98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85C952-F151-7CCB-E92C-DD252FE66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1"/>
            <a:ext cx="4306824" cy="14778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Boas práticas para uso eficiente</a:t>
            </a:r>
          </a:p>
        </p:txBody>
      </p:sp>
      <p:pic>
        <p:nvPicPr>
          <p:cNvPr id="5" name="Espaço Reservado para Conteúdo 4" descr="Figura de trabalho no papel branco. Nesta sessão conceitual, a figura da vara está sendo desenhada por caneta preta como uma pessoa de negócios.">
            <a:extLst>
              <a:ext uri="{FF2B5EF4-FFF2-40B4-BE49-F238E27FC236}">
                <a16:creationId xmlns:a16="http://schemas.microsoft.com/office/drawing/2014/main" id="{A18023E0-DE9D-4693-85CC-358FA622D8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r="10499" b="1"/>
          <a:stretch>
            <a:fillRect/>
          </a:stretch>
        </p:blipFill>
        <p:spPr>
          <a:xfrm>
            <a:off x="1" y="2613892"/>
            <a:ext cx="4946906" cy="368935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EFF515C-2521-4964-9DAC-2BFB8EC86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6274446"/>
            <a:ext cx="4946904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EFCE177-3552-C606-DBE3-9E97B476462C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641848" y="1014984"/>
            <a:ext cx="5889161" cy="5288267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b="1"/>
              <a:t>Criar Tabelas Temporárias Apenas Quando Necessário</a:t>
            </a:r>
          </a:p>
          <a:p>
            <a:pPr marL="0" lvl="1" indent="0">
              <a:buNone/>
            </a:pPr>
            <a:r>
              <a:rPr lang="pt-BR" sz="1400"/>
              <a:t>Use tabelas temporárias somente quando indispensável para otimizar recursos e evitar sobrecarga desnecessária no banco de dados.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b="1"/>
              <a:t>Manter Estrutura Simples</a:t>
            </a:r>
          </a:p>
          <a:p>
            <a:pPr marL="0" lvl="1" indent="0">
              <a:buNone/>
            </a:pPr>
            <a:r>
              <a:rPr lang="pt-BR" sz="1400"/>
              <a:t>Tabelas temporárias devem ter estruturas simples para facilitar o processamento e minimizar o consumo de recursos.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b="1"/>
              <a:t>Descartar Explicitamente Tabelas</a:t>
            </a:r>
          </a:p>
          <a:p>
            <a:pPr marL="0" lvl="1" indent="0">
              <a:buNone/>
            </a:pPr>
            <a:r>
              <a:rPr lang="pt-BR" sz="1400"/>
              <a:t>Descartar tabelas temporárias explicitamente quando não forem mais necessárias evita impactos negativos no banco de dados.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b="1"/>
              <a:t>Monitorar Uso das Tabelas</a:t>
            </a:r>
          </a:p>
          <a:p>
            <a:pPr marL="0" lvl="1" indent="0">
              <a:buNone/>
            </a:pPr>
            <a:r>
              <a:rPr lang="pt-BR" sz="1400"/>
              <a:t>Monitorar o uso das tabelas temporárias ajuda a identificar problemas e manter a performance do banco de dados.</a:t>
            </a:r>
          </a:p>
        </p:txBody>
      </p:sp>
    </p:spTree>
    <p:extLst>
      <p:ext uri="{BB962C8B-B14F-4D97-AF65-F5344CB8AC3E}">
        <p14:creationId xmlns:p14="http://schemas.microsoft.com/office/powerpoint/2010/main" val="3806029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FCE029E-5073-4498-8104-8427AA98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BFEA3D-2DDD-31C8-336D-8B14FE8F1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1"/>
            <a:ext cx="4306824" cy="14778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/>
              <a:t>Alternativas às tabelas temporárias</a:t>
            </a:r>
          </a:p>
        </p:txBody>
      </p:sp>
      <p:pic>
        <p:nvPicPr>
          <p:cNvPr id="5" name="Espaço Reservado para Conteúdo 4" descr="Emblema do símbolo de big data do banco de dados">
            <a:extLst>
              <a:ext uri="{FF2B5EF4-FFF2-40B4-BE49-F238E27FC236}">
                <a16:creationId xmlns:a16="http://schemas.microsoft.com/office/drawing/2014/main" id="{1B422837-6F51-45EF-9FE2-B7AF6F2D1C2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t="13440" r="-2" b="11979"/>
          <a:stretch>
            <a:fillRect/>
          </a:stretch>
        </p:blipFill>
        <p:spPr>
          <a:xfrm>
            <a:off x="1" y="2613892"/>
            <a:ext cx="4946906" cy="368935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EFF515C-2521-4964-9DAC-2BFB8EC86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6274446"/>
            <a:ext cx="4946904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CBBFDD1-0DDE-A7F0-4B35-43FA599A5169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641848" y="1014984"/>
            <a:ext cx="5889161" cy="5288267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b="1"/>
              <a:t>Uso de Subconsultas</a:t>
            </a:r>
          </a:p>
          <a:p>
            <a:pPr marL="0" lvl="1" indent="0">
              <a:buNone/>
            </a:pPr>
            <a:r>
              <a:rPr lang="pt-BR" sz="1400"/>
              <a:t>Subconsultas permitem consultas aninhadas que podem substituir tabelas temporárias para operações específicas.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b="1"/>
              <a:t>Tabelas Derivadas</a:t>
            </a:r>
          </a:p>
          <a:p>
            <a:pPr marL="0" lvl="1" indent="0">
              <a:buNone/>
            </a:pPr>
            <a:r>
              <a:rPr lang="pt-BR" sz="1400"/>
              <a:t>Tabelas derivadas são consultas temporárias usadas diretamente dentro de outras consultas SQL.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b="1"/>
              <a:t>Views como Alternativa</a:t>
            </a:r>
          </a:p>
          <a:p>
            <a:pPr marL="0" lvl="1" indent="0">
              <a:buNone/>
            </a:pPr>
            <a:r>
              <a:rPr lang="pt-BR" sz="1400"/>
              <a:t>Views são tabelas virtuais que simplificam operações sem a necessidade de armazenar dados temporariamente.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b="1"/>
              <a:t>Variáveis em Consultas</a:t>
            </a:r>
          </a:p>
          <a:p>
            <a:pPr marL="0" lvl="1" indent="0">
              <a:buNone/>
            </a:pPr>
            <a:r>
              <a:rPr lang="pt-BR" sz="1400"/>
              <a:t>Variáveis podem armazenar valores temporários facilitando certas operações sem usar tabelas temporárias.</a:t>
            </a:r>
          </a:p>
        </p:txBody>
      </p:sp>
    </p:spTree>
    <p:extLst>
      <p:ext uri="{BB962C8B-B14F-4D97-AF65-F5344CB8AC3E}">
        <p14:creationId xmlns:p14="http://schemas.microsoft.com/office/powerpoint/2010/main" val="36567761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039DE7-C842-EE78-9AF5-DA7BD2D0D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572768"/>
            <a:ext cx="8162176" cy="1406993"/>
          </a:xfrm>
        </p:spPr>
        <p:txBody>
          <a:bodyPr anchor="b">
            <a:normAutofit/>
          </a:bodyPr>
          <a:lstStyle/>
          <a:p>
            <a:r>
              <a:rPr lang="pt-BR" sz="6000"/>
              <a:t>Conclusão</a:t>
            </a:r>
          </a:p>
        </p:txBody>
      </p:sp>
      <p:graphicFrame>
        <p:nvGraphicFramePr>
          <p:cNvPr id="11" name="Espaço Reservado para Conteúdo 2">
            <a:extLst>
              <a:ext uri="{FF2B5EF4-FFF2-40B4-BE49-F238E27FC236}">
                <a16:creationId xmlns:a16="http://schemas.microsoft.com/office/drawing/2014/main" id="{214729B1-FA7E-7110-4617-C0D982BF40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6025876"/>
              </p:ex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GraphicFramePr>
        <p:xfrm>
          <a:off x="640078" y="3593592"/>
          <a:ext cx="10808208" cy="251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1FC8CC-145C-8745-889B-6521F9CCB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3256965"/>
            <a:ext cx="97886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18698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2BA84-60C5-572C-EA32-68B0DEC8D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904" y="914400"/>
            <a:ext cx="4261104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/>
              <a:t>Agenda da Sessão</a:t>
            </a:r>
          </a:p>
        </p:txBody>
      </p:sp>
      <p:pic>
        <p:nvPicPr>
          <p:cNvPr id="5" name="Espaço Reservado para Conteúdo 4" descr="Símbolos de banco de dados com setas e pasta de arquivos">
            <a:extLst>
              <a:ext uri="{FF2B5EF4-FFF2-40B4-BE49-F238E27FC236}">
                <a16:creationId xmlns:a16="http://schemas.microsoft.com/office/drawing/2014/main" id="{E06CF579-78B2-4BF0-8651-80443648B60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t="3302" r="-1" b="677"/>
          <a:stretch>
            <a:fillRect/>
          </a:stretch>
        </p:blipFill>
        <p:spPr>
          <a:xfrm>
            <a:off x="-1" y="914399"/>
            <a:ext cx="6657255" cy="535352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052531-D50B-3899-B150-D05525F4F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6267922"/>
            <a:ext cx="6656832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8C8A5A3-3A2A-AF12-0E49-91F8B564DCCD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BulletedText"/>
                  </p202:designTagLst>
                </p202:designPr>
              </p:ext>
            </p:extLst>
          </p:nvPr>
        </p:nvSpPr>
        <p:spPr>
          <a:xfrm>
            <a:off x="7269905" y="2176036"/>
            <a:ext cx="4261104" cy="412188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Conceito e finalidade das tabelas temporárias</a:t>
            </a:r>
          </a:p>
          <a:p>
            <a:r>
              <a:rPr lang="en-US"/>
              <a:t>Criação e utilização de tabelas temporárias</a:t>
            </a:r>
          </a:p>
          <a:p>
            <a:r>
              <a:rPr lang="en-US"/>
              <a:t>Escopo e ciclo de vida das tabelas temporárias</a:t>
            </a:r>
          </a:p>
          <a:p>
            <a:r>
              <a:rPr lang="en-US"/>
              <a:t>Desempenho, limitações e melhores práticas</a:t>
            </a:r>
          </a:p>
        </p:txBody>
      </p:sp>
    </p:spTree>
    <p:extLst>
      <p:ext uri="{BB962C8B-B14F-4D97-AF65-F5344CB8AC3E}">
        <p14:creationId xmlns:p14="http://schemas.microsoft.com/office/powerpoint/2010/main" val="40615333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6B9231A-B34B-4A29-A6AC-532E1EE81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E7E4F1-4EA6-C624-8C0F-AEE077319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219" y="1115844"/>
            <a:ext cx="7680960" cy="4631911"/>
          </a:xfrm>
        </p:spPr>
        <p:txBody>
          <a:bodyPr anchor="b">
            <a:normAutofit/>
          </a:bodyPr>
          <a:lstStyle/>
          <a:p>
            <a:r>
              <a:rPr lang="pt-BR" sz="6500"/>
              <a:t>Conceito e finalidade das tabelas temporárias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C0BBAA-A5EC-5D5D-32E6-9F7EA6048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131" y="6268313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0128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C79F44-2396-0BC4-5470-825FAC983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914400"/>
            <a:ext cx="4261104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O que são tabelas temporárias no MySQL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A726328-4525-9F81-29BB-80A6B06E7979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640079" y="2176036"/>
            <a:ext cx="4261104" cy="4121887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b="1"/>
              <a:t>Definição de Tabelas Temporárias</a:t>
            </a:r>
          </a:p>
          <a:p>
            <a:pPr marL="0" lvl="1" indent="0">
              <a:buNone/>
            </a:pPr>
            <a:r>
              <a:rPr lang="pt-BR" sz="1400"/>
              <a:t>Tabelas temporárias armazenam dados de forma temporária durante a duração de uma sessão ou conexão no MySQL.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b="1"/>
              <a:t>Duração da Existência</a:t>
            </a:r>
          </a:p>
          <a:p>
            <a:pPr marL="0" lvl="1" indent="0">
              <a:buNone/>
            </a:pPr>
            <a:r>
              <a:rPr lang="pt-BR" sz="1400"/>
              <a:t>Essas tabelas existem apenas enquanto a sessão ativa estiver funcionando, sendo descartadas automaticamente após o término.</a:t>
            </a:r>
          </a:p>
        </p:txBody>
      </p:sp>
      <p:pic>
        <p:nvPicPr>
          <p:cNvPr id="5" name="Espaço Reservado para Conteúdo 4" descr="Vista superior dos cubos conectados com linhas pretas">
            <a:extLst>
              <a:ext uri="{FF2B5EF4-FFF2-40B4-BE49-F238E27FC236}">
                <a16:creationId xmlns:a16="http://schemas.microsoft.com/office/drawing/2014/main" id="{5724C2E5-C9B5-44E7-BF00-72C6AA3E23E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8646"/>
          <a:stretch>
            <a:fillRect/>
          </a:stretch>
        </p:blipFill>
        <p:spPr>
          <a:xfrm>
            <a:off x="5671128" y="914399"/>
            <a:ext cx="6520872" cy="535352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2025DBA-8780-9CA0-2826-FF6E3BD1A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672328" y="6267921"/>
            <a:ext cx="6519672" cy="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3168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F12797-2253-0537-6054-5D3F30110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914400"/>
            <a:ext cx="4261104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Situações ideais para uso de tabelas temporárias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7C22172-8B6D-660A-AFEF-52926A3E99AB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640079" y="2176036"/>
            <a:ext cx="4261104" cy="4121887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b="1"/>
              <a:t>Armazenamento de Resultados Intermediários</a:t>
            </a:r>
          </a:p>
          <a:p>
            <a:pPr marL="0" lvl="1" indent="0">
              <a:buNone/>
            </a:pPr>
            <a:r>
              <a:rPr lang="pt-BR" sz="1400"/>
              <a:t>Tabelas temporárias armazenam dados intermediários em consultas complexas para facilitar o processamento.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b="1"/>
              <a:t>Processamento Temporário de Dados</a:t>
            </a:r>
          </a:p>
          <a:p>
            <a:pPr marL="0" lvl="1" indent="0">
              <a:buNone/>
            </a:pPr>
            <a:r>
              <a:rPr lang="pt-BR" sz="1400"/>
              <a:t>Permitem processar dados temporariamente sem alterar tabelas permanentes do banco de dados.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b="1"/>
              <a:t>Simplificação de Operações Multietapas</a:t>
            </a:r>
          </a:p>
          <a:p>
            <a:pPr marL="0" lvl="1" indent="0">
              <a:buNone/>
            </a:pPr>
            <a:r>
              <a:rPr lang="pt-BR" sz="1400"/>
              <a:t>Facilitam operações complexas divididas em múltiplas etapas, simplificando a manipulação dos dados.</a:t>
            </a:r>
          </a:p>
        </p:txBody>
      </p:sp>
      <p:pic>
        <p:nvPicPr>
          <p:cNvPr id="5" name="Espaço Reservado para Conteúdo 4" descr="Servidor 3D com balão de fala - conceito de banco de dados">
            <a:extLst>
              <a:ext uri="{FF2B5EF4-FFF2-40B4-BE49-F238E27FC236}">
                <a16:creationId xmlns:a16="http://schemas.microsoft.com/office/drawing/2014/main" id="{0ED0102B-ABE0-45CD-827F-9CC7D5B6078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17477" r="2" b="2"/>
          <a:stretch>
            <a:fillRect/>
          </a:stretch>
        </p:blipFill>
        <p:spPr>
          <a:xfrm>
            <a:off x="5671128" y="914399"/>
            <a:ext cx="6520872" cy="535352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2025DBA-8780-9CA0-2826-FF6E3BD1A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672328" y="6267921"/>
            <a:ext cx="6519672" cy="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3350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79E7FD-F48E-60F1-2ADD-D9E0548C2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0"/>
            <a:ext cx="6291472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Vantagens em relação a tabelas permanentes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78AD880-DF4C-0754-C2F5-D06BF4DDAFE1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640080" y="2176036"/>
            <a:ext cx="6291472" cy="4123944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b="1"/>
              <a:t>Evita Dados Desnecessários</a:t>
            </a:r>
          </a:p>
          <a:p>
            <a:pPr marL="0" lvl="1" indent="0">
              <a:buNone/>
            </a:pPr>
            <a:r>
              <a:rPr lang="pt-BR" sz="1400"/>
              <a:t>Tabelas temporárias previnem a poluição do banco de dados com informações irrelevantes ou transitórias.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b="1"/>
              <a:t>Melhora Organização do Fluxo</a:t>
            </a:r>
          </a:p>
          <a:p>
            <a:pPr marL="0" lvl="1" indent="0">
              <a:buNone/>
            </a:pPr>
            <a:r>
              <a:rPr lang="pt-BR" sz="1400"/>
              <a:t>Essas tabelas ajudam a organizar o fluxo de trabalho, facilitando o gerenciamento dos dados temporários.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b="1"/>
              <a:t>Desempenho Aprimorado</a:t>
            </a:r>
          </a:p>
          <a:p>
            <a:pPr marL="0" lvl="1" indent="0">
              <a:buNone/>
            </a:pPr>
            <a:r>
              <a:rPr lang="pt-BR" sz="1400"/>
              <a:t>Operações específicas podem ser executadas com maior eficiência devido à natureza temporária das tabelas.</a:t>
            </a:r>
          </a:p>
        </p:txBody>
      </p:sp>
      <p:pic>
        <p:nvPicPr>
          <p:cNvPr id="5" name="Espaço Reservado para Conteúdo 4" descr="Pasta de arquivos big data internet rede computação em nuvem">
            <a:extLst>
              <a:ext uri="{FF2B5EF4-FFF2-40B4-BE49-F238E27FC236}">
                <a16:creationId xmlns:a16="http://schemas.microsoft.com/office/drawing/2014/main" id="{35F83A8A-7620-4A39-912F-97243CE87E3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23876" r="24619" b="-2"/>
          <a:stretch>
            <a:fillRect/>
          </a:stretch>
        </p:blipFill>
        <p:spPr>
          <a:xfrm>
            <a:off x="7776429" y="914400"/>
            <a:ext cx="4414591" cy="535710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2025DBA-8780-9CA0-2826-FF6E3BD1A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774468" y="6271515"/>
            <a:ext cx="4416552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6830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6B9231A-B34B-4A29-A6AC-532E1EE81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8B2F3C-D756-0A5D-AB2C-27D1A77383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219" y="1115844"/>
            <a:ext cx="7680960" cy="4631911"/>
          </a:xfrm>
        </p:spPr>
        <p:txBody>
          <a:bodyPr anchor="b">
            <a:normAutofit/>
          </a:bodyPr>
          <a:lstStyle/>
          <a:p>
            <a:r>
              <a:rPr lang="pt-BR" sz="6500"/>
              <a:t>Criação e utilização de tabelas temporárias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C0BBAA-A5EC-5D5D-32E6-9F7EA6048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131" y="6268313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5837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F68374E-02DC-B703-7951-B77256823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904" y="914400"/>
            <a:ext cx="4261104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Sintaxe básica para criar tabelas temporárias</a:t>
            </a:r>
          </a:p>
        </p:txBody>
      </p:sp>
      <p:pic>
        <p:nvPicPr>
          <p:cNvPr id="5" name="Espaço Reservado para Conteúdo 4" descr="um programador está depurando seu código (o código é espelhado horizontalmente)&#10;&#10;Veja mais arquivos semelhantes:&#10;[url=search/portfolio/248175/?facets={%2235%22:%5B%22technology%22,%22OR%20computer%22,%22OR%20camera%22,%22OR%20internet%22%5D,%229%22:0,%2230%22:%22100%22}][img]http://www.photonullplus.de/misc/istock/istock-thumb-tech.jpg[/img][/url] [url=search/portfolio/248175/?facets={%2235%22:%5B%22job%22,%22OR%20work%22,%22OR%20messenger%22%5D,%229%22:0,%2230%22:%22100%22}][img]http://www.photonullplus.de/misc/istock/istock-thumb-jobs.jpg[/img][/url]&#10;&#10;[url=file_closeup.php?id=9924417][img]file_thumbview_approve.php?size=1&amp;id=9924417[/img][/url] [url=file_closeup.php?id=9880384][img]file_thumbview_approve.php?size=1&amp;id=9880384[/img][/url] [url=file_closeup.php?id=9880369][img]file_thumbview_approve.php?size=1&amp;id=9880369[/img][/url] [url=file_closeup.php?id=9880343][img]file_thumbview_approve.php?size=1&amp;id=9880343[/img][/url] [url=file_closeup.php?id=9880317][img]file_thumbview_approve.php?size=1&amp;id=9880317[/img][/url] [url=file_ closeup.php?id=9422617][img]file_thumbview_approve.php?size=1&amp;id=9422617[/img][/url] [url=file_closeup.php?id=9422623][img]file_thumbview_approve.php?size=1&amp;id=9422623[/img][/url] [url=file_closeup.php?id=16508469][img]file_thumbview_approve.php?size=1&amp;id=16508469[/img][/url] [url=file_closeup.php?id=16863859][img]file_thumbview_approve.php?size=1&amp;id=16863859[/img][/url] [url=file_closeup.php?id=16863845][img]file_thumbview_approve.php?size=1&amp;id=16863845[/img][/url] [url=file_closeup.php?id=17323807][img]file_thumbview_approve.php?size=1&amp;id=17323807[/img][/url] [url=file_closeup.php?id=17323693][img]file_thumbview_approve.php?size=1&amp;id=17323693[/img][/url] [url=file_closeup.php?id=18279006][img]file_thumbview_approve.php?size=1&amp;id=18279006[/img][/url] [url=file_closeup.php?id=18279019][img]file_thumbview_approve.php?size=1&amp;id=18279019[/img][/url]">
            <a:extLst>
              <a:ext uri="{FF2B5EF4-FFF2-40B4-BE49-F238E27FC236}">
                <a16:creationId xmlns:a16="http://schemas.microsoft.com/office/drawing/2014/main" id="{1C529CEE-0622-4789-9B6A-52D81A30E5A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16994" r="2" b="2"/>
          <a:stretch>
            <a:fillRect/>
          </a:stretch>
        </p:blipFill>
        <p:spPr>
          <a:xfrm>
            <a:off x="-1" y="914399"/>
            <a:ext cx="6657255" cy="535352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052531-D50B-3899-B150-D05525F4F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6267922"/>
            <a:ext cx="6656832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4559A5C-7B7D-269C-97BC-5480D1B50C07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7269905" y="2176036"/>
            <a:ext cx="4261104" cy="4121887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b="1"/>
              <a:t>Comando CREATE TEMPORARY TABLE</a:t>
            </a:r>
          </a:p>
          <a:p>
            <a:pPr marL="0" lvl="1" indent="0">
              <a:buNone/>
            </a:pPr>
            <a:r>
              <a:rPr lang="pt-BR" sz="1400"/>
              <a:t>O comando cria uma tabela temporária cujo escopo é limitado à sessão atual do banco de dados.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b="1"/>
              <a:t>Escopo de Sessão</a:t>
            </a:r>
          </a:p>
          <a:p>
            <a:pPr marL="0" lvl="1" indent="0">
              <a:buNone/>
            </a:pPr>
            <a:r>
              <a:rPr lang="pt-BR" sz="1400"/>
              <a:t>Tabelas temporárias existem apenas durante a sessão, evitando conflitos com tabelas permanentes.</a:t>
            </a:r>
          </a:p>
        </p:txBody>
      </p:sp>
    </p:spTree>
    <p:extLst>
      <p:ext uri="{BB962C8B-B14F-4D97-AF65-F5344CB8AC3E}">
        <p14:creationId xmlns:p14="http://schemas.microsoft.com/office/powerpoint/2010/main" val="23946283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FCE029E-5073-4498-8104-8427AA98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7AB061-8601-20B9-9168-252173C28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1"/>
            <a:ext cx="4306824" cy="147781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Inserção e manipulação de dados em tabelas temporárias</a:t>
            </a:r>
          </a:p>
        </p:txBody>
      </p:sp>
      <p:pic>
        <p:nvPicPr>
          <p:cNvPr id="5" name="Espaço Reservado para Conteúdo 4" descr="Conceito de compartilhamento de arquivos no quadro-negro">
            <a:extLst>
              <a:ext uri="{FF2B5EF4-FFF2-40B4-BE49-F238E27FC236}">
                <a16:creationId xmlns:a16="http://schemas.microsoft.com/office/drawing/2014/main" id="{DE001006-7D55-49DB-9E52-5093A129EEB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1259" r="6558" b="1"/>
          <a:stretch>
            <a:fillRect/>
          </a:stretch>
        </p:blipFill>
        <p:spPr>
          <a:xfrm>
            <a:off x="1" y="2613892"/>
            <a:ext cx="4946906" cy="368935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EFF515C-2521-4964-9DAC-2BFB8EC86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6274446"/>
            <a:ext cx="4946904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BCFC4EE-F91D-A420-E405-A9C6415187A5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641848" y="1014984"/>
            <a:ext cx="5889161" cy="5288267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b="1"/>
              <a:t>População de Tabelas Temporárias</a:t>
            </a:r>
          </a:p>
          <a:p>
            <a:pPr marL="0" lvl="1" indent="0">
              <a:buNone/>
            </a:pPr>
            <a:r>
              <a:rPr lang="pt-BR" sz="1400"/>
              <a:t>Tabelas temporárias podem ser preenchidas usando comandos INSERT durante a sessão ativa.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b="1"/>
              <a:t>Atualização de Dados</a:t>
            </a:r>
          </a:p>
          <a:p>
            <a:pPr marL="0" lvl="1" indent="0">
              <a:buNone/>
            </a:pPr>
            <a:r>
              <a:rPr lang="pt-BR" sz="1400"/>
              <a:t>Dados em tabelas temporárias podem ser atualizados com comandos UPDATE facilmente.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b="1"/>
              <a:t>Exclusão de Dados</a:t>
            </a:r>
          </a:p>
          <a:p>
            <a:pPr marL="0" lvl="1" indent="0">
              <a:buNone/>
            </a:pPr>
            <a:r>
              <a:rPr lang="pt-BR" sz="1400"/>
              <a:t>Comandos DELETE permitem remover dados específicos dentro da tabela temporária.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b="1"/>
              <a:t>Consulta de Dados</a:t>
            </a:r>
          </a:p>
          <a:p>
            <a:pPr marL="0" lvl="1" indent="0">
              <a:buNone/>
            </a:pPr>
            <a:r>
              <a:rPr lang="pt-BR" sz="1400"/>
              <a:t>Comandos SELECT possibilitam consultar e visualizar dados das tabelas temporárias.</a:t>
            </a:r>
          </a:p>
        </p:txBody>
      </p:sp>
    </p:spTree>
    <p:extLst>
      <p:ext uri="{BB962C8B-B14F-4D97-AF65-F5344CB8AC3E}">
        <p14:creationId xmlns:p14="http://schemas.microsoft.com/office/powerpoint/2010/main" val="5401105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688E9BA34C6C148AF6DC72DE0F2893F" ma:contentTypeVersion="10" ma:contentTypeDescription="Crie um novo documento." ma:contentTypeScope="" ma:versionID="3f4b864579bd6868193f8839407e4f70">
  <xsd:schema xmlns:xsd="http://www.w3.org/2001/XMLSchema" xmlns:xs="http://www.w3.org/2001/XMLSchema" xmlns:p="http://schemas.microsoft.com/office/2006/metadata/properties" xmlns:ns2="178e488a-6f9a-442f-ae29-977423c03411" xmlns:ns3="43a6ea59-dd05-4406-8a86-c4b3dddac9f0" targetNamespace="http://schemas.microsoft.com/office/2006/metadata/properties" ma:root="true" ma:fieldsID="96cfe05585e83f2cf00ad0d9d2ba68cd" ns2:_="" ns3:_="">
    <xsd:import namespace="178e488a-6f9a-442f-ae29-977423c03411"/>
    <xsd:import namespace="43a6ea59-dd05-4406-8a86-c4b3dddac9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8e488a-6f9a-442f-ae29-977423c034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Marcações de imagem" ma:readOnly="false" ma:fieldId="{5cf76f15-5ced-4ddc-b409-7134ff3c332f}" ma:taxonomyMulti="true" ma:sspId="8bee0d7d-e0dd-4976-8ad4-cb0783d2a53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a6ea59-dd05-4406-8a86-c4b3dddac9f0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480fa06d-068f-4ba2-a608-44dc22705d1e}" ma:internalName="TaxCatchAll" ma:showField="CatchAllData" ma:web="43a6ea59-dd05-4406-8a86-c4b3dddac9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78e488a-6f9a-442f-ae29-977423c03411">
      <Terms xmlns="http://schemas.microsoft.com/office/infopath/2007/PartnerControls"/>
    </lcf76f155ced4ddcb4097134ff3c332f>
    <TaxCatchAll xmlns="43a6ea59-dd05-4406-8a86-c4b3dddac9f0" xsi:nil="true"/>
  </documentManagement>
</p:properties>
</file>

<file path=customXml/itemProps1.xml><?xml version="1.0" encoding="utf-8"?>
<ds:datastoreItem xmlns:ds="http://schemas.openxmlformats.org/officeDocument/2006/customXml" ds:itemID="{CD9C01D4-427F-4727-9870-BED0B4937879}"/>
</file>

<file path=customXml/itemProps2.xml><?xml version="1.0" encoding="utf-8"?>
<ds:datastoreItem xmlns:ds="http://schemas.openxmlformats.org/officeDocument/2006/customXml" ds:itemID="{E918FE8E-8614-4685-85CC-2F6F848A90A5}"/>
</file>

<file path=customXml/itemProps3.xml><?xml version="1.0" encoding="utf-8"?>
<ds:datastoreItem xmlns:ds="http://schemas.openxmlformats.org/officeDocument/2006/customXml" ds:itemID="{DF048CC8-3F48-4956-B41F-089DD4EA6309}"/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1720</Words>
  <Application>Microsoft Office PowerPoint</Application>
  <PresentationFormat>Widescreen</PresentationFormat>
  <Paragraphs>138</Paragraphs>
  <Slides>19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Aptos</vt:lpstr>
      <vt:lpstr>Arial</vt:lpstr>
      <vt:lpstr>Grandview Display</vt:lpstr>
      <vt:lpstr>Neue Haas Grotesk Text Pro</vt:lpstr>
      <vt:lpstr>DashVTI</vt:lpstr>
      <vt:lpstr>Tabelas Temporárias no MySQL: Uso, Vantagens e Boas Práticas</vt:lpstr>
      <vt:lpstr>Agenda da Sessão</vt:lpstr>
      <vt:lpstr>Conceito e finalidade das tabelas temporárias</vt:lpstr>
      <vt:lpstr>O que são tabelas temporárias no MySQL</vt:lpstr>
      <vt:lpstr>Situações ideais para uso de tabelas temporárias</vt:lpstr>
      <vt:lpstr>Vantagens em relação a tabelas permanentes</vt:lpstr>
      <vt:lpstr>Criação e utilização de tabelas temporárias</vt:lpstr>
      <vt:lpstr>Sintaxe básica para criar tabelas temporárias</vt:lpstr>
      <vt:lpstr>Inserção e manipulação de dados em tabelas temporárias</vt:lpstr>
      <vt:lpstr>Exemplos práticos de uso em consultas complexas</vt:lpstr>
      <vt:lpstr>Escopo e ciclo de vida das tabelas temporárias</vt:lpstr>
      <vt:lpstr>Diferença entre sessão e conexão</vt:lpstr>
      <vt:lpstr>Como e quando as tabelas temporárias são descartadas</vt:lpstr>
      <vt:lpstr>Cuidados com nomes de tabelas e conflitos</vt:lpstr>
      <vt:lpstr>Desempenho, limitações e melhores práticas</vt:lpstr>
      <vt:lpstr>Impacto no desempenho e limitações técnicas</vt:lpstr>
      <vt:lpstr>Boas práticas para uso eficiente</vt:lpstr>
      <vt:lpstr>Alternativas às tabelas temporárias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celso luis caldeira</dc:creator>
  <cp:lastModifiedBy>celso luis caldeira</cp:lastModifiedBy>
  <cp:revision>1</cp:revision>
  <dcterms:created xsi:type="dcterms:W3CDTF">2025-07-30T14:23:59Z</dcterms:created>
  <dcterms:modified xsi:type="dcterms:W3CDTF">2025-07-30T14:36:57Z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0x0101003688E9BA34C6C148AF6DC72DE0F2893F</vt:lpwstr>
  </property>
</Properties>
</file>