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E4088B-0C3F-4942-942C-419CF292FB9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E18C2FC-EDE2-46C8-9F6F-F97F5AD165A7}">
      <dgm:prSet/>
      <dgm:spPr/>
      <dgm:t>
        <a:bodyPr/>
        <a:lstStyle/>
        <a:p>
          <a:r>
            <a:rPr lang="en-US"/>
            <a:t>• Constraints (restrições) são regras aplicadas às colunas de uma tabela.</a:t>
          </a:r>
        </a:p>
      </dgm:t>
    </dgm:pt>
    <dgm:pt modelId="{83F599B3-7281-440E-A2A3-62688C003C97}" type="parTrans" cxnId="{1D71D146-5145-4B76-B7D9-659E65530674}">
      <dgm:prSet/>
      <dgm:spPr/>
      <dgm:t>
        <a:bodyPr/>
        <a:lstStyle/>
        <a:p>
          <a:endParaRPr lang="en-US"/>
        </a:p>
      </dgm:t>
    </dgm:pt>
    <dgm:pt modelId="{AF04EDD4-098D-4E20-9F4A-E550A863CE00}" type="sibTrans" cxnId="{1D71D146-5145-4B76-B7D9-659E65530674}">
      <dgm:prSet/>
      <dgm:spPr/>
      <dgm:t>
        <a:bodyPr/>
        <a:lstStyle/>
        <a:p>
          <a:endParaRPr lang="en-US"/>
        </a:p>
      </dgm:t>
    </dgm:pt>
    <dgm:pt modelId="{5A981A01-099E-4759-B0B6-F46DF93A4491}">
      <dgm:prSet/>
      <dgm:spPr/>
      <dgm:t>
        <a:bodyPr/>
        <a:lstStyle/>
        <a:p>
          <a:r>
            <a:rPr lang="en-US"/>
            <a:t>• Garantem a integridade dos dados no banco de dados.</a:t>
          </a:r>
        </a:p>
      </dgm:t>
    </dgm:pt>
    <dgm:pt modelId="{E37940E7-6FAD-457D-9722-5C1E3A8FB899}" type="parTrans" cxnId="{D6DED7B7-D5A7-486C-9419-825B80CC1603}">
      <dgm:prSet/>
      <dgm:spPr/>
      <dgm:t>
        <a:bodyPr/>
        <a:lstStyle/>
        <a:p>
          <a:endParaRPr lang="en-US"/>
        </a:p>
      </dgm:t>
    </dgm:pt>
    <dgm:pt modelId="{66F3BA48-FF89-45CC-8151-1770AE71702E}" type="sibTrans" cxnId="{D6DED7B7-D5A7-486C-9419-825B80CC1603}">
      <dgm:prSet/>
      <dgm:spPr/>
      <dgm:t>
        <a:bodyPr/>
        <a:lstStyle/>
        <a:p>
          <a:endParaRPr lang="en-US"/>
        </a:p>
      </dgm:t>
    </dgm:pt>
    <dgm:pt modelId="{F2C45F01-1576-4FFA-9B43-873388F23E85}">
      <dgm:prSet/>
      <dgm:spPr/>
      <dgm:t>
        <a:bodyPr/>
        <a:lstStyle/>
        <a:p>
          <a:r>
            <a:rPr lang="en-US"/>
            <a:t>• Exemplos de constraints: NOT NULL, UNIQUE, PRIMARY KEY, FOREIGN KEY, CHECK.</a:t>
          </a:r>
        </a:p>
      </dgm:t>
    </dgm:pt>
    <dgm:pt modelId="{DFBA0857-76D3-46E0-8EEB-C76CF294066C}" type="parTrans" cxnId="{A715F0FB-5756-4F85-ACB5-1098DB169202}">
      <dgm:prSet/>
      <dgm:spPr/>
      <dgm:t>
        <a:bodyPr/>
        <a:lstStyle/>
        <a:p>
          <a:endParaRPr lang="en-US"/>
        </a:p>
      </dgm:t>
    </dgm:pt>
    <dgm:pt modelId="{C1A4CF3D-2476-4487-8004-8F1CCCD1B5CC}" type="sibTrans" cxnId="{A715F0FB-5756-4F85-ACB5-1098DB169202}">
      <dgm:prSet/>
      <dgm:spPr/>
      <dgm:t>
        <a:bodyPr/>
        <a:lstStyle/>
        <a:p>
          <a:endParaRPr lang="en-US"/>
        </a:p>
      </dgm:t>
    </dgm:pt>
    <dgm:pt modelId="{727DCEBF-83B7-4ADC-B04B-ED7FBF193549}" type="pres">
      <dgm:prSet presAssocID="{ACE4088B-0C3F-4942-942C-419CF292FB95}" presName="linear" presStyleCnt="0">
        <dgm:presLayoutVars>
          <dgm:animLvl val="lvl"/>
          <dgm:resizeHandles val="exact"/>
        </dgm:presLayoutVars>
      </dgm:prSet>
      <dgm:spPr/>
    </dgm:pt>
    <dgm:pt modelId="{6E985C6B-49AC-4980-A2E1-3D81B203CA03}" type="pres">
      <dgm:prSet presAssocID="{5E18C2FC-EDE2-46C8-9F6F-F97F5AD165A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A035AFB-8C99-409B-B13C-6569DB9DDFF4}" type="pres">
      <dgm:prSet presAssocID="{AF04EDD4-098D-4E20-9F4A-E550A863CE00}" presName="spacer" presStyleCnt="0"/>
      <dgm:spPr/>
    </dgm:pt>
    <dgm:pt modelId="{A98D1D80-973E-456A-80CC-BCADD97D1595}" type="pres">
      <dgm:prSet presAssocID="{5A981A01-099E-4759-B0B6-F46DF93A44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7AFFF29-CF17-4718-BFB2-33FAAE78FFB3}" type="pres">
      <dgm:prSet presAssocID="{66F3BA48-FF89-45CC-8151-1770AE71702E}" presName="spacer" presStyleCnt="0"/>
      <dgm:spPr/>
    </dgm:pt>
    <dgm:pt modelId="{CE2B48A5-5249-4C62-A299-84E9C705C217}" type="pres">
      <dgm:prSet presAssocID="{F2C45F01-1576-4FFA-9B43-873388F23E8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D71D146-5145-4B76-B7D9-659E65530674}" srcId="{ACE4088B-0C3F-4942-942C-419CF292FB95}" destId="{5E18C2FC-EDE2-46C8-9F6F-F97F5AD165A7}" srcOrd="0" destOrd="0" parTransId="{83F599B3-7281-440E-A2A3-62688C003C97}" sibTransId="{AF04EDD4-098D-4E20-9F4A-E550A863CE00}"/>
    <dgm:cxn modelId="{D6DED7B7-D5A7-486C-9419-825B80CC1603}" srcId="{ACE4088B-0C3F-4942-942C-419CF292FB95}" destId="{5A981A01-099E-4759-B0B6-F46DF93A4491}" srcOrd="1" destOrd="0" parTransId="{E37940E7-6FAD-457D-9722-5C1E3A8FB899}" sibTransId="{66F3BA48-FF89-45CC-8151-1770AE71702E}"/>
    <dgm:cxn modelId="{4FF469B9-EDC1-47FC-89D8-F71A493F5EF4}" type="presOf" srcId="{5A981A01-099E-4759-B0B6-F46DF93A4491}" destId="{A98D1D80-973E-456A-80CC-BCADD97D1595}" srcOrd="0" destOrd="0" presId="urn:microsoft.com/office/officeart/2005/8/layout/vList2"/>
    <dgm:cxn modelId="{3C7AF4D4-7ED7-48AA-984A-2B49FE1E1133}" type="presOf" srcId="{ACE4088B-0C3F-4942-942C-419CF292FB95}" destId="{727DCEBF-83B7-4ADC-B04B-ED7FBF193549}" srcOrd="0" destOrd="0" presId="urn:microsoft.com/office/officeart/2005/8/layout/vList2"/>
    <dgm:cxn modelId="{3799CCD9-6511-4121-AFED-0A34A398E0DA}" type="presOf" srcId="{F2C45F01-1576-4FFA-9B43-873388F23E85}" destId="{CE2B48A5-5249-4C62-A299-84E9C705C217}" srcOrd="0" destOrd="0" presId="urn:microsoft.com/office/officeart/2005/8/layout/vList2"/>
    <dgm:cxn modelId="{1079C8F8-E6BF-4E61-9E7A-FF236E2CF778}" type="presOf" srcId="{5E18C2FC-EDE2-46C8-9F6F-F97F5AD165A7}" destId="{6E985C6B-49AC-4980-A2E1-3D81B203CA03}" srcOrd="0" destOrd="0" presId="urn:microsoft.com/office/officeart/2005/8/layout/vList2"/>
    <dgm:cxn modelId="{A715F0FB-5756-4F85-ACB5-1098DB169202}" srcId="{ACE4088B-0C3F-4942-942C-419CF292FB95}" destId="{F2C45F01-1576-4FFA-9B43-873388F23E85}" srcOrd="2" destOrd="0" parTransId="{DFBA0857-76D3-46E0-8EEB-C76CF294066C}" sibTransId="{C1A4CF3D-2476-4487-8004-8F1CCCD1B5CC}"/>
    <dgm:cxn modelId="{C90FDB50-A32F-498D-AA0F-8826F740D62F}" type="presParOf" srcId="{727DCEBF-83B7-4ADC-B04B-ED7FBF193549}" destId="{6E985C6B-49AC-4980-A2E1-3D81B203CA03}" srcOrd="0" destOrd="0" presId="urn:microsoft.com/office/officeart/2005/8/layout/vList2"/>
    <dgm:cxn modelId="{259D19FC-1A12-4127-97BB-89424ED19921}" type="presParOf" srcId="{727DCEBF-83B7-4ADC-B04B-ED7FBF193549}" destId="{EA035AFB-8C99-409B-B13C-6569DB9DDFF4}" srcOrd="1" destOrd="0" presId="urn:microsoft.com/office/officeart/2005/8/layout/vList2"/>
    <dgm:cxn modelId="{EC64D82B-4072-459C-AF77-C8DA07E9EBBF}" type="presParOf" srcId="{727DCEBF-83B7-4ADC-B04B-ED7FBF193549}" destId="{A98D1D80-973E-456A-80CC-BCADD97D1595}" srcOrd="2" destOrd="0" presId="urn:microsoft.com/office/officeart/2005/8/layout/vList2"/>
    <dgm:cxn modelId="{82622449-13CA-4565-8C00-95F73A282AE1}" type="presParOf" srcId="{727DCEBF-83B7-4ADC-B04B-ED7FBF193549}" destId="{77AFFF29-CF17-4718-BFB2-33FAAE78FFB3}" srcOrd="3" destOrd="0" presId="urn:microsoft.com/office/officeart/2005/8/layout/vList2"/>
    <dgm:cxn modelId="{1F202907-3DBE-4052-9E2C-BA2186DF9B75}" type="presParOf" srcId="{727DCEBF-83B7-4ADC-B04B-ED7FBF193549}" destId="{CE2B48A5-5249-4C62-A299-84E9C705C21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6049F3-8472-4730-B117-462D0367FBE5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A50CEF4-3F83-4BC7-AC25-8EDCEABC650C}">
      <dgm:prSet/>
      <dgm:spPr/>
      <dgm:t>
        <a:bodyPr/>
        <a:lstStyle/>
        <a:p>
          <a:r>
            <a:rPr lang="en-US"/>
            <a:t>• A constraint CHECK impõe uma condição que os valores de uma coluna devem satisfazer.</a:t>
          </a:r>
        </a:p>
      </dgm:t>
    </dgm:pt>
    <dgm:pt modelId="{1E77A7B3-9EC7-4BE4-BD72-CA9DCA3505DC}" type="parTrans" cxnId="{E93DB19D-0574-4F9F-94F6-9AA228F3E96A}">
      <dgm:prSet/>
      <dgm:spPr/>
      <dgm:t>
        <a:bodyPr/>
        <a:lstStyle/>
        <a:p>
          <a:endParaRPr lang="en-US"/>
        </a:p>
      </dgm:t>
    </dgm:pt>
    <dgm:pt modelId="{8829A279-90AB-4402-A242-C186CEA48879}" type="sibTrans" cxnId="{E93DB19D-0574-4F9F-94F6-9AA228F3E96A}">
      <dgm:prSet/>
      <dgm:spPr/>
      <dgm:t>
        <a:bodyPr/>
        <a:lstStyle/>
        <a:p>
          <a:endParaRPr lang="en-US"/>
        </a:p>
      </dgm:t>
    </dgm:pt>
    <dgm:pt modelId="{6324BB26-997C-426D-896E-F51A5DD17F21}">
      <dgm:prSet/>
      <dgm:spPr/>
      <dgm:t>
        <a:bodyPr/>
        <a:lstStyle/>
        <a:p>
          <a:r>
            <a:rPr lang="en-US"/>
            <a:t>• Usada para validar dados inseridos.</a:t>
          </a:r>
        </a:p>
      </dgm:t>
    </dgm:pt>
    <dgm:pt modelId="{3460ABCE-B53B-488F-B9E6-106526D81376}" type="parTrans" cxnId="{CFC61719-3C13-4E8D-9BF7-0E04248AFFDB}">
      <dgm:prSet/>
      <dgm:spPr/>
      <dgm:t>
        <a:bodyPr/>
        <a:lstStyle/>
        <a:p>
          <a:endParaRPr lang="en-US"/>
        </a:p>
      </dgm:t>
    </dgm:pt>
    <dgm:pt modelId="{F9392C27-BB76-4908-878E-50E98AA7E1DE}" type="sibTrans" cxnId="{CFC61719-3C13-4E8D-9BF7-0E04248AFFDB}">
      <dgm:prSet/>
      <dgm:spPr/>
      <dgm:t>
        <a:bodyPr/>
        <a:lstStyle/>
        <a:p>
          <a:endParaRPr lang="en-US"/>
        </a:p>
      </dgm:t>
    </dgm:pt>
    <dgm:pt modelId="{1EFBC1B9-D694-47A3-A328-18DF57A03DA8}">
      <dgm:prSet/>
      <dgm:spPr/>
      <dgm:t>
        <a:bodyPr/>
        <a:lstStyle/>
        <a:p>
          <a:r>
            <a:rPr lang="en-US"/>
            <a:t>• Exemplo: garantir que um salário seja maior que zero.</a:t>
          </a:r>
        </a:p>
      </dgm:t>
    </dgm:pt>
    <dgm:pt modelId="{C153ACCF-AB4E-43F0-910C-E5A96EC70440}" type="parTrans" cxnId="{1A923A1E-C9E5-4EA8-AFEF-4B9722AB6D6C}">
      <dgm:prSet/>
      <dgm:spPr/>
      <dgm:t>
        <a:bodyPr/>
        <a:lstStyle/>
        <a:p>
          <a:endParaRPr lang="en-US"/>
        </a:p>
      </dgm:t>
    </dgm:pt>
    <dgm:pt modelId="{FC92BE64-7D5A-4475-BF6F-76C15ED642F6}" type="sibTrans" cxnId="{1A923A1E-C9E5-4EA8-AFEF-4B9722AB6D6C}">
      <dgm:prSet/>
      <dgm:spPr/>
      <dgm:t>
        <a:bodyPr/>
        <a:lstStyle/>
        <a:p>
          <a:endParaRPr lang="en-US"/>
        </a:p>
      </dgm:t>
    </dgm:pt>
    <dgm:pt modelId="{0E152E11-D745-4DF3-9A76-FD2D07C3A1CD}" type="pres">
      <dgm:prSet presAssocID="{7C6049F3-8472-4730-B117-462D0367FBE5}" presName="vert0" presStyleCnt="0">
        <dgm:presLayoutVars>
          <dgm:dir/>
          <dgm:animOne val="branch"/>
          <dgm:animLvl val="lvl"/>
        </dgm:presLayoutVars>
      </dgm:prSet>
      <dgm:spPr/>
    </dgm:pt>
    <dgm:pt modelId="{E1F2A3FF-F57C-4934-AA8E-966FB0853B0A}" type="pres">
      <dgm:prSet presAssocID="{5A50CEF4-3F83-4BC7-AC25-8EDCEABC650C}" presName="thickLine" presStyleLbl="alignNode1" presStyleIdx="0" presStyleCnt="3"/>
      <dgm:spPr/>
    </dgm:pt>
    <dgm:pt modelId="{BC47CD47-7327-47F7-BD90-ADEF623543DD}" type="pres">
      <dgm:prSet presAssocID="{5A50CEF4-3F83-4BC7-AC25-8EDCEABC650C}" presName="horz1" presStyleCnt="0"/>
      <dgm:spPr/>
    </dgm:pt>
    <dgm:pt modelId="{0E590BD3-34BE-4D4F-B561-82331538E715}" type="pres">
      <dgm:prSet presAssocID="{5A50CEF4-3F83-4BC7-AC25-8EDCEABC650C}" presName="tx1" presStyleLbl="revTx" presStyleIdx="0" presStyleCnt="3"/>
      <dgm:spPr/>
    </dgm:pt>
    <dgm:pt modelId="{BD767560-D6D3-4679-9355-A828D4E06E9B}" type="pres">
      <dgm:prSet presAssocID="{5A50CEF4-3F83-4BC7-AC25-8EDCEABC650C}" presName="vert1" presStyleCnt="0"/>
      <dgm:spPr/>
    </dgm:pt>
    <dgm:pt modelId="{49AC74E9-F30B-46F5-8810-7CB320EAE723}" type="pres">
      <dgm:prSet presAssocID="{6324BB26-997C-426D-896E-F51A5DD17F21}" presName="thickLine" presStyleLbl="alignNode1" presStyleIdx="1" presStyleCnt="3"/>
      <dgm:spPr/>
    </dgm:pt>
    <dgm:pt modelId="{1D179213-C21D-45CC-A381-BDA30C6300E1}" type="pres">
      <dgm:prSet presAssocID="{6324BB26-997C-426D-896E-F51A5DD17F21}" presName="horz1" presStyleCnt="0"/>
      <dgm:spPr/>
    </dgm:pt>
    <dgm:pt modelId="{E85E3EAF-A155-4E42-B987-0E68AFDCB7BC}" type="pres">
      <dgm:prSet presAssocID="{6324BB26-997C-426D-896E-F51A5DD17F21}" presName="tx1" presStyleLbl="revTx" presStyleIdx="1" presStyleCnt="3"/>
      <dgm:spPr/>
    </dgm:pt>
    <dgm:pt modelId="{58000785-52D5-40D3-BE50-15301C6FB320}" type="pres">
      <dgm:prSet presAssocID="{6324BB26-997C-426D-896E-F51A5DD17F21}" presName="vert1" presStyleCnt="0"/>
      <dgm:spPr/>
    </dgm:pt>
    <dgm:pt modelId="{A617A052-B8EE-4DD0-A1FA-EDDE0DA20CE5}" type="pres">
      <dgm:prSet presAssocID="{1EFBC1B9-D694-47A3-A328-18DF57A03DA8}" presName="thickLine" presStyleLbl="alignNode1" presStyleIdx="2" presStyleCnt="3"/>
      <dgm:spPr/>
    </dgm:pt>
    <dgm:pt modelId="{56AA11C2-64B9-49EC-A328-8DDCE4917168}" type="pres">
      <dgm:prSet presAssocID="{1EFBC1B9-D694-47A3-A328-18DF57A03DA8}" presName="horz1" presStyleCnt="0"/>
      <dgm:spPr/>
    </dgm:pt>
    <dgm:pt modelId="{D06069A1-68CE-4813-B6CC-D463BC267F95}" type="pres">
      <dgm:prSet presAssocID="{1EFBC1B9-D694-47A3-A328-18DF57A03DA8}" presName="tx1" presStyleLbl="revTx" presStyleIdx="2" presStyleCnt="3"/>
      <dgm:spPr/>
    </dgm:pt>
    <dgm:pt modelId="{46E0C42E-FD27-4116-BAF5-B18BD720D299}" type="pres">
      <dgm:prSet presAssocID="{1EFBC1B9-D694-47A3-A328-18DF57A03DA8}" presName="vert1" presStyleCnt="0"/>
      <dgm:spPr/>
    </dgm:pt>
  </dgm:ptLst>
  <dgm:cxnLst>
    <dgm:cxn modelId="{CFC61719-3C13-4E8D-9BF7-0E04248AFFDB}" srcId="{7C6049F3-8472-4730-B117-462D0367FBE5}" destId="{6324BB26-997C-426D-896E-F51A5DD17F21}" srcOrd="1" destOrd="0" parTransId="{3460ABCE-B53B-488F-B9E6-106526D81376}" sibTransId="{F9392C27-BB76-4908-878E-50E98AA7E1DE}"/>
    <dgm:cxn modelId="{1A923A1E-C9E5-4EA8-AFEF-4B9722AB6D6C}" srcId="{7C6049F3-8472-4730-B117-462D0367FBE5}" destId="{1EFBC1B9-D694-47A3-A328-18DF57A03DA8}" srcOrd="2" destOrd="0" parTransId="{C153ACCF-AB4E-43F0-910C-E5A96EC70440}" sibTransId="{FC92BE64-7D5A-4475-BF6F-76C15ED642F6}"/>
    <dgm:cxn modelId="{4E7E2629-3345-409C-9788-AE9BD53372A9}" type="presOf" srcId="{6324BB26-997C-426D-896E-F51A5DD17F21}" destId="{E85E3EAF-A155-4E42-B987-0E68AFDCB7BC}" srcOrd="0" destOrd="0" presId="urn:microsoft.com/office/officeart/2008/layout/LinedList"/>
    <dgm:cxn modelId="{A98B2175-A1BD-4CAF-BB16-477F0DB76511}" type="presOf" srcId="{1EFBC1B9-D694-47A3-A328-18DF57A03DA8}" destId="{D06069A1-68CE-4813-B6CC-D463BC267F95}" srcOrd="0" destOrd="0" presId="urn:microsoft.com/office/officeart/2008/layout/LinedList"/>
    <dgm:cxn modelId="{E93DB19D-0574-4F9F-94F6-9AA228F3E96A}" srcId="{7C6049F3-8472-4730-B117-462D0367FBE5}" destId="{5A50CEF4-3F83-4BC7-AC25-8EDCEABC650C}" srcOrd="0" destOrd="0" parTransId="{1E77A7B3-9EC7-4BE4-BD72-CA9DCA3505DC}" sibTransId="{8829A279-90AB-4402-A242-C186CEA48879}"/>
    <dgm:cxn modelId="{E4CBBAA3-BEC0-4DC7-A310-42C239B13283}" type="presOf" srcId="{5A50CEF4-3F83-4BC7-AC25-8EDCEABC650C}" destId="{0E590BD3-34BE-4D4F-B561-82331538E715}" srcOrd="0" destOrd="0" presId="urn:microsoft.com/office/officeart/2008/layout/LinedList"/>
    <dgm:cxn modelId="{6826B7A9-84D9-4FE8-97A9-D76A4108934B}" type="presOf" srcId="{7C6049F3-8472-4730-B117-462D0367FBE5}" destId="{0E152E11-D745-4DF3-9A76-FD2D07C3A1CD}" srcOrd="0" destOrd="0" presId="urn:microsoft.com/office/officeart/2008/layout/LinedList"/>
    <dgm:cxn modelId="{CF8D5CD8-9C7F-4FDB-8525-56F09EAFEBA4}" type="presParOf" srcId="{0E152E11-D745-4DF3-9A76-FD2D07C3A1CD}" destId="{E1F2A3FF-F57C-4934-AA8E-966FB0853B0A}" srcOrd="0" destOrd="0" presId="urn:microsoft.com/office/officeart/2008/layout/LinedList"/>
    <dgm:cxn modelId="{653C025E-EA31-4C02-919F-3E0D3173A266}" type="presParOf" srcId="{0E152E11-D745-4DF3-9A76-FD2D07C3A1CD}" destId="{BC47CD47-7327-47F7-BD90-ADEF623543DD}" srcOrd="1" destOrd="0" presId="urn:microsoft.com/office/officeart/2008/layout/LinedList"/>
    <dgm:cxn modelId="{A3A2BD91-0482-49F7-944A-CB1641528E60}" type="presParOf" srcId="{BC47CD47-7327-47F7-BD90-ADEF623543DD}" destId="{0E590BD3-34BE-4D4F-B561-82331538E715}" srcOrd="0" destOrd="0" presId="urn:microsoft.com/office/officeart/2008/layout/LinedList"/>
    <dgm:cxn modelId="{26355F55-3D25-49AF-ACE4-DCAA6C44F803}" type="presParOf" srcId="{BC47CD47-7327-47F7-BD90-ADEF623543DD}" destId="{BD767560-D6D3-4679-9355-A828D4E06E9B}" srcOrd="1" destOrd="0" presId="urn:microsoft.com/office/officeart/2008/layout/LinedList"/>
    <dgm:cxn modelId="{C56AFC32-782C-46ED-A3D2-8E9F968734E8}" type="presParOf" srcId="{0E152E11-D745-4DF3-9A76-FD2D07C3A1CD}" destId="{49AC74E9-F30B-46F5-8810-7CB320EAE723}" srcOrd="2" destOrd="0" presId="urn:microsoft.com/office/officeart/2008/layout/LinedList"/>
    <dgm:cxn modelId="{C2950E45-9CC5-416E-8A88-BF8AB20D9657}" type="presParOf" srcId="{0E152E11-D745-4DF3-9A76-FD2D07C3A1CD}" destId="{1D179213-C21D-45CC-A381-BDA30C6300E1}" srcOrd="3" destOrd="0" presId="urn:microsoft.com/office/officeart/2008/layout/LinedList"/>
    <dgm:cxn modelId="{2CD6D7C7-DB03-4FBB-967B-D494B97C8460}" type="presParOf" srcId="{1D179213-C21D-45CC-A381-BDA30C6300E1}" destId="{E85E3EAF-A155-4E42-B987-0E68AFDCB7BC}" srcOrd="0" destOrd="0" presId="urn:microsoft.com/office/officeart/2008/layout/LinedList"/>
    <dgm:cxn modelId="{B3FF4537-02E4-48E7-9ABE-D8A070B2C6F4}" type="presParOf" srcId="{1D179213-C21D-45CC-A381-BDA30C6300E1}" destId="{58000785-52D5-40D3-BE50-15301C6FB320}" srcOrd="1" destOrd="0" presId="urn:microsoft.com/office/officeart/2008/layout/LinedList"/>
    <dgm:cxn modelId="{29AE89A0-7ABE-4252-AB22-B2F1F7F302B5}" type="presParOf" srcId="{0E152E11-D745-4DF3-9A76-FD2D07C3A1CD}" destId="{A617A052-B8EE-4DD0-A1FA-EDDE0DA20CE5}" srcOrd="4" destOrd="0" presId="urn:microsoft.com/office/officeart/2008/layout/LinedList"/>
    <dgm:cxn modelId="{88388EA0-06BC-4254-9F41-71E983147B16}" type="presParOf" srcId="{0E152E11-D745-4DF3-9A76-FD2D07C3A1CD}" destId="{56AA11C2-64B9-49EC-A328-8DDCE4917168}" srcOrd="5" destOrd="0" presId="urn:microsoft.com/office/officeart/2008/layout/LinedList"/>
    <dgm:cxn modelId="{5E614933-A14F-4B90-835B-29472D520777}" type="presParOf" srcId="{56AA11C2-64B9-49EC-A328-8DDCE4917168}" destId="{D06069A1-68CE-4813-B6CC-D463BC267F95}" srcOrd="0" destOrd="0" presId="urn:microsoft.com/office/officeart/2008/layout/LinedList"/>
    <dgm:cxn modelId="{294853E1-D08F-4A8F-AC71-17202ED7FA39}" type="presParOf" srcId="{56AA11C2-64B9-49EC-A328-8DDCE4917168}" destId="{46E0C42E-FD27-4116-BAF5-B18BD720D2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85C6B-49AC-4980-A2E1-3D81B203CA03}">
      <dsp:nvSpPr>
        <dsp:cNvPr id="0" name=""/>
        <dsp:cNvSpPr/>
      </dsp:nvSpPr>
      <dsp:spPr>
        <a:xfrm>
          <a:off x="0" y="251374"/>
          <a:ext cx="5000124" cy="159471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Constraints (restrições) são regras aplicadas às colunas de uma tabela.</a:t>
          </a:r>
        </a:p>
      </dsp:txBody>
      <dsp:txXfrm>
        <a:off x="77847" y="329221"/>
        <a:ext cx="4844430" cy="1439016"/>
      </dsp:txXfrm>
    </dsp:sp>
    <dsp:sp modelId="{A98D1D80-973E-456A-80CC-BCADD97D1595}">
      <dsp:nvSpPr>
        <dsp:cNvPr id="0" name=""/>
        <dsp:cNvSpPr/>
      </dsp:nvSpPr>
      <dsp:spPr>
        <a:xfrm>
          <a:off x="0" y="1929604"/>
          <a:ext cx="5000124" cy="159471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Garantem a integridade dos dados no banco de dados.</a:t>
          </a:r>
        </a:p>
      </dsp:txBody>
      <dsp:txXfrm>
        <a:off x="77847" y="2007451"/>
        <a:ext cx="4844430" cy="1439016"/>
      </dsp:txXfrm>
    </dsp:sp>
    <dsp:sp modelId="{CE2B48A5-5249-4C62-A299-84E9C705C217}">
      <dsp:nvSpPr>
        <dsp:cNvPr id="0" name=""/>
        <dsp:cNvSpPr/>
      </dsp:nvSpPr>
      <dsp:spPr>
        <a:xfrm>
          <a:off x="0" y="3607835"/>
          <a:ext cx="5000124" cy="159471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Exemplos de constraints: NOT NULL, UNIQUE, PRIMARY KEY, FOREIGN KEY, CHECK.</a:t>
          </a:r>
        </a:p>
      </dsp:txBody>
      <dsp:txXfrm>
        <a:off x="77847" y="3685682"/>
        <a:ext cx="4844430" cy="1439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2A3FF-F57C-4934-AA8E-966FB0853B0A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590BD3-34BE-4D4F-B561-82331538E715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A constraint CHECK impõe uma condição que os valores de uma coluna devem satisfazer.</a:t>
          </a:r>
        </a:p>
      </dsp:txBody>
      <dsp:txXfrm>
        <a:off x="0" y="2663"/>
        <a:ext cx="5000124" cy="1816197"/>
      </dsp:txXfrm>
    </dsp:sp>
    <dsp:sp modelId="{49AC74E9-F30B-46F5-8810-7CB320EAE723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5E3EAF-A155-4E42-B987-0E68AFDCB7BC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Usada para validar dados inseridos.</a:t>
          </a:r>
        </a:p>
      </dsp:txBody>
      <dsp:txXfrm>
        <a:off x="0" y="1818861"/>
        <a:ext cx="5000124" cy="1816197"/>
      </dsp:txXfrm>
    </dsp:sp>
    <dsp:sp modelId="{A617A052-B8EE-4DD0-A1FA-EDDE0DA20CE5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6069A1-68CE-4813-B6CC-D463BC267F95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Exemplo: garantir que um salário seja maior que zero.</a:t>
          </a:r>
        </a:p>
      </dsp:txBody>
      <dsp:txXfrm>
        <a:off x="0" y="3635058"/>
        <a:ext cx="5000124" cy="1816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925" y="818984"/>
            <a:ext cx="5036024" cy="3178689"/>
          </a:xfrm>
        </p:spPr>
        <p:txBody>
          <a:bodyPr>
            <a:normAutofit/>
          </a:bodyPr>
          <a:lstStyle/>
          <a:p>
            <a:pPr algn="l"/>
            <a:r>
              <a:rPr lang="pt-BR" sz="4200" dirty="0">
                <a:solidFill>
                  <a:srgbClr val="FFFFFF"/>
                </a:solidFill>
              </a:rPr>
              <a:t>MySQL - </a:t>
            </a:r>
            <a:r>
              <a:rPr lang="pt-BR" sz="4200" dirty="0" err="1">
                <a:solidFill>
                  <a:srgbClr val="FFFFFF"/>
                </a:solidFill>
              </a:rPr>
              <a:t>Constraint</a:t>
            </a:r>
            <a:r>
              <a:rPr lang="pt-BR" sz="4200" dirty="0">
                <a:solidFill>
                  <a:srgbClr val="FFFFFF"/>
                </a:solidFill>
              </a:rPr>
              <a:t> CHECK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4047" y="4960961"/>
            <a:ext cx="5291920" cy="1078054"/>
          </a:xfrm>
        </p:spPr>
        <p:txBody>
          <a:bodyPr>
            <a:normAutofit/>
          </a:bodyPr>
          <a:lstStyle/>
          <a:p>
            <a:pPr algn="l"/>
            <a:r>
              <a:rPr lang="pt-BR" sz="3000">
                <a:solidFill>
                  <a:srgbClr val="FFFFFF"/>
                </a:solidFill>
              </a:rPr>
              <a:t>Aula Completa com Definições, Explicações e Exemplos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O que é uma Constraint?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B22828CD-0478-2850-2288-993243B1E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46577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Definição da Constraint CHECK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35D080-504F-6D34-A3DD-9F78F25EE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59257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Sintaxe da Constraint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947" y="2318197"/>
            <a:ext cx="7293023" cy="368335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pt-BR" sz="2800" dirty="0"/>
              <a:t>• Durante a criação da tabela:</a:t>
            </a:r>
          </a:p>
          <a:p>
            <a:pPr marL="0" indent="0">
              <a:buNone/>
            </a:pPr>
            <a:r>
              <a:rPr lang="pt-BR" sz="2800" dirty="0"/>
              <a:t>  CREATE TABLE empregados (</a:t>
            </a:r>
          </a:p>
          <a:p>
            <a:pPr marL="0" indent="0">
              <a:buNone/>
            </a:pPr>
            <a:r>
              <a:rPr lang="pt-BR" sz="2800" dirty="0"/>
              <a:t>      nome VARCHAR(50),</a:t>
            </a:r>
          </a:p>
          <a:p>
            <a:pPr marL="0" indent="0">
              <a:buNone/>
            </a:pPr>
            <a:r>
              <a:rPr lang="pt-BR" sz="2800" dirty="0"/>
              <a:t>      idade INT,</a:t>
            </a:r>
          </a:p>
          <a:p>
            <a:pPr marL="0" indent="0">
              <a:buNone/>
            </a:pPr>
            <a:r>
              <a:rPr lang="pt-BR" sz="2800" dirty="0"/>
              <a:t>      CHECK (idade &gt;= 18)</a:t>
            </a:r>
          </a:p>
          <a:p>
            <a:pPr marL="0" indent="0">
              <a:buNone/>
            </a:pPr>
            <a:r>
              <a:rPr lang="pt-BR" sz="2800" dirty="0"/>
              <a:t>  );</a:t>
            </a:r>
          </a:p>
          <a:p>
            <a:pPr marL="0" indent="0">
              <a:buNone/>
            </a:pPr>
            <a:r>
              <a:rPr lang="pt-BR" sz="2800" dirty="0"/>
              <a:t>• Ou em uma coluna específica:</a:t>
            </a:r>
          </a:p>
          <a:p>
            <a:pPr marL="0" indent="0">
              <a:buNone/>
            </a:pPr>
            <a:r>
              <a:rPr lang="pt-BR" sz="2800" dirty="0"/>
              <a:t>  idade INT CHECK (idade &gt;= 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200">
                <a:solidFill>
                  <a:srgbClr val="FFFFFF"/>
                </a:solidFill>
              </a:rPr>
              <a:t>Adicionando CHECK em uma tabela existente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233" y="2318197"/>
            <a:ext cx="7608490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/>
              <a:t>• Usando ALTER TABLE:</a:t>
            </a:r>
          </a:p>
          <a:p>
            <a:pPr marL="0" indent="0">
              <a:buNone/>
            </a:pPr>
            <a:r>
              <a:rPr lang="pt-BR" dirty="0"/>
              <a:t>  ALTER TABLE empregados</a:t>
            </a:r>
          </a:p>
          <a:p>
            <a:pPr marL="0" indent="0">
              <a:buNone/>
            </a:pPr>
            <a:r>
              <a:rPr lang="pt-BR" dirty="0"/>
              <a:t>  ADD CONSTRAINT </a:t>
            </a:r>
            <a:r>
              <a:rPr lang="pt-BR" dirty="0" err="1"/>
              <a:t>chk_idade</a:t>
            </a:r>
            <a:r>
              <a:rPr lang="pt-BR" dirty="0"/>
              <a:t> CHECK (idade &gt;= 18);</a:t>
            </a:r>
            <a:endParaRPr lang="pt-BR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Exemplo Prático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1" y="2318197"/>
            <a:ext cx="7836408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produtos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 id INT PRIMARY KEY,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nome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preco</a:t>
            </a:r>
            <a:r>
              <a:rPr lang="en-US" dirty="0"/>
              <a:t> DECIMAL(10,2) CHECK (</a:t>
            </a:r>
            <a:r>
              <a:rPr lang="en-US" dirty="0" err="1"/>
              <a:t>preco</a:t>
            </a:r>
            <a:r>
              <a:rPr lang="en-US" dirty="0"/>
              <a:t> &gt; 0)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Exemplo Prático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CREATE TABLE </a:t>
            </a:r>
            <a:r>
              <a:rPr lang="en-US" sz="2800" dirty="0" err="1"/>
              <a:t>alunos</a:t>
            </a:r>
            <a:r>
              <a:rPr lang="en-US" sz="2800" dirty="0"/>
              <a:t> (</a:t>
            </a:r>
          </a:p>
          <a:p>
            <a:r>
              <a:rPr lang="en-US" sz="2800" dirty="0"/>
              <a:t>    id INT PRIMARY KEY,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nome</a:t>
            </a:r>
            <a:r>
              <a:rPr lang="en-US" sz="2800" dirty="0"/>
              <a:t> VARCHAR(100),</a:t>
            </a:r>
          </a:p>
          <a:p>
            <a:r>
              <a:rPr lang="en-US" sz="2800" dirty="0"/>
              <a:t>    nota FLOAT,</a:t>
            </a:r>
          </a:p>
          <a:p>
            <a:r>
              <a:rPr lang="en-US" sz="2800" dirty="0"/>
              <a:t>    CHECK (nota &gt;= 0 AND nota &lt;= 10)</a:t>
            </a:r>
          </a:p>
          <a:p>
            <a:r>
              <a:rPr lang="en-US" sz="2800" dirty="0"/>
              <a:t>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Limitações do CHECK no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/>
              <a:t>• Versões antigas do MySQL (antes da 8.0.16) ignoram CHECK.</a:t>
            </a:r>
          </a:p>
          <a:p>
            <a:pPr marL="0" indent="0">
              <a:buNone/>
            </a:pPr>
            <a:r>
              <a:rPr lang="pt-BR" sz="2400" dirty="0"/>
              <a:t>• A partir do MySQL 8.0.16, CHECK é validado corretamente.</a:t>
            </a:r>
          </a:p>
          <a:p>
            <a:pPr marL="0" indent="0">
              <a:buNone/>
            </a:pPr>
            <a:r>
              <a:rPr lang="pt-BR" sz="2400" dirty="0"/>
              <a:t>• Certifique-se da versão utilizada!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Considerações Finais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700" dirty="0"/>
              <a:t>• CHECK é uma ferramenta poderosa para garantir dados consistentes.</a:t>
            </a:r>
          </a:p>
          <a:p>
            <a:pPr marL="0" indent="0">
              <a:buNone/>
            </a:pPr>
            <a:r>
              <a:rPr lang="pt-BR" sz="1700" dirty="0"/>
              <a:t>• Use com cautela para evitar inserções inválidas.</a:t>
            </a:r>
          </a:p>
          <a:p>
            <a:pPr marL="0" indent="0">
              <a:buNone/>
            </a:pPr>
            <a:r>
              <a:rPr lang="pt-BR" sz="1700" dirty="0"/>
              <a:t>• Combine CHECK com outras </a:t>
            </a:r>
            <a:r>
              <a:rPr lang="pt-BR" sz="1700" dirty="0" err="1"/>
              <a:t>constraints</a:t>
            </a:r>
            <a:r>
              <a:rPr lang="pt-BR" sz="1700" dirty="0"/>
              <a:t> para melhores resultados.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88E9BA34C6C148AF6DC72DE0F2893F" ma:contentTypeVersion="10" ma:contentTypeDescription="Crie um novo documento." ma:contentTypeScope="" ma:versionID="3f4b864579bd6868193f8839407e4f70">
  <xsd:schema xmlns:xsd="http://www.w3.org/2001/XMLSchema" xmlns:xs="http://www.w3.org/2001/XMLSchema" xmlns:p="http://schemas.microsoft.com/office/2006/metadata/properties" xmlns:ns2="178e488a-6f9a-442f-ae29-977423c03411" xmlns:ns3="43a6ea59-dd05-4406-8a86-c4b3dddac9f0" targetNamespace="http://schemas.microsoft.com/office/2006/metadata/properties" ma:root="true" ma:fieldsID="96cfe05585e83f2cf00ad0d9d2ba68cd" ns2:_="" ns3:_="">
    <xsd:import namespace="178e488a-6f9a-442f-ae29-977423c03411"/>
    <xsd:import namespace="43a6ea59-dd05-4406-8a86-c4b3dddac9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8e488a-6f9a-442f-ae29-977423c034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Marcações de imagem" ma:readOnly="false" ma:fieldId="{5cf76f15-5ced-4ddc-b409-7134ff3c332f}" ma:taxonomyMulti="true" ma:sspId="8bee0d7d-e0dd-4976-8ad4-cb0783d2a5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6ea59-dd05-4406-8a86-c4b3dddac9f0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480fa06d-068f-4ba2-a608-44dc22705d1e}" ma:internalName="TaxCatchAll" ma:showField="CatchAllData" ma:web="43a6ea59-dd05-4406-8a86-c4b3dddac9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78e488a-6f9a-442f-ae29-977423c03411">
      <Terms xmlns="http://schemas.microsoft.com/office/infopath/2007/PartnerControls"/>
    </lcf76f155ced4ddcb4097134ff3c332f>
    <TaxCatchAll xmlns="43a6ea59-dd05-4406-8a86-c4b3dddac9f0" xsi:nil="true"/>
  </documentManagement>
</p:properties>
</file>

<file path=customXml/itemProps1.xml><?xml version="1.0" encoding="utf-8"?>
<ds:datastoreItem xmlns:ds="http://schemas.openxmlformats.org/officeDocument/2006/customXml" ds:itemID="{801D6C92-8963-4DB6-AD80-C47C06AD7364}"/>
</file>

<file path=customXml/itemProps2.xml><?xml version="1.0" encoding="utf-8"?>
<ds:datastoreItem xmlns:ds="http://schemas.openxmlformats.org/officeDocument/2006/customXml" ds:itemID="{6E7A3B57-4980-4E7A-A6AC-C31FDDFA290A}"/>
</file>

<file path=customXml/itemProps3.xml><?xml version="1.0" encoding="utf-8"?>
<ds:datastoreItem xmlns:ds="http://schemas.openxmlformats.org/officeDocument/2006/customXml" ds:itemID="{15FD7511-02D9-487A-BFE8-CF0EBEFC88AB}"/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313</Words>
  <Application>Microsoft Office PowerPoint</Application>
  <PresentationFormat>Apresentação na tela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MySQL - Constraint CHECK</vt:lpstr>
      <vt:lpstr>O que é uma Constraint?</vt:lpstr>
      <vt:lpstr>Definição da Constraint CHECK</vt:lpstr>
      <vt:lpstr>Sintaxe da Constraint CHECK</vt:lpstr>
      <vt:lpstr>Adicionando CHECK em uma tabela existente</vt:lpstr>
      <vt:lpstr>Exemplo Prático 1</vt:lpstr>
      <vt:lpstr>Exemplo Prático 2</vt:lpstr>
      <vt:lpstr>Limitações do CHECK no MySQL</vt:lpstr>
      <vt:lpstr>Considerações Finais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CELSO LUIS CALDEIRA</dc:creator>
  <cp:keywords/>
  <dc:description>generated using python-pptx</dc:description>
  <cp:lastModifiedBy>CELSO LUIS CALDEIRA</cp:lastModifiedBy>
  <cp:revision>3</cp:revision>
  <dcterms:created xsi:type="dcterms:W3CDTF">2013-01-27T09:14:16Z</dcterms:created>
  <dcterms:modified xsi:type="dcterms:W3CDTF">2025-08-06T17:01:24Z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0x0101003688E9BA34C6C148AF6DC72DE0F2893F</vt:lpwstr>
  </property>
</Properties>
</file>