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1" r:id="rId2"/>
    <p:sldId id="2562" r:id="rId3"/>
    <p:sldId id="2563" r:id="rId4"/>
    <p:sldId id="2564" r:id="rId5"/>
    <p:sldId id="2565" r:id="rId6"/>
    <p:sldId id="2566" r:id="rId7"/>
    <p:sldId id="2567" r:id="rId8"/>
    <p:sldId id="2568" r:id="rId9"/>
    <p:sldId id="2569" r:id="rId10"/>
    <p:sldId id="2570" r:id="rId11"/>
    <p:sldId id="2571" r:id="rId12"/>
    <p:sldId id="2572" r:id="rId13"/>
    <p:sldId id="2573" r:id="rId14"/>
    <p:sldId id="2574" r:id="rId15"/>
    <p:sldId id="2575" r:id="rId16"/>
    <p:sldId id="2576" r:id="rId17"/>
    <p:sldId id="2577" r:id="rId18"/>
    <p:sldId id="2578" r:id="rId19"/>
    <p:sldId id="2579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ransações e Controle de Concorrência em Sistemas de Banco de Dados" id="{EAB14C04-CB02-474B-B781-36F32442B03B}">
          <p14:sldIdLst>
            <p14:sldId id="2561"/>
            <p14:sldId id="2562"/>
          </p14:sldIdLst>
        </p14:section>
        <p14:section name="Fundamentos e Conceitos de Transação" id="{1D0DE815-CE86-40BA-B4F5-7347E2AA2C44}">
          <p14:sldIdLst>
            <p14:sldId id="2563"/>
            <p14:sldId id="2564"/>
            <p14:sldId id="2565"/>
            <p14:sldId id="2566"/>
          </p14:sldIdLst>
        </p14:section>
        <p14:section name="ACID: Princípios Essenciais das Transações" id="{FF1DC874-13A0-4A32-9E07-790F5B26E47E}">
          <p14:sldIdLst>
            <p14:sldId id="2567"/>
            <p14:sldId id="2568"/>
            <p14:sldId id="2569"/>
            <p14:sldId id="2570"/>
          </p14:sldIdLst>
        </p14:section>
        <p14:section name="Níveis de Isolamento de Transações" id="{4533857D-7261-4AD1-B6B3-1F36106DF194}">
          <p14:sldIdLst>
            <p14:sldId id="2571"/>
            <p14:sldId id="2572"/>
            <p14:sldId id="2573"/>
            <p14:sldId id="2574"/>
          </p14:sldIdLst>
        </p14:section>
        <p14:section name="Controle de Concorrência e Locks" id="{A6C42467-3A35-4002-B637-482A9B060216}">
          <p14:sldIdLst>
            <p14:sldId id="2575"/>
            <p14:sldId id="2576"/>
            <p14:sldId id="2577"/>
            <p14:sldId id="2578"/>
          </p14:sldIdLst>
        </p14:section>
        <p14:section name="Conclusão" id="{E99CC5CA-3F97-4F60-9B29-1C57E94EF8EA}">
          <p14:sldIdLst>
            <p14:sldId id="257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6AF1E-D6C1-474D-8970-68068A8DEE1F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A9819D-97CB-47B3-BB10-135D709B4A1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Importância das Transações</a:t>
          </a:r>
        </a:p>
      </dgm:t>
    </dgm:pt>
    <dgm:pt modelId="{E8C964AE-7926-479F-9724-4A818E9FFCBC}" type="parTrans" cxnId="{DFB0358D-8915-49F2-8395-D1984573CC1C}">
      <dgm:prSet/>
      <dgm:spPr/>
      <dgm:t>
        <a:bodyPr/>
        <a:lstStyle/>
        <a:p>
          <a:endParaRPr lang="en-US"/>
        </a:p>
      </dgm:t>
    </dgm:pt>
    <dgm:pt modelId="{2A869FD5-1C85-43BB-B331-7DE20D5B7B62}" type="sibTrans" cxnId="{DFB0358D-8915-49F2-8395-D1984573CC1C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0FBE71BE-64BC-4F73-8E91-8C47B6BE52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Compreender transações assegura integridade e consistência nos bancos de dados modernos.</a:t>
          </a:r>
        </a:p>
      </dgm:t>
    </dgm:pt>
    <dgm:pt modelId="{2DEE7897-53A9-466F-B576-22414CCA312D}" type="parTrans" cxnId="{8287C212-CE57-444E-9267-AC89FF287813}">
      <dgm:prSet/>
      <dgm:spPr/>
      <dgm:t>
        <a:bodyPr/>
        <a:lstStyle/>
        <a:p>
          <a:endParaRPr lang="en-US"/>
        </a:p>
      </dgm:t>
    </dgm:pt>
    <dgm:pt modelId="{BB903594-82E4-4FD0-B9DA-448E0E35FFBF}" type="sibTrans" cxnId="{8287C212-CE57-444E-9267-AC89FF287813}">
      <dgm:prSet/>
      <dgm:spPr/>
      <dgm:t>
        <a:bodyPr/>
        <a:lstStyle/>
        <a:p>
          <a:endParaRPr lang="en-US"/>
        </a:p>
      </dgm:t>
    </dgm:pt>
    <dgm:pt modelId="{42214408-7E9A-4E78-B956-64671A68C8D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Princípios ACID</a:t>
          </a:r>
        </a:p>
      </dgm:t>
    </dgm:pt>
    <dgm:pt modelId="{5A890400-1047-4FA2-BD29-19FF4988C315}" type="parTrans" cxnId="{98159BFA-7E7A-4A1C-B630-FD157EBCEBA1}">
      <dgm:prSet/>
      <dgm:spPr/>
      <dgm:t>
        <a:bodyPr/>
        <a:lstStyle/>
        <a:p>
          <a:endParaRPr lang="en-US"/>
        </a:p>
      </dgm:t>
    </dgm:pt>
    <dgm:pt modelId="{99B8E478-D734-4FEF-811C-DC678353097E}" type="sibTrans" cxnId="{98159BFA-7E7A-4A1C-B630-FD157EBCEBA1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5324CF60-DA9C-42B7-A69E-AEF961C31A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Princípios ACID garantem confiabilidade nas operações e consistência dos dados.</a:t>
          </a:r>
        </a:p>
      </dgm:t>
    </dgm:pt>
    <dgm:pt modelId="{0A7BD63A-D70B-479D-B624-49A588B333F8}" type="parTrans" cxnId="{3DFF10E1-29F3-43B0-8346-A7EF0E8ECD47}">
      <dgm:prSet/>
      <dgm:spPr/>
      <dgm:t>
        <a:bodyPr/>
        <a:lstStyle/>
        <a:p>
          <a:endParaRPr lang="en-US"/>
        </a:p>
      </dgm:t>
    </dgm:pt>
    <dgm:pt modelId="{81C53B35-5937-472F-92C0-B2EDE456B339}" type="sibTrans" cxnId="{3DFF10E1-29F3-43B0-8346-A7EF0E8ECD47}">
      <dgm:prSet/>
      <dgm:spPr/>
      <dgm:t>
        <a:bodyPr/>
        <a:lstStyle/>
        <a:p>
          <a:endParaRPr lang="en-US"/>
        </a:p>
      </dgm:t>
    </dgm:pt>
    <dgm:pt modelId="{F1080F75-7AEF-435D-AB79-3FD83D650D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Níveis de Isolamento e Concorrência</a:t>
          </a:r>
        </a:p>
      </dgm:t>
    </dgm:pt>
    <dgm:pt modelId="{D3C1CD12-DC4E-49AB-BC9E-D64B558B5AFC}" type="parTrans" cxnId="{312937A1-3610-45BF-8324-109B7C3388C5}">
      <dgm:prSet/>
      <dgm:spPr/>
      <dgm:t>
        <a:bodyPr/>
        <a:lstStyle/>
        <a:p>
          <a:endParaRPr lang="en-US"/>
        </a:p>
      </dgm:t>
    </dgm:pt>
    <dgm:pt modelId="{FBEA4A7F-4C05-45F4-9411-6E07577DAAD4}" type="sibTrans" cxnId="{312937A1-3610-45BF-8324-109B7C3388C5}">
      <dgm:prSet/>
      <dgm:spPr/>
      <dgm:t>
        <a:bodyPr/>
        <a:lstStyle/>
        <a:p>
          <a:endParaRPr lang="en-US"/>
        </a:p>
      </dgm:t>
    </dgm:pt>
    <dgm:pt modelId="{4A8E9568-C964-4663-BE15-CB35F7FF03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Níveis de isolamento e controle de concorrência promovem eficiência e evitam conflitos nas transações.</a:t>
          </a:r>
        </a:p>
      </dgm:t>
    </dgm:pt>
    <dgm:pt modelId="{7812140E-08BC-411E-B4E9-8E1CE5CB71A2}" type="parTrans" cxnId="{123D6C1E-0971-46AE-B6E0-E385B21B96CE}">
      <dgm:prSet/>
      <dgm:spPr/>
      <dgm:t>
        <a:bodyPr/>
        <a:lstStyle/>
        <a:p>
          <a:endParaRPr lang="en-US"/>
        </a:p>
      </dgm:t>
    </dgm:pt>
    <dgm:pt modelId="{18F94EB9-B4A5-4B42-BF5F-06B88B29A2BF}" type="sibTrans" cxnId="{123D6C1E-0971-46AE-B6E0-E385B21B96CE}">
      <dgm:prSet/>
      <dgm:spPr/>
      <dgm:t>
        <a:bodyPr/>
        <a:lstStyle/>
        <a:p>
          <a:endParaRPr lang="en-US"/>
        </a:p>
      </dgm:t>
    </dgm:pt>
    <dgm:pt modelId="{4B7B32B4-9087-4D44-B945-495D59171544}" type="pres">
      <dgm:prSet presAssocID="{2CF6AF1E-D6C1-474D-8970-68068A8DEE1F}" presName="Name0" presStyleCnt="0">
        <dgm:presLayoutVars>
          <dgm:dir/>
          <dgm:resizeHandles val="exact"/>
        </dgm:presLayoutVars>
      </dgm:prSet>
      <dgm:spPr/>
    </dgm:pt>
    <dgm:pt modelId="{E042AD83-29F1-4C23-8C84-640E81A1A93A}" type="pres">
      <dgm:prSet presAssocID="{5FA9819D-97CB-47B3-BB10-135D709B4A1B}" presName="compNode" presStyleCnt="0"/>
      <dgm:spPr/>
    </dgm:pt>
    <dgm:pt modelId="{3CA9B9BD-FA52-47FC-8A85-1D0311522B70}" type="pres">
      <dgm:prSet presAssocID="{5FA9819D-97CB-47B3-BB10-135D709B4A1B}" presName="pictRect" presStyleLbl="revTx" presStyleIdx="0" presStyleCnt="6">
        <dgm:presLayoutVars>
          <dgm:chMax val="0"/>
          <dgm:bulletEnabled/>
        </dgm:presLayoutVars>
      </dgm:prSet>
      <dgm:spPr/>
    </dgm:pt>
    <dgm:pt modelId="{541B87C1-CD52-449D-BDCF-F4D8AF2F7374}" type="pres">
      <dgm:prSet presAssocID="{5FA9819D-97CB-47B3-BB10-135D709B4A1B}" presName="textRect" presStyleLbl="revTx" presStyleIdx="1" presStyleCnt="6">
        <dgm:presLayoutVars>
          <dgm:bulletEnabled/>
        </dgm:presLayoutVars>
      </dgm:prSet>
      <dgm:spPr/>
    </dgm:pt>
    <dgm:pt modelId="{664BCDB3-9299-4C12-94D1-E6243DCFAC95}" type="pres">
      <dgm:prSet presAssocID="{2A869FD5-1C85-43BB-B331-7DE20D5B7B62}" presName="sibTrans" presStyleLbl="sibTrans2D1" presStyleIdx="0" presStyleCnt="0"/>
      <dgm:spPr/>
    </dgm:pt>
    <dgm:pt modelId="{FCFC0BAA-2BC5-4D7B-A979-CF1584F7E5DE}" type="pres">
      <dgm:prSet presAssocID="{42214408-7E9A-4E78-B956-64671A68C8DD}" presName="compNode" presStyleCnt="0"/>
      <dgm:spPr/>
    </dgm:pt>
    <dgm:pt modelId="{955406D7-B727-49C9-A815-8D02A4C537FC}" type="pres">
      <dgm:prSet presAssocID="{42214408-7E9A-4E78-B956-64671A68C8DD}" presName="pictRect" presStyleLbl="revTx" presStyleIdx="2" presStyleCnt="6">
        <dgm:presLayoutVars>
          <dgm:chMax val="0"/>
          <dgm:bulletEnabled/>
        </dgm:presLayoutVars>
      </dgm:prSet>
      <dgm:spPr/>
    </dgm:pt>
    <dgm:pt modelId="{E3E4D720-352E-46FA-97EC-465AAD8109D2}" type="pres">
      <dgm:prSet presAssocID="{42214408-7E9A-4E78-B956-64671A68C8DD}" presName="textRect" presStyleLbl="revTx" presStyleIdx="3" presStyleCnt="6">
        <dgm:presLayoutVars>
          <dgm:bulletEnabled/>
        </dgm:presLayoutVars>
      </dgm:prSet>
      <dgm:spPr/>
    </dgm:pt>
    <dgm:pt modelId="{7671AE34-E147-465E-908D-32EBE19B5CCD}" type="pres">
      <dgm:prSet presAssocID="{99B8E478-D734-4FEF-811C-DC678353097E}" presName="sibTrans" presStyleLbl="sibTrans2D1" presStyleIdx="0" presStyleCnt="0"/>
      <dgm:spPr/>
    </dgm:pt>
    <dgm:pt modelId="{E79423AE-184D-426E-9B9C-6DDFF9820658}" type="pres">
      <dgm:prSet presAssocID="{F1080F75-7AEF-435D-AB79-3FD83D650DAE}" presName="compNode" presStyleCnt="0"/>
      <dgm:spPr/>
    </dgm:pt>
    <dgm:pt modelId="{E1F19CCD-7FA4-48E6-9BAE-4D36DF83960D}" type="pres">
      <dgm:prSet presAssocID="{F1080F75-7AEF-435D-AB79-3FD83D650DAE}" presName="pictRect" presStyleLbl="revTx" presStyleIdx="4" presStyleCnt="6">
        <dgm:presLayoutVars>
          <dgm:chMax val="0"/>
          <dgm:bulletEnabled/>
        </dgm:presLayoutVars>
      </dgm:prSet>
      <dgm:spPr/>
    </dgm:pt>
    <dgm:pt modelId="{118FC4C2-F448-4D35-B454-DF458C1B7527}" type="pres">
      <dgm:prSet presAssocID="{F1080F75-7AEF-435D-AB79-3FD83D650DAE}" presName="textRect" presStyleLbl="revTx" presStyleIdx="5" presStyleCnt="6">
        <dgm:presLayoutVars>
          <dgm:bulletEnabled/>
        </dgm:presLayoutVars>
      </dgm:prSet>
      <dgm:spPr/>
    </dgm:pt>
  </dgm:ptLst>
  <dgm:cxnLst>
    <dgm:cxn modelId="{2065280B-1323-4C87-BBE9-A47FF3C61783}" type="presOf" srcId="{5324CF60-DA9C-42B7-A69E-AEF961C31A1D}" destId="{E3E4D720-352E-46FA-97EC-465AAD8109D2}" srcOrd="0" destOrd="0" presId="urn:microsoft.com/office/officeart/2024/3/layout/hArchList1"/>
    <dgm:cxn modelId="{8287C212-CE57-444E-9267-AC89FF287813}" srcId="{5FA9819D-97CB-47B3-BB10-135D709B4A1B}" destId="{0FBE71BE-64BC-4F73-8E91-8C47B6BE525D}" srcOrd="0" destOrd="0" parTransId="{2DEE7897-53A9-466F-B576-22414CCA312D}" sibTransId="{BB903594-82E4-4FD0-B9DA-448E0E35FFBF}"/>
    <dgm:cxn modelId="{42193414-08A7-47D5-879E-4773C397ACB5}" type="presOf" srcId="{5FA9819D-97CB-47B3-BB10-135D709B4A1B}" destId="{3CA9B9BD-FA52-47FC-8A85-1D0311522B70}" srcOrd="0" destOrd="0" presId="urn:microsoft.com/office/officeart/2024/3/layout/hArchList1"/>
    <dgm:cxn modelId="{123D6C1E-0971-46AE-B6E0-E385B21B96CE}" srcId="{F1080F75-7AEF-435D-AB79-3FD83D650DAE}" destId="{4A8E9568-C964-4663-BE15-CB35F7FF0390}" srcOrd="0" destOrd="0" parTransId="{7812140E-08BC-411E-B4E9-8E1CE5CB71A2}" sibTransId="{18F94EB9-B4A5-4B42-BF5F-06B88B29A2BF}"/>
    <dgm:cxn modelId="{C85B4B25-6736-4E5E-98BF-6B574D6ECF7A}" type="presOf" srcId="{2CF6AF1E-D6C1-474D-8970-68068A8DEE1F}" destId="{4B7B32B4-9087-4D44-B945-495D59171544}" srcOrd="0" destOrd="0" presId="urn:microsoft.com/office/officeart/2024/3/layout/hArchList1"/>
    <dgm:cxn modelId="{69ECC564-DD42-4DF0-AB50-1664390AAE9C}" type="presOf" srcId="{99B8E478-D734-4FEF-811C-DC678353097E}" destId="{7671AE34-E147-465E-908D-32EBE19B5CCD}" srcOrd="0" destOrd="0" presId="urn:microsoft.com/office/officeart/2024/3/layout/hArchList1"/>
    <dgm:cxn modelId="{C924E877-B5A0-4B98-975B-613302C2B599}" type="presOf" srcId="{42214408-7E9A-4E78-B956-64671A68C8DD}" destId="{955406D7-B727-49C9-A815-8D02A4C537FC}" srcOrd="0" destOrd="0" presId="urn:microsoft.com/office/officeart/2024/3/layout/hArchList1"/>
    <dgm:cxn modelId="{DFB0358D-8915-49F2-8395-D1984573CC1C}" srcId="{2CF6AF1E-D6C1-474D-8970-68068A8DEE1F}" destId="{5FA9819D-97CB-47B3-BB10-135D709B4A1B}" srcOrd="0" destOrd="0" parTransId="{E8C964AE-7926-479F-9724-4A818E9FFCBC}" sibTransId="{2A869FD5-1C85-43BB-B331-7DE20D5B7B62}"/>
    <dgm:cxn modelId="{312937A1-3610-45BF-8324-109B7C3388C5}" srcId="{2CF6AF1E-D6C1-474D-8970-68068A8DEE1F}" destId="{F1080F75-7AEF-435D-AB79-3FD83D650DAE}" srcOrd="2" destOrd="0" parTransId="{D3C1CD12-DC4E-49AB-BC9E-D64B558B5AFC}" sibTransId="{FBEA4A7F-4C05-45F4-9411-6E07577DAAD4}"/>
    <dgm:cxn modelId="{7933A2D2-58B2-42C2-B7A3-88CD9B767AAE}" type="presOf" srcId="{F1080F75-7AEF-435D-AB79-3FD83D650DAE}" destId="{E1F19CCD-7FA4-48E6-9BAE-4D36DF83960D}" srcOrd="0" destOrd="0" presId="urn:microsoft.com/office/officeart/2024/3/layout/hArchList1"/>
    <dgm:cxn modelId="{3DFF10E1-29F3-43B0-8346-A7EF0E8ECD47}" srcId="{42214408-7E9A-4E78-B956-64671A68C8DD}" destId="{5324CF60-DA9C-42B7-A69E-AEF961C31A1D}" srcOrd="0" destOrd="0" parTransId="{0A7BD63A-D70B-479D-B624-49A588B333F8}" sibTransId="{81C53B35-5937-472F-92C0-B2EDE456B339}"/>
    <dgm:cxn modelId="{CFC26AE9-7661-4E5A-8783-865B1E4E8AB0}" type="presOf" srcId="{0FBE71BE-64BC-4F73-8E91-8C47B6BE525D}" destId="{541B87C1-CD52-449D-BDCF-F4D8AF2F7374}" srcOrd="0" destOrd="0" presId="urn:microsoft.com/office/officeart/2024/3/layout/hArchList1"/>
    <dgm:cxn modelId="{982ABEEC-1D25-4456-89EA-77238D071261}" type="presOf" srcId="{4A8E9568-C964-4663-BE15-CB35F7FF0390}" destId="{118FC4C2-F448-4D35-B454-DF458C1B7527}" srcOrd="0" destOrd="0" presId="urn:microsoft.com/office/officeart/2024/3/layout/hArchList1"/>
    <dgm:cxn modelId="{4ADC5EF3-6CD7-49BE-95F5-FA2109C99978}" type="presOf" srcId="{2A869FD5-1C85-43BB-B331-7DE20D5B7B62}" destId="{664BCDB3-9299-4C12-94D1-E6243DCFAC95}" srcOrd="0" destOrd="0" presId="urn:microsoft.com/office/officeart/2024/3/layout/hArchList1"/>
    <dgm:cxn modelId="{98159BFA-7E7A-4A1C-B630-FD157EBCEBA1}" srcId="{2CF6AF1E-D6C1-474D-8970-68068A8DEE1F}" destId="{42214408-7E9A-4E78-B956-64671A68C8DD}" srcOrd="1" destOrd="0" parTransId="{5A890400-1047-4FA2-BD29-19FF4988C315}" sibTransId="{99B8E478-D734-4FEF-811C-DC678353097E}"/>
    <dgm:cxn modelId="{B6210813-E961-4809-BFCB-64376E68D30D}" type="presParOf" srcId="{4B7B32B4-9087-4D44-B945-495D59171544}" destId="{E042AD83-29F1-4C23-8C84-640E81A1A93A}" srcOrd="0" destOrd="0" presId="urn:microsoft.com/office/officeart/2024/3/layout/hArchList1"/>
    <dgm:cxn modelId="{B720101E-4E80-451F-A738-B82F553C6C46}" type="presParOf" srcId="{E042AD83-29F1-4C23-8C84-640E81A1A93A}" destId="{3CA9B9BD-FA52-47FC-8A85-1D0311522B70}" srcOrd="0" destOrd="0" presId="urn:microsoft.com/office/officeart/2024/3/layout/hArchList1"/>
    <dgm:cxn modelId="{DCB85360-A11E-4043-8A7A-6424DD952D83}" type="presParOf" srcId="{E042AD83-29F1-4C23-8C84-640E81A1A93A}" destId="{541B87C1-CD52-449D-BDCF-F4D8AF2F7374}" srcOrd="1" destOrd="0" presId="urn:microsoft.com/office/officeart/2024/3/layout/hArchList1"/>
    <dgm:cxn modelId="{D65E8EB0-E429-4358-BCD4-90B870D33BEF}" type="presParOf" srcId="{4B7B32B4-9087-4D44-B945-495D59171544}" destId="{664BCDB3-9299-4C12-94D1-E6243DCFAC95}" srcOrd="1" destOrd="0" presId="urn:microsoft.com/office/officeart/2024/3/layout/hArchList1"/>
    <dgm:cxn modelId="{96F8E13D-CA13-4DFE-9ACF-8E6FE203B95C}" type="presParOf" srcId="{4B7B32B4-9087-4D44-B945-495D59171544}" destId="{FCFC0BAA-2BC5-4D7B-A979-CF1584F7E5DE}" srcOrd="2" destOrd="0" presId="urn:microsoft.com/office/officeart/2024/3/layout/hArchList1"/>
    <dgm:cxn modelId="{3E5ACEE8-4CAD-4A27-9D7A-CDE9D3257425}" type="presParOf" srcId="{FCFC0BAA-2BC5-4D7B-A979-CF1584F7E5DE}" destId="{955406D7-B727-49C9-A815-8D02A4C537FC}" srcOrd="0" destOrd="0" presId="urn:microsoft.com/office/officeart/2024/3/layout/hArchList1"/>
    <dgm:cxn modelId="{71400F23-9456-4679-A038-84D32D84B95B}" type="presParOf" srcId="{FCFC0BAA-2BC5-4D7B-A979-CF1584F7E5DE}" destId="{E3E4D720-352E-46FA-97EC-465AAD8109D2}" srcOrd="1" destOrd="0" presId="urn:microsoft.com/office/officeart/2024/3/layout/hArchList1"/>
    <dgm:cxn modelId="{4113F599-88BA-459E-BE6A-2C693BAD80FB}" type="presParOf" srcId="{4B7B32B4-9087-4D44-B945-495D59171544}" destId="{7671AE34-E147-465E-908D-32EBE19B5CCD}" srcOrd="3" destOrd="0" presId="urn:microsoft.com/office/officeart/2024/3/layout/hArchList1"/>
    <dgm:cxn modelId="{D0CDC4E8-EC4B-454B-B9A4-B63CF791E059}" type="presParOf" srcId="{4B7B32B4-9087-4D44-B945-495D59171544}" destId="{E79423AE-184D-426E-9B9C-6DDFF9820658}" srcOrd="4" destOrd="0" presId="urn:microsoft.com/office/officeart/2024/3/layout/hArchList1"/>
    <dgm:cxn modelId="{7CAAF56A-E970-4A15-BA91-DBC21E7A7652}" type="presParOf" srcId="{E79423AE-184D-426E-9B9C-6DDFF9820658}" destId="{E1F19CCD-7FA4-48E6-9BAE-4D36DF83960D}" srcOrd="0" destOrd="0" presId="urn:microsoft.com/office/officeart/2024/3/layout/hArchList1"/>
    <dgm:cxn modelId="{A897868E-B4C3-4619-BACF-FA7B7C48A19A}" type="presParOf" srcId="{E79423AE-184D-426E-9B9C-6DDFF9820658}" destId="{118FC4C2-F448-4D35-B454-DF458C1B7527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A9B9BD-FA52-47FC-8A85-1D0311522B70}">
      <dsp:nvSpPr>
        <dsp:cNvPr id="0" name=""/>
        <dsp:cNvSpPr/>
      </dsp:nvSpPr>
      <dsp:spPr>
        <a:xfrm>
          <a:off x="0" y="0"/>
          <a:ext cx="3403282" cy="624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Importância das Transações</a:t>
          </a:r>
        </a:p>
      </dsp:txBody>
      <dsp:txXfrm>
        <a:off x="0" y="0"/>
        <a:ext cx="3403282" cy="624969"/>
      </dsp:txXfrm>
    </dsp:sp>
    <dsp:sp modelId="{541B87C1-CD52-449D-BDCF-F4D8AF2F7374}">
      <dsp:nvSpPr>
        <dsp:cNvPr id="0" name=""/>
        <dsp:cNvSpPr/>
      </dsp:nvSpPr>
      <dsp:spPr>
        <a:xfrm>
          <a:off x="0" y="624969"/>
          <a:ext cx="3403282" cy="18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Compreender transações assegura integridade e consistência nos bancos de dados modernos.</a:t>
          </a:r>
        </a:p>
      </dsp:txBody>
      <dsp:txXfrm>
        <a:off x="0" y="624969"/>
        <a:ext cx="3403282" cy="1887445"/>
      </dsp:txXfrm>
    </dsp:sp>
    <dsp:sp modelId="{955406D7-B727-49C9-A815-8D02A4C537FC}">
      <dsp:nvSpPr>
        <dsp:cNvPr id="0" name=""/>
        <dsp:cNvSpPr/>
      </dsp:nvSpPr>
      <dsp:spPr>
        <a:xfrm>
          <a:off x="3743610" y="0"/>
          <a:ext cx="3403282" cy="624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Princípios ACID</a:t>
          </a:r>
        </a:p>
      </dsp:txBody>
      <dsp:txXfrm>
        <a:off x="3743610" y="0"/>
        <a:ext cx="3403282" cy="624969"/>
      </dsp:txXfrm>
    </dsp:sp>
    <dsp:sp modelId="{E3E4D720-352E-46FA-97EC-465AAD8109D2}">
      <dsp:nvSpPr>
        <dsp:cNvPr id="0" name=""/>
        <dsp:cNvSpPr/>
      </dsp:nvSpPr>
      <dsp:spPr>
        <a:xfrm>
          <a:off x="3743610" y="624969"/>
          <a:ext cx="3403282" cy="18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Princípios ACID garantem confiabilidade nas operações e consistência dos dados.</a:t>
          </a:r>
        </a:p>
      </dsp:txBody>
      <dsp:txXfrm>
        <a:off x="3743610" y="624969"/>
        <a:ext cx="3403282" cy="1887445"/>
      </dsp:txXfrm>
    </dsp:sp>
    <dsp:sp modelId="{E1F19CCD-7FA4-48E6-9BAE-4D36DF83960D}">
      <dsp:nvSpPr>
        <dsp:cNvPr id="0" name=""/>
        <dsp:cNvSpPr/>
      </dsp:nvSpPr>
      <dsp:spPr>
        <a:xfrm>
          <a:off x="7487221" y="0"/>
          <a:ext cx="3403282" cy="624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Níveis de Isolamento e Concorrência</a:t>
          </a:r>
        </a:p>
      </dsp:txBody>
      <dsp:txXfrm>
        <a:off x="7487221" y="0"/>
        <a:ext cx="3403282" cy="624969"/>
      </dsp:txXfrm>
    </dsp:sp>
    <dsp:sp modelId="{118FC4C2-F448-4D35-B454-DF458C1B7527}">
      <dsp:nvSpPr>
        <dsp:cNvPr id="0" name=""/>
        <dsp:cNvSpPr/>
      </dsp:nvSpPr>
      <dsp:spPr>
        <a:xfrm>
          <a:off x="7487221" y="624969"/>
          <a:ext cx="3403282" cy="1887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Níveis de isolamento e controle de concorrência promovem eficiência e evitam conflitos nas transações.</a:t>
          </a:r>
        </a:p>
      </dsp:txBody>
      <dsp:txXfrm>
        <a:off x="7487221" y="624969"/>
        <a:ext cx="3403282" cy="1887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51039-584E-4F1D-B418-3BA08EE19400}" type="datetimeFigureOut">
              <a:rPr lang="pt-BR" smtClean="0"/>
              <a:t>08/08/2025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2991F-3CD0-4B93-B6B5-58ADF40F0B7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166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por IA poderão estar incorretos.
---
Esta apresentação aborda os conceitos fundamentais das transações em bancos de dados, destacando os princípios ACID, os níveis de isolamento e as técnicas de controle de concorrência para garantir a integridade e eficiência das operações.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730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O isolamento assegura que as transações concorrentes não interfiram umas nas outras, enquanto a durabilidade garante que, uma vez confirmadas, as alterações persistam mesmo em caso de falhas.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809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Diferentes níveis de isolamento equilibram a necessidade de concorrência com a integridade dos dados. Vamos explorar as características e exemplos de cada nível para entender seu impacto prático.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525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READ UNCOMMITTED permite leitura de dados não confirmados, podendo causar leituras sujas. READ COMMITTED evita leituras sujas, garantindo que apenas dados confirmados sejam acessados.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5975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REPEATABLE READ impede que dados lidos sejam modificados por outras transações durante sua execução, evitando leituras não repetíveis e garantindo maior consistência em ambientes concorrentes.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927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O nível SERIALIZABLE garante que as transações sejam executadas de forma isolada, como se fossem serializadas, evitando todos os problemas de concorrência, porém com possível impacto na performance.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2454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controle de concorrência gerencia o acesso simultâneo aos dados, utilizando técnicas como locks pessimistas e otimistas para evitar inconsistências e garantir a integridade das transações.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11747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Locks pessimistas bloqueiam recursos antecipadamente para evitar conflitos, sendo usados em ambientes com alta contenção, garantindo que apenas uma transação acesse os dados por vez.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13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Locks otimistas assumem que conflitos são raros e verificam a integridade dos dados apenas no momento da confirmação, sendo eficientes em ambientes com baixa contenção e alta concorrência.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822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Vamos comparar as duas abordagens em termos de performance, riscos e uso ideal, destacando exemplos práticos para entender quando aplicar cada tipo de lock no controle da concorrência.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832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Compreender transações, os princípios ACID, níveis de isolamento e técnicas de controle de concorrência é fundamental para garantir a integridade e eficiência em sistemas de banco de dados modernos. Essa base é essencial para o sucesso no desenvolvimento e administração desses sistemas.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37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Vamos explorar os fundamentos das transações, os princípios ACID que asseguram operações confiáveis, os diferentes níveis de isolamento para gerenciar a concorrência e as técnicas de controle de locks para manter a consistência dos dados.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81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Entender o que é uma transação e sua importância é essencial para trabalhar com bancos de dados. Nesta seção, vamos apresentar os principais comandos para controlar transações e o fluxo básico dessas operações.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4242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Uma transação é uma sequência de operações que formam uma unidade lógica de trabalho, garantindo que o banco de dados permaneça consistente. Elas são fundamentais para proteger os dados contra falhas e acessos concorrentes.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218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START TRANSACTION inicia uma nova transação; COMMIT confirma as alterações feitas; ROLLBACK desfaz as operações realizadas desde o início da transação. Esses comandos permitem o controle preciso das modificações no banco.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688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O fluxo típico começa com a iniciação da transação, execução das operações de leitura e escrita, seguida da decisão de confirmar ou desfazer as alterações, garantindo a integridade dos dados durante o processo.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14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princípios ACID garantem que as transações sejam confiáveis e consistentes. Analisaremos cada princípio para entender como eles protegem a integridade dos dados em sistemas concorrentes.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770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A atomicidade assegura que todas as operações de uma transação sejam concluídas com sucesso ou nenhuma delas seja aplicada, evitando estados intermediários inconsistentes no banco de dados.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762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
---
A consistência garante que uma transação leve o banco de dados de um estado válido para outro também válido, respeitando todas as regras e restrições definidas no sistema.
Origem da imagem: biblioteca de conteúdos do Microsoft 365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F9E9E0-0DB1-489E-AF6A-72AC16C12A8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309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3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1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0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413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41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6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48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8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30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15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5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5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E846B4F-C734-C50A-5EFB-681FB25B1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D257A-9F5F-0F97-30C4-A64BF8AB3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6870" y="1255367"/>
            <a:ext cx="4540945" cy="2724433"/>
          </a:xfrm>
        </p:spPr>
        <p:txBody>
          <a:bodyPr>
            <a:normAutofit/>
          </a:bodyPr>
          <a:lstStyle/>
          <a:p>
            <a:pPr algn="l"/>
            <a:r>
              <a:rPr lang="pt-BR" sz="3700"/>
              <a:t>Transações e Controle de Concorrência em Sistemas de 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8ED203-0571-CFC7-F6C1-5660D135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46869" y="4209874"/>
            <a:ext cx="4535401" cy="1487097"/>
          </a:xfrm>
        </p:spPr>
        <p:txBody>
          <a:bodyPr>
            <a:normAutofit/>
          </a:bodyPr>
          <a:lstStyle/>
          <a:p>
            <a:pPr algn="l"/>
            <a:r>
              <a:rPr lang="pt-BR" sz="2000"/>
              <a:t>Garantindo integridade e eficiência nas operações simultâneas</a:t>
            </a:r>
          </a:p>
        </p:txBody>
      </p:sp>
      <p:pic>
        <p:nvPicPr>
          <p:cNvPr id="4" name="Imagem 3" descr="Ilustração de moléculas e máquinas">
            <a:extLst>
              <a:ext uri="{FF2B5EF4-FFF2-40B4-BE49-F238E27FC236}">
                <a16:creationId xmlns:a16="http://schemas.microsoft.com/office/drawing/2014/main" id="{35FE64F2-B15F-4CFF-A541-05043653D7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37" r="28834" b="2"/>
          <a:stretch>
            <a:fillRect/>
          </a:stretch>
        </p:blipFill>
        <p:spPr>
          <a:xfrm>
            <a:off x="1190113" y="1160168"/>
            <a:ext cx="4535401" cy="45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21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7CD2BE-CF6D-1301-6612-61E2E2E0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Isolamento e durabilidade: proteção e permanência dos dados após transações</a:t>
            </a:r>
          </a:p>
        </p:txBody>
      </p:sp>
      <p:pic>
        <p:nvPicPr>
          <p:cNvPr id="5" name="Espaço Reservado para Conteúdo 4" descr="Arte do cadeado digital">
            <a:extLst>
              <a:ext uri="{FF2B5EF4-FFF2-40B4-BE49-F238E27FC236}">
                <a16:creationId xmlns:a16="http://schemas.microsoft.com/office/drawing/2014/main" id="{986BF5CC-BFD4-49F6-8ED5-6160F32428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31692" b="-2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1479D9-AE92-26A3-88DF-2928BC94582D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Isolamento de Transações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O isolamento evita interferências entre transações concorrentes, garantindo integridade e consistência dos dados.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Durabilidade de Dados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A durabilidade assegura que as alterações confirmadas persistam mesmo após falhas ou reinicializações do sistema.</a:t>
            </a:r>
          </a:p>
        </p:txBody>
      </p:sp>
    </p:spTree>
    <p:extLst>
      <p:ext uri="{BB962C8B-B14F-4D97-AF65-F5344CB8AC3E}">
        <p14:creationId xmlns:p14="http://schemas.microsoft.com/office/powerpoint/2010/main" val="15163143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87A967-B3C9-F7E7-1731-3EC8C33DF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1" y="1814321"/>
            <a:ext cx="7772400" cy="4560920"/>
          </a:xfrm>
        </p:spPr>
        <p:txBody>
          <a:bodyPr anchor="b">
            <a:normAutofit/>
          </a:bodyPr>
          <a:lstStyle/>
          <a:p>
            <a:pPr algn="l"/>
            <a:r>
              <a:rPr lang="pt-BR" sz="7400"/>
              <a:t>Níveis de Isolamento de Transações</a:t>
            </a:r>
          </a:p>
        </p:txBody>
      </p:sp>
    </p:spTree>
    <p:extLst>
      <p:ext uri="{BB962C8B-B14F-4D97-AF65-F5344CB8AC3E}">
        <p14:creationId xmlns:p14="http://schemas.microsoft.com/office/powerpoint/2010/main" val="38514167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EDBE11-9054-3DBB-07D5-198535B44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READ UNCOMMITTED e READ COMMITTED: diferenças e exemplos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7994975-C419-B199-1AB8-9572ED86645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2647" y="2212848"/>
            <a:ext cx="4361687" cy="4096512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READ UNCOMMITTED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Permite leitura de dados não confirmados, o que pode resultar em leituras sujas e inconsistentes.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READ COMMITTED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Evita leituras sujas garantindo que apenas dados confirmados sejam acessados nas consultas.</a:t>
            </a:r>
          </a:p>
        </p:txBody>
      </p:sp>
      <p:pic>
        <p:nvPicPr>
          <p:cNvPr id="5" name="Espaço Reservado para Conteúdo 4" descr="código binário de programa abstrato e banco de dados de cubo de matriz colorida">
            <a:extLst>
              <a:ext uri="{FF2B5EF4-FFF2-40B4-BE49-F238E27FC236}">
                <a16:creationId xmlns:a16="http://schemas.microsoft.com/office/drawing/2014/main" id="{2037C938-AD5A-483F-A9C8-22010D2AC7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43310" r="2" b="2"/>
          <a:stretch>
            <a:fillRect/>
          </a:stretch>
        </p:blipFill>
        <p:spPr>
          <a:xfrm>
            <a:off x="5818632" y="-1"/>
            <a:ext cx="637336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003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0F3007-3069-4A46-48BB-296BCE12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REPEATABLE READ: características e casos de uso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9A8A0B-3CEC-ACD6-6F25-F3D6EBC4568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Definição do REPEATABLE READ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Esta isolação impede que dados lidos sejam alterados por outras transações durante sua execução.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Prevenção de leituras não repetíveis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Garante que dados lidos permaneçam consistentes para a mesma transação evitando leituras inconsistentes.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Ambientes concorrentes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Ideal para sistemas com múltiplas transações simultâneas que requerem alta consistência dos dados.</a:t>
            </a:r>
          </a:p>
        </p:txBody>
      </p:sp>
      <p:pic>
        <p:nvPicPr>
          <p:cNvPr id="5" name="Espaço Reservado para Conteúdo 4" descr="Conceito digital que mostra a rede abstrata e o conceito de otimização de segurança e tecnologia de internet  ">
            <a:extLst>
              <a:ext uri="{FF2B5EF4-FFF2-40B4-BE49-F238E27FC236}">
                <a16:creationId xmlns:a16="http://schemas.microsoft.com/office/drawing/2014/main" id="{4798F4A1-D514-4A51-B828-7A2D61F10B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5249" r="28817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3880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4C3782-D707-2CB1-6095-70743D3D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SERIALIZABLE: máxima proteção contra concorrência com exemplos práticos</a:t>
            </a:r>
          </a:p>
        </p:txBody>
      </p:sp>
      <p:pic>
        <p:nvPicPr>
          <p:cNvPr id="5" name="Espaço Reservado para Conteúdo 4" descr="Imagem estilizada de um livro de capa dura aberto com uma pilha de outros livros. Fundo verde.">
            <a:extLst>
              <a:ext uri="{FF2B5EF4-FFF2-40B4-BE49-F238E27FC236}">
                <a16:creationId xmlns:a16="http://schemas.microsoft.com/office/drawing/2014/main" id="{2B021DBE-6110-4655-B9C0-CAC7614BD4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7311" r="34896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4832D2-41E3-53CA-DC1D-BD2025F33FDA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Isolamento Total das Transações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O nível SERIALIZABLE assegura que as transações ocorram isoladamente, evitando conflitos de concorrência.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Prevenção de Problemas de Concorrência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Este nível elimina condições de corrida, leituras sujas e leituras fantasmas em sistemas de banco de dados.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Impacto na Performance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Garantir isolamento total pode afetar o desempenho do sistema devido ao aumento da espera e bloqueios.</a:t>
            </a:r>
          </a:p>
        </p:txBody>
      </p:sp>
    </p:spTree>
    <p:extLst>
      <p:ext uri="{BB962C8B-B14F-4D97-AF65-F5344CB8AC3E}">
        <p14:creationId xmlns:p14="http://schemas.microsoft.com/office/powerpoint/2010/main" val="31580730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FADC79-EC1A-3575-5F9C-109549BFE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1" y="1814321"/>
            <a:ext cx="7772400" cy="4560920"/>
          </a:xfrm>
        </p:spPr>
        <p:txBody>
          <a:bodyPr anchor="b">
            <a:normAutofit/>
          </a:bodyPr>
          <a:lstStyle/>
          <a:p>
            <a:pPr algn="l"/>
            <a:r>
              <a:rPr lang="pt-BR" sz="7400"/>
              <a:t>Controle de Concorrência e Locks</a:t>
            </a:r>
          </a:p>
        </p:txBody>
      </p:sp>
    </p:spTree>
    <p:extLst>
      <p:ext uri="{BB962C8B-B14F-4D97-AF65-F5344CB8AC3E}">
        <p14:creationId xmlns:p14="http://schemas.microsoft.com/office/powerpoint/2010/main" val="1675587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8FAD76-68A0-5700-7EF3-F64DF1556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Locks pessimistas: funcionamento e aplicação com exemplos</a:t>
            </a:r>
          </a:p>
        </p:txBody>
      </p:sp>
      <p:pic>
        <p:nvPicPr>
          <p:cNvPr id="5" name="Espaço Reservado para Conteúdo 4" descr="Servidor 3D com cadeado - Conceito de banco de dados">
            <a:extLst>
              <a:ext uri="{FF2B5EF4-FFF2-40B4-BE49-F238E27FC236}">
                <a16:creationId xmlns:a16="http://schemas.microsoft.com/office/drawing/2014/main" id="{B383753F-8D20-4F0C-B258-1B2A86C5CB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0954" r="20537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C595B8-EB5D-D005-5F54-E3C401DB8A97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Definição de Locks Pessimistas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Locks pessimistas bloqueiam recursos antes do uso para evitar conflitos de acesso concorrente.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Aplicação em Ambientes de Alta Contenção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São usados em sistemas com alta contenção para garantir acesso exclusivo aos dados por transação.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Garantia de Acesso Exclusivo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Permitem que apenas uma transação acesse os dados simultaneamente, prevenindo conflitos.</a:t>
            </a:r>
          </a:p>
        </p:txBody>
      </p:sp>
    </p:spTree>
    <p:extLst>
      <p:ext uri="{BB962C8B-B14F-4D97-AF65-F5344CB8AC3E}">
        <p14:creationId xmlns:p14="http://schemas.microsoft.com/office/powerpoint/2010/main" val="42781072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5A38B4-FA79-848D-C8E8-53A27810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Locks otimistas: como funcionam e quando utilizar</a:t>
            </a:r>
          </a:p>
        </p:txBody>
      </p:sp>
      <p:pic>
        <p:nvPicPr>
          <p:cNvPr id="5" name="Espaço Reservado para Conteúdo 4" descr="Conceito digital abstrato que mostra a otimização da segurança de rede e a tecnologia do Internet  ">
            <a:extLst>
              <a:ext uri="{FF2B5EF4-FFF2-40B4-BE49-F238E27FC236}">
                <a16:creationId xmlns:a16="http://schemas.microsoft.com/office/drawing/2014/main" id="{141DFE8D-C38B-469B-83F6-599F93BF48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4747" r="25553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7BD8A5B-130E-75EA-8540-E4B1E7001C5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Princípio do Lock Otimista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Locks otimistas presumem que conflitos são raros e não bloqueiam dados durante a operação, verificando a integridade apenas na confirmação.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Ambientes Indicados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São mais eficientes em ambientes com baixa contenção e alta concorrência, onde conflitos simultâneos são incomuns.</a:t>
            </a:r>
          </a:p>
        </p:txBody>
      </p:sp>
    </p:spTree>
    <p:extLst>
      <p:ext uri="{BB962C8B-B14F-4D97-AF65-F5344CB8AC3E}">
        <p14:creationId xmlns:p14="http://schemas.microsoft.com/office/powerpoint/2010/main" val="29739223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257BAD-8F37-90C5-9969-2AA6AE606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Comparação entre abordagens pessimista e otimista com exemplos ilustrativos</a:t>
            </a:r>
          </a:p>
        </p:txBody>
      </p:sp>
      <p:pic>
        <p:nvPicPr>
          <p:cNvPr id="5" name="Espaço Reservado para Conteúdo 4" descr="Internet Cyber Security com fechadura">
            <a:extLst>
              <a:ext uri="{FF2B5EF4-FFF2-40B4-BE49-F238E27FC236}">
                <a16:creationId xmlns:a16="http://schemas.microsoft.com/office/drawing/2014/main" id="{941AD801-995A-4F4C-A6E2-E79440F0EBF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2279" r="2402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63616E-2668-6751-DD75-29D454CC89B0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Performance das Abordagens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Abordagem pessimista pode reduzir performance devido a bloqueios. Otimista oferece melhor performance em cenários com poucas colisões.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Riscos Associados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Pessimista evita conflitos bloqueando recursos, mas pode causar deadlocks. Otimista pode falhar em detectar conflitos rapidamente.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Uso Ideal e Exemplos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Pessimista é indicado para sistemas com alta contenção. Otimista funciona melhor em ambientes com baixa concorrência e alta leitura.</a:t>
            </a:r>
          </a:p>
        </p:txBody>
      </p:sp>
    </p:spTree>
    <p:extLst>
      <p:ext uri="{BB962C8B-B14F-4D97-AF65-F5344CB8AC3E}">
        <p14:creationId xmlns:p14="http://schemas.microsoft.com/office/powerpoint/2010/main" val="1260135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F74C59-445A-9824-B537-A392A6ECE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EEF380-2D1C-D34D-4915-007D2CC4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847088"/>
            <a:ext cx="7344336" cy="1133856"/>
          </a:xfrm>
        </p:spPr>
        <p:txBody>
          <a:bodyPr anchor="b">
            <a:normAutofit/>
          </a:bodyPr>
          <a:lstStyle/>
          <a:p>
            <a:r>
              <a:rPr lang="pt-BR" sz="6000"/>
              <a:t>Conclusão</a:t>
            </a:r>
          </a:p>
        </p:txBody>
      </p:sp>
      <p:graphicFrame>
        <p:nvGraphicFramePr>
          <p:cNvPr id="9" name="Espaço Reservado para Conteúdo 2">
            <a:extLst>
              <a:ext uri="{FF2B5EF4-FFF2-40B4-BE49-F238E27FC236}">
                <a16:creationId xmlns:a16="http://schemas.microsoft.com/office/drawing/2014/main" id="{8FE25ACF-C052-AB36-490C-6591CBCF14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739111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612646" y="3593592"/>
          <a:ext cx="10890504" cy="2512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3924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3DDCDB-A982-6EBA-CB0E-C1212AF82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 da Apresentação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3CE165-B184-F04F-CB97-5FE56118C1EA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612647" y="2212848"/>
            <a:ext cx="4361687" cy="40965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Fundamentos e Conceitos de Transação</a:t>
            </a:r>
          </a:p>
          <a:p>
            <a:r>
              <a:rPr lang="en-US" sz="1800"/>
              <a:t>ACID: Princípios Essenciais das Transações</a:t>
            </a:r>
          </a:p>
          <a:p>
            <a:r>
              <a:rPr lang="en-US" sz="1800"/>
              <a:t>Níveis de Isolamento de Transações</a:t>
            </a:r>
          </a:p>
          <a:p>
            <a:r>
              <a:rPr lang="en-US" sz="1800"/>
              <a:t>Controle de Concorrência e Locks</a:t>
            </a:r>
          </a:p>
        </p:txBody>
      </p:sp>
      <p:pic>
        <p:nvPicPr>
          <p:cNvPr id="5" name="Espaço Reservado para Conteúdo 4" descr="Símbolos de banco de dados com setas e pasta de arquivos">
            <a:extLst>
              <a:ext uri="{FF2B5EF4-FFF2-40B4-BE49-F238E27FC236}">
                <a16:creationId xmlns:a16="http://schemas.microsoft.com/office/drawing/2014/main" id="{86115119-CEFA-4099-BB19-490CBC3D66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6858" r="5311" b="2"/>
          <a:stretch>
            <a:fillRect/>
          </a:stretch>
        </p:blipFill>
        <p:spPr>
          <a:xfrm>
            <a:off x="5818632" y="-1"/>
            <a:ext cx="637336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1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6C10D0D-3C00-B9C5-C140-3B193A6289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1" y="1814321"/>
            <a:ext cx="7772400" cy="4560920"/>
          </a:xfrm>
        </p:spPr>
        <p:txBody>
          <a:bodyPr anchor="b">
            <a:normAutofit/>
          </a:bodyPr>
          <a:lstStyle/>
          <a:p>
            <a:pPr algn="l"/>
            <a:r>
              <a:rPr lang="pt-BR" sz="7400"/>
              <a:t>Fundamentos e Conceitos de Transação</a:t>
            </a:r>
          </a:p>
        </p:txBody>
      </p:sp>
    </p:spTree>
    <p:extLst>
      <p:ext uri="{BB962C8B-B14F-4D97-AF65-F5344CB8AC3E}">
        <p14:creationId xmlns:p14="http://schemas.microsoft.com/office/powerpoint/2010/main" val="317681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679256-5064-3C42-A03C-AB775A1C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Definição de transação e sua importância</a:t>
            </a:r>
          </a:p>
        </p:txBody>
      </p:sp>
      <p:pic>
        <p:nvPicPr>
          <p:cNvPr id="5" name="Espaço Reservado para Conteúdo 4" descr="Fundo digital retratando tecnologias inovadoras em sistemas de segurança, proteção de dados Tecnologias da Internet">
            <a:extLst>
              <a:ext uri="{FF2B5EF4-FFF2-40B4-BE49-F238E27FC236}">
                <a16:creationId xmlns:a16="http://schemas.microsoft.com/office/drawing/2014/main" id="{783C8B8A-DFE0-4100-9368-F7DE94569C2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43652" r="16073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B074260-2B76-565D-76B0-5527710121E9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Conceito de Transação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Uma transação é uma sequência lógica de operações que forma uma unidade de trabalho no banco de dados.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Consistência do Banco de Dados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Transações garantem que o banco de dados permaneça consistente após todas as operações serem concluídas.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Proteção Contra Falhas e Concorrência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Transações protegem dados contra falhas e acessos concorrentes, assegurando integridade e segurança.</a:t>
            </a:r>
          </a:p>
        </p:txBody>
      </p:sp>
    </p:spTree>
    <p:extLst>
      <p:ext uri="{BB962C8B-B14F-4D97-AF65-F5344CB8AC3E}">
        <p14:creationId xmlns:p14="http://schemas.microsoft.com/office/powerpoint/2010/main" val="3519111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B49FE8-1E7F-9C00-9F58-4B616724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Comandos START TRANSACTION, COMMIT e ROLLBACK com exemplos práticos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7248C3-55D7-4211-42EE-C885FAADBCA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Início da Transação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O comando START TRANSACTION inicia uma nova transação para agrupar operações no banco de dados.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Confirmação das Alterações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O comando COMMIT confirma todas as alterações feitas durante a transação, salvando as modificações.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Reversão das Operações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O comando ROLLBACK desfaz todas as operações desde o início da transação, revertendo modificações.</a:t>
            </a:r>
          </a:p>
        </p:txBody>
      </p:sp>
      <p:pic>
        <p:nvPicPr>
          <p:cNvPr id="5" name="Espaço Reservado para Conteúdo 4" descr="Emblema do símbolo de big data do banco de dados">
            <a:extLst>
              <a:ext uri="{FF2B5EF4-FFF2-40B4-BE49-F238E27FC236}">
                <a16:creationId xmlns:a16="http://schemas.microsoft.com/office/drawing/2014/main" id="{FEA6A15A-A47C-4140-941C-0C29BC252B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4464" r="14869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62169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61B53F-A0B7-F524-9EDF-86C082C6F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Fluxo básico de uma transação em bancos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1EA5C0-BD8A-8347-BEED-2F8E9AE64B3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Iniciação da Transação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O processo começa com a iniciação da transação para garantir controle e integridade dos dados.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Operações de Leitura e Escrita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Durante a transação, são realizadas operações de leitura e escrita para manipular os dados.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Confirmação ou Desfazer Alterações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A transação termina com a decisão de confirmar (commit) ou desfazer (rollback) as alterações feitas.</a:t>
            </a:r>
          </a:p>
        </p:txBody>
      </p:sp>
      <p:pic>
        <p:nvPicPr>
          <p:cNvPr id="5" name="Espaço Reservado para Conteúdo 4" descr="Banco de dados de armazenamento e engrenagens em fundo branco">
            <a:extLst>
              <a:ext uri="{FF2B5EF4-FFF2-40B4-BE49-F238E27FC236}">
                <a16:creationId xmlns:a16="http://schemas.microsoft.com/office/drawing/2014/main" id="{26851BBE-3FA8-48F7-8EDA-F82B8468EA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0270" r="20901" b="2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611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C6506A-6702-ADC1-99E1-0E209F0E4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1" y="1814321"/>
            <a:ext cx="7772400" cy="4560920"/>
          </a:xfrm>
        </p:spPr>
        <p:txBody>
          <a:bodyPr anchor="b">
            <a:normAutofit/>
          </a:bodyPr>
          <a:lstStyle/>
          <a:p>
            <a:pPr algn="l"/>
            <a:r>
              <a:rPr lang="pt-BR" sz="7400"/>
              <a:t>ACID: Princípios Essenciais das Transações</a:t>
            </a:r>
          </a:p>
        </p:txBody>
      </p:sp>
    </p:spTree>
    <p:extLst>
      <p:ext uri="{BB962C8B-B14F-4D97-AF65-F5344CB8AC3E}">
        <p14:creationId xmlns:p14="http://schemas.microsoft.com/office/powerpoint/2010/main" val="269283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A2D874-08EF-096F-A4A7-9C56A1D98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Atomicidade: garantia de tudo ou nada com exemplos</a:t>
            </a:r>
          </a:p>
        </p:txBody>
      </p:sp>
      <p:pic>
        <p:nvPicPr>
          <p:cNvPr id="5" name="Espaço Reservado para Conteúdo 4" descr="Estudante bonito novo que desenha uma partícula atômica na tela">
            <a:extLst>
              <a:ext uri="{FF2B5EF4-FFF2-40B4-BE49-F238E27FC236}">
                <a16:creationId xmlns:a16="http://schemas.microsoft.com/office/drawing/2014/main" id="{7A81C7C3-9006-4778-9F55-964669B1AE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9177" r="11488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92A81A-6930-922C-88C4-3858F18BE780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Definição de Atomicidade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Atomicidade garante que operações em uma transação sejam concluídas integralmente ou não executadas.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Prevenção de Estados Inconsistentes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Evita estados intermediários que possam causar inconsistências no banco de dados durante operações.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Exemplo Prático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Transações financeiras, onde débito e crédito devem ocorrer juntos para manter integridade dos dados.</a:t>
            </a:r>
          </a:p>
        </p:txBody>
      </p:sp>
    </p:spTree>
    <p:extLst>
      <p:ext uri="{BB962C8B-B14F-4D97-AF65-F5344CB8AC3E}">
        <p14:creationId xmlns:p14="http://schemas.microsoft.com/office/powerpoint/2010/main" val="4034209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0E2355-8E89-FBEA-473D-7895B14D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Consistência: manutenção da integridade dos dados</a:t>
            </a:r>
          </a:p>
        </p:txBody>
      </p:sp>
      <p:pic>
        <p:nvPicPr>
          <p:cNvPr id="5" name="Espaço Reservado para Conteúdo 4" descr="Servidor 3D com marca de seleção">
            <a:extLst>
              <a:ext uri="{FF2B5EF4-FFF2-40B4-BE49-F238E27FC236}">
                <a16:creationId xmlns:a16="http://schemas.microsoft.com/office/drawing/2014/main" id="{E72945E6-F9DD-471C-AB3C-4184819D60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446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9D7E02-4167-FBE8-4243-0D3AF289DE4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123007" y="2212846"/>
            <a:ext cx="4361693" cy="409651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Definição de Consistência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Consistência assegura que o banco de dados transita apenas entre estados válidos, respeitando regras internas.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pt-BR" sz="1400" b="1"/>
              <a:t>Regras e Restrições do Sistema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pt-BR" sz="1400"/>
              <a:t>Todas as regras e restrições definidas no sistema devem ser respeitadas durante as transações para manter a integridade.</a:t>
            </a:r>
          </a:p>
        </p:txBody>
      </p:sp>
    </p:spTree>
    <p:extLst>
      <p:ext uri="{BB962C8B-B14F-4D97-AF65-F5344CB8AC3E}">
        <p14:creationId xmlns:p14="http://schemas.microsoft.com/office/powerpoint/2010/main" val="36478326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688E9BA34C6C148AF6DC72DE0F2893F" ma:contentTypeVersion="10" ma:contentTypeDescription="Crie um novo documento." ma:contentTypeScope="" ma:versionID="3f4b864579bd6868193f8839407e4f70">
  <xsd:schema xmlns:xsd="http://www.w3.org/2001/XMLSchema" xmlns:xs="http://www.w3.org/2001/XMLSchema" xmlns:p="http://schemas.microsoft.com/office/2006/metadata/properties" xmlns:ns2="178e488a-6f9a-442f-ae29-977423c03411" xmlns:ns3="43a6ea59-dd05-4406-8a86-c4b3dddac9f0" targetNamespace="http://schemas.microsoft.com/office/2006/metadata/properties" ma:root="true" ma:fieldsID="96cfe05585e83f2cf00ad0d9d2ba68cd" ns2:_="" ns3:_="">
    <xsd:import namespace="178e488a-6f9a-442f-ae29-977423c03411"/>
    <xsd:import namespace="43a6ea59-dd05-4406-8a86-c4b3dddac9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8e488a-6f9a-442f-ae29-977423c034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8bee0d7d-e0dd-4976-8ad4-cb0783d2a5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6ea59-dd05-4406-8a86-c4b3dddac9f0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480fa06d-068f-4ba2-a608-44dc22705d1e}" ma:internalName="TaxCatchAll" ma:showField="CatchAllData" ma:web="43a6ea59-dd05-4406-8a86-c4b3dddac9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78e488a-6f9a-442f-ae29-977423c03411">
      <Terms xmlns="http://schemas.microsoft.com/office/infopath/2007/PartnerControls"/>
    </lcf76f155ced4ddcb4097134ff3c332f>
    <TaxCatchAll xmlns="43a6ea59-dd05-4406-8a86-c4b3dddac9f0" xsi:nil="true"/>
  </documentManagement>
</p:properties>
</file>

<file path=customXml/itemProps1.xml><?xml version="1.0" encoding="utf-8"?>
<ds:datastoreItem xmlns:ds="http://schemas.openxmlformats.org/officeDocument/2006/customXml" ds:itemID="{83C104BB-E933-4717-80FD-5E73E470AAED}"/>
</file>

<file path=customXml/itemProps2.xml><?xml version="1.0" encoding="utf-8"?>
<ds:datastoreItem xmlns:ds="http://schemas.openxmlformats.org/officeDocument/2006/customXml" ds:itemID="{992B58B9-F35C-4BBE-A231-75CA5BF64B9F}"/>
</file>

<file path=customXml/itemProps3.xml><?xml version="1.0" encoding="utf-8"?>
<ds:datastoreItem xmlns:ds="http://schemas.openxmlformats.org/officeDocument/2006/customXml" ds:itemID="{6EFBF96F-1598-4F1C-8E01-F83CAC3C514C}"/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1741</Words>
  <Application>Microsoft Office PowerPoint</Application>
  <PresentationFormat>Widescreen</PresentationFormat>
  <Paragraphs>132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Aptos</vt:lpstr>
      <vt:lpstr>Arial</vt:lpstr>
      <vt:lpstr>Neue Haas Grotesk Text Pro</vt:lpstr>
      <vt:lpstr>VanillaVTI</vt:lpstr>
      <vt:lpstr>Transações e Controle de Concorrência em Sistemas de Banco de Dados</vt:lpstr>
      <vt:lpstr>Agenda da Apresentação</vt:lpstr>
      <vt:lpstr>Fundamentos e Conceitos de Transação</vt:lpstr>
      <vt:lpstr>Definição de transação e sua importância</vt:lpstr>
      <vt:lpstr>Comandos START TRANSACTION, COMMIT e ROLLBACK com exemplos práticos</vt:lpstr>
      <vt:lpstr>Fluxo básico de uma transação em bancos de dados</vt:lpstr>
      <vt:lpstr>ACID: Princípios Essenciais das Transações</vt:lpstr>
      <vt:lpstr>Atomicidade: garantia de tudo ou nada com exemplos</vt:lpstr>
      <vt:lpstr>Consistência: manutenção da integridade dos dados</vt:lpstr>
      <vt:lpstr>Isolamento e durabilidade: proteção e permanência dos dados após transações</vt:lpstr>
      <vt:lpstr>Níveis de Isolamento de Transações</vt:lpstr>
      <vt:lpstr>READ UNCOMMITTED e READ COMMITTED: diferenças e exemplos</vt:lpstr>
      <vt:lpstr>REPEATABLE READ: características e casos de uso</vt:lpstr>
      <vt:lpstr>SERIALIZABLE: máxima proteção contra concorrência com exemplos práticos</vt:lpstr>
      <vt:lpstr>Controle de Concorrência e Locks</vt:lpstr>
      <vt:lpstr>Locks pessimistas: funcionamento e aplicação com exemplos</vt:lpstr>
      <vt:lpstr>Locks otimistas: como funcionam e quando utilizar</vt:lpstr>
      <vt:lpstr>Comparação entre abordagens pessimista e otimista com exemplos ilustrativos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celso luis caldeira</dc:creator>
  <cp:lastModifiedBy>celso luis caldeira</cp:lastModifiedBy>
  <cp:revision>1</cp:revision>
  <dcterms:created xsi:type="dcterms:W3CDTF">2025-08-08T12:41:37Z</dcterms:created>
  <dcterms:modified xsi:type="dcterms:W3CDTF">2025-08-08T12:51:17Z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0x0101003688E9BA34C6C148AF6DC72DE0F2893F</vt:lpwstr>
  </property>
</Properties>
</file>