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1" r:id="rId2"/>
    <p:sldId id="2562" r:id="rId3"/>
    <p:sldId id="2563" r:id="rId4"/>
    <p:sldId id="2564" r:id="rId5"/>
    <p:sldId id="2565" r:id="rId6"/>
    <p:sldId id="2566" r:id="rId7"/>
    <p:sldId id="2567" r:id="rId8"/>
    <p:sldId id="2568" r:id="rId9"/>
    <p:sldId id="2569" r:id="rId10"/>
    <p:sldId id="2570" r:id="rId11"/>
    <p:sldId id="2571" r:id="rId12"/>
    <p:sldId id="2572" r:id="rId13"/>
    <p:sldId id="2573" r:id="rId14"/>
    <p:sldId id="2574" r:id="rId15"/>
    <p:sldId id="2575" r:id="rId16"/>
    <p:sldId id="2576" r:id="rId17"/>
    <p:sldId id="2577" r:id="rId18"/>
    <p:sldId id="2578" r:id="rId19"/>
    <p:sldId id="2579" r:id="rId20"/>
    <p:sldId id="2580" r:id="rId21"/>
    <p:sldId id="2581" r:id="rId22"/>
    <p:sldId id="2582" r:id="rId23"/>
    <p:sldId id="2583" r:id="rId24"/>
    <p:sldId id="2584" r:id="rId25"/>
    <p:sldId id="2585" r:id="rId26"/>
    <p:sldId id="2586" r:id="rId27"/>
    <p:sldId id="2587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sultas Avançadas em SQL: Dominando o SELECT com Filtros, Operadores e Funções" id="{22C283CF-06C4-41E1-BEA4-ADB302B4E28B}">
          <p14:sldIdLst>
            <p14:sldId id="2561"/>
            <p14:sldId id="2562"/>
          </p14:sldIdLst>
        </p14:section>
        <p14:section name="Aplicando filtros avançados em consultas" id="{3A54CBAD-478E-4917-A9D6-79DB70B699F9}">
          <p14:sldIdLst>
            <p14:sldId id="2563"/>
            <p14:sldId id="2564"/>
            <p14:sldId id="2565"/>
            <p14:sldId id="2566"/>
          </p14:sldIdLst>
        </p14:section>
        <p14:section name="Ordenando e limitando resultados de consultas" id="{1800ADAA-B7E0-4595-B2C5-EBB71DDCB965}">
          <p14:sldIdLst>
            <p14:sldId id="2567"/>
            <p14:sldId id="2568"/>
            <p14:sldId id="2569"/>
            <p14:sldId id="2570"/>
          </p14:sldIdLst>
        </p14:section>
        <p14:section name="Operadores de conjunto em SQL" id="{E2A3D221-8543-4BE3-92ED-27D8C443E746}">
          <p14:sldIdLst>
            <p14:sldId id="2571"/>
            <p14:sldId id="2572"/>
            <p14:sldId id="2573"/>
            <p14:sldId id="2574"/>
          </p14:sldIdLst>
        </p14:section>
        <p14:section name="Aprofundando em subconsultas (subqueries)" id="{AB72AA61-7C06-4C63-956C-0B88E33365F7}">
          <p14:sldIdLst>
            <p14:sldId id="2575"/>
            <p14:sldId id="2576"/>
            <p14:sldId id="2577"/>
            <p14:sldId id="2578"/>
          </p14:sldIdLst>
        </p14:section>
        <p14:section name="Funções de agregação e agrupamento de dados" id="{BDBCFFAE-19AD-468C-B0C7-F823784D0368}">
          <p14:sldIdLst>
            <p14:sldId id="2579"/>
            <p14:sldId id="2580"/>
            <p14:sldId id="2581"/>
            <p14:sldId id="2582"/>
          </p14:sldIdLst>
        </p14:section>
        <p14:section name="Filtrando após agregações com a cláusula HAVING" id="{CD12991F-EC0E-4450-8F54-C416B8CA480E}">
          <p14:sldIdLst>
            <p14:sldId id="2583"/>
            <p14:sldId id="2584"/>
            <p14:sldId id="2585"/>
            <p14:sldId id="2586"/>
          </p14:sldIdLst>
        </p14:section>
        <p14:section name="Conclusão" id="{C7287246-5FD5-4C86-A908-A1D93D777739}">
          <p14:sldIdLst>
            <p14:sldId id="25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AFBB1-8AF7-4623-B950-23F68D2A6B17}" type="doc">
      <dgm:prSet loTypeId="urn:microsoft.com/office/officeart/2024/3/layout/hArc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61742F-B764-4D94-B267-F26900DE777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Domínio de Filtros e Operadores</a:t>
          </a:r>
          <a:endParaRPr lang="en-US"/>
        </a:p>
      </dgm:t>
    </dgm:pt>
    <dgm:pt modelId="{3F7AA90C-4B8F-46D9-B1EB-1E3C07086E36}" type="parTrans" cxnId="{930912D3-065D-46EE-9C39-B193CA53801D}">
      <dgm:prSet/>
      <dgm:spPr/>
      <dgm:t>
        <a:bodyPr/>
        <a:lstStyle/>
        <a:p>
          <a:endParaRPr lang="en-US"/>
        </a:p>
      </dgm:t>
    </dgm:pt>
    <dgm:pt modelId="{92C8EC6E-34DF-4360-B847-E2E56145FD48}" type="sibTrans" cxnId="{930912D3-065D-46EE-9C39-B193CA53801D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CF7F1EA3-9203-4D46-B488-42C0DC14678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Filtros e operadores aprimoram a precisão na seleção de dados relevantes em consultas SQL.</a:t>
          </a:r>
          <a:endParaRPr lang="en-US"/>
        </a:p>
      </dgm:t>
    </dgm:pt>
    <dgm:pt modelId="{395989AA-CA19-4BF7-96E8-E7996BA64079}" type="parTrans" cxnId="{781E5F7D-12EC-4F1B-ACDD-7D115FF027CD}">
      <dgm:prSet/>
      <dgm:spPr/>
      <dgm:t>
        <a:bodyPr/>
        <a:lstStyle/>
        <a:p>
          <a:endParaRPr lang="en-US"/>
        </a:p>
      </dgm:t>
    </dgm:pt>
    <dgm:pt modelId="{6973DF9A-7152-408B-BC7F-FC73DFF4C868}" type="sibTrans" cxnId="{781E5F7D-12EC-4F1B-ACDD-7D115FF027CD}">
      <dgm:prSet/>
      <dgm:spPr/>
      <dgm:t>
        <a:bodyPr/>
        <a:lstStyle/>
        <a:p>
          <a:endParaRPr lang="en-US"/>
        </a:p>
      </dgm:t>
    </dgm:pt>
    <dgm:pt modelId="{189A3D5A-4C2C-4C19-848E-D76707F5D42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Uso de Subconsultas</a:t>
          </a:r>
          <a:endParaRPr lang="en-US"/>
        </a:p>
      </dgm:t>
    </dgm:pt>
    <dgm:pt modelId="{6F50C844-22E5-4C2A-91F8-2BABE8CD4692}" type="parTrans" cxnId="{87295016-B3FC-4124-BB5E-BA6F748DB326}">
      <dgm:prSet/>
      <dgm:spPr/>
      <dgm:t>
        <a:bodyPr/>
        <a:lstStyle/>
        <a:p>
          <a:endParaRPr lang="en-US"/>
        </a:p>
      </dgm:t>
    </dgm:pt>
    <dgm:pt modelId="{911CA8AD-4F70-416F-9E48-5F9D084C13FD}" type="sibTrans" cxnId="{87295016-B3FC-4124-BB5E-BA6F748DB326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3B020EE4-D1D4-4ED3-A96C-4D31DC7E3FB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Subconsultas permitem consultas complexas e aninhadas para manipulação avançada de dados.</a:t>
          </a:r>
          <a:endParaRPr lang="en-US"/>
        </a:p>
      </dgm:t>
    </dgm:pt>
    <dgm:pt modelId="{ECCF16F1-9437-4929-88B5-822AE100733B}" type="parTrans" cxnId="{B1402212-4DB0-4351-8D0A-9D7011D383C7}">
      <dgm:prSet/>
      <dgm:spPr/>
      <dgm:t>
        <a:bodyPr/>
        <a:lstStyle/>
        <a:p>
          <a:endParaRPr lang="en-US"/>
        </a:p>
      </dgm:t>
    </dgm:pt>
    <dgm:pt modelId="{71D0FC20-E9D3-40D9-933F-B11672001560}" type="sibTrans" cxnId="{B1402212-4DB0-4351-8D0A-9D7011D383C7}">
      <dgm:prSet/>
      <dgm:spPr/>
      <dgm:t>
        <a:bodyPr/>
        <a:lstStyle/>
        <a:p>
          <a:endParaRPr lang="en-US"/>
        </a:p>
      </dgm:t>
    </dgm:pt>
    <dgm:pt modelId="{B7F2853D-E6ED-4F12-B02F-BA86CA29743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Funções de Agregação</a:t>
          </a:r>
          <a:endParaRPr lang="en-US"/>
        </a:p>
      </dgm:t>
    </dgm:pt>
    <dgm:pt modelId="{0D307BE7-679E-4324-9E12-02F9630C1700}" type="parTrans" cxnId="{574AFDC7-0149-415D-AD04-1BB0A26F7E04}">
      <dgm:prSet/>
      <dgm:spPr/>
      <dgm:t>
        <a:bodyPr/>
        <a:lstStyle/>
        <a:p>
          <a:endParaRPr lang="en-US"/>
        </a:p>
      </dgm:t>
    </dgm:pt>
    <dgm:pt modelId="{5395E802-F325-4CEB-93E5-23301F4F3F1D}" type="sibTrans" cxnId="{574AFDC7-0149-415D-AD04-1BB0A26F7E04}">
      <dgm:prSet/>
      <dgm:spPr/>
      <dgm:t>
        <a:bodyPr/>
        <a:lstStyle/>
        <a:p>
          <a:endParaRPr lang="en-US"/>
        </a:p>
      </dgm:t>
    </dgm:pt>
    <dgm:pt modelId="{7BCA8E28-203F-4412-9A3F-1187F198E41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Funções de agregação resumem grandes volumes de dados para extrair insights significativos.</a:t>
          </a:r>
          <a:endParaRPr lang="en-US"/>
        </a:p>
      </dgm:t>
    </dgm:pt>
    <dgm:pt modelId="{5B8E9A4E-AA9C-4AEC-B265-7DD9CEAC01DC}" type="parTrans" cxnId="{E3E64A1A-CA66-4D4D-8652-5054821F431A}">
      <dgm:prSet/>
      <dgm:spPr/>
      <dgm:t>
        <a:bodyPr/>
        <a:lstStyle/>
        <a:p>
          <a:endParaRPr lang="en-US"/>
        </a:p>
      </dgm:t>
    </dgm:pt>
    <dgm:pt modelId="{3DA2D9D2-91CE-43E3-9ECC-D2302CD3C50B}" type="sibTrans" cxnId="{E3E64A1A-CA66-4D4D-8652-5054821F431A}">
      <dgm:prSet/>
      <dgm:spPr/>
      <dgm:t>
        <a:bodyPr/>
        <a:lstStyle/>
        <a:p>
          <a:endParaRPr lang="en-US"/>
        </a:p>
      </dgm:t>
    </dgm:pt>
    <dgm:pt modelId="{54ADCC5A-696B-40A8-BCB3-DFA96B828F1C}" type="pres">
      <dgm:prSet presAssocID="{4FAAFBB1-8AF7-4623-B950-23F68D2A6B17}" presName="Name0" presStyleCnt="0">
        <dgm:presLayoutVars>
          <dgm:dir/>
          <dgm:resizeHandles val="exact"/>
        </dgm:presLayoutVars>
      </dgm:prSet>
      <dgm:spPr/>
    </dgm:pt>
    <dgm:pt modelId="{0F80E38F-DD07-4529-906F-EC14AE039815}" type="pres">
      <dgm:prSet presAssocID="{0461742F-B764-4D94-B267-F26900DE777B}" presName="compNode" presStyleCnt="0"/>
      <dgm:spPr/>
    </dgm:pt>
    <dgm:pt modelId="{96C35A5E-89E1-4DE5-ABC5-9BCA9583C149}" type="pres">
      <dgm:prSet presAssocID="{0461742F-B764-4D94-B267-F26900DE777B}" presName="pictRect" presStyleLbl="revTx" presStyleIdx="0" presStyleCnt="6">
        <dgm:presLayoutVars>
          <dgm:chMax val="0"/>
          <dgm:bulletEnabled/>
        </dgm:presLayoutVars>
      </dgm:prSet>
      <dgm:spPr/>
    </dgm:pt>
    <dgm:pt modelId="{676F1F63-9F3E-4BBA-9D24-494191F145E0}" type="pres">
      <dgm:prSet presAssocID="{0461742F-B764-4D94-B267-F26900DE777B}" presName="textRect" presStyleLbl="revTx" presStyleIdx="1" presStyleCnt="6">
        <dgm:presLayoutVars>
          <dgm:bulletEnabled/>
        </dgm:presLayoutVars>
      </dgm:prSet>
      <dgm:spPr/>
    </dgm:pt>
    <dgm:pt modelId="{9C6DC03F-ABDC-45A4-9817-2591C952A3EE}" type="pres">
      <dgm:prSet presAssocID="{92C8EC6E-34DF-4360-B847-E2E56145FD48}" presName="sibTrans" presStyleLbl="sibTrans2D1" presStyleIdx="0" presStyleCnt="0"/>
      <dgm:spPr/>
    </dgm:pt>
    <dgm:pt modelId="{3D89E8BD-3535-4FC9-BB82-CA270E71B7FD}" type="pres">
      <dgm:prSet presAssocID="{189A3D5A-4C2C-4C19-848E-D76707F5D42E}" presName="compNode" presStyleCnt="0"/>
      <dgm:spPr/>
    </dgm:pt>
    <dgm:pt modelId="{061C1962-3FB7-414C-A6FD-6842171D3285}" type="pres">
      <dgm:prSet presAssocID="{189A3D5A-4C2C-4C19-848E-D76707F5D42E}" presName="pictRect" presStyleLbl="revTx" presStyleIdx="2" presStyleCnt="6">
        <dgm:presLayoutVars>
          <dgm:chMax val="0"/>
          <dgm:bulletEnabled/>
        </dgm:presLayoutVars>
      </dgm:prSet>
      <dgm:spPr/>
    </dgm:pt>
    <dgm:pt modelId="{436F3338-3800-47E8-8553-F64A075A57EE}" type="pres">
      <dgm:prSet presAssocID="{189A3D5A-4C2C-4C19-848E-D76707F5D42E}" presName="textRect" presStyleLbl="revTx" presStyleIdx="3" presStyleCnt="6">
        <dgm:presLayoutVars>
          <dgm:bulletEnabled/>
        </dgm:presLayoutVars>
      </dgm:prSet>
      <dgm:spPr/>
    </dgm:pt>
    <dgm:pt modelId="{D76B4968-FE22-496B-BFDB-CCC11D9C7087}" type="pres">
      <dgm:prSet presAssocID="{911CA8AD-4F70-416F-9E48-5F9D084C13FD}" presName="sibTrans" presStyleLbl="sibTrans2D1" presStyleIdx="0" presStyleCnt="0"/>
      <dgm:spPr/>
    </dgm:pt>
    <dgm:pt modelId="{C8B55FE9-CE54-4796-AE38-3B066AEFDA22}" type="pres">
      <dgm:prSet presAssocID="{B7F2853D-E6ED-4F12-B02F-BA86CA29743F}" presName="compNode" presStyleCnt="0"/>
      <dgm:spPr/>
    </dgm:pt>
    <dgm:pt modelId="{94BAA55F-9B94-492F-9DA0-B8F41C310E9E}" type="pres">
      <dgm:prSet presAssocID="{B7F2853D-E6ED-4F12-B02F-BA86CA29743F}" presName="pictRect" presStyleLbl="revTx" presStyleIdx="4" presStyleCnt="6">
        <dgm:presLayoutVars>
          <dgm:chMax val="0"/>
          <dgm:bulletEnabled/>
        </dgm:presLayoutVars>
      </dgm:prSet>
      <dgm:spPr/>
    </dgm:pt>
    <dgm:pt modelId="{D4FF551E-74D5-4463-90B1-273A4DE267D5}" type="pres">
      <dgm:prSet presAssocID="{B7F2853D-E6ED-4F12-B02F-BA86CA29743F}" presName="textRect" presStyleLbl="revTx" presStyleIdx="5" presStyleCnt="6">
        <dgm:presLayoutVars>
          <dgm:bulletEnabled/>
        </dgm:presLayoutVars>
      </dgm:prSet>
      <dgm:spPr/>
    </dgm:pt>
  </dgm:ptLst>
  <dgm:cxnLst>
    <dgm:cxn modelId="{B1402212-4DB0-4351-8D0A-9D7011D383C7}" srcId="{189A3D5A-4C2C-4C19-848E-D76707F5D42E}" destId="{3B020EE4-D1D4-4ED3-A96C-4D31DC7E3FBF}" srcOrd="0" destOrd="0" parTransId="{ECCF16F1-9437-4929-88B5-822AE100733B}" sibTransId="{71D0FC20-E9D3-40D9-933F-B11672001560}"/>
    <dgm:cxn modelId="{87295016-B3FC-4124-BB5E-BA6F748DB326}" srcId="{4FAAFBB1-8AF7-4623-B950-23F68D2A6B17}" destId="{189A3D5A-4C2C-4C19-848E-D76707F5D42E}" srcOrd="1" destOrd="0" parTransId="{6F50C844-22E5-4C2A-91F8-2BABE8CD4692}" sibTransId="{911CA8AD-4F70-416F-9E48-5F9D084C13FD}"/>
    <dgm:cxn modelId="{E3E64A1A-CA66-4D4D-8652-5054821F431A}" srcId="{B7F2853D-E6ED-4F12-B02F-BA86CA29743F}" destId="{7BCA8E28-203F-4412-9A3F-1187F198E419}" srcOrd="0" destOrd="0" parTransId="{5B8E9A4E-AA9C-4AEC-B265-7DD9CEAC01DC}" sibTransId="{3DA2D9D2-91CE-43E3-9ECC-D2302CD3C50B}"/>
    <dgm:cxn modelId="{78C3991A-0698-40E5-B872-DFA81942513A}" type="presOf" srcId="{189A3D5A-4C2C-4C19-848E-D76707F5D42E}" destId="{061C1962-3FB7-414C-A6FD-6842171D3285}" srcOrd="0" destOrd="0" presId="urn:microsoft.com/office/officeart/2024/3/layout/hArchList1"/>
    <dgm:cxn modelId="{6EC6CA1B-F312-4265-AF36-84E7C71DD61E}" type="presOf" srcId="{4FAAFBB1-8AF7-4623-B950-23F68D2A6B17}" destId="{54ADCC5A-696B-40A8-BCB3-DFA96B828F1C}" srcOrd="0" destOrd="0" presId="urn:microsoft.com/office/officeart/2024/3/layout/hArchList1"/>
    <dgm:cxn modelId="{28375A20-B488-4F8F-87C4-F3EB7CA7EB23}" type="presOf" srcId="{911CA8AD-4F70-416F-9E48-5F9D084C13FD}" destId="{D76B4968-FE22-496B-BFDB-CCC11D9C7087}" srcOrd="0" destOrd="0" presId="urn:microsoft.com/office/officeart/2024/3/layout/hArchList1"/>
    <dgm:cxn modelId="{EA548A24-88BD-49C3-9757-48E70A216F81}" type="presOf" srcId="{0461742F-B764-4D94-B267-F26900DE777B}" destId="{96C35A5E-89E1-4DE5-ABC5-9BCA9583C149}" srcOrd="0" destOrd="0" presId="urn:microsoft.com/office/officeart/2024/3/layout/hArchList1"/>
    <dgm:cxn modelId="{C2724C4E-C206-4A15-B6DB-75F2966A8CB9}" type="presOf" srcId="{CF7F1EA3-9203-4D46-B488-42C0DC14678A}" destId="{676F1F63-9F3E-4BBA-9D24-494191F145E0}" srcOrd="0" destOrd="0" presId="urn:microsoft.com/office/officeart/2024/3/layout/hArchList1"/>
    <dgm:cxn modelId="{B54D7B4E-1014-42EC-9BFB-86A6048E3B15}" type="presOf" srcId="{B7F2853D-E6ED-4F12-B02F-BA86CA29743F}" destId="{94BAA55F-9B94-492F-9DA0-B8F41C310E9E}" srcOrd="0" destOrd="0" presId="urn:microsoft.com/office/officeart/2024/3/layout/hArchList1"/>
    <dgm:cxn modelId="{781E5F7D-12EC-4F1B-ACDD-7D115FF027CD}" srcId="{0461742F-B764-4D94-B267-F26900DE777B}" destId="{CF7F1EA3-9203-4D46-B488-42C0DC14678A}" srcOrd="0" destOrd="0" parTransId="{395989AA-CA19-4BF7-96E8-E7996BA64079}" sibTransId="{6973DF9A-7152-408B-BC7F-FC73DFF4C868}"/>
    <dgm:cxn modelId="{DDB86CA8-D6E1-4960-8883-DC1EDA017C40}" type="presOf" srcId="{3B020EE4-D1D4-4ED3-A96C-4D31DC7E3FBF}" destId="{436F3338-3800-47E8-8553-F64A075A57EE}" srcOrd="0" destOrd="0" presId="urn:microsoft.com/office/officeart/2024/3/layout/hArchList1"/>
    <dgm:cxn modelId="{0254B8BB-844D-4A01-A828-B5B566ACACC6}" type="presOf" srcId="{7BCA8E28-203F-4412-9A3F-1187F198E419}" destId="{D4FF551E-74D5-4463-90B1-273A4DE267D5}" srcOrd="0" destOrd="0" presId="urn:microsoft.com/office/officeart/2024/3/layout/hArchList1"/>
    <dgm:cxn modelId="{574AFDC7-0149-415D-AD04-1BB0A26F7E04}" srcId="{4FAAFBB1-8AF7-4623-B950-23F68D2A6B17}" destId="{B7F2853D-E6ED-4F12-B02F-BA86CA29743F}" srcOrd="2" destOrd="0" parTransId="{0D307BE7-679E-4324-9E12-02F9630C1700}" sibTransId="{5395E802-F325-4CEB-93E5-23301F4F3F1D}"/>
    <dgm:cxn modelId="{930912D3-065D-46EE-9C39-B193CA53801D}" srcId="{4FAAFBB1-8AF7-4623-B950-23F68D2A6B17}" destId="{0461742F-B764-4D94-B267-F26900DE777B}" srcOrd="0" destOrd="0" parTransId="{3F7AA90C-4B8F-46D9-B1EB-1E3C07086E36}" sibTransId="{92C8EC6E-34DF-4360-B847-E2E56145FD48}"/>
    <dgm:cxn modelId="{CBE854FA-C7D1-47C8-97AC-B12CAF6E4C49}" type="presOf" srcId="{92C8EC6E-34DF-4360-B847-E2E56145FD48}" destId="{9C6DC03F-ABDC-45A4-9817-2591C952A3EE}" srcOrd="0" destOrd="0" presId="urn:microsoft.com/office/officeart/2024/3/layout/hArchList1"/>
    <dgm:cxn modelId="{D7A2E4AE-D00E-4579-814F-C41EE8148297}" type="presParOf" srcId="{54ADCC5A-696B-40A8-BCB3-DFA96B828F1C}" destId="{0F80E38F-DD07-4529-906F-EC14AE039815}" srcOrd="0" destOrd="0" presId="urn:microsoft.com/office/officeart/2024/3/layout/hArchList1"/>
    <dgm:cxn modelId="{A89B9A67-5F4C-41AC-BB32-AFAA24702516}" type="presParOf" srcId="{0F80E38F-DD07-4529-906F-EC14AE039815}" destId="{96C35A5E-89E1-4DE5-ABC5-9BCA9583C149}" srcOrd="0" destOrd="0" presId="urn:microsoft.com/office/officeart/2024/3/layout/hArchList1"/>
    <dgm:cxn modelId="{FCC9B483-067C-485A-8228-9513F2E3BCD9}" type="presParOf" srcId="{0F80E38F-DD07-4529-906F-EC14AE039815}" destId="{676F1F63-9F3E-4BBA-9D24-494191F145E0}" srcOrd="1" destOrd="0" presId="urn:microsoft.com/office/officeart/2024/3/layout/hArchList1"/>
    <dgm:cxn modelId="{9DBA109E-2B64-42AC-98EF-70A6BB0D4B24}" type="presParOf" srcId="{54ADCC5A-696B-40A8-BCB3-DFA96B828F1C}" destId="{9C6DC03F-ABDC-45A4-9817-2591C952A3EE}" srcOrd="1" destOrd="0" presId="urn:microsoft.com/office/officeart/2024/3/layout/hArchList1"/>
    <dgm:cxn modelId="{552FE0BD-5C89-4BE6-A0F6-C1D2F270F069}" type="presParOf" srcId="{54ADCC5A-696B-40A8-BCB3-DFA96B828F1C}" destId="{3D89E8BD-3535-4FC9-BB82-CA270E71B7FD}" srcOrd="2" destOrd="0" presId="urn:microsoft.com/office/officeart/2024/3/layout/hArchList1"/>
    <dgm:cxn modelId="{E06D8186-46E7-41FC-8955-54C80B39D1A4}" type="presParOf" srcId="{3D89E8BD-3535-4FC9-BB82-CA270E71B7FD}" destId="{061C1962-3FB7-414C-A6FD-6842171D3285}" srcOrd="0" destOrd="0" presId="urn:microsoft.com/office/officeart/2024/3/layout/hArchList1"/>
    <dgm:cxn modelId="{1FCF40FD-88A5-40B6-8A92-596F6E12CE14}" type="presParOf" srcId="{3D89E8BD-3535-4FC9-BB82-CA270E71B7FD}" destId="{436F3338-3800-47E8-8553-F64A075A57EE}" srcOrd="1" destOrd="0" presId="urn:microsoft.com/office/officeart/2024/3/layout/hArchList1"/>
    <dgm:cxn modelId="{43C513A2-1101-4CEB-8763-4886FADCBE3D}" type="presParOf" srcId="{54ADCC5A-696B-40A8-BCB3-DFA96B828F1C}" destId="{D76B4968-FE22-496B-BFDB-CCC11D9C7087}" srcOrd="3" destOrd="0" presId="urn:microsoft.com/office/officeart/2024/3/layout/hArchList1"/>
    <dgm:cxn modelId="{3AA791F1-E1AE-4805-84C9-C3B0F0929E17}" type="presParOf" srcId="{54ADCC5A-696B-40A8-BCB3-DFA96B828F1C}" destId="{C8B55FE9-CE54-4796-AE38-3B066AEFDA22}" srcOrd="4" destOrd="0" presId="urn:microsoft.com/office/officeart/2024/3/layout/hArchList1"/>
    <dgm:cxn modelId="{61D65B3E-C952-4B9E-A244-E0470CEB5540}" type="presParOf" srcId="{C8B55FE9-CE54-4796-AE38-3B066AEFDA22}" destId="{94BAA55F-9B94-492F-9DA0-B8F41C310E9E}" srcOrd="0" destOrd="0" presId="urn:microsoft.com/office/officeart/2024/3/layout/hArchList1"/>
    <dgm:cxn modelId="{1F894666-7B38-4564-A84B-6B15853A8407}" type="presParOf" srcId="{C8B55FE9-CE54-4796-AE38-3B066AEFDA22}" destId="{D4FF551E-74D5-4463-90B1-273A4DE267D5}" srcOrd="1" destOrd="0" presId="urn:microsoft.com/office/officeart/2024/3/layout/hArc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35A5E-89E1-4DE5-ABC5-9BCA9583C149}">
      <dsp:nvSpPr>
        <dsp:cNvPr id="0" name=""/>
        <dsp:cNvSpPr/>
      </dsp:nvSpPr>
      <dsp:spPr>
        <a:xfrm>
          <a:off x="0" y="0"/>
          <a:ext cx="3486150" cy="60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/>
            <a:t>Domínio de Filtros e Operadores</a:t>
          </a:r>
          <a:endParaRPr lang="en-US" sz="1800" kern="1200"/>
        </a:p>
      </dsp:txBody>
      <dsp:txXfrm>
        <a:off x="0" y="0"/>
        <a:ext cx="3486150" cy="600834"/>
      </dsp:txXfrm>
    </dsp:sp>
    <dsp:sp modelId="{676F1F63-9F3E-4BBA-9D24-494191F145E0}">
      <dsp:nvSpPr>
        <dsp:cNvPr id="0" name=""/>
        <dsp:cNvSpPr/>
      </dsp:nvSpPr>
      <dsp:spPr>
        <a:xfrm>
          <a:off x="0" y="600834"/>
          <a:ext cx="3486150" cy="1868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Filtros e operadores aprimoram a precisão na seleção de dados relevantes em consultas SQL.</a:t>
          </a:r>
          <a:endParaRPr lang="en-US" sz="1400" kern="1200"/>
        </a:p>
      </dsp:txBody>
      <dsp:txXfrm>
        <a:off x="0" y="600834"/>
        <a:ext cx="3486150" cy="1868045"/>
      </dsp:txXfrm>
    </dsp:sp>
    <dsp:sp modelId="{061C1962-3FB7-414C-A6FD-6842171D3285}">
      <dsp:nvSpPr>
        <dsp:cNvPr id="0" name=""/>
        <dsp:cNvSpPr/>
      </dsp:nvSpPr>
      <dsp:spPr>
        <a:xfrm>
          <a:off x="3834765" y="0"/>
          <a:ext cx="3486150" cy="60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/>
            <a:t>Uso de Subconsultas</a:t>
          </a:r>
          <a:endParaRPr lang="en-US" sz="1800" kern="1200"/>
        </a:p>
      </dsp:txBody>
      <dsp:txXfrm>
        <a:off x="3834765" y="0"/>
        <a:ext cx="3486150" cy="600834"/>
      </dsp:txXfrm>
    </dsp:sp>
    <dsp:sp modelId="{436F3338-3800-47E8-8553-F64A075A57EE}">
      <dsp:nvSpPr>
        <dsp:cNvPr id="0" name=""/>
        <dsp:cNvSpPr/>
      </dsp:nvSpPr>
      <dsp:spPr>
        <a:xfrm>
          <a:off x="3834765" y="600834"/>
          <a:ext cx="3486150" cy="1868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Subconsultas permitem consultas complexas e aninhadas para manipulação avançada de dados.</a:t>
          </a:r>
          <a:endParaRPr lang="en-US" sz="1400" kern="1200"/>
        </a:p>
      </dsp:txBody>
      <dsp:txXfrm>
        <a:off x="3834765" y="600834"/>
        <a:ext cx="3486150" cy="1868045"/>
      </dsp:txXfrm>
    </dsp:sp>
    <dsp:sp modelId="{94BAA55F-9B94-492F-9DA0-B8F41C310E9E}">
      <dsp:nvSpPr>
        <dsp:cNvPr id="0" name=""/>
        <dsp:cNvSpPr/>
      </dsp:nvSpPr>
      <dsp:spPr>
        <a:xfrm>
          <a:off x="7669530" y="0"/>
          <a:ext cx="3486150" cy="60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/>
            <a:t>Funções de Agregação</a:t>
          </a:r>
          <a:endParaRPr lang="en-US" sz="1800" kern="1200"/>
        </a:p>
      </dsp:txBody>
      <dsp:txXfrm>
        <a:off x="7669530" y="0"/>
        <a:ext cx="3486150" cy="600834"/>
      </dsp:txXfrm>
    </dsp:sp>
    <dsp:sp modelId="{D4FF551E-74D5-4463-90B1-273A4DE267D5}">
      <dsp:nvSpPr>
        <dsp:cNvPr id="0" name=""/>
        <dsp:cNvSpPr/>
      </dsp:nvSpPr>
      <dsp:spPr>
        <a:xfrm>
          <a:off x="7669530" y="600834"/>
          <a:ext cx="3486150" cy="1868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Funções de agregação resumem grandes volumes de dados para extrair insights significativos.</a:t>
          </a:r>
          <a:endParaRPr lang="en-US" sz="1400" kern="1200"/>
        </a:p>
      </dsp:txBody>
      <dsp:txXfrm>
        <a:off x="7669530" y="600834"/>
        <a:ext cx="3486150" cy="1868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24/3/layout/hArchList1">
  <dgm:title val="Horizontal Text Blocks"/>
  <dgm:desc val="Short bits of text with formatted headers. Use as an easier-to-read alternative to a bulleted list."/>
  <dgm:catLst>
    <dgm:cat type="list" pri="100"/>
    <dgm:cat type="timeline" pri="500"/>
    <dgm:cat type="process" pri="6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vertAlign" val="t"/>
          <dgm:param type="horzAlign" val="l"/>
        </dgm:alg>
      </dgm:if>
      <dgm:else name="Name3">
        <dgm:alg type="lin">
          <dgm:param type="vertAlign" val="t"/>
          <dgm:param type="horzAlign" val="r"/>
        </dgm:alg>
      </dgm:else>
    </dgm:choose>
    <dgm:presOf/>
    <dgm:constrLst>
      <dgm:constr type="primFontSz" for="des" forName="pictRect" op="equ" val="18"/>
      <dgm:constr type="primFontSz" for="des" forName="textRect" refType="primFontSz" refFor="des" refForName="pictRect" op="equ" fact="0.77"/>
      <dgm:constr type="w" for="ch" forName="compNode" refType="w"/>
      <dgm:constr type="h" for="ch" forName="compNode" refType="h"/>
      <dgm:constr type="h" for="des" forName="pictRect" op="equ"/>
      <dgm:constr type="h" for="des" forName="pictRect" refType="primFontSz" refFor="des" refForName="pictRect" fact="3"/>
      <dgm:constr type="w" for="ch" ptType="sibTrans" refType="w" refFor="ch" refForName="compNode" op="equ" fact="0.1"/>
      <dgm:constr type="sp" refType="w" refFor="ch" refForName="compNode" op="equ" fact="0.1"/>
    </dgm:constrLst>
    <dgm:ruleLst/>
    <dgm:forEach name="Name4" axis="ch" ptType="node" cnt="20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h" for="ch" forName="pictRect" refType="h" fact="0.1"/>
          <dgm:constr type="l" for="ch" forName="pictRect"/>
          <dgm:constr type="t" for="ch" forName="pictRect"/>
          <dgm:constr type="l" for="ch" forName="textRect"/>
          <dgm:constr type="t" for="ch" forName="textRect" refType="b" refFor="ch" refForName="pictRect"/>
        </dgm:constrLst>
        <dgm:ruleLst/>
        <dgm:layoutNode name="pictRect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choosePictRectConstraints">
            <dgm:if name="ifPictRectConstraints" func="var" arg="dir" op="equ" val="norm">
              <dgm:constrLst>
                <dgm:constr type="h" refType="w" op="lte" fact="0.4"/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Pic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textRect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chooseTextRectConstraints">
            <dgm:if name="ifTextRectConstraints" func="var" arg="dir" op="equ" val="norm">
              <dgm:constrLst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Tex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4D1B9-BB79-4793-811B-23A519B0B1B4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3A2B8-E8A3-471C-A4CC-8C58A0695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por IA poderão estar incorretos.
---
Esta apresentação aborda técnicas avançadas em SQL para aprimorar suas consultas SELECT, focando em filtros, operadores e funções que possibilitam análises precisas e eficientes de dados.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845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OFFSET é usado para pular um número de registros, permitindo a criação de páginas de resultados, fundamental para interfaces que exibem dados em blocos.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185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Operadores de conjunto combinam resultados de múltiplas consultas, ampliando as possibilidades de análise e manipulação dos dados retornados.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239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UNION combina resultados eliminando duplicatas, enquanto UNION ALL inclui todos os registros, mantendo duplicações, oferecendo flexibilidade na junção de dados.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47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INTERSECT retorna apenas os registros comuns entre consultas, útil para identificar dados que aparecem em múltiplas fontes simultaneamente.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20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EXCEPT retorna registros presentes em uma consulta e ausentes em outra, mas seu suporte e comportamento podem variar entre sistemas gerenciadores de bancos de dados.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071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Subconsultas adicionam poder às consultas SQL, permitindo consultas aninhadas para obter resultados dinâmicos e contextuais.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9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Subconsultas não correlacionadas são independentes, enquanto as correlacionadas dependem de dados da consulta externa, influenciando performance e resultados.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300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Veremos exemplos concretos que ilustram como subconsultas podem ser usadas para filtrar, calcular e comparar dados de forma eficiente.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109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Subconsultas aumentam a flexibilidade, mas podem impactar a performance e complexidade das consultas, exigindo cuidado no seu uso.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920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Funções de agregação resumem dados, enquanto o agrupamento organiza os dados para análises consolidadas e insights significativos.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354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Exploraremos filtros avançados, ordenação e limitação de resultados, operadores de conjunto, subconsultas, funções de agregação e a cláusula HAVING para filtragem após agrupamentos.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612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Essas funções permitem calcular somas, médias, valores máximos e mínimos em conjuntos de dados, facilitando análises estatísticas e financeiras.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0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GROUP BY organiza os dados em grupos para aplicar funções de agregação, essencial para relatórios e análises segmentadas.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936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GROUP_CONCAT agrega valores textuais de várias linhas em uma única, útil para sumarizar dados categóricos em uma lista compacta.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745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Após agrupar dados, HAVING permite aplicar filtros sobre os grupos, complementando o WHERE e permitindo análises mais precisas.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849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WHERE filtra linhas antes do agrupamento, enquanto HAVING filtra após o agrupamento, cada um com seu papel específico nas consultas.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077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cláusula HAVING permite criar condições complexas com operadores e funções para refinar os grupos incluídos nos resultados finais.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533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Analisaremos exemplos práticos que mostram o uso da cláusula HAVING para resolver problemas comuns em análises agregadas.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6663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Dominando filtros, operadores, subconsultas e funções de agregação, suas consultas SQL se tornam poderosas e eficientes para extrair insights precisos dos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82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Entenderemos como utilizar operadores poderosos para refinar consultas, manipulando condições complexas para extrair exatamente os dados necessários com precisão.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283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Os operadores IN, BETWEEN e LIKE permitem especificar conjuntos de valores, intervalos e padrões de texto, facilitando filtros eficientes e flexíveis em consultas SQL.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977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IS NULL é usado para identificar valores ausentes, enquanto EXISTS verifica a existência de registros relacionados, tornando as consultas mais inteligentes e condicionais.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268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A combinação de múltiplas condições usando AND, OR e parênteses permite criar filtros complexos, garantindo que os resultados retornados atendam a critérios rigorosos.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534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Controlar a apresentação dos dados é essencial. Aprenderemos a ordenar, limitar e paginar resultados para manipular grandes volumes de dados de forma eficiente.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90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ORDER BY permite organizar os resultados em ordem crescente ou decrescente, facilitando a visualização e análise dos dados conforme critérios definidos.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802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LIMIT ajuda a restringir o número de registros retornados, essencial para otimizar consultas e melhorar a performance em bases de dados extensas.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C80C9-7BFA-4F44-95B4-C66F8A5D938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5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8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5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5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5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0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Imagem 3" descr="Linhas de código">
            <a:extLst>
              <a:ext uri="{FF2B5EF4-FFF2-40B4-BE49-F238E27FC236}">
                <a16:creationId xmlns:a16="http://schemas.microsoft.com/office/drawing/2014/main" id="{20C76CA9-122F-4BE4-ADBD-4551E2D6BA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303" t="8252" b="839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B476BF-4EE2-5243-CABB-6CC72C39B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94F89F-140C-49B8-68CB-F3E56ED6C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6780" y="978409"/>
            <a:ext cx="4496529" cy="367826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800"/>
              <a:t>Consultas Avançadas em SQL: Dominando o SELECT com Filtros, Operadores e Funções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549503-0006-CF4D-5287-7B3BC8F02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3288" y="4729138"/>
            <a:ext cx="4488812" cy="1150453"/>
          </a:xfrm>
        </p:spPr>
        <p:txBody>
          <a:bodyPr anchor="b">
            <a:normAutofit/>
          </a:bodyPr>
          <a:lstStyle/>
          <a:p>
            <a:r>
              <a:rPr lang="pt-BR"/>
              <a:t>Aprenda técnicas para consultas SQL precisas e eficientes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D28EA4-6F96-F7C6-1D07-5BA5C2738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6781" y="508090"/>
            <a:ext cx="449275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F93C5-0576-D227-80A7-4CFBA879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0119" y="6209925"/>
            <a:ext cx="44927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18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14BC54-9CA7-0CBA-9734-DB236240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Utilizando OFFSET para paginação de resultados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43527E-D989-922D-E7D1-925325666CF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21208" y="2578608"/>
            <a:ext cx="4672584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Função do OFFSET</a:t>
            </a:r>
          </a:p>
          <a:p>
            <a:pPr marL="0" lvl="1" indent="0">
              <a:buNone/>
            </a:pPr>
            <a:r>
              <a:rPr lang="pt-BR" sz="1400"/>
              <a:t>OFFSET permite pular um número específico de registros para iniciar a exibição a partir de uma posição desejada.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Paginação de Resultados</a:t>
            </a:r>
          </a:p>
          <a:p>
            <a:pPr marL="0" lvl="1" indent="0">
              <a:buNone/>
            </a:pPr>
            <a:r>
              <a:rPr lang="pt-BR" sz="1400"/>
              <a:t>Usar OFFSET facilita a divisão de dados em páginas, melhorando a experiência em interfaces de usuário.</a:t>
            </a:r>
          </a:p>
        </p:txBody>
      </p:sp>
      <p:pic>
        <p:nvPicPr>
          <p:cNvPr id="5" name="Espaço Reservado para Conteúdo 4" descr="numerais e finanças">
            <a:extLst>
              <a:ext uri="{FF2B5EF4-FFF2-40B4-BE49-F238E27FC236}">
                <a16:creationId xmlns:a16="http://schemas.microsoft.com/office/drawing/2014/main" id="{BF644B99-719B-4E7E-8307-D2ACBFA3F5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3" r="32094" b="1"/>
          <a:stretch>
            <a:fillRect/>
          </a:stretch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77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0894EA-F4DC-906A-64CC-341463F8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211766"/>
            <a:ext cx="7237052" cy="4727988"/>
          </a:xfrm>
        </p:spPr>
        <p:txBody>
          <a:bodyPr anchor="b">
            <a:normAutofit/>
          </a:bodyPr>
          <a:lstStyle/>
          <a:p>
            <a:r>
              <a:rPr lang="pt-BR" sz="7400"/>
              <a:t>Operadores de conjunto em SQL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8776"/>
            <a:ext cx="7269480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3595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0798EF-0627-C76A-3465-9B09E611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Unindo consultas com UNION e UNION ALL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298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DCEDBE-8095-5203-4B92-B7373A987499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21208" y="2578608"/>
            <a:ext cx="6300216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Função do UNION</a:t>
            </a:r>
          </a:p>
          <a:p>
            <a:pPr marL="0" lvl="1" indent="0">
              <a:buNone/>
            </a:pPr>
            <a:r>
              <a:rPr lang="pt-BR" sz="1400"/>
              <a:t>UNION combina resultados de consultas SQL eliminando duplicatas para fornecer um conjunto único.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Função do UNION ALL</a:t>
            </a:r>
          </a:p>
          <a:p>
            <a:pPr marL="0" lvl="1" indent="0">
              <a:buNone/>
            </a:pPr>
            <a:r>
              <a:rPr lang="pt-BR" sz="1400"/>
              <a:t>UNION ALL inclui todos os registros, preservando duplicatas, para combinar dados sem filtragem.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Flexibilidade na junção de dados</a:t>
            </a:r>
          </a:p>
          <a:p>
            <a:pPr marL="0" lvl="1" indent="0">
              <a:buNone/>
            </a:pPr>
            <a:r>
              <a:rPr lang="pt-BR" sz="1400"/>
              <a:t>UNION e UNION ALL oferecem opções flexíveis para combinar dados conforme a necessidade de exclusão ou inclusão de duplicatas.</a:t>
            </a:r>
          </a:p>
        </p:txBody>
      </p:sp>
      <p:pic>
        <p:nvPicPr>
          <p:cNvPr id="5" name="Espaço Reservado para Conteúdo 4" descr="Vista superior dos cubos conectados com linhas pretas">
            <a:extLst>
              <a:ext uri="{FF2B5EF4-FFF2-40B4-BE49-F238E27FC236}">
                <a16:creationId xmlns:a16="http://schemas.microsoft.com/office/drawing/2014/main" id="{75971C4F-4EE1-49A8-B0E8-81335A43CB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8711" r="18931"/>
          <a:stretch>
            <a:fillRect/>
          </a:stretch>
        </p:blipFill>
        <p:spPr>
          <a:xfrm>
            <a:off x="7586236" y="508090"/>
            <a:ext cx="4081805" cy="58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351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7AA8E4-F60C-8EB5-9906-E3D1E3DF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160" y="978408"/>
            <a:ext cx="474573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Filtrando interseções com INTERSECT</a:t>
            </a:r>
          </a:p>
        </p:txBody>
      </p:sp>
      <p:pic>
        <p:nvPicPr>
          <p:cNvPr id="5" name="Espaço Reservado para Conteúdo 4" descr="Racks de data center e servidor">
            <a:extLst>
              <a:ext uri="{FF2B5EF4-FFF2-40B4-BE49-F238E27FC236}">
                <a16:creationId xmlns:a16="http://schemas.microsoft.com/office/drawing/2014/main" id="{658D8D73-E963-45D1-9B7A-9638667C33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6202" r="18903" b="-1"/>
          <a:stretch>
            <a:fillRect/>
          </a:stretch>
        </p:blipFill>
        <p:spPr>
          <a:xfrm>
            <a:off x="517868" y="508090"/>
            <a:ext cx="5705856" cy="5846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16B5FD-4E5B-5DA7-7825-356F8734D36A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995160" y="2578608"/>
            <a:ext cx="4672584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Função INTERSECT</a:t>
            </a:r>
          </a:p>
          <a:p>
            <a:pPr marL="0" lvl="1" indent="0">
              <a:buNone/>
            </a:pPr>
            <a:r>
              <a:rPr lang="pt-BR" sz="1400"/>
              <a:t>INTERSECT retorna somente os registros que são comuns entre duas consultas SQL.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Utilidade da INTERSECT</a:t>
            </a:r>
          </a:p>
          <a:p>
            <a:pPr marL="0" lvl="1" indent="0">
              <a:buNone/>
            </a:pPr>
            <a:r>
              <a:rPr lang="pt-BR" sz="1400"/>
              <a:t>É útil para identificar dados que aparecem em múltiplas fontes simultaneamente.</a:t>
            </a:r>
          </a:p>
        </p:txBody>
      </p:sp>
    </p:spTree>
    <p:extLst>
      <p:ext uri="{BB962C8B-B14F-4D97-AF65-F5344CB8AC3E}">
        <p14:creationId xmlns:p14="http://schemas.microsoft.com/office/powerpoint/2010/main" val="328152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151A1F-41AD-B6DF-D274-B3881E22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160" y="978408"/>
            <a:ext cx="474573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Trabalhando com EXCEPT e diferenças em diferentes bancos</a:t>
            </a:r>
          </a:p>
        </p:txBody>
      </p:sp>
      <p:pic>
        <p:nvPicPr>
          <p:cNvPr id="5" name="Espaço Reservado para Conteúdo 4" descr="Servidor 3D com balão de fala - conceito de banco de dados">
            <a:extLst>
              <a:ext uri="{FF2B5EF4-FFF2-40B4-BE49-F238E27FC236}">
                <a16:creationId xmlns:a16="http://schemas.microsoft.com/office/drawing/2014/main" id="{8A513B3E-6719-4D0D-91D5-2F5A77A8F4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6636" r="7251" b="2"/>
          <a:stretch>
            <a:fillRect/>
          </a:stretch>
        </p:blipFill>
        <p:spPr>
          <a:xfrm>
            <a:off x="517868" y="508090"/>
            <a:ext cx="5705856" cy="5846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EA400D-6176-9ABE-DBFB-671F546F1BDF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995160" y="2578608"/>
            <a:ext cx="4672584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Funcionalidade do EXCEPT</a:t>
            </a:r>
          </a:p>
          <a:p>
            <a:pPr marL="0" lvl="1" indent="0">
              <a:buNone/>
            </a:pPr>
            <a:r>
              <a:rPr lang="pt-BR" sz="1400"/>
              <a:t>EXCEPT retorna registros presentes em uma consulta e ausentes em outra, destacando diferenças entre datasets.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Variedade entre Bancos</a:t>
            </a:r>
          </a:p>
          <a:p>
            <a:pPr marL="0" lvl="1" indent="0">
              <a:buNone/>
            </a:pPr>
            <a:r>
              <a:rPr lang="pt-BR" sz="1400"/>
              <a:t>O suporte e comportamento do EXCEPT variam entre diferentes sistemas gerenciadores de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023792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23132B-9AD4-E16B-29A1-79C152AC2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211766"/>
            <a:ext cx="7237052" cy="4727988"/>
          </a:xfrm>
        </p:spPr>
        <p:txBody>
          <a:bodyPr anchor="b">
            <a:normAutofit/>
          </a:bodyPr>
          <a:lstStyle/>
          <a:p>
            <a:r>
              <a:rPr lang="pt-BR" sz="7400"/>
              <a:t>Aprofundando em subconsultas (subqueries)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8776"/>
            <a:ext cx="7269480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685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6829E6-88C8-F904-8CCE-12317E6E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2240280"/>
            <a:ext cx="4389120" cy="2468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400"/>
              <a:t>Diferenciando subconsultas correlacionadas e não correlacionadas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97FDCB-8345-94B0-CEF7-EEB65864B838}"/>
              </a:ext>
            </a:extLst>
          </p:cNvPr>
          <p:cNvSpPr>
            <a:spLocks noGrp="1"/>
          </p:cNvSpPr>
          <p:nvPr>
            <p:ph idx="1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870448" y="2331720"/>
            <a:ext cx="5266944" cy="344728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Subconsulta Não Correlacionada</a:t>
            </a:r>
          </a:p>
          <a:p>
            <a:pPr marL="0" lvl="1" indent="0">
              <a:buNone/>
            </a:pPr>
            <a:r>
              <a:rPr lang="pt-BR" sz="1400"/>
              <a:t>Subconsultas não correlacionadas operam de forma independente da consulta externa, retornando resultados isolados.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Subconsulta Correlacionada</a:t>
            </a:r>
          </a:p>
          <a:p>
            <a:pPr marL="0" lvl="1" indent="0">
              <a:buNone/>
            </a:pPr>
            <a:r>
              <a:rPr lang="pt-BR" sz="1400"/>
              <a:t>Subconsultas correlacionadas dependem de dados da consulta externa, afetando desempenho e resultados.</a:t>
            </a:r>
          </a:p>
        </p:txBody>
      </p:sp>
    </p:spTree>
    <p:extLst>
      <p:ext uri="{BB962C8B-B14F-4D97-AF65-F5344CB8AC3E}">
        <p14:creationId xmlns:p14="http://schemas.microsoft.com/office/powerpoint/2010/main" val="460681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C32CD27-7027-AB2B-38F1-71C08EB84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FB29DE-5B3B-5E77-757A-46FF0320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536" y="978408"/>
            <a:ext cx="6236208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Exemplos práticos de uso de subqueries</a:t>
            </a:r>
          </a:p>
        </p:txBody>
      </p:sp>
      <p:pic>
        <p:nvPicPr>
          <p:cNvPr id="5" name="Espaço Reservado para Conteúdo 4" descr="A ilustração de círculos ligados representa pessoas na rede social.">
            <a:extLst>
              <a:ext uri="{FF2B5EF4-FFF2-40B4-BE49-F238E27FC236}">
                <a16:creationId xmlns:a16="http://schemas.microsoft.com/office/drawing/2014/main" id="{16D4DE9A-82BC-4106-B35B-641D0EF9A8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9674" r="36392" b="-1"/>
          <a:stretch>
            <a:fillRect/>
          </a:stretch>
        </p:blipFill>
        <p:spPr>
          <a:xfrm>
            <a:off x="517869" y="508091"/>
            <a:ext cx="4221911" cy="583791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DD38CD-CFFE-4ABA-3DC8-01ED90559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4611" y="508090"/>
            <a:ext cx="6186474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ADB677-D99E-A54A-F8E8-8CB9759613D7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431536" y="2578608"/>
            <a:ext cx="6236208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Filtragem de Dados</a:t>
            </a:r>
          </a:p>
          <a:p>
            <a:pPr marL="0" lvl="1" indent="0">
              <a:buNone/>
            </a:pPr>
            <a:r>
              <a:rPr lang="pt-BR" sz="1400"/>
              <a:t>Subconsultas permitem filtrar dados complexos para obter resultados precisos e relevantes em consultas SQL.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Cálculo de Resultados</a:t>
            </a:r>
          </a:p>
          <a:p>
            <a:pPr marL="0" lvl="1" indent="0">
              <a:buNone/>
            </a:pPr>
            <a:r>
              <a:rPr lang="pt-BR" sz="1400"/>
              <a:t>Subqueries facilitam cálculos internos, como somas e médias, para análises de dados mais eficientes.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Comparação de Dados</a:t>
            </a:r>
          </a:p>
          <a:p>
            <a:pPr marL="0" lvl="1" indent="0">
              <a:buNone/>
            </a:pPr>
            <a:r>
              <a:rPr lang="pt-BR" sz="1400"/>
              <a:t>Elas são úteis para comparar conjuntos de dados e extrair informações importantes para a tomada de decisão.</a:t>
            </a:r>
          </a:p>
        </p:txBody>
      </p:sp>
    </p:spTree>
    <p:extLst>
      <p:ext uri="{BB962C8B-B14F-4D97-AF65-F5344CB8AC3E}">
        <p14:creationId xmlns:p14="http://schemas.microsoft.com/office/powerpoint/2010/main" val="2972616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046969-7898-D346-154B-0318BB1A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Vantagens e desafios das subconsultas em 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Espaço Reservado para Conteúdo 4" descr="Fluxograma 3D.">
            <a:extLst>
              <a:ext uri="{FF2B5EF4-FFF2-40B4-BE49-F238E27FC236}">
                <a16:creationId xmlns:a16="http://schemas.microsoft.com/office/drawing/2014/main" id="{64135609-DC57-4767-BB63-8C7728EF33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7867" y="3205039"/>
            <a:ext cx="6281928" cy="3140964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5E9B76-4DDF-BEFF-5B47-ADF3B2824E80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507224" y="1088136"/>
            <a:ext cx="4160520" cy="5257800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Flexibilidade das Subconsultas</a:t>
            </a:r>
          </a:p>
          <a:p>
            <a:pPr marL="0" lvl="1" indent="0">
              <a:buNone/>
            </a:pPr>
            <a:r>
              <a:rPr lang="pt-BR" sz="1400"/>
              <a:t>Subconsultas permitem consultas mais flexíveis e poderosas ao combinar múltiplas condições e tabelas.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Desafios de Performance</a:t>
            </a:r>
          </a:p>
          <a:p>
            <a:pPr marL="0" lvl="1" indent="0">
              <a:buNone/>
            </a:pPr>
            <a:r>
              <a:rPr lang="pt-BR" sz="1400"/>
              <a:t>Subconsultas podem prejudicar a performance do banco de dados, especialmente em consultas complexas e grandes volumes de dados.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Complexidade das Consultas</a:t>
            </a:r>
          </a:p>
          <a:p>
            <a:pPr marL="0" lvl="1" indent="0">
              <a:buNone/>
            </a:pPr>
            <a:r>
              <a:rPr lang="pt-BR" sz="1400"/>
              <a:t>Subconsultas aumentam a complexidade das consultas, exigindo cuidado no design para manter a legibilidade e eficiência.</a:t>
            </a:r>
          </a:p>
        </p:txBody>
      </p:sp>
    </p:spTree>
    <p:extLst>
      <p:ext uri="{BB962C8B-B14F-4D97-AF65-F5344CB8AC3E}">
        <p14:creationId xmlns:p14="http://schemas.microsoft.com/office/powerpoint/2010/main" val="38446030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E6EACC-658E-FC6D-ED00-045C1844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211766"/>
            <a:ext cx="7237052" cy="4727988"/>
          </a:xfrm>
        </p:spPr>
        <p:txBody>
          <a:bodyPr anchor="b">
            <a:normAutofit/>
          </a:bodyPr>
          <a:lstStyle/>
          <a:p>
            <a:r>
              <a:rPr lang="pt-BR" sz="7400"/>
              <a:t>Funções de agregação e agrupamento de dados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8776"/>
            <a:ext cx="7269480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393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1CD1A4-76B8-BFA2-DDA7-A36F90C2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160" y="978408"/>
            <a:ext cx="474573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Principais Tópicos da Apresentação</a:t>
            </a:r>
          </a:p>
        </p:txBody>
      </p:sp>
      <p:pic>
        <p:nvPicPr>
          <p:cNvPr id="5" name="Espaço Reservado para Conteúdo 4" descr="Símbolos de banco de dados com setas e pasta de arquivos">
            <a:extLst>
              <a:ext uri="{FF2B5EF4-FFF2-40B4-BE49-F238E27FC236}">
                <a16:creationId xmlns:a16="http://schemas.microsoft.com/office/drawing/2014/main" id="{90FDDE91-9CD0-4C1D-A7C8-5BD887BBDD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4910" r="3363" b="2"/>
          <a:stretch>
            <a:fillRect/>
          </a:stretch>
        </p:blipFill>
        <p:spPr>
          <a:xfrm>
            <a:off x="517868" y="508090"/>
            <a:ext cx="5705856" cy="5846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F365FA-1FE2-B148-B69C-857F487959B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6995160" y="2578608"/>
            <a:ext cx="4672584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Aplicando filtros avançados em consultas</a:t>
            </a:r>
          </a:p>
          <a:p>
            <a:r>
              <a:rPr lang="en-US"/>
              <a:t>Ordenando e limitando resultados de consultas</a:t>
            </a:r>
          </a:p>
          <a:p>
            <a:r>
              <a:rPr lang="en-US"/>
              <a:t>Operadores de conjunto em SQL</a:t>
            </a:r>
          </a:p>
          <a:p>
            <a:r>
              <a:rPr lang="en-US"/>
              <a:t>Aprofundando em subconsultas (subqueries)</a:t>
            </a:r>
          </a:p>
          <a:p>
            <a:r>
              <a:rPr lang="en-US"/>
              <a:t>Funções de agregação e agrupamento de dados</a:t>
            </a:r>
          </a:p>
          <a:p>
            <a:r>
              <a:rPr lang="en-US"/>
              <a:t>Filtrando após agregações com a cláusula HAVING</a:t>
            </a:r>
          </a:p>
        </p:txBody>
      </p:sp>
    </p:spTree>
    <p:extLst>
      <p:ext uri="{BB962C8B-B14F-4D97-AF65-F5344CB8AC3E}">
        <p14:creationId xmlns:p14="http://schemas.microsoft.com/office/powerpoint/2010/main" val="30735450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EEB36B-D501-C6F0-5745-51782145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16642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Uso das funções SUM, AVG, MAX e MIN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367C65-B72C-202E-98A7-9B20F8F2F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7" y="508090"/>
            <a:ext cx="502005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558C32-DE71-E6B3-A032-D3EA9CB0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6463" y="611650"/>
            <a:ext cx="550468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Espaço Reservado para Conteúdo 4" descr="Tabela periódica de elementos">
            <a:extLst>
              <a:ext uri="{FF2B5EF4-FFF2-40B4-BE49-F238E27FC236}">
                <a16:creationId xmlns:a16="http://schemas.microsoft.com/office/drawing/2014/main" id="{35B88B6C-3E82-4CCE-AE03-A0073D41F3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101" r="2823" b="-3"/>
          <a:stretch>
            <a:fillRect/>
          </a:stretch>
        </p:blipFill>
        <p:spPr>
          <a:xfrm>
            <a:off x="517867" y="2834640"/>
            <a:ext cx="5020056" cy="3511296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5D3CF5-2E44-23D9-003A-AC029B66C69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163056" y="978408"/>
            <a:ext cx="5504688" cy="53675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Função SUM</a:t>
            </a:r>
          </a:p>
          <a:p>
            <a:pPr marL="0" lvl="1" indent="0">
              <a:buNone/>
            </a:pPr>
            <a:r>
              <a:rPr lang="pt-BR" sz="1400"/>
              <a:t>Calcula a soma total de todos os valores em um conjunto de dados, facilitando o resumo financeiro.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Função AVG</a:t>
            </a:r>
          </a:p>
          <a:p>
            <a:pPr marL="0" lvl="1" indent="0">
              <a:buNone/>
            </a:pPr>
            <a:r>
              <a:rPr lang="pt-BR" sz="1400"/>
              <a:t>Calcula a média aritmética dos valores, ajudando a entender tendências nos dados.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Função MAX</a:t>
            </a:r>
          </a:p>
          <a:p>
            <a:pPr marL="0" lvl="1" indent="0">
              <a:buNone/>
            </a:pPr>
            <a:r>
              <a:rPr lang="pt-BR" sz="1400"/>
              <a:t>Identifica o maior valor em um conjunto de dados, útil para análises de pico.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Função MIN</a:t>
            </a:r>
          </a:p>
          <a:p>
            <a:pPr marL="0" lvl="1" indent="0">
              <a:buNone/>
            </a:pPr>
            <a:r>
              <a:rPr lang="pt-BR" sz="1400"/>
              <a:t>Encontra o menor valor, permitindo identificar mínimos em séries de dados.</a:t>
            </a:r>
          </a:p>
        </p:txBody>
      </p:sp>
    </p:spTree>
    <p:extLst>
      <p:ext uri="{BB962C8B-B14F-4D97-AF65-F5344CB8AC3E}">
        <p14:creationId xmlns:p14="http://schemas.microsoft.com/office/powerpoint/2010/main" val="19327137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67275D-98B8-79DA-1A93-3FA7851C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160" y="978408"/>
            <a:ext cx="474573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Agrupando resultados com GROUP BY</a:t>
            </a:r>
          </a:p>
        </p:txBody>
      </p:sp>
      <p:pic>
        <p:nvPicPr>
          <p:cNvPr id="5" name="Espaço Reservado para Conteúdo 4" descr="gráficos e tabelas Análise de dados financeirosPor favor, veja algumas fotos semelhantes da minha lightbox:">
            <a:extLst>
              <a:ext uri="{FF2B5EF4-FFF2-40B4-BE49-F238E27FC236}">
                <a16:creationId xmlns:a16="http://schemas.microsoft.com/office/drawing/2014/main" id="{71834B48-10DF-4997-A354-674F3A9F5B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3193" r="21669" b="1"/>
          <a:stretch>
            <a:fillRect/>
          </a:stretch>
        </p:blipFill>
        <p:spPr>
          <a:xfrm>
            <a:off x="517868" y="508090"/>
            <a:ext cx="5705856" cy="5846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027B7E-73FA-1408-4F00-F93A2B39F50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995160" y="2578608"/>
            <a:ext cx="4672584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Função do GROUP BY</a:t>
            </a:r>
          </a:p>
          <a:p>
            <a:pPr marL="0" lvl="1" indent="0">
              <a:buNone/>
            </a:pPr>
            <a:r>
              <a:rPr lang="pt-BR" sz="1400"/>
              <a:t>GROUP BY agrupa dados em categorias para facilitar análises específicas e segmentadas.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Aplicação em relatórios</a:t>
            </a:r>
          </a:p>
          <a:p>
            <a:pPr marL="0" lvl="1" indent="0">
              <a:buNone/>
            </a:pPr>
            <a:r>
              <a:rPr lang="pt-BR" sz="1400"/>
              <a:t>Essencial para criar relatórios que resumem informações por grupos distintos.</a:t>
            </a:r>
          </a:p>
        </p:txBody>
      </p:sp>
    </p:spTree>
    <p:extLst>
      <p:ext uri="{BB962C8B-B14F-4D97-AF65-F5344CB8AC3E}">
        <p14:creationId xmlns:p14="http://schemas.microsoft.com/office/powerpoint/2010/main" val="20515219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C5DBD8-478F-BF51-8417-3C580A72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Concatenando valores com GROUP_CONCAT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FF7C1D-DEF3-FAF3-6E39-1DB6D804D5BF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21208" y="2578608"/>
            <a:ext cx="4672584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Função GROUP_CONCAT</a:t>
            </a:r>
          </a:p>
          <a:p>
            <a:pPr marL="0" lvl="1" indent="0">
              <a:buNone/>
            </a:pPr>
            <a:r>
              <a:rPr lang="pt-BR" sz="1400"/>
              <a:t>GROUP_CONCAT agrega valores textuais de várias linhas em uma única linha para facilitar a leitura.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Uso em Dados Categóricos</a:t>
            </a:r>
          </a:p>
          <a:p>
            <a:pPr marL="0" lvl="1" indent="0">
              <a:buNone/>
            </a:pPr>
            <a:r>
              <a:rPr lang="pt-BR" sz="1400"/>
              <a:t>Permite a sumarização de dados categóricos em uma lista compacta dentro de consultas SQL.</a:t>
            </a:r>
          </a:p>
        </p:txBody>
      </p:sp>
      <p:pic>
        <p:nvPicPr>
          <p:cNvPr id="5" name="Espaço Reservado para Conteúdo 4" descr="Lista de datas em uma tela digital">
            <a:extLst>
              <a:ext uri="{FF2B5EF4-FFF2-40B4-BE49-F238E27FC236}">
                <a16:creationId xmlns:a16="http://schemas.microsoft.com/office/drawing/2014/main" id="{3DF83E15-455A-43DC-994A-DCF6BB1E9D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5286" r="19532" b="1"/>
          <a:stretch>
            <a:fillRect/>
          </a:stretch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72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3B569F-55CD-DC8E-C0C2-EDC5767CD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211766"/>
            <a:ext cx="7237052" cy="4727988"/>
          </a:xfrm>
        </p:spPr>
        <p:txBody>
          <a:bodyPr anchor="b">
            <a:normAutofit/>
          </a:bodyPr>
          <a:lstStyle/>
          <a:p>
            <a:r>
              <a:rPr lang="pt-BR" sz="7400"/>
              <a:t>Filtrando após agregações com a cláusula HAVING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8776"/>
            <a:ext cx="7269480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227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C07247-B14E-85FF-58A9-36830C0E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2240280"/>
            <a:ext cx="4389120" cy="2468880"/>
          </a:xfrm>
        </p:spPr>
        <p:txBody>
          <a:bodyPr>
            <a:normAutofit/>
          </a:bodyPr>
          <a:lstStyle/>
          <a:p>
            <a:r>
              <a:rPr lang="pt-BR"/>
              <a:t>Diferenças entre WHERE e HAVING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D44E5E-3CDF-4423-8BC4-2FFF7E427AFA}"/>
              </a:ext>
            </a:extLst>
          </p:cNvPr>
          <p:cNvSpPr>
            <a:spLocks noGrp="1"/>
          </p:cNvSpPr>
          <p:nvPr>
            <p:ph idx="1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870448" y="2331720"/>
            <a:ext cx="5266944" cy="344728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Filtro com WHERE</a:t>
            </a:r>
          </a:p>
          <a:p>
            <a:pPr marL="0" lvl="1" indent="0">
              <a:buNone/>
            </a:pPr>
            <a:r>
              <a:rPr lang="pt-BR" sz="1400"/>
              <a:t>WHERE filtra linhas individualmente antes do agrupamento na consulta SQL para refinar dados.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Filtro com HAVING</a:t>
            </a:r>
          </a:p>
          <a:p>
            <a:pPr marL="0" lvl="1" indent="0">
              <a:buNone/>
            </a:pPr>
            <a:r>
              <a:rPr lang="pt-BR" sz="1400"/>
              <a:t>HAVING filtra resultados após o agrupamento, aplicando condições em grupos de dados agregados.</a:t>
            </a:r>
          </a:p>
        </p:txBody>
      </p:sp>
    </p:spTree>
    <p:extLst>
      <p:ext uri="{BB962C8B-B14F-4D97-AF65-F5344CB8AC3E}">
        <p14:creationId xmlns:p14="http://schemas.microsoft.com/office/powerpoint/2010/main" val="849266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D4DC79-EF04-BEDF-1A94-BE7A447B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2240280"/>
            <a:ext cx="4389120" cy="2468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100"/>
              <a:t>Construção de filtros avançados pós-agrupamento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2406A4-BEC2-8FA3-BF3D-2C9B49AB3A43}"/>
              </a:ext>
            </a:extLst>
          </p:cNvPr>
          <p:cNvSpPr>
            <a:spLocks noGrp="1"/>
          </p:cNvSpPr>
          <p:nvPr>
            <p:ph idx="1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870448" y="2331720"/>
            <a:ext cx="5266944" cy="344728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Função da cláusula HAVING</a:t>
            </a:r>
          </a:p>
          <a:p>
            <a:pPr marL="0" lvl="1" indent="0">
              <a:buNone/>
            </a:pPr>
            <a:r>
              <a:rPr lang="pt-BR" sz="1400"/>
              <a:t>HAVING é usada para aplicar filtros em grupos após a agregação dos dados em consultas SQL.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Uso de operadores e funções</a:t>
            </a:r>
          </a:p>
          <a:p>
            <a:pPr marL="0" lvl="1" indent="0">
              <a:buNone/>
            </a:pPr>
            <a:r>
              <a:rPr lang="pt-BR" sz="1400"/>
              <a:t>Operadores e funções avançadas possibilitam condições complexas para refinar resultados agrupados.</a:t>
            </a:r>
          </a:p>
        </p:txBody>
      </p:sp>
    </p:spTree>
    <p:extLst>
      <p:ext uri="{BB962C8B-B14F-4D97-AF65-F5344CB8AC3E}">
        <p14:creationId xmlns:p14="http://schemas.microsoft.com/office/powerpoint/2010/main" val="2616103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303F2A-9B83-CD0E-40A4-D9A7F9D2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160" y="978408"/>
            <a:ext cx="474573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Exemplos de aplicação da cláusula HAVING</a:t>
            </a:r>
          </a:p>
        </p:txBody>
      </p:sp>
      <p:pic>
        <p:nvPicPr>
          <p:cNvPr id="5" name="Espaço Reservado para Conteúdo 4" descr="um programador está depurando seu código (o código é espelhado horizontalmente)&#10;&#10;Veja mais arquivos semelhantes:&#10;[url=search/portfolio/248175/?facets={%2235%22:%5B%22technology%22,%22OR%20computer%22,%22OR%20camera%22,%22OR%20internet%22%5D,%229%22:0,%2230%22:%22100%22}][img]http://www.photonullplus.de/misc/istock/istock-thumb-tech.jpg[/img][/url] [url=search/portfolio/248175/?facets={%2235%22:%5B%22job%22,%22OR%20work%22,%22OR%20messenger%22%5D,%229%22:0,%2230%22:%22100%22}][img]http://www.photonullplus.de/misc/istock/istock-thumb-jobs.jpg[/img][/url]&#10;&#10;[url=file_closeup.php?id=9924417][img]file_thumbview_approve.php?size=1&amp;id=9924417[/img][/url] [url=file_closeup.php?id=9880384][img]file_thumbview_approve.php?size=1&amp;id=9880384[/img][/url] [url=file_closeup.php?id=9880369][img]file_thumbview_approve.php?size=1&amp;id=9880369[/img][/url] [url=file_closeup.php?id=9880343][img]file_thumbview_approve.php?size=1&amp;id=9880343[/img][/url] [url=file_closeup.php?id=9880317][img]file_thumbview_approve.php?size=1&amp;id=9880317[/img][/url] [url=file_ closeup.php?id=9422617][img]file_thumbview_approve.php?size=1&amp;id=9422617[/img][/url] [url=file_closeup.php?id=9422623][img]file_thumbview_approve.php?size=1&amp;id=9422623[/img][/url] [url=file_closeup.php?id=16508469][img]file_thumbview_approve.php?size=1&amp;id=16508469[/img][/url] [url=file_closeup.php?id=16863859][img]file_thumbview_approve.php?size=1&amp;id=16863859[/img][/url] [url=file_closeup.php?id=16863845][img]file_thumbview_approve.php?size=1&amp;id=16863845[/img][/url] [url=file_closeup.php?id=17323807][img]file_thumbview_approve.php?size=1&amp;id=17323807[/img][/url] [url=file_closeup.php?id=17323693][img]file_thumbview_approve.php?size=1&amp;id=17323693[/img][/url] [url=file_closeup.php?id=18279006][img]file_thumbview_approve.php?size=1&amp;id=18279006[/img][/url] [url=file_closeup.php?id=18279019][img]file_thumbview_approve.php?size=1&amp;id=18279019[/img][/url]">
            <a:extLst>
              <a:ext uri="{FF2B5EF4-FFF2-40B4-BE49-F238E27FC236}">
                <a16:creationId xmlns:a16="http://schemas.microsoft.com/office/drawing/2014/main" id="{430013F0-E802-4309-B93E-D386BAB4D4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2805" r="2056" b="1"/>
          <a:stretch>
            <a:fillRect/>
          </a:stretch>
        </p:blipFill>
        <p:spPr>
          <a:xfrm>
            <a:off x="517868" y="508090"/>
            <a:ext cx="5705856" cy="5846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D72E35-27B8-6D39-6804-A256C7D66CAF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995160" y="2578608"/>
            <a:ext cx="4672584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Uso para filtragem de grupos</a:t>
            </a:r>
          </a:p>
          <a:p>
            <a:pPr marL="0" lvl="1" indent="0">
              <a:buNone/>
            </a:pPr>
            <a:r>
              <a:rPr lang="pt-BR" sz="1400"/>
              <a:t>A cláusula HAVING permite filtrar grupos de dados após agregação, diferente do WHERE que filtra linhas antes.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Resolução de problemas agregados</a:t>
            </a:r>
          </a:p>
          <a:p>
            <a:pPr marL="0" lvl="1" indent="0">
              <a:buNone/>
            </a:pPr>
            <a:r>
              <a:rPr lang="pt-BR" sz="1400"/>
              <a:t>Exemplos práticos demonstram como HAVING resolve problemas comuns em análises que envolvem funções agregadas.</a:t>
            </a:r>
          </a:p>
        </p:txBody>
      </p:sp>
    </p:spTree>
    <p:extLst>
      <p:ext uri="{BB962C8B-B14F-4D97-AF65-F5344CB8AC3E}">
        <p14:creationId xmlns:p14="http://schemas.microsoft.com/office/powerpoint/2010/main" val="975454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845" y="3079474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D53D3C-5127-A24B-3E4E-1BC615ED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325880"/>
            <a:ext cx="11155680" cy="1408176"/>
          </a:xfrm>
        </p:spPr>
        <p:txBody>
          <a:bodyPr anchor="b">
            <a:normAutofit/>
          </a:bodyPr>
          <a:lstStyle/>
          <a:p>
            <a:r>
              <a:rPr lang="pt-BR" sz="6800"/>
              <a:t>Conclusão</a:t>
            </a:r>
          </a:p>
        </p:txBody>
      </p:sp>
      <p:graphicFrame>
        <p:nvGraphicFramePr>
          <p:cNvPr id="11" name="Espaço Reservado para Conteúdo 2">
            <a:extLst>
              <a:ext uri="{FF2B5EF4-FFF2-40B4-BE49-F238E27FC236}">
                <a16:creationId xmlns:a16="http://schemas.microsoft.com/office/drawing/2014/main" id="{FBBDDB8C-F275-BA89-6A44-78FDCB585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927253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GraphicFramePr>
        <p:xfrm>
          <a:off x="521208" y="3785616"/>
          <a:ext cx="11155680" cy="2468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515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36C38D-F026-6FBC-4C8B-9B6AD551E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211766"/>
            <a:ext cx="7237052" cy="4727988"/>
          </a:xfrm>
        </p:spPr>
        <p:txBody>
          <a:bodyPr anchor="b">
            <a:normAutofit/>
          </a:bodyPr>
          <a:lstStyle/>
          <a:p>
            <a:r>
              <a:rPr lang="pt-BR" sz="7400"/>
              <a:t>Aplicando filtros avançados em consultas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8776"/>
            <a:ext cx="7269480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790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C32CD27-7027-AB2B-38F1-71C08EB84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64A9EB-0171-79F0-3567-DBB06275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536" y="978408"/>
            <a:ext cx="6236208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Utilização dos operadores IN, BETWEEN e LIKE</a:t>
            </a:r>
          </a:p>
        </p:txBody>
      </p:sp>
      <p:pic>
        <p:nvPicPr>
          <p:cNvPr id="5" name="Espaço Reservado para Conteúdo 4" descr="Gráfico de funil">
            <a:extLst>
              <a:ext uri="{FF2B5EF4-FFF2-40B4-BE49-F238E27FC236}">
                <a16:creationId xmlns:a16="http://schemas.microsoft.com/office/drawing/2014/main" id="{384167B1-A2C2-4AB5-910A-74FB4FB72C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0868" r="13997" b="1"/>
          <a:stretch>
            <a:fillRect/>
          </a:stretch>
        </p:blipFill>
        <p:spPr>
          <a:xfrm>
            <a:off x="517869" y="508091"/>
            <a:ext cx="4221911" cy="583791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DD38CD-CFFE-4ABA-3DC8-01ED90559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4611" y="508090"/>
            <a:ext cx="6186474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AD7B66-19E8-E39E-2822-E16000BC82FA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431536" y="2578608"/>
            <a:ext cx="6236208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Operador IN</a:t>
            </a:r>
          </a:p>
          <a:p>
            <a:pPr marL="0" lvl="1" indent="0">
              <a:buNone/>
            </a:pPr>
            <a:r>
              <a:rPr lang="pt-BR" sz="1400"/>
              <a:t>O operador IN permite verificar se um valor está contido em uma lista específica de valores, facilitando múltiplas comparações.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Operador BETWEEN</a:t>
            </a:r>
          </a:p>
          <a:p>
            <a:pPr marL="0" lvl="1" indent="0">
              <a:buNone/>
            </a:pPr>
            <a:r>
              <a:rPr lang="pt-BR" sz="1400"/>
              <a:t>O operador BETWEEN seleciona valores dentro de um intervalo definido, simplificando consultas de faixa em dados numéricos ou datas.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Operador LIKE</a:t>
            </a:r>
          </a:p>
          <a:p>
            <a:pPr marL="0" lvl="1" indent="0">
              <a:buNone/>
            </a:pPr>
            <a:r>
              <a:rPr lang="pt-BR" sz="1400"/>
              <a:t>O operador LIKE permite buscar padrões específicos em textos usando curingas, tornando as consultas mais flexíveis.</a:t>
            </a:r>
          </a:p>
        </p:txBody>
      </p:sp>
    </p:spTree>
    <p:extLst>
      <p:ext uri="{BB962C8B-B14F-4D97-AF65-F5344CB8AC3E}">
        <p14:creationId xmlns:p14="http://schemas.microsoft.com/office/powerpoint/2010/main" val="6133724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EE965B-DA76-3AFC-42AC-249994A9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160" y="978408"/>
            <a:ext cx="474573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Trabalhando com condições IS NULL e EXISTS</a:t>
            </a:r>
          </a:p>
        </p:txBody>
      </p:sp>
      <p:pic>
        <p:nvPicPr>
          <p:cNvPr id="5" name="Espaço Reservado para Conteúdo 4" descr="Empresária segurando cartaz com moedas na frente de ícones de tecnologia">
            <a:extLst>
              <a:ext uri="{FF2B5EF4-FFF2-40B4-BE49-F238E27FC236}">
                <a16:creationId xmlns:a16="http://schemas.microsoft.com/office/drawing/2014/main" id="{EC556AEA-31F5-4D55-8483-372393263D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9003" r="15859" b="1"/>
          <a:stretch>
            <a:fillRect/>
          </a:stretch>
        </p:blipFill>
        <p:spPr>
          <a:xfrm>
            <a:off x="517868" y="508090"/>
            <a:ext cx="5705856" cy="5846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74014B-514C-6BCC-0324-F64C2FCA9B2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995160" y="2578608"/>
            <a:ext cx="4672584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Uso do IS NULL</a:t>
            </a:r>
          </a:p>
          <a:p>
            <a:pPr marL="0" lvl="1" indent="0">
              <a:buNone/>
            </a:pPr>
            <a:r>
              <a:rPr lang="pt-BR" sz="1400"/>
              <a:t>IS NULL identifica registros com valores ausentes em bancos de dados para tratamento específico de dados.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Função do EXISTS</a:t>
            </a:r>
          </a:p>
          <a:p>
            <a:pPr marL="0" lvl="1" indent="0">
              <a:buNone/>
            </a:pPr>
            <a:r>
              <a:rPr lang="pt-BR" sz="1400"/>
              <a:t>EXISTS verifica a existência de registros relacionados, permitindo consultas condicionais mais eficientes.</a:t>
            </a:r>
          </a:p>
        </p:txBody>
      </p:sp>
    </p:spTree>
    <p:extLst>
      <p:ext uri="{BB962C8B-B14F-4D97-AF65-F5344CB8AC3E}">
        <p14:creationId xmlns:p14="http://schemas.microsoft.com/office/powerpoint/2010/main" val="37544020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F2C90E-F582-B1AB-BADF-0CEB3EBD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Combinação de múltiplos filtros para resultados precisos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298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E1974F-7EFC-20B7-6266-AEA69F71CD8B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21208" y="2578608"/>
            <a:ext cx="6300216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Uso do operador AND</a:t>
            </a:r>
          </a:p>
          <a:p>
            <a:pPr marL="0" lvl="1" indent="0">
              <a:buNone/>
            </a:pPr>
            <a:r>
              <a:rPr lang="pt-BR" sz="1400"/>
              <a:t>O operador AND é usado para combinar condições que devem ser todas verdadeiras para filtrar dados.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Uso do operador OR</a:t>
            </a:r>
          </a:p>
          <a:p>
            <a:pPr marL="0" lvl="1" indent="0">
              <a:buNone/>
            </a:pPr>
            <a:r>
              <a:rPr lang="pt-BR" sz="1400"/>
              <a:t>O operador OR permite que pelo menos uma das condições seja verdadeira para que o filtro retorne resultados.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Uso de parênteses</a:t>
            </a:r>
          </a:p>
          <a:p>
            <a:pPr marL="0" lvl="1" indent="0">
              <a:buNone/>
            </a:pPr>
            <a:r>
              <a:rPr lang="pt-BR" sz="1400"/>
              <a:t>Parênteses organizam e definem a precedência das condições em filtros complexos.</a:t>
            </a:r>
          </a:p>
        </p:txBody>
      </p:sp>
      <p:pic>
        <p:nvPicPr>
          <p:cNvPr id="5" name="Espaço Reservado para Conteúdo 4" descr="As bolhas de comunicação vermelhas com espaço de cópia são conectadas umas às outras com setas pretas. Esta imagem mostra as mídias sociais e a comunicação online entre as pessoas.">
            <a:extLst>
              <a:ext uri="{FF2B5EF4-FFF2-40B4-BE49-F238E27FC236}">
                <a16:creationId xmlns:a16="http://schemas.microsoft.com/office/drawing/2014/main" id="{154C18C2-2B9F-425E-852C-D73B77AC11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9751" r="33651" b="1"/>
          <a:stretch>
            <a:fillRect/>
          </a:stretch>
        </p:blipFill>
        <p:spPr>
          <a:xfrm>
            <a:off x="7586236" y="508090"/>
            <a:ext cx="4081805" cy="58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169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F6B2E9-5B74-9517-5FD7-DCB61AB54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211766"/>
            <a:ext cx="7237052" cy="4727988"/>
          </a:xfrm>
        </p:spPr>
        <p:txBody>
          <a:bodyPr anchor="b">
            <a:normAutofit/>
          </a:bodyPr>
          <a:lstStyle/>
          <a:p>
            <a:r>
              <a:rPr lang="pt-BR" sz="7400"/>
              <a:t>Ordenando e limitando resultados de consultas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8776"/>
            <a:ext cx="7269480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511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E39B39-8451-27D3-1D02-EA547543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160" y="978408"/>
            <a:ext cx="474573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Ordenação de dados com ORDER BY</a:t>
            </a:r>
          </a:p>
        </p:txBody>
      </p:sp>
      <p:pic>
        <p:nvPicPr>
          <p:cNvPr id="5" name="Espaço Reservado para Conteúdo 4" descr="Emblema do símbolo de big data do banco de dados">
            <a:extLst>
              <a:ext uri="{FF2B5EF4-FFF2-40B4-BE49-F238E27FC236}">
                <a16:creationId xmlns:a16="http://schemas.microsoft.com/office/drawing/2014/main" id="{9BF51F8D-61EC-49B5-87B1-5D70157E6A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005" r="1406" b="-3"/>
          <a:stretch>
            <a:fillRect/>
          </a:stretch>
        </p:blipFill>
        <p:spPr>
          <a:xfrm>
            <a:off x="517868" y="508090"/>
            <a:ext cx="5705856" cy="5846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03DC0B-3817-8BD1-FF89-E8D26EC4B39B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995160" y="2578608"/>
            <a:ext cx="4672584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Função do ORDER BY</a:t>
            </a:r>
          </a:p>
          <a:p>
            <a:pPr marL="0" lvl="1" indent="0">
              <a:buNone/>
            </a:pPr>
            <a:r>
              <a:rPr lang="pt-BR" sz="1400"/>
              <a:t>ORDER BY organiza resultados para melhor visualização e análise dos dados.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Ordem Crescente e Decrescente</a:t>
            </a:r>
          </a:p>
          <a:p>
            <a:pPr marL="0" lvl="1" indent="0">
              <a:buNone/>
            </a:pPr>
            <a:r>
              <a:rPr lang="pt-BR" sz="1400"/>
              <a:t>Permite ordenar dados em ordem crescente ou decrescente conforme critérios.</a:t>
            </a:r>
          </a:p>
        </p:txBody>
      </p:sp>
    </p:spTree>
    <p:extLst>
      <p:ext uri="{BB962C8B-B14F-4D97-AF65-F5344CB8AC3E}">
        <p14:creationId xmlns:p14="http://schemas.microsoft.com/office/powerpoint/2010/main" val="2534268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8C6101-29C1-B830-9981-3E3C08DD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160" y="978408"/>
            <a:ext cx="474573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Restringindo o número de linhas com LIMIT</a:t>
            </a:r>
          </a:p>
        </p:txBody>
      </p:sp>
      <p:pic>
        <p:nvPicPr>
          <p:cNvPr id="5" name="Espaço Reservado para Conteúdo 4" descr="código binário de programa abstrato e banco de dados de cubo de matriz colorida">
            <a:extLst>
              <a:ext uri="{FF2B5EF4-FFF2-40B4-BE49-F238E27FC236}">
                <a16:creationId xmlns:a16="http://schemas.microsoft.com/office/drawing/2014/main" id="{8ECE4DF1-E8A6-44E0-8F54-D4409FE7F3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40473"/>
          <a:stretch>
            <a:fillRect/>
          </a:stretch>
        </p:blipFill>
        <p:spPr>
          <a:xfrm>
            <a:off x="517868" y="508090"/>
            <a:ext cx="5705856" cy="5846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986CD0-1449-8295-6AC0-FC29C6EC3267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995160" y="2578608"/>
            <a:ext cx="4672584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Função do LIMIT</a:t>
            </a:r>
          </a:p>
          <a:p>
            <a:pPr marL="0" lvl="1" indent="0">
              <a:buNone/>
            </a:pPr>
            <a:r>
              <a:rPr lang="pt-BR" sz="1400"/>
              <a:t>LIMIT restringe o número de registros retornados em uma consulta de banco de dados.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Otimização de Consultas</a:t>
            </a:r>
          </a:p>
          <a:p>
            <a:pPr marL="0" lvl="1" indent="0">
              <a:buNone/>
            </a:pPr>
            <a:r>
              <a:rPr lang="pt-BR" sz="1400"/>
              <a:t>Usar LIMIT melhora a performance ao reduzir a quantidade de dados processados.</a:t>
            </a:r>
          </a:p>
        </p:txBody>
      </p:sp>
    </p:spTree>
    <p:extLst>
      <p:ext uri="{BB962C8B-B14F-4D97-AF65-F5344CB8AC3E}">
        <p14:creationId xmlns:p14="http://schemas.microsoft.com/office/powerpoint/2010/main" val="8470986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88E9BA34C6C148AF6DC72DE0F2893F" ma:contentTypeVersion="10" ma:contentTypeDescription="Crie um novo documento." ma:contentTypeScope="" ma:versionID="3f4b864579bd6868193f8839407e4f70">
  <xsd:schema xmlns:xsd="http://www.w3.org/2001/XMLSchema" xmlns:xs="http://www.w3.org/2001/XMLSchema" xmlns:p="http://schemas.microsoft.com/office/2006/metadata/properties" xmlns:ns2="178e488a-6f9a-442f-ae29-977423c03411" xmlns:ns3="43a6ea59-dd05-4406-8a86-c4b3dddac9f0" targetNamespace="http://schemas.microsoft.com/office/2006/metadata/properties" ma:root="true" ma:fieldsID="96cfe05585e83f2cf00ad0d9d2ba68cd" ns2:_="" ns3:_="">
    <xsd:import namespace="178e488a-6f9a-442f-ae29-977423c03411"/>
    <xsd:import namespace="43a6ea59-dd05-4406-8a86-c4b3dddac9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8e488a-6f9a-442f-ae29-977423c034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8bee0d7d-e0dd-4976-8ad4-cb0783d2a5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6ea59-dd05-4406-8a86-c4b3dddac9f0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480fa06d-068f-4ba2-a608-44dc22705d1e}" ma:internalName="TaxCatchAll" ma:showField="CatchAllData" ma:web="43a6ea59-dd05-4406-8a86-c4b3dddac9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78e488a-6f9a-442f-ae29-977423c03411">
      <Terms xmlns="http://schemas.microsoft.com/office/infopath/2007/PartnerControls"/>
    </lcf76f155ced4ddcb4097134ff3c332f>
    <TaxCatchAll xmlns="43a6ea59-dd05-4406-8a86-c4b3dddac9f0" xsi:nil="true"/>
  </documentManagement>
</p:properties>
</file>

<file path=customXml/itemProps1.xml><?xml version="1.0" encoding="utf-8"?>
<ds:datastoreItem xmlns:ds="http://schemas.openxmlformats.org/officeDocument/2006/customXml" ds:itemID="{5809BEFF-5A5E-4C4D-9E92-E227E6C40FBE}"/>
</file>

<file path=customXml/itemProps2.xml><?xml version="1.0" encoding="utf-8"?>
<ds:datastoreItem xmlns:ds="http://schemas.openxmlformats.org/officeDocument/2006/customXml" ds:itemID="{A6C2A0A1-7C9C-4539-9B39-8AAE8FF37900}"/>
</file>

<file path=customXml/itemProps3.xml><?xml version="1.0" encoding="utf-8"?>
<ds:datastoreItem xmlns:ds="http://schemas.openxmlformats.org/officeDocument/2006/customXml" ds:itemID="{B3E00EFC-DCA7-4E85-8A45-479916153BE3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2028</Words>
  <Application>Microsoft Office PowerPoint</Application>
  <PresentationFormat>Widescreen</PresentationFormat>
  <Paragraphs>180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Aptos</vt:lpstr>
      <vt:lpstr>Arial</vt:lpstr>
      <vt:lpstr>Bierstadt</vt:lpstr>
      <vt:lpstr>Neue Haas Grotesk Text Pro</vt:lpstr>
      <vt:lpstr>GestaltVTI</vt:lpstr>
      <vt:lpstr>Consultas Avançadas em SQL: Dominando o SELECT com Filtros, Operadores e Funções</vt:lpstr>
      <vt:lpstr>Principais Tópicos da Apresentação</vt:lpstr>
      <vt:lpstr>Aplicando filtros avançados em consultas</vt:lpstr>
      <vt:lpstr>Utilização dos operadores IN, BETWEEN e LIKE</vt:lpstr>
      <vt:lpstr>Trabalhando com condições IS NULL e EXISTS</vt:lpstr>
      <vt:lpstr>Combinação de múltiplos filtros para resultados precisos</vt:lpstr>
      <vt:lpstr>Ordenando e limitando resultados de consultas</vt:lpstr>
      <vt:lpstr>Ordenação de dados com ORDER BY</vt:lpstr>
      <vt:lpstr>Restringindo o número de linhas com LIMIT</vt:lpstr>
      <vt:lpstr>Utilizando OFFSET para paginação de resultados</vt:lpstr>
      <vt:lpstr>Operadores de conjunto em SQL</vt:lpstr>
      <vt:lpstr>Unindo consultas com UNION e UNION ALL</vt:lpstr>
      <vt:lpstr>Filtrando interseções com INTERSECT</vt:lpstr>
      <vt:lpstr>Trabalhando com EXCEPT e diferenças em diferentes bancos</vt:lpstr>
      <vt:lpstr>Aprofundando em subconsultas (subqueries)</vt:lpstr>
      <vt:lpstr>Diferenciando subconsultas correlacionadas e não correlacionadas</vt:lpstr>
      <vt:lpstr>Exemplos práticos de uso de subqueries</vt:lpstr>
      <vt:lpstr>Vantagens e desafios das subconsultas em SQL</vt:lpstr>
      <vt:lpstr>Funções de agregação e agrupamento de dados</vt:lpstr>
      <vt:lpstr>Uso das funções SUM, AVG, MAX e MIN</vt:lpstr>
      <vt:lpstr>Agrupando resultados com GROUP BY</vt:lpstr>
      <vt:lpstr>Concatenando valores com GROUP_CONCAT</vt:lpstr>
      <vt:lpstr>Filtrando após agregações com a cláusula HAVING</vt:lpstr>
      <vt:lpstr>Diferenças entre WHERE e HAVING</vt:lpstr>
      <vt:lpstr>Construção de filtros avançados pós-agrupamento</vt:lpstr>
      <vt:lpstr>Exemplos de aplicação da cláusula HAVING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celso luis caldeira</dc:creator>
  <cp:lastModifiedBy>celso luis caldeira</cp:lastModifiedBy>
  <cp:revision>1</cp:revision>
  <dcterms:created xsi:type="dcterms:W3CDTF">2025-08-01T14:36:29Z</dcterms:created>
  <dcterms:modified xsi:type="dcterms:W3CDTF">2025-08-01T14:37:56Z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0x0101003688E9BA34C6C148AF6DC72DE0F2893F</vt:lpwstr>
  </property>
</Properties>
</file>