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399" y="116903"/>
            <a:ext cx="8493760" cy="631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1084580"/>
          </a:xfrm>
          <a:custGeom>
            <a:avLst/>
            <a:gdLst/>
            <a:ahLst/>
            <a:cxnLst/>
            <a:rect l="l" t="t" r="r" b="b"/>
            <a:pathLst>
              <a:path w="9753600" h="1084580">
                <a:moveTo>
                  <a:pt x="9753440" y="1084186"/>
                </a:moveTo>
                <a:lnTo>
                  <a:pt x="0" y="1084186"/>
                </a:lnTo>
                <a:lnTo>
                  <a:pt x="0" y="0"/>
                </a:lnTo>
                <a:lnTo>
                  <a:pt x="9753440" y="0"/>
                </a:lnTo>
                <a:lnTo>
                  <a:pt x="9753440" y="108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99" y="73120"/>
            <a:ext cx="9379585" cy="67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9" y="1264832"/>
            <a:ext cx="8997950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7041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2700" spc="-275"/>
              <a:t>1.</a:t>
            </a:r>
            <a:r>
              <a:rPr dirty="0" sz="2700" spc="-245"/>
              <a:t> </a:t>
            </a:r>
            <a:r>
              <a:rPr dirty="0" sz="2700" spc="-170"/>
              <a:t>What</a:t>
            </a:r>
            <a:r>
              <a:rPr dirty="0" sz="2700" spc="-245"/>
              <a:t> </a:t>
            </a:r>
            <a:r>
              <a:rPr dirty="0" sz="2700" spc="-200"/>
              <a:t>are</a:t>
            </a:r>
            <a:r>
              <a:rPr dirty="0" sz="2700" spc="-245"/>
              <a:t> </a:t>
            </a:r>
            <a:r>
              <a:rPr dirty="0" sz="2700" spc="-150"/>
              <a:t>the</a:t>
            </a:r>
            <a:r>
              <a:rPr dirty="0" sz="2700" spc="-245"/>
              <a:t> </a:t>
            </a:r>
            <a:r>
              <a:rPr dirty="0" sz="2700" spc="-180"/>
              <a:t>data</a:t>
            </a:r>
            <a:r>
              <a:rPr dirty="0" sz="2700" spc="-245"/>
              <a:t> </a:t>
            </a:r>
            <a:r>
              <a:rPr dirty="0" sz="2700" spc="-170"/>
              <a:t>types</a:t>
            </a:r>
            <a:r>
              <a:rPr dirty="0" sz="2700" spc="-245"/>
              <a:t> </a:t>
            </a:r>
            <a:r>
              <a:rPr dirty="0" sz="2700" spc="-114"/>
              <a:t>in</a:t>
            </a:r>
            <a:r>
              <a:rPr dirty="0" sz="2700" spc="-245"/>
              <a:t> </a:t>
            </a:r>
            <a:r>
              <a:rPr dirty="0" sz="2700" spc="-170"/>
              <a:t>JavaScript?</a:t>
            </a:r>
            <a:endParaRPr sz="2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39" y="2855631"/>
            <a:ext cx="8658224" cy="38290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245" y="1247407"/>
            <a:ext cx="822896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160">
                <a:latin typeface="Arial Black"/>
                <a:cs typeface="Arial Black"/>
              </a:rPr>
              <a:t>JavaScript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204">
                <a:latin typeface="Arial Black"/>
                <a:cs typeface="Arial Black"/>
              </a:rPr>
              <a:t>has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eight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45">
                <a:latin typeface="Arial Black"/>
                <a:cs typeface="Arial Black"/>
              </a:rPr>
              <a:t>data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types,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95">
                <a:latin typeface="Arial Black"/>
                <a:cs typeface="Arial Black"/>
              </a:rPr>
              <a:t>divided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95">
                <a:latin typeface="Arial Black"/>
                <a:cs typeface="Arial Black"/>
              </a:rPr>
              <a:t>into</a:t>
            </a:r>
            <a:r>
              <a:rPr dirty="0" sz="2200" spc="-175">
                <a:latin typeface="Arial Black"/>
                <a:cs typeface="Arial Black"/>
              </a:rPr>
              <a:t> two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categories: </a:t>
            </a:r>
            <a:r>
              <a:rPr dirty="0" sz="2200" spc="-105">
                <a:latin typeface="Arial Black"/>
                <a:cs typeface="Arial Black"/>
              </a:rPr>
              <a:t>primitive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45">
                <a:latin typeface="Arial Black"/>
                <a:cs typeface="Arial Black"/>
              </a:rPr>
              <a:t>non-</a:t>
            </a:r>
            <a:r>
              <a:rPr dirty="0" sz="2200" spc="-105">
                <a:latin typeface="Arial Black"/>
                <a:cs typeface="Arial Black"/>
              </a:rPr>
              <a:t>primitive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(object).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61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80"/>
              <a:t>7.</a:t>
            </a:r>
            <a:r>
              <a:rPr dirty="0" sz="2500" spc="-204"/>
              <a:t> </a:t>
            </a:r>
            <a:r>
              <a:rPr dirty="0" sz="2500" spc="-190"/>
              <a:t>Explain</a:t>
            </a:r>
            <a:r>
              <a:rPr dirty="0" sz="2500" spc="-204"/>
              <a:t> </a:t>
            </a:r>
            <a:r>
              <a:rPr dirty="0" sz="2500" spc="-135"/>
              <a:t>the</a:t>
            </a:r>
            <a:r>
              <a:rPr dirty="0" sz="2500" spc="-200"/>
              <a:t> </a:t>
            </a:r>
            <a:r>
              <a:rPr dirty="0" sz="2500" spc="-135"/>
              <a:t>difference</a:t>
            </a:r>
            <a:r>
              <a:rPr dirty="0" sz="2500" spc="-204"/>
              <a:t> </a:t>
            </a:r>
            <a:r>
              <a:rPr dirty="0" sz="2500" spc="-190"/>
              <a:t>between</a:t>
            </a:r>
            <a:r>
              <a:rPr dirty="0" sz="2500" spc="-200"/>
              <a:t> </a:t>
            </a:r>
            <a:r>
              <a:rPr dirty="0" sz="2500" spc="-145"/>
              <a:t>global</a:t>
            </a:r>
            <a:r>
              <a:rPr dirty="0" sz="2500" spc="-204"/>
              <a:t> </a:t>
            </a:r>
            <a:r>
              <a:rPr dirty="0" sz="2500" spc="-145"/>
              <a:t>and</a:t>
            </a:r>
            <a:r>
              <a:rPr dirty="0" sz="2500" spc="-200"/>
              <a:t> </a:t>
            </a:r>
            <a:r>
              <a:rPr dirty="0" sz="2500" spc="-165"/>
              <a:t>local</a:t>
            </a:r>
            <a:r>
              <a:rPr dirty="0" sz="2500" spc="-204"/>
              <a:t> </a:t>
            </a:r>
            <a:r>
              <a:rPr dirty="0" sz="2500" spc="-110"/>
              <a:t>variables.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755" y="3582708"/>
            <a:ext cx="7162799" cy="3619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64832"/>
            <a:ext cx="935355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05">
                <a:latin typeface="Arial Black"/>
                <a:cs typeface="Arial Black"/>
              </a:rPr>
              <a:t>Global</a:t>
            </a:r>
            <a:r>
              <a:rPr dirty="0" sz="1800" spc="-135">
                <a:latin typeface="Arial Black"/>
                <a:cs typeface="Arial Black"/>
              </a:rPr>
              <a:t> Variables: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Declared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outside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any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or</a:t>
            </a:r>
            <a:r>
              <a:rPr dirty="0" sz="1800" spc="-130">
                <a:latin typeface="Arial Black"/>
                <a:cs typeface="Arial Black"/>
              </a:rPr>
              <a:t> block. </a:t>
            </a:r>
            <a:r>
              <a:rPr dirty="0" sz="1800" spc="-160">
                <a:latin typeface="Arial Black"/>
                <a:cs typeface="Arial Black"/>
              </a:rPr>
              <a:t>Accessible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from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60">
                <a:latin typeface="Arial Black"/>
                <a:cs typeface="Arial Black"/>
              </a:rPr>
              <a:t>anywhere </a:t>
            </a:r>
            <a:r>
              <a:rPr dirty="0" sz="1800" spc="-85">
                <a:latin typeface="Arial Black"/>
                <a:cs typeface="Arial Black"/>
              </a:rPr>
              <a:t>in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code,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including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inside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functions.</a:t>
            </a:r>
            <a:r>
              <a:rPr dirty="0" sz="1800" spc="-135">
                <a:latin typeface="Arial Black"/>
                <a:cs typeface="Arial Black"/>
              </a:rPr>
              <a:t> Have </a:t>
            </a:r>
            <a:r>
              <a:rPr dirty="0" sz="1800" spc="-110">
                <a:latin typeface="Arial Black"/>
                <a:cs typeface="Arial Black"/>
              </a:rPr>
              <a:t>global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scope</a:t>
            </a:r>
            <a:endParaRPr sz="1800">
              <a:latin typeface="Arial Black"/>
              <a:cs typeface="Arial Black"/>
            </a:endParaRPr>
          </a:p>
          <a:p>
            <a:pPr marL="12700" marR="505459">
              <a:lnSpc>
                <a:spcPct val="114599"/>
              </a:lnSpc>
              <a:spcBef>
                <a:spcPts val="2475"/>
              </a:spcBef>
            </a:pPr>
            <a:r>
              <a:rPr dirty="0" sz="1800" spc="-150">
                <a:latin typeface="Arial Black"/>
                <a:cs typeface="Arial Black"/>
              </a:rPr>
              <a:t>Local</a:t>
            </a:r>
            <a:r>
              <a:rPr dirty="0" sz="1800" spc="-135">
                <a:latin typeface="Arial Black"/>
                <a:cs typeface="Arial Black"/>
              </a:rPr>
              <a:t> Variables: </a:t>
            </a:r>
            <a:r>
              <a:rPr dirty="0" sz="1800" spc="-120">
                <a:latin typeface="Arial Black"/>
                <a:cs typeface="Arial Black"/>
              </a:rPr>
              <a:t>Declared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inside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a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or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block. </a:t>
            </a:r>
            <a:r>
              <a:rPr dirty="0" sz="1800" spc="-85">
                <a:latin typeface="Arial Black"/>
                <a:cs typeface="Arial Black"/>
              </a:rPr>
              <a:t>Only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60">
                <a:latin typeface="Arial Black"/>
                <a:cs typeface="Arial Black"/>
              </a:rPr>
              <a:t>accessible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within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20">
                <a:latin typeface="Arial Black"/>
                <a:cs typeface="Arial Black"/>
              </a:rPr>
              <a:t>that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or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block.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Have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local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scope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0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50"/>
              <a:t>8.</a:t>
            </a:r>
            <a:r>
              <a:rPr dirty="0" sz="2500" spc="-220"/>
              <a:t> </a:t>
            </a:r>
            <a:r>
              <a:rPr dirty="0" sz="2500" spc="-160"/>
              <a:t>What</a:t>
            </a:r>
            <a:r>
              <a:rPr dirty="0" sz="2500" spc="-215"/>
              <a:t> </a:t>
            </a:r>
            <a:r>
              <a:rPr dirty="0" sz="2500" spc="-210"/>
              <a:t>is</a:t>
            </a:r>
            <a:r>
              <a:rPr dirty="0" sz="2500" spc="-215"/>
              <a:t> </a:t>
            </a:r>
            <a:r>
              <a:rPr dirty="0" sz="2500" spc="-135"/>
              <a:t>the</a:t>
            </a:r>
            <a:r>
              <a:rPr dirty="0" sz="2500" spc="-215"/>
              <a:t> </a:t>
            </a:r>
            <a:r>
              <a:rPr dirty="0" sz="2500" spc="-135"/>
              <a:t>temporal</a:t>
            </a:r>
            <a:r>
              <a:rPr dirty="0" sz="2500" spc="-215"/>
              <a:t> </a:t>
            </a:r>
            <a:r>
              <a:rPr dirty="0" sz="2500" spc="-150"/>
              <a:t>dead</a:t>
            </a:r>
            <a:r>
              <a:rPr dirty="0" sz="2500" spc="-215"/>
              <a:t> </a:t>
            </a:r>
            <a:r>
              <a:rPr dirty="0" sz="2500" spc="-130"/>
              <a:t>zone?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577" y="3320282"/>
            <a:ext cx="7591424" cy="3800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57853"/>
            <a:ext cx="9486900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7175">
              <a:lnSpc>
                <a:spcPct val="115599"/>
              </a:lnSpc>
              <a:spcBef>
                <a:spcPts val="100"/>
              </a:spcBef>
            </a:pPr>
            <a:r>
              <a:rPr dirty="0" sz="2000" spc="-185">
                <a:latin typeface="Arial Black"/>
                <a:cs typeface="Arial Black"/>
              </a:rPr>
              <a:t>The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Temporal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30">
                <a:latin typeface="Arial Black"/>
                <a:cs typeface="Arial Black"/>
              </a:rPr>
              <a:t>Dead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Zone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60">
                <a:latin typeface="Arial Black"/>
                <a:cs typeface="Arial Black"/>
              </a:rPr>
              <a:t>(TDZ)</a:t>
            </a:r>
            <a:r>
              <a:rPr dirty="0" sz="2000" spc="-170">
                <a:latin typeface="Arial Black"/>
                <a:cs typeface="Arial Black"/>
              </a:rPr>
              <a:t> is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period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60">
                <a:latin typeface="Arial Black"/>
                <a:cs typeface="Arial Black"/>
              </a:rPr>
              <a:t>between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entering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scope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and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point</a:t>
            </a:r>
            <a:r>
              <a:rPr dirty="0" sz="2000" spc="-170">
                <a:latin typeface="Arial Black"/>
                <a:cs typeface="Arial Black"/>
              </a:rPr>
              <a:t> where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variable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is </a:t>
            </a:r>
            <a:r>
              <a:rPr dirty="0" sz="2000" spc="-135">
                <a:latin typeface="Arial Black"/>
                <a:cs typeface="Arial Black"/>
              </a:rPr>
              <a:t>declared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and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initialized.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000" spc="-130">
                <a:latin typeface="Arial Black"/>
                <a:cs typeface="Arial Black"/>
              </a:rPr>
              <a:t>Applies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to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variables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35">
                <a:latin typeface="Arial Black"/>
                <a:cs typeface="Arial Black"/>
              </a:rPr>
              <a:t>declared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45">
                <a:latin typeface="Arial Black"/>
                <a:cs typeface="Arial Black"/>
              </a:rPr>
              <a:t>with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let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and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const.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-135">
                <a:latin typeface="Arial Black"/>
                <a:cs typeface="Arial Black"/>
              </a:rPr>
              <a:t>Helps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catch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errors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75">
                <a:latin typeface="Arial Black"/>
                <a:cs typeface="Arial Black"/>
              </a:rPr>
              <a:t>by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preventing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29">
                <a:latin typeface="Arial Black"/>
                <a:cs typeface="Arial Black"/>
              </a:rPr>
              <a:t>access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to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variables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before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they're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45">
                <a:latin typeface="Arial Black"/>
                <a:cs typeface="Arial Black"/>
              </a:rPr>
              <a:t>declared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10"/>
              <a:t>9.</a:t>
            </a:r>
            <a:r>
              <a:rPr dirty="0" sz="2500" spc="-215"/>
              <a:t> </a:t>
            </a:r>
            <a:r>
              <a:rPr dirty="0" sz="2500" spc="-160"/>
              <a:t>What</a:t>
            </a:r>
            <a:r>
              <a:rPr dirty="0" sz="2500" spc="-215"/>
              <a:t> </a:t>
            </a:r>
            <a:r>
              <a:rPr dirty="0" sz="2500" spc="-210"/>
              <a:t>is </a:t>
            </a:r>
            <a:r>
              <a:rPr dirty="0" sz="2500" spc="-150"/>
              <a:t>variable</a:t>
            </a:r>
            <a:r>
              <a:rPr dirty="0" sz="2500" spc="-215"/>
              <a:t> </a:t>
            </a:r>
            <a:r>
              <a:rPr dirty="0" sz="2500" spc="-175"/>
              <a:t>shadowing?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906" y="2524418"/>
            <a:ext cx="6562724" cy="45338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57853"/>
            <a:ext cx="944181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40">
                <a:latin typeface="Arial Black"/>
                <a:cs typeface="Arial Black"/>
              </a:rPr>
              <a:t>Variable</a:t>
            </a:r>
            <a:r>
              <a:rPr dirty="0" sz="2000" spc="-165">
                <a:latin typeface="Arial Black"/>
                <a:cs typeface="Arial Black"/>
              </a:rPr>
              <a:t> shadowing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65">
                <a:latin typeface="Arial Black"/>
                <a:cs typeface="Arial Black"/>
              </a:rPr>
              <a:t>occurs </a:t>
            </a:r>
            <a:r>
              <a:rPr dirty="0" sz="2000" spc="-175">
                <a:latin typeface="Arial Black"/>
                <a:cs typeface="Arial Black"/>
              </a:rPr>
              <a:t>when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variable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35">
                <a:latin typeface="Arial Black"/>
                <a:cs typeface="Arial Black"/>
              </a:rPr>
              <a:t>declared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in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35">
                <a:latin typeface="Arial Black"/>
                <a:cs typeface="Arial Black"/>
              </a:rPr>
              <a:t>certain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scope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has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same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65">
                <a:latin typeface="Arial Black"/>
                <a:cs typeface="Arial Black"/>
              </a:rPr>
              <a:t>name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as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variable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in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an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outer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60">
                <a:latin typeface="Arial Black"/>
                <a:cs typeface="Arial Black"/>
              </a:rPr>
              <a:t>scope.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The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inner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variable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"shadows"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outer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one,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10">
                <a:latin typeface="Arial Black"/>
                <a:cs typeface="Arial Black"/>
              </a:rPr>
              <a:t>effectively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hiding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it.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237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55"/>
              <a:t>10.</a:t>
            </a:r>
            <a:r>
              <a:rPr dirty="0" sz="2500" spc="-225"/>
              <a:t> </a:t>
            </a:r>
            <a:r>
              <a:rPr dirty="0" sz="2500" spc="-160"/>
              <a:t>What</a:t>
            </a:r>
            <a:r>
              <a:rPr dirty="0" sz="2500" spc="-225"/>
              <a:t> </a:t>
            </a:r>
            <a:r>
              <a:rPr dirty="0" sz="2500" spc="-210"/>
              <a:t>is</a:t>
            </a:r>
            <a:r>
              <a:rPr dirty="0" sz="2500" spc="-220"/>
              <a:t> </a:t>
            </a:r>
            <a:r>
              <a:rPr dirty="0" sz="2500" spc="-254"/>
              <a:t>a</a:t>
            </a:r>
            <a:r>
              <a:rPr dirty="0" sz="2500" spc="-225"/>
              <a:t> </a:t>
            </a:r>
            <a:r>
              <a:rPr dirty="0" sz="2500" spc="-170"/>
              <a:t>closure</a:t>
            </a:r>
            <a:r>
              <a:rPr dirty="0" sz="2500" spc="-225"/>
              <a:t> </a:t>
            </a:r>
            <a:r>
              <a:rPr dirty="0" sz="2500" spc="-114"/>
              <a:t>in</a:t>
            </a:r>
            <a:r>
              <a:rPr dirty="0" sz="2500" spc="-220"/>
              <a:t> </a:t>
            </a:r>
            <a:r>
              <a:rPr dirty="0" sz="2500" spc="-160"/>
              <a:t>JavaScript?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2101201"/>
            <a:ext cx="7820024" cy="5143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137887"/>
            <a:ext cx="909256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60">
                <a:latin typeface="Arial Black"/>
                <a:cs typeface="Arial Black"/>
              </a:rPr>
              <a:t>A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closure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in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JavaScript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a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that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has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access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variables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in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its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outer </a:t>
            </a:r>
            <a:r>
              <a:rPr dirty="0" sz="1800" spc="-125">
                <a:latin typeface="Arial Black"/>
                <a:cs typeface="Arial Black"/>
              </a:rPr>
              <a:t>(enclosing)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lexical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scope,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even </a:t>
            </a:r>
            <a:r>
              <a:rPr dirty="0" sz="1800" spc="-100">
                <a:latin typeface="Arial Black"/>
                <a:cs typeface="Arial Black"/>
              </a:rPr>
              <a:t>after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outer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has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returned.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Closures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are </a:t>
            </a:r>
            <a:r>
              <a:rPr dirty="0" sz="1800" spc="-130">
                <a:latin typeface="Arial Black"/>
                <a:cs typeface="Arial Black"/>
              </a:rPr>
              <a:t>created</a:t>
            </a:r>
            <a:r>
              <a:rPr dirty="0" sz="1800" spc="-15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every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time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a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created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61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55"/>
              <a:t>10.</a:t>
            </a:r>
            <a:r>
              <a:rPr dirty="0" sz="2500" spc="-225"/>
              <a:t> </a:t>
            </a:r>
            <a:r>
              <a:rPr dirty="0" sz="2500" spc="-160"/>
              <a:t>What</a:t>
            </a:r>
            <a:r>
              <a:rPr dirty="0" sz="2500" spc="-225"/>
              <a:t> </a:t>
            </a:r>
            <a:r>
              <a:rPr dirty="0" sz="2500" spc="-210"/>
              <a:t>is</a:t>
            </a:r>
            <a:r>
              <a:rPr dirty="0" sz="2500" spc="-220"/>
              <a:t> </a:t>
            </a:r>
            <a:r>
              <a:rPr dirty="0" sz="2500" spc="-254"/>
              <a:t>a</a:t>
            </a:r>
            <a:r>
              <a:rPr dirty="0" sz="2500" spc="-225"/>
              <a:t> </a:t>
            </a:r>
            <a:r>
              <a:rPr dirty="0" sz="2500" spc="-170"/>
              <a:t>closure</a:t>
            </a:r>
            <a:r>
              <a:rPr dirty="0" sz="2500" spc="-225"/>
              <a:t> </a:t>
            </a:r>
            <a:r>
              <a:rPr dirty="0" sz="2500" spc="-114"/>
              <a:t>in</a:t>
            </a:r>
            <a:r>
              <a:rPr dirty="0" sz="2500" spc="-220"/>
              <a:t> </a:t>
            </a:r>
            <a:r>
              <a:rPr dirty="0" sz="2500" spc="-160"/>
              <a:t>JavaScript?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354351" y="1349894"/>
            <a:ext cx="9246235" cy="396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284480">
              <a:lnSpc>
                <a:spcPct val="114999"/>
              </a:lnSpc>
              <a:spcBef>
                <a:spcPts val="100"/>
              </a:spcBef>
              <a:buFont typeface="Arial MT"/>
              <a:buAutoNum type="arabicPeriod"/>
              <a:tabLst>
                <a:tab pos="320040" algn="l"/>
              </a:tabLst>
            </a:pPr>
            <a:r>
              <a:rPr dirty="0" sz="2500" spc="-220">
                <a:latin typeface="Arial Black"/>
                <a:cs typeface="Arial Black"/>
              </a:rPr>
              <a:t>The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75">
                <a:latin typeface="Arial Black"/>
                <a:cs typeface="Arial Black"/>
              </a:rPr>
              <a:t>createGreeter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function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40">
                <a:latin typeface="Arial Black"/>
                <a:cs typeface="Arial Black"/>
              </a:rPr>
              <a:t>returns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85">
                <a:latin typeface="Arial Black"/>
                <a:cs typeface="Arial Black"/>
              </a:rPr>
              <a:t>an </a:t>
            </a:r>
            <a:r>
              <a:rPr dirty="0" sz="2500" spc="-125">
                <a:latin typeface="Arial Black"/>
                <a:cs typeface="Arial Black"/>
              </a:rPr>
              <a:t>inner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function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0">
                <a:latin typeface="Arial Black"/>
                <a:cs typeface="Arial Black"/>
              </a:rPr>
              <a:t>that </a:t>
            </a:r>
            <a:r>
              <a:rPr dirty="0" sz="2500" spc="-140">
                <a:latin typeface="Arial Black"/>
                <a:cs typeface="Arial Black"/>
              </a:rPr>
              <a:t>forms</a:t>
            </a:r>
            <a:r>
              <a:rPr dirty="0" sz="2500" spc="-225">
                <a:latin typeface="Arial Black"/>
                <a:cs typeface="Arial Black"/>
              </a:rPr>
              <a:t> </a:t>
            </a:r>
            <a:r>
              <a:rPr dirty="0" sz="2500" spc="-254">
                <a:latin typeface="Arial Black"/>
                <a:cs typeface="Arial Black"/>
              </a:rPr>
              <a:t>a</a:t>
            </a:r>
            <a:r>
              <a:rPr dirty="0" sz="2500" spc="-225">
                <a:latin typeface="Arial Black"/>
                <a:cs typeface="Arial Black"/>
              </a:rPr>
              <a:t> </a:t>
            </a:r>
            <a:r>
              <a:rPr dirty="0" sz="2500" spc="-40">
                <a:latin typeface="Arial Black"/>
                <a:cs typeface="Arial Black"/>
              </a:rPr>
              <a:t>closure.</a:t>
            </a:r>
            <a:endParaRPr sz="2500">
              <a:latin typeface="Arial Black"/>
              <a:cs typeface="Arial Black"/>
            </a:endParaRPr>
          </a:p>
          <a:p>
            <a:pPr marL="320040" marR="62230" indent="-290195">
              <a:lnSpc>
                <a:spcPct val="114999"/>
              </a:lnSpc>
              <a:buFont typeface="Arial MT"/>
              <a:buAutoNum type="arabicPeriod"/>
              <a:tabLst>
                <a:tab pos="320040" algn="l"/>
              </a:tabLst>
            </a:pPr>
            <a:r>
              <a:rPr dirty="0" sz="2500" spc="-220">
                <a:latin typeface="Arial Black"/>
                <a:cs typeface="Arial Black"/>
              </a:rPr>
              <a:t>The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inner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function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225">
                <a:latin typeface="Arial Black"/>
                <a:cs typeface="Arial Black"/>
              </a:rPr>
              <a:t>has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270">
                <a:latin typeface="Arial Black"/>
                <a:cs typeface="Arial Black"/>
              </a:rPr>
              <a:t>access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95">
                <a:latin typeface="Arial Black"/>
                <a:cs typeface="Arial Black"/>
              </a:rPr>
              <a:t>to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35">
                <a:latin typeface="Arial Black"/>
                <a:cs typeface="Arial Black"/>
              </a:rPr>
              <a:t>the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`greeting`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14">
                <a:latin typeface="Arial Black"/>
                <a:cs typeface="Arial Black"/>
              </a:rPr>
              <a:t>parameter </a:t>
            </a:r>
            <a:r>
              <a:rPr dirty="0" sz="2500" spc="-145">
                <a:latin typeface="Arial Black"/>
                <a:cs typeface="Arial Black"/>
              </a:rPr>
              <a:t>and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35">
                <a:latin typeface="Arial Black"/>
                <a:cs typeface="Arial Black"/>
              </a:rPr>
              <a:t>the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14">
                <a:latin typeface="Arial Black"/>
                <a:cs typeface="Arial Black"/>
              </a:rPr>
              <a:t>`count`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50">
                <a:latin typeface="Arial Black"/>
                <a:cs typeface="Arial Black"/>
              </a:rPr>
              <a:t>variable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00">
                <a:latin typeface="Arial Black"/>
                <a:cs typeface="Arial Black"/>
              </a:rPr>
              <a:t>from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65">
                <a:latin typeface="Arial Black"/>
                <a:cs typeface="Arial Black"/>
              </a:rPr>
              <a:t>its</a:t>
            </a:r>
            <a:r>
              <a:rPr dirty="0" sz="2500" spc="-204">
                <a:latin typeface="Arial Black"/>
                <a:cs typeface="Arial Black"/>
              </a:rPr>
              <a:t> </a:t>
            </a:r>
            <a:r>
              <a:rPr dirty="0" sz="2500" spc="-120">
                <a:latin typeface="Arial Black"/>
                <a:cs typeface="Arial Black"/>
              </a:rPr>
              <a:t>outer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0">
                <a:latin typeface="Arial Black"/>
                <a:cs typeface="Arial Black"/>
              </a:rPr>
              <a:t>scope.</a:t>
            </a:r>
            <a:endParaRPr sz="2500">
              <a:latin typeface="Arial Black"/>
              <a:cs typeface="Arial Black"/>
            </a:endParaRPr>
          </a:p>
          <a:p>
            <a:pPr marL="320040" marR="175895" indent="-299720">
              <a:lnSpc>
                <a:spcPct val="114999"/>
              </a:lnSpc>
              <a:buFont typeface="Arial MT"/>
              <a:buAutoNum type="arabicPeriod"/>
              <a:tabLst>
                <a:tab pos="320040" algn="l"/>
              </a:tabLst>
            </a:pPr>
            <a:r>
              <a:rPr dirty="0" sz="2500" spc="-235">
                <a:latin typeface="Arial Black"/>
                <a:cs typeface="Arial Black"/>
              </a:rPr>
              <a:t>Each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50">
                <a:latin typeface="Arial Black"/>
                <a:cs typeface="Arial Black"/>
              </a:rPr>
              <a:t>time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305">
                <a:latin typeface="Arial Black"/>
                <a:cs typeface="Arial Black"/>
              </a:rPr>
              <a:t>we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75">
                <a:latin typeface="Arial Black"/>
                <a:cs typeface="Arial Black"/>
              </a:rPr>
              <a:t>call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createGreeter,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00">
                <a:latin typeface="Arial Black"/>
                <a:cs typeface="Arial Black"/>
              </a:rPr>
              <a:t>it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204">
                <a:latin typeface="Arial Black"/>
                <a:cs typeface="Arial Black"/>
              </a:rPr>
              <a:t>creates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54">
                <a:latin typeface="Arial Black"/>
                <a:cs typeface="Arial Black"/>
              </a:rPr>
              <a:t>a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245">
                <a:latin typeface="Arial Black"/>
                <a:cs typeface="Arial Black"/>
              </a:rPr>
              <a:t>new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20">
                <a:latin typeface="Arial Black"/>
                <a:cs typeface="Arial Black"/>
              </a:rPr>
              <a:t>closure </a:t>
            </a:r>
            <a:r>
              <a:rPr dirty="0" sz="2500" spc="-180">
                <a:latin typeface="Arial Black"/>
                <a:cs typeface="Arial Black"/>
              </a:rPr>
              <a:t>with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65">
                <a:latin typeface="Arial Black"/>
                <a:cs typeface="Arial Black"/>
              </a:rPr>
              <a:t>its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own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enclosed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count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5">
                <a:latin typeface="Arial Black"/>
                <a:cs typeface="Arial Black"/>
              </a:rPr>
              <a:t>variable.</a:t>
            </a:r>
            <a:endParaRPr sz="2500">
              <a:latin typeface="Arial Black"/>
              <a:cs typeface="Arial Black"/>
            </a:endParaRPr>
          </a:p>
          <a:p>
            <a:pPr marL="320040" marR="924560" indent="-307975">
              <a:lnSpc>
                <a:spcPct val="114999"/>
              </a:lnSpc>
              <a:buFont typeface="Arial MT"/>
              <a:buAutoNum type="arabicPeriod"/>
              <a:tabLst>
                <a:tab pos="320040" algn="l"/>
              </a:tabLst>
            </a:pPr>
            <a:r>
              <a:rPr dirty="0" sz="2500" spc="-220">
                <a:latin typeface="Arial Black"/>
                <a:cs typeface="Arial Black"/>
              </a:rPr>
              <a:t>The</a:t>
            </a:r>
            <a:r>
              <a:rPr dirty="0" sz="2500" spc="-180">
                <a:latin typeface="Arial Black"/>
                <a:cs typeface="Arial Black"/>
              </a:rPr>
              <a:t> </a:t>
            </a:r>
            <a:r>
              <a:rPr dirty="0" sz="2500" spc="-120">
                <a:latin typeface="Arial Black"/>
                <a:cs typeface="Arial Black"/>
              </a:rPr>
              <a:t>returned</a:t>
            </a:r>
            <a:r>
              <a:rPr dirty="0" sz="2500" spc="-180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functions</a:t>
            </a:r>
            <a:r>
              <a:rPr dirty="0" sz="2500" spc="-175">
                <a:latin typeface="Arial Black"/>
                <a:cs typeface="Arial Black"/>
              </a:rPr>
              <a:t> </a:t>
            </a:r>
            <a:r>
              <a:rPr dirty="0" sz="2500" spc="-180">
                <a:latin typeface="Arial Black"/>
                <a:cs typeface="Arial Black"/>
              </a:rPr>
              <a:t>(casualGreeter </a:t>
            </a:r>
            <a:r>
              <a:rPr dirty="0" sz="2500" spc="-25">
                <a:latin typeface="Arial Black"/>
                <a:cs typeface="Arial Black"/>
              </a:rPr>
              <a:t>and </a:t>
            </a:r>
            <a:r>
              <a:rPr dirty="0" sz="2500" spc="-140">
                <a:latin typeface="Arial Black"/>
                <a:cs typeface="Arial Black"/>
              </a:rPr>
              <a:t>formalGreeter)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55">
                <a:latin typeface="Arial Black"/>
                <a:cs typeface="Arial Black"/>
              </a:rPr>
              <a:t>maintain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20">
                <a:latin typeface="Arial Black"/>
                <a:cs typeface="Arial Black"/>
              </a:rPr>
              <a:t>their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own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85">
                <a:latin typeface="Arial Black"/>
                <a:cs typeface="Arial Black"/>
              </a:rPr>
              <a:t>separate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14">
                <a:latin typeface="Arial Black"/>
                <a:cs typeface="Arial Black"/>
              </a:rPr>
              <a:t>counts, </a:t>
            </a:r>
            <a:r>
              <a:rPr dirty="0" sz="2500" spc="-155">
                <a:latin typeface="Arial Black"/>
                <a:cs typeface="Arial Black"/>
              </a:rPr>
              <a:t>demonstrating</a:t>
            </a:r>
            <a:r>
              <a:rPr dirty="0" sz="2500" spc="-180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how</a:t>
            </a:r>
            <a:r>
              <a:rPr dirty="0" sz="2500" spc="-175">
                <a:latin typeface="Arial Black"/>
                <a:cs typeface="Arial Black"/>
              </a:rPr>
              <a:t> </a:t>
            </a:r>
            <a:r>
              <a:rPr dirty="0" sz="2500" spc="-190">
                <a:latin typeface="Arial Black"/>
                <a:cs typeface="Arial Black"/>
              </a:rPr>
              <a:t>closures</a:t>
            </a:r>
            <a:r>
              <a:rPr dirty="0" sz="2500" spc="-175">
                <a:latin typeface="Arial Black"/>
                <a:cs typeface="Arial Black"/>
              </a:rPr>
              <a:t> </a:t>
            </a:r>
            <a:r>
              <a:rPr dirty="0" sz="2500" spc="-160">
                <a:latin typeface="Arial Black"/>
                <a:cs typeface="Arial Black"/>
              </a:rPr>
              <a:t>preserve</a:t>
            </a:r>
            <a:r>
              <a:rPr dirty="0" sz="2500" spc="-175">
                <a:latin typeface="Arial Black"/>
                <a:cs typeface="Arial Black"/>
              </a:rPr>
              <a:t> </a:t>
            </a:r>
            <a:r>
              <a:rPr dirty="0" sz="2500" spc="-10">
                <a:latin typeface="Arial Black"/>
                <a:cs typeface="Arial Black"/>
              </a:rPr>
              <a:t>state.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06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75"/>
              <a:t>11.</a:t>
            </a:r>
            <a:r>
              <a:rPr dirty="0" sz="2300" spc="-200"/>
              <a:t> </a:t>
            </a:r>
            <a:r>
              <a:rPr dirty="0" sz="2300" spc="-155"/>
              <a:t>What</a:t>
            </a:r>
            <a:r>
              <a:rPr dirty="0" sz="2300" spc="-200"/>
              <a:t> </a:t>
            </a:r>
            <a:r>
              <a:rPr dirty="0" sz="2300" spc="-180"/>
              <a:t>are</a:t>
            </a:r>
            <a:r>
              <a:rPr dirty="0" sz="2300" spc="-200"/>
              <a:t> </a:t>
            </a:r>
            <a:r>
              <a:rPr dirty="0" sz="2300" spc="-130"/>
              <a:t>the</a:t>
            </a:r>
            <a:r>
              <a:rPr dirty="0" sz="2300" spc="-195"/>
              <a:t> </a:t>
            </a:r>
            <a:r>
              <a:rPr dirty="0" sz="2300" spc="-100"/>
              <a:t>different</a:t>
            </a:r>
            <a:r>
              <a:rPr dirty="0" sz="2300" spc="-200"/>
              <a:t> </a:t>
            </a:r>
            <a:r>
              <a:rPr dirty="0" sz="2300" spc="-254"/>
              <a:t>ways</a:t>
            </a:r>
            <a:r>
              <a:rPr dirty="0" sz="2300" spc="-200"/>
              <a:t> </a:t>
            </a:r>
            <a:r>
              <a:rPr dirty="0" sz="2300" spc="-100"/>
              <a:t>to</a:t>
            </a:r>
            <a:r>
              <a:rPr dirty="0" sz="2300" spc="-195"/>
              <a:t> </a:t>
            </a:r>
            <a:r>
              <a:rPr dirty="0" sz="2300" spc="-120"/>
              <a:t>define</a:t>
            </a:r>
            <a:r>
              <a:rPr dirty="0" sz="2300" spc="-200"/>
              <a:t> </a:t>
            </a:r>
            <a:r>
              <a:rPr dirty="0" sz="2300" spc="-254"/>
              <a:t>a</a:t>
            </a:r>
            <a:r>
              <a:rPr dirty="0" sz="2300" spc="-200"/>
              <a:t> </a:t>
            </a:r>
            <a:r>
              <a:rPr dirty="0" sz="2300" spc="-114"/>
              <a:t>function</a:t>
            </a:r>
            <a:r>
              <a:rPr dirty="0" sz="2300" spc="-195"/>
              <a:t> </a:t>
            </a:r>
            <a:r>
              <a:rPr dirty="0" sz="2300" spc="-105"/>
              <a:t>in</a:t>
            </a:r>
            <a:r>
              <a:rPr dirty="0" sz="2300" spc="-200"/>
              <a:t> </a:t>
            </a:r>
            <a:r>
              <a:rPr dirty="0" sz="2300" spc="-114"/>
              <a:t>JavaScript?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733" y="1615523"/>
            <a:ext cx="9286874" cy="49720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4"/>
              <a:t>12.</a:t>
            </a:r>
            <a:r>
              <a:rPr dirty="0" sz="2300" spc="-190"/>
              <a:t> </a:t>
            </a:r>
            <a:r>
              <a:rPr dirty="0" sz="2300" spc="-155"/>
              <a:t>What</a:t>
            </a:r>
            <a:r>
              <a:rPr dirty="0" sz="2300" spc="-190"/>
              <a:t> </a:t>
            </a:r>
            <a:r>
              <a:rPr dirty="0" sz="2300" spc="-195"/>
              <a:t>is</a:t>
            </a:r>
            <a:r>
              <a:rPr dirty="0" sz="2300" spc="-190"/>
              <a:t> </a:t>
            </a:r>
            <a:r>
              <a:rPr dirty="0" sz="2300" spc="-254"/>
              <a:t>a</a:t>
            </a:r>
            <a:r>
              <a:rPr dirty="0" sz="2300" spc="-190"/>
              <a:t> </a:t>
            </a:r>
            <a:r>
              <a:rPr dirty="0" sz="2300" spc="-110"/>
              <a:t>higher-order</a:t>
            </a:r>
            <a:r>
              <a:rPr dirty="0" sz="2300" spc="-190"/>
              <a:t> </a:t>
            </a:r>
            <a:r>
              <a:rPr dirty="0" sz="2300" spc="-85"/>
              <a:t>function?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157" y="2064057"/>
            <a:ext cx="6924674" cy="50387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75044"/>
            <a:ext cx="891413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8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higher-order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0">
                <a:latin typeface="Arial Black"/>
                <a:cs typeface="Arial Black"/>
              </a:rPr>
              <a:t>that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treats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other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functions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as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data, </a:t>
            </a:r>
            <a:r>
              <a:rPr dirty="0" sz="2000" spc="-114">
                <a:latin typeface="Arial Black"/>
                <a:cs typeface="Arial Black"/>
              </a:rPr>
              <a:t>either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75">
                <a:latin typeface="Arial Black"/>
                <a:cs typeface="Arial Black"/>
              </a:rPr>
              <a:t>by</a:t>
            </a:r>
            <a:r>
              <a:rPr dirty="0" sz="2000" spc="-165">
                <a:latin typeface="Arial Black"/>
                <a:cs typeface="Arial Black"/>
              </a:rPr>
              <a:t> taking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them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as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arguments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80">
                <a:latin typeface="Arial Black"/>
                <a:cs typeface="Arial Black"/>
              </a:rPr>
              <a:t>or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0">
                <a:latin typeface="Arial Black"/>
                <a:cs typeface="Arial Black"/>
              </a:rPr>
              <a:t>returning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them.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29"/>
              <a:t>13.</a:t>
            </a:r>
            <a:r>
              <a:rPr dirty="0" sz="2300" spc="-190"/>
              <a:t> </a:t>
            </a:r>
            <a:r>
              <a:rPr dirty="0" sz="2300" spc="-180"/>
              <a:t>Explain</a:t>
            </a:r>
            <a:r>
              <a:rPr dirty="0" sz="2300" spc="-185"/>
              <a:t> </a:t>
            </a:r>
            <a:r>
              <a:rPr dirty="0" sz="2300" spc="-130"/>
              <a:t>the</a:t>
            </a:r>
            <a:r>
              <a:rPr dirty="0" sz="2300" spc="-185"/>
              <a:t> </a:t>
            </a:r>
            <a:r>
              <a:rPr dirty="0" sz="2300" spc="-165"/>
              <a:t>concept</a:t>
            </a:r>
            <a:r>
              <a:rPr dirty="0" sz="2300" spc="-185"/>
              <a:t> </a:t>
            </a:r>
            <a:r>
              <a:rPr dirty="0" sz="2300" spc="-70"/>
              <a:t>of</a:t>
            </a:r>
            <a:r>
              <a:rPr dirty="0" sz="2300" spc="-190"/>
              <a:t> </a:t>
            </a:r>
            <a:r>
              <a:rPr dirty="0" sz="2300" spc="-114"/>
              <a:t>function</a:t>
            </a:r>
            <a:r>
              <a:rPr dirty="0" sz="2300" spc="-185"/>
              <a:t> </a:t>
            </a:r>
            <a:r>
              <a:rPr dirty="0" sz="2300" spc="-95"/>
              <a:t>hoisting.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53" y="2512358"/>
            <a:ext cx="8715374" cy="43243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75044"/>
            <a:ext cx="921956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25">
                <a:latin typeface="Arial Black"/>
                <a:cs typeface="Arial Black"/>
              </a:rPr>
              <a:t>Function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30">
                <a:latin typeface="Arial Black"/>
                <a:cs typeface="Arial Black"/>
              </a:rPr>
              <a:t>hoisting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is</a:t>
            </a:r>
            <a:r>
              <a:rPr dirty="0" sz="2000" spc="-150">
                <a:latin typeface="Arial Black"/>
                <a:cs typeface="Arial Black"/>
              </a:rPr>
              <a:t> JavaScript's </a:t>
            </a:r>
            <a:r>
              <a:rPr dirty="0" sz="2000" spc="-114">
                <a:latin typeface="Arial Black"/>
                <a:cs typeface="Arial Black"/>
              </a:rPr>
              <a:t>behavior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55">
                <a:latin typeface="Arial Black"/>
                <a:cs typeface="Arial Black"/>
              </a:rPr>
              <a:t>of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30">
                <a:latin typeface="Arial Black"/>
                <a:cs typeface="Arial Black"/>
              </a:rPr>
              <a:t>moving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declarations to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80">
                <a:latin typeface="Arial Black"/>
                <a:cs typeface="Arial Black"/>
              </a:rPr>
              <a:t>top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55">
                <a:latin typeface="Arial Black"/>
                <a:cs typeface="Arial Black"/>
              </a:rPr>
              <a:t>of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their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scope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0">
                <a:latin typeface="Arial Black"/>
                <a:cs typeface="Arial Black"/>
              </a:rPr>
              <a:t>during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0">
                <a:latin typeface="Arial Black"/>
                <a:cs typeface="Arial Black"/>
              </a:rPr>
              <a:t>compilation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phase.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This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allows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you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to </a:t>
            </a:r>
            <a:r>
              <a:rPr dirty="0" sz="2000" spc="-145">
                <a:latin typeface="Arial Black"/>
                <a:cs typeface="Arial Black"/>
              </a:rPr>
              <a:t>call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before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80">
                <a:latin typeface="Arial Black"/>
                <a:cs typeface="Arial Black"/>
              </a:rPr>
              <a:t>it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appears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to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be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defined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in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code.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04"/>
              <a:t>14.</a:t>
            </a:r>
            <a:r>
              <a:rPr dirty="0" sz="2300" spc="-200"/>
              <a:t> </a:t>
            </a:r>
            <a:r>
              <a:rPr dirty="0" sz="2300" spc="-155"/>
              <a:t>What</a:t>
            </a:r>
            <a:r>
              <a:rPr dirty="0" sz="2300" spc="-200"/>
              <a:t> </a:t>
            </a:r>
            <a:r>
              <a:rPr dirty="0" sz="2300" spc="-195"/>
              <a:t>is</a:t>
            </a:r>
            <a:r>
              <a:rPr dirty="0" sz="2300" spc="-200"/>
              <a:t> </a:t>
            </a:r>
            <a:r>
              <a:rPr dirty="0" sz="2300" spc="-254"/>
              <a:t>a</a:t>
            </a:r>
            <a:r>
              <a:rPr dirty="0" sz="2300" spc="-200"/>
              <a:t> </a:t>
            </a:r>
            <a:r>
              <a:rPr dirty="0" sz="2300" spc="-120"/>
              <a:t>pure</a:t>
            </a:r>
            <a:r>
              <a:rPr dirty="0" sz="2300" spc="-200"/>
              <a:t> </a:t>
            </a:r>
            <a:r>
              <a:rPr dirty="0" sz="2300" spc="-100"/>
              <a:t>function?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50" y="2416482"/>
            <a:ext cx="9163049" cy="4686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75044"/>
            <a:ext cx="909193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80">
                <a:latin typeface="Arial Black"/>
                <a:cs typeface="Arial Black"/>
              </a:rPr>
              <a:t>A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pure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is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that: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Always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returns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same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output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55">
                <a:latin typeface="Arial Black"/>
                <a:cs typeface="Arial Black"/>
              </a:rPr>
              <a:t>for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the </a:t>
            </a:r>
            <a:r>
              <a:rPr dirty="0" sz="2000" spc="-200">
                <a:latin typeface="Arial Black"/>
                <a:cs typeface="Arial Black"/>
              </a:rPr>
              <a:t>same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inputs.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Has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no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side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35">
                <a:latin typeface="Arial Black"/>
                <a:cs typeface="Arial Black"/>
              </a:rPr>
              <a:t>effects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(doesn't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modify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external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state).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Doesn't </a:t>
            </a:r>
            <a:r>
              <a:rPr dirty="0" sz="2000" spc="-95">
                <a:latin typeface="Arial Black"/>
                <a:cs typeface="Arial Black"/>
              </a:rPr>
              <a:t>rely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on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external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state.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Make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code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more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0">
                <a:latin typeface="Arial Black"/>
                <a:cs typeface="Arial Black"/>
              </a:rPr>
              <a:t>predictable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and</a:t>
            </a:r>
            <a:r>
              <a:rPr dirty="0" sz="2000" spc="-165">
                <a:latin typeface="Arial Black"/>
                <a:cs typeface="Arial Black"/>
              </a:rPr>
              <a:t> easier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85">
                <a:latin typeface="Arial Black"/>
                <a:cs typeface="Arial Black"/>
              </a:rPr>
              <a:t>to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test.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15.</a:t>
            </a:r>
            <a:r>
              <a:rPr dirty="0" spc="-170"/>
              <a:t> </a:t>
            </a:r>
            <a:r>
              <a:rPr dirty="0" spc="-120"/>
              <a:t>Difference</a:t>
            </a:r>
            <a:r>
              <a:rPr dirty="0" spc="-165"/>
              <a:t> between </a:t>
            </a:r>
            <a:r>
              <a:rPr dirty="0" spc="-105"/>
              <a:t>function</a:t>
            </a:r>
            <a:r>
              <a:rPr dirty="0" spc="-165"/>
              <a:t> </a:t>
            </a:r>
            <a:r>
              <a:rPr dirty="0" spc="-135"/>
              <a:t>declaration</a:t>
            </a:r>
            <a:r>
              <a:rPr dirty="0" spc="-170"/>
              <a:t> </a:t>
            </a:r>
            <a:r>
              <a:rPr dirty="0" spc="-120"/>
              <a:t>and</a:t>
            </a:r>
            <a:r>
              <a:rPr dirty="0" spc="-165"/>
              <a:t> </a:t>
            </a:r>
            <a:r>
              <a:rPr dirty="0" spc="-105"/>
              <a:t>function</a:t>
            </a:r>
            <a:r>
              <a:rPr dirty="0" spc="-165"/>
              <a:t> </a:t>
            </a:r>
            <a:r>
              <a:rPr dirty="0" spc="-110"/>
              <a:t>expression?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52" y="3121332"/>
            <a:ext cx="7715249" cy="40671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75044"/>
            <a:ext cx="9345295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15599"/>
              </a:lnSpc>
              <a:spcBef>
                <a:spcPts val="100"/>
              </a:spcBef>
            </a:pPr>
            <a:r>
              <a:rPr dirty="0" sz="2000" spc="-130">
                <a:latin typeface="Arial Black"/>
                <a:cs typeface="Arial Black"/>
              </a:rPr>
              <a:t>Hoisting:</a:t>
            </a:r>
            <a:r>
              <a:rPr dirty="0" sz="2000" spc="-14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Function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declarations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are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hoisted,</a:t>
            </a:r>
            <a:r>
              <a:rPr dirty="0" sz="2000" spc="-14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expressions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are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20">
                <a:latin typeface="Arial Black"/>
                <a:cs typeface="Arial Black"/>
              </a:rPr>
              <a:t>not. </a:t>
            </a:r>
            <a:r>
              <a:rPr dirty="0" sz="2000" spc="-195">
                <a:latin typeface="Arial Black"/>
                <a:cs typeface="Arial Black"/>
              </a:rPr>
              <a:t>Usage:</a:t>
            </a:r>
            <a:r>
              <a:rPr dirty="0" sz="2000" spc="-165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Function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declarations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can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25">
                <a:latin typeface="Arial Black"/>
                <a:cs typeface="Arial Black"/>
              </a:rPr>
              <a:t>be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called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before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05">
                <a:latin typeface="Arial Black"/>
                <a:cs typeface="Arial Black"/>
              </a:rPr>
              <a:t>they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35">
                <a:latin typeface="Arial Black"/>
                <a:cs typeface="Arial Black"/>
              </a:rPr>
              <a:t>appear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95">
                <a:latin typeface="Arial Black"/>
                <a:cs typeface="Arial Black"/>
              </a:rPr>
              <a:t>in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14">
                <a:latin typeface="Arial Black"/>
                <a:cs typeface="Arial Black"/>
              </a:rPr>
              <a:t>the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0">
                <a:latin typeface="Arial Black"/>
                <a:cs typeface="Arial Black"/>
              </a:rPr>
              <a:t>code,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expressions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cannot.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ct val="115599"/>
              </a:lnSpc>
            </a:pPr>
            <a:r>
              <a:rPr dirty="0" sz="2000" spc="-150">
                <a:latin typeface="Arial Black"/>
                <a:cs typeface="Arial Black"/>
              </a:rPr>
              <a:t>Naming: </a:t>
            </a:r>
            <a:r>
              <a:rPr dirty="0" sz="2000" spc="-125">
                <a:latin typeface="Arial Black"/>
                <a:cs typeface="Arial Black"/>
              </a:rPr>
              <a:t>Function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declarations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require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name,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function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expressions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can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be </a:t>
            </a:r>
            <a:r>
              <a:rPr dirty="0" sz="2000" spc="-35">
                <a:latin typeface="Arial Black"/>
                <a:cs typeface="Arial Black"/>
              </a:rPr>
              <a:t>anonymous.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2700" spc="-245"/>
              <a:t>2.</a:t>
            </a:r>
            <a:r>
              <a:rPr dirty="0" sz="2700" spc="-240"/>
              <a:t> </a:t>
            </a:r>
            <a:r>
              <a:rPr dirty="0" sz="2700" spc="-170"/>
              <a:t>What</a:t>
            </a:r>
            <a:r>
              <a:rPr dirty="0" sz="2700" spc="-235"/>
              <a:t> </a:t>
            </a:r>
            <a:r>
              <a:rPr dirty="0" sz="2700" spc="-225"/>
              <a:t>is</a:t>
            </a:r>
            <a:r>
              <a:rPr dirty="0" sz="2700" spc="-235"/>
              <a:t> </a:t>
            </a:r>
            <a:r>
              <a:rPr dirty="0" sz="2700" spc="-150"/>
              <a:t>the</a:t>
            </a:r>
            <a:r>
              <a:rPr dirty="0" sz="2700" spc="-235"/>
              <a:t> </a:t>
            </a:r>
            <a:r>
              <a:rPr dirty="0" sz="2700" spc="-150"/>
              <a:t>difference</a:t>
            </a:r>
            <a:r>
              <a:rPr dirty="0" sz="2700" spc="-235"/>
              <a:t> </a:t>
            </a:r>
            <a:r>
              <a:rPr dirty="0" sz="2700" spc="-210"/>
              <a:t>between</a:t>
            </a:r>
            <a:r>
              <a:rPr dirty="0" sz="2700" spc="-240"/>
              <a:t> </a:t>
            </a:r>
            <a:r>
              <a:rPr dirty="0" sz="2700" spc="-310"/>
              <a:t>==</a:t>
            </a:r>
            <a:r>
              <a:rPr dirty="0" sz="2700" spc="-235"/>
              <a:t> </a:t>
            </a:r>
            <a:r>
              <a:rPr dirty="0" sz="2700" spc="-160"/>
              <a:t>and</a:t>
            </a:r>
            <a:r>
              <a:rPr dirty="0" sz="2700" spc="-235"/>
              <a:t> </a:t>
            </a:r>
            <a:r>
              <a:rPr dirty="0" sz="2700" spc="-330"/>
              <a:t>===?</a:t>
            </a:r>
            <a:endParaRPr sz="2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10" y="4484047"/>
            <a:ext cx="9143999" cy="2209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35007"/>
            <a:ext cx="9476740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96290">
              <a:lnSpc>
                <a:spcPct val="116500"/>
              </a:lnSpc>
              <a:spcBef>
                <a:spcPts val="100"/>
              </a:spcBef>
            </a:pPr>
            <a:r>
              <a:rPr dirty="0" sz="2200" spc="-195">
                <a:latin typeface="Arial Black"/>
                <a:cs typeface="Arial Black"/>
              </a:rPr>
              <a:t>The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54">
                <a:latin typeface="Arial Black"/>
                <a:cs typeface="Arial Black"/>
              </a:rPr>
              <a:t>==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10">
                <a:latin typeface="Arial Black"/>
                <a:cs typeface="Arial Black"/>
              </a:rPr>
              <a:t>(equality)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54">
                <a:latin typeface="Arial Black"/>
                <a:cs typeface="Arial Black"/>
              </a:rPr>
              <a:t>===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(strict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14">
                <a:latin typeface="Arial Black"/>
                <a:cs typeface="Arial Black"/>
              </a:rPr>
              <a:t>equality)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operators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are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used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for </a:t>
            </a:r>
            <a:r>
              <a:rPr dirty="0" sz="2200" spc="-145">
                <a:latin typeface="Arial Black"/>
                <a:cs typeface="Arial Black"/>
              </a:rPr>
              <a:t>comparison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05">
                <a:latin typeface="Arial Black"/>
                <a:cs typeface="Arial Black"/>
              </a:rPr>
              <a:t>in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60">
                <a:latin typeface="Arial Black"/>
                <a:cs typeface="Arial Black"/>
              </a:rPr>
              <a:t>JavaScript.</a:t>
            </a:r>
            <a:endParaRPr sz="2200">
              <a:latin typeface="Arial Black"/>
              <a:cs typeface="Arial Black"/>
            </a:endParaRPr>
          </a:p>
          <a:p>
            <a:pPr marL="12700" marR="191135">
              <a:lnSpc>
                <a:spcPct val="116500"/>
              </a:lnSpc>
            </a:pPr>
            <a:r>
              <a:rPr dirty="0" sz="2200" spc="-254">
                <a:latin typeface="Arial Black"/>
                <a:cs typeface="Arial Black"/>
              </a:rPr>
              <a:t>==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(Equality):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Performs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00">
                <a:latin typeface="Arial Black"/>
                <a:cs typeface="Arial Black"/>
              </a:rPr>
              <a:t>type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45">
                <a:latin typeface="Arial Black"/>
                <a:cs typeface="Arial Black"/>
              </a:rPr>
              <a:t>coercion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00">
                <a:latin typeface="Arial Black"/>
                <a:cs typeface="Arial Black"/>
              </a:rPr>
              <a:t>before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45">
                <a:latin typeface="Arial Black"/>
                <a:cs typeface="Arial Black"/>
              </a:rPr>
              <a:t>comparison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14">
                <a:latin typeface="Arial Black"/>
                <a:cs typeface="Arial Black"/>
              </a:rPr>
              <a:t>then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it </a:t>
            </a:r>
            <a:r>
              <a:rPr dirty="0" sz="2200" spc="-170">
                <a:latin typeface="Arial Black"/>
                <a:cs typeface="Arial Black"/>
              </a:rPr>
              <a:t>compares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values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10">
                <a:latin typeface="Arial Black"/>
                <a:cs typeface="Arial Black"/>
              </a:rPr>
              <a:t>after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converting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them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85">
                <a:latin typeface="Arial Black"/>
                <a:cs typeface="Arial Black"/>
              </a:rPr>
              <a:t>to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25">
                <a:latin typeface="Arial Black"/>
                <a:cs typeface="Arial Black"/>
              </a:rPr>
              <a:t>a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50">
                <a:latin typeface="Arial Black"/>
                <a:cs typeface="Arial Black"/>
              </a:rPr>
              <a:t>common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type.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6500"/>
              </a:lnSpc>
              <a:spcBef>
                <a:spcPts val="3070"/>
              </a:spcBef>
            </a:pPr>
            <a:r>
              <a:rPr dirty="0" sz="2200" spc="-254">
                <a:latin typeface="Arial Black"/>
                <a:cs typeface="Arial Black"/>
              </a:rPr>
              <a:t>===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(Strict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Equality):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55">
                <a:latin typeface="Arial Black"/>
                <a:cs typeface="Arial Black"/>
              </a:rPr>
              <a:t>Does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90">
                <a:latin typeface="Arial Black"/>
                <a:cs typeface="Arial Black"/>
              </a:rPr>
              <a:t>not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90">
                <a:latin typeface="Arial Black"/>
                <a:cs typeface="Arial Black"/>
              </a:rPr>
              <a:t>perform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00">
                <a:latin typeface="Arial Black"/>
                <a:cs typeface="Arial Black"/>
              </a:rPr>
              <a:t>type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45">
                <a:latin typeface="Arial Black"/>
                <a:cs typeface="Arial Black"/>
              </a:rPr>
              <a:t>coercion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90">
                <a:latin typeface="Arial Black"/>
                <a:cs typeface="Arial Black"/>
              </a:rPr>
              <a:t>it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14">
                <a:latin typeface="Arial Black"/>
                <a:cs typeface="Arial Black"/>
              </a:rPr>
              <a:t>compares </a:t>
            </a:r>
            <a:r>
              <a:rPr dirty="0" sz="2200" spc="-80">
                <a:latin typeface="Arial Black"/>
                <a:cs typeface="Arial Black"/>
              </a:rPr>
              <a:t>both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value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20">
                <a:latin typeface="Arial Black"/>
                <a:cs typeface="Arial Black"/>
              </a:rPr>
              <a:t>type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9" y="349345"/>
            <a:ext cx="82137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16. </a:t>
            </a:r>
            <a:r>
              <a:rPr dirty="0" sz="2100" spc="-14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35">
                <a:solidFill>
                  <a:srgbClr val="FFFFFF"/>
                </a:solidFill>
                <a:latin typeface="Arial Black"/>
                <a:cs typeface="Arial Black"/>
              </a:rPr>
              <a:t>Immediately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40">
                <a:solidFill>
                  <a:srgbClr val="FFFFFF"/>
                </a:solidFill>
                <a:latin typeface="Arial Black"/>
                <a:cs typeface="Arial Black"/>
              </a:rPr>
              <a:t>Invoked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30">
                <a:solidFill>
                  <a:srgbClr val="FFFFFF"/>
                </a:solidFill>
                <a:latin typeface="Arial Black"/>
                <a:cs typeface="Arial Black"/>
              </a:rPr>
              <a:t>Function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Expression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70">
                <a:solidFill>
                  <a:srgbClr val="FFFFFF"/>
                </a:solidFill>
                <a:latin typeface="Arial Black"/>
                <a:cs typeface="Arial Black"/>
              </a:rPr>
              <a:t>(IIFE)?</a:t>
            </a:r>
            <a:endParaRPr sz="21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551" y="2060882"/>
            <a:ext cx="6200774" cy="5067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71875"/>
            <a:ext cx="858647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165">
                <a:latin typeface="Arial Black"/>
                <a:cs typeface="Arial Black"/>
              </a:rPr>
              <a:t>An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15">
                <a:latin typeface="Arial Black"/>
                <a:cs typeface="Arial Black"/>
              </a:rPr>
              <a:t>IIFE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is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54">
                <a:latin typeface="Arial Black"/>
                <a:cs typeface="Arial Black"/>
              </a:rPr>
              <a:t>a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80">
                <a:latin typeface="Arial Black"/>
                <a:cs typeface="Arial Black"/>
              </a:rPr>
              <a:t>JavaScript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function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30">
                <a:latin typeface="Arial Black"/>
                <a:cs typeface="Arial Black"/>
              </a:rPr>
              <a:t>that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55">
                <a:latin typeface="Arial Black"/>
                <a:cs typeface="Arial Black"/>
              </a:rPr>
              <a:t>runs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75">
                <a:latin typeface="Arial Black"/>
                <a:cs typeface="Arial Black"/>
              </a:rPr>
              <a:t>as</a:t>
            </a:r>
            <a:r>
              <a:rPr dirty="0" sz="2500" spc="-215">
                <a:latin typeface="Arial Black"/>
                <a:cs typeface="Arial Black"/>
              </a:rPr>
              <a:t> </a:t>
            </a:r>
            <a:r>
              <a:rPr dirty="0" sz="2500" spc="-160">
                <a:latin typeface="Arial Black"/>
                <a:cs typeface="Arial Black"/>
              </a:rPr>
              <a:t>soon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75">
                <a:latin typeface="Arial Black"/>
                <a:cs typeface="Arial Black"/>
              </a:rPr>
              <a:t>as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100">
                <a:latin typeface="Arial Black"/>
                <a:cs typeface="Arial Black"/>
              </a:rPr>
              <a:t>it</a:t>
            </a:r>
            <a:r>
              <a:rPr dirty="0" sz="2500" spc="-220">
                <a:latin typeface="Arial Black"/>
                <a:cs typeface="Arial Black"/>
              </a:rPr>
              <a:t> </a:t>
            </a:r>
            <a:r>
              <a:rPr dirty="0" sz="2500" spc="-25">
                <a:latin typeface="Arial Black"/>
                <a:cs typeface="Arial Black"/>
              </a:rPr>
              <a:t>is </a:t>
            </a:r>
            <a:r>
              <a:rPr dirty="0" sz="2500" spc="-10">
                <a:latin typeface="Arial Black"/>
                <a:cs typeface="Arial Black"/>
              </a:rPr>
              <a:t>defined.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17.</a:t>
            </a:r>
            <a:r>
              <a:rPr dirty="0" spc="-195"/>
              <a:t> </a:t>
            </a:r>
            <a:r>
              <a:rPr dirty="0" spc="-190"/>
              <a:t>How </a:t>
            </a:r>
            <a:r>
              <a:rPr dirty="0" spc="-85"/>
              <a:t>do</a:t>
            </a:r>
            <a:r>
              <a:rPr dirty="0" spc="-195"/>
              <a:t> </a:t>
            </a:r>
            <a:r>
              <a:rPr dirty="0" spc="-100"/>
              <a:t>you</a:t>
            </a:r>
            <a:r>
              <a:rPr dirty="0" spc="-190"/>
              <a:t> </a:t>
            </a:r>
            <a:r>
              <a:rPr dirty="0" spc="-165"/>
              <a:t>create</a:t>
            </a:r>
            <a:r>
              <a:rPr dirty="0" spc="-195"/>
              <a:t> </a:t>
            </a:r>
            <a:r>
              <a:rPr dirty="0" spc="-155"/>
              <a:t>an</a:t>
            </a:r>
            <a:r>
              <a:rPr dirty="0" spc="-190"/>
              <a:t> </a:t>
            </a:r>
            <a:r>
              <a:rPr dirty="0" spc="-135"/>
              <a:t>object</a:t>
            </a:r>
            <a:r>
              <a:rPr dirty="0" spc="-190"/>
              <a:t> </a:t>
            </a:r>
            <a:r>
              <a:rPr dirty="0" spc="-90"/>
              <a:t>in</a:t>
            </a:r>
            <a:r>
              <a:rPr dirty="0" spc="-195"/>
              <a:t> </a:t>
            </a:r>
            <a:r>
              <a:rPr dirty="0" spc="-120"/>
              <a:t>JavaScript?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55" y="1942621"/>
            <a:ext cx="4886324" cy="46386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5902" y="1942621"/>
            <a:ext cx="4562474" cy="46386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06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15"/>
              <a:t>18.</a:t>
            </a:r>
            <a:r>
              <a:rPr dirty="0" sz="2300" spc="-195"/>
              <a:t> </a:t>
            </a:r>
            <a:r>
              <a:rPr dirty="0" sz="2300" spc="-210"/>
              <a:t>How</a:t>
            </a:r>
            <a:r>
              <a:rPr dirty="0" sz="2300" spc="-190"/>
              <a:t> </a:t>
            </a:r>
            <a:r>
              <a:rPr dirty="0" sz="2300" spc="-95"/>
              <a:t>do</a:t>
            </a:r>
            <a:r>
              <a:rPr dirty="0" sz="2300" spc="-195"/>
              <a:t> </a:t>
            </a:r>
            <a:r>
              <a:rPr dirty="0" sz="2300" spc="-110"/>
              <a:t>you</a:t>
            </a:r>
            <a:r>
              <a:rPr dirty="0" sz="2300" spc="-190"/>
              <a:t> </a:t>
            </a:r>
            <a:r>
              <a:rPr dirty="0" sz="2300" spc="-95"/>
              <a:t>add/remove</a:t>
            </a:r>
            <a:r>
              <a:rPr dirty="0" sz="2300" spc="-195"/>
              <a:t> </a:t>
            </a:r>
            <a:r>
              <a:rPr dirty="0" sz="2300" spc="-130"/>
              <a:t>properties</a:t>
            </a:r>
            <a:r>
              <a:rPr dirty="0" sz="2300" spc="-190"/>
              <a:t> </a:t>
            </a:r>
            <a:r>
              <a:rPr dirty="0" sz="2300" spc="-100"/>
              <a:t>to</a:t>
            </a:r>
            <a:r>
              <a:rPr dirty="0" sz="2300" spc="-195"/>
              <a:t> </a:t>
            </a:r>
            <a:r>
              <a:rPr dirty="0" sz="2300" spc="-180"/>
              <a:t>an</a:t>
            </a:r>
            <a:r>
              <a:rPr dirty="0" sz="2300" spc="-190"/>
              <a:t> </a:t>
            </a:r>
            <a:r>
              <a:rPr dirty="0" sz="2300" spc="-145"/>
              <a:t>object</a:t>
            </a:r>
            <a:r>
              <a:rPr dirty="0" sz="2300" spc="-190"/>
              <a:t> </a:t>
            </a:r>
            <a:r>
              <a:rPr dirty="0" sz="2300" spc="-95"/>
              <a:t>dynamically?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83" y="1496791"/>
            <a:ext cx="8439149" cy="50863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" y="352488"/>
            <a:ext cx="7719695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85"/>
              <a:t>19.</a:t>
            </a:r>
            <a:r>
              <a:rPr dirty="0" sz="2300" spc="-204"/>
              <a:t> </a:t>
            </a:r>
            <a:r>
              <a:rPr dirty="0" sz="2300" spc="-210"/>
              <a:t>How</a:t>
            </a:r>
            <a:r>
              <a:rPr dirty="0" sz="2300" spc="-200"/>
              <a:t> </a:t>
            </a:r>
            <a:r>
              <a:rPr dirty="0" sz="2300" spc="-95"/>
              <a:t>do</a:t>
            </a:r>
            <a:r>
              <a:rPr dirty="0" sz="2300" spc="-200"/>
              <a:t> </a:t>
            </a:r>
            <a:r>
              <a:rPr dirty="0" sz="2300" spc="-110"/>
              <a:t>you</a:t>
            </a:r>
            <a:r>
              <a:rPr dirty="0" sz="2300" spc="-200"/>
              <a:t> </a:t>
            </a:r>
            <a:r>
              <a:rPr dirty="0" sz="2300" spc="-235"/>
              <a:t>check</a:t>
            </a:r>
            <a:r>
              <a:rPr dirty="0" sz="2300" spc="-204"/>
              <a:t> </a:t>
            </a:r>
            <a:r>
              <a:rPr dirty="0" sz="2300" spc="-65"/>
              <a:t>if</a:t>
            </a:r>
            <a:r>
              <a:rPr dirty="0" sz="2300" spc="-200"/>
              <a:t> </a:t>
            </a:r>
            <a:r>
              <a:rPr dirty="0" sz="2300" spc="-254"/>
              <a:t>a</a:t>
            </a:r>
            <a:r>
              <a:rPr dirty="0" sz="2300" spc="-200"/>
              <a:t> </a:t>
            </a:r>
            <a:r>
              <a:rPr dirty="0" sz="2300" spc="-100"/>
              <a:t>property</a:t>
            </a:r>
            <a:r>
              <a:rPr dirty="0" sz="2300" spc="-200"/>
              <a:t> </a:t>
            </a:r>
            <a:r>
              <a:rPr dirty="0" sz="2300" spc="-220"/>
              <a:t>exists</a:t>
            </a:r>
            <a:r>
              <a:rPr dirty="0" sz="2300" spc="-200"/>
              <a:t> </a:t>
            </a:r>
            <a:r>
              <a:rPr dirty="0" sz="2300" spc="-105"/>
              <a:t>in</a:t>
            </a:r>
            <a:r>
              <a:rPr dirty="0" sz="2300" spc="-204"/>
              <a:t> </a:t>
            </a:r>
            <a:r>
              <a:rPr dirty="0" sz="2300" spc="-180"/>
              <a:t>an</a:t>
            </a:r>
            <a:r>
              <a:rPr dirty="0" sz="2300" spc="-200"/>
              <a:t> </a:t>
            </a:r>
            <a:r>
              <a:rPr dirty="0" sz="2300" spc="-75"/>
              <a:t>object?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783" y="1389062"/>
            <a:ext cx="6229349" cy="55816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06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20"/>
              <a:t>20.</a:t>
            </a:r>
            <a:r>
              <a:rPr dirty="0" sz="2300" spc="-200"/>
              <a:t> </a:t>
            </a:r>
            <a:r>
              <a:rPr dirty="0" sz="2300" spc="-155"/>
              <a:t>What</a:t>
            </a:r>
            <a:r>
              <a:rPr dirty="0" sz="2300" spc="-195"/>
              <a:t> is</a:t>
            </a:r>
            <a:r>
              <a:rPr dirty="0" sz="2300" spc="-200"/>
              <a:t> </a:t>
            </a:r>
            <a:r>
              <a:rPr dirty="0" sz="2300" spc="-130"/>
              <a:t>the</a:t>
            </a:r>
            <a:r>
              <a:rPr dirty="0" sz="2300" spc="-195"/>
              <a:t> </a:t>
            </a:r>
            <a:r>
              <a:rPr dirty="0" sz="2300" spc="-105"/>
              <a:t>“this”</a:t>
            </a:r>
            <a:r>
              <a:rPr dirty="0" sz="2300" spc="-200"/>
              <a:t> </a:t>
            </a:r>
            <a:r>
              <a:rPr dirty="0" sz="2300" spc="-180"/>
              <a:t>keyword</a:t>
            </a:r>
            <a:r>
              <a:rPr dirty="0" sz="2300" spc="-195"/>
              <a:t> </a:t>
            </a:r>
            <a:r>
              <a:rPr dirty="0" sz="2300" spc="-105"/>
              <a:t>in</a:t>
            </a:r>
            <a:r>
              <a:rPr dirty="0" sz="2300" spc="-195"/>
              <a:t> </a:t>
            </a:r>
            <a:r>
              <a:rPr dirty="0" sz="2300" spc="-135"/>
              <a:t>JavaScript?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34" y="1884197"/>
            <a:ext cx="5886449" cy="53435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850" y="1167438"/>
            <a:ext cx="889063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70">
                <a:latin typeface="Arial Black"/>
                <a:cs typeface="Arial Black"/>
              </a:rPr>
              <a:t>The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`this`</a:t>
            </a:r>
            <a:r>
              <a:rPr dirty="0" sz="1800" spc="-140">
                <a:latin typeface="Arial Black"/>
                <a:cs typeface="Arial Black"/>
              </a:rPr>
              <a:t> keyword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refers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object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that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executing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current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function.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Its </a:t>
            </a:r>
            <a:r>
              <a:rPr dirty="0" sz="1800" spc="-120">
                <a:latin typeface="Arial Black"/>
                <a:cs typeface="Arial Black"/>
              </a:rPr>
              <a:t>value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determined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65">
                <a:latin typeface="Arial Black"/>
                <a:cs typeface="Arial Black"/>
              </a:rPr>
              <a:t>by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60">
                <a:latin typeface="Arial Black"/>
                <a:cs typeface="Arial Black"/>
              </a:rPr>
              <a:t>how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a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called.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21.</a:t>
            </a:r>
            <a:r>
              <a:rPr dirty="0" spc="-185"/>
              <a:t> </a:t>
            </a:r>
            <a:r>
              <a:rPr dirty="0" spc="-140"/>
              <a:t>What</a:t>
            </a:r>
            <a:r>
              <a:rPr dirty="0" spc="-180"/>
              <a:t> </a:t>
            </a:r>
            <a:r>
              <a:rPr dirty="0" spc="-160"/>
              <a:t>are</a:t>
            </a:r>
            <a:r>
              <a:rPr dirty="0" spc="-180"/>
              <a:t> </a:t>
            </a:r>
            <a:r>
              <a:rPr dirty="0" spc="-120"/>
              <a:t>the</a:t>
            </a:r>
            <a:r>
              <a:rPr dirty="0" spc="-180"/>
              <a:t> </a:t>
            </a:r>
            <a:r>
              <a:rPr dirty="0" spc="-90"/>
              <a:t>different</a:t>
            </a:r>
            <a:r>
              <a:rPr dirty="0" spc="-185"/>
              <a:t> </a:t>
            </a:r>
            <a:r>
              <a:rPr dirty="0" spc="-229"/>
              <a:t>ways</a:t>
            </a:r>
            <a:r>
              <a:rPr dirty="0" spc="-180"/>
              <a:t> </a:t>
            </a:r>
            <a:r>
              <a:rPr dirty="0" spc="-90"/>
              <a:t>to</a:t>
            </a:r>
            <a:r>
              <a:rPr dirty="0" spc="-180"/>
              <a:t> </a:t>
            </a:r>
            <a:r>
              <a:rPr dirty="0" spc="-90"/>
              <a:t>loop</a:t>
            </a:r>
            <a:r>
              <a:rPr dirty="0" spc="-180"/>
              <a:t> </a:t>
            </a:r>
            <a:r>
              <a:rPr dirty="0" spc="-114"/>
              <a:t>through</a:t>
            </a:r>
            <a:r>
              <a:rPr dirty="0" spc="-185"/>
              <a:t> </a:t>
            </a:r>
            <a:r>
              <a:rPr dirty="0" spc="-155"/>
              <a:t>an</a:t>
            </a:r>
            <a:r>
              <a:rPr dirty="0" spc="-180"/>
              <a:t> </a:t>
            </a:r>
            <a:r>
              <a:rPr dirty="0" spc="-135"/>
              <a:t>array</a:t>
            </a:r>
            <a:r>
              <a:rPr dirty="0" spc="-180"/>
              <a:t> </a:t>
            </a:r>
            <a:r>
              <a:rPr dirty="0" spc="-90"/>
              <a:t>in</a:t>
            </a:r>
            <a:r>
              <a:rPr dirty="0" spc="-180"/>
              <a:t> </a:t>
            </a:r>
            <a:r>
              <a:rPr dirty="0" spc="-100"/>
              <a:t>JavaScript?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309666"/>
            <a:ext cx="8000999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21.</a:t>
            </a:r>
            <a:r>
              <a:rPr dirty="0" spc="-185"/>
              <a:t> </a:t>
            </a:r>
            <a:r>
              <a:rPr dirty="0" spc="-140"/>
              <a:t>What</a:t>
            </a:r>
            <a:r>
              <a:rPr dirty="0" spc="-180"/>
              <a:t> </a:t>
            </a:r>
            <a:r>
              <a:rPr dirty="0" spc="-160"/>
              <a:t>are</a:t>
            </a:r>
            <a:r>
              <a:rPr dirty="0" spc="-180"/>
              <a:t> </a:t>
            </a:r>
            <a:r>
              <a:rPr dirty="0" spc="-120"/>
              <a:t>the</a:t>
            </a:r>
            <a:r>
              <a:rPr dirty="0" spc="-180"/>
              <a:t> </a:t>
            </a:r>
            <a:r>
              <a:rPr dirty="0" spc="-90"/>
              <a:t>different</a:t>
            </a:r>
            <a:r>
              <a:rPr dirty="0" spc="-185"/>
              <a:t> </a:t>
            </a:r>
            <a:r>
              <a:rPr dirty="0" spc="-229"/>
              <a:t>ways</a:t>
            </a:r>
            <a:r>
              <a:rPr dirty="0" spc="-180"/>
              <a:t> </a:t>
            </a:r>
            <a:r>
              <a:rPr dirty="0" spc="-90"/>
              <a:t>to</a:t>
            </a:r>
            <a:r>
              <a:rPr dirty="0" spc="-180"/>
              <a:t> </a:t>
            </a:r>
            <a:r>
              <a:rPr dirty="0" spc="-90"/>
              <a:t>loop</a:t>
            </a:r>
            <a:r>
              <a:rPr dirty="0" spc="-180"/>
              <a:t> </a:t>
            </a:r>
            <a:r>
              <a:rPr dirty="0" spc="-114"/>
              <a:t>through</a:t>
            </a:r>
            <a:r>
              <a:rPr dirty="0" spc="-185"/>
              <a:t> </a:t>
            </a:r>
            <a:r>
              <a:rPr dirty="0" spc="-155"/>
              <a:t>an</a:t>
            </a:r>
            <a:r>
              <a:rPr dirty="0" spc="-180"/>
              <a:t> </a:t>
            </a:r>
            <a:r>
              <a:rPr dirty="0" spc="-135"/>
              <a:t>array</a:t>
            </a:r>
            <a:r>
              <a:rPr dirty="0" spc="-180"/>
              <a:t> </a:t>
            </a:r>
            <a:r>
              <a:rPr dirty="0" spc="-90"/>
              <a:t>in</a:t>
            </a:r>
            <a:r>
              <a:rPr dirty="0" spc="-180"/>
              <a:t> </a:t>
            </a:r>
            <a:r>
              <a:rPr dirty="0" spc="-100"/>
              <a:t>JavaScript?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159" y="1263329"/>
            <a:ext cx="8134349" cy="58864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" y="349345"/>
            <a:ext cx="778002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22.</a:t>
            </a:r>
            <a:r>
              <a:rPr dirty="0" spc="-175"/>
              <a:t> </a:t>
            </a:r>
            <a:r>
              <a:rPr dirty="0" spc="-160"/>
              <a:t>Explain</a:t>
            </a:r>
            <a:r>
              <a:rPr dirty="0" spc="-170"/>
              <a:t> </a:t>
            </a:r>
            <a:r>
              <a:rPr dirty="0" spc="-120"/>
              <a:t>the</a:t>
            </a:r>
            <a:r>
              <a:rPr dirty="0" spc="-170"/>
              <a:t> </a:t>
            </a:r>
            <a:r>
              <a:rPr dirty="0" spc="-120"/>
              <a:t>difference</a:t>
            </a:r>
            <a:r>
              <a:rPr dirty="0" spc="-170"/>
              <a:t> </a:t>
            </a:r>
            <a:r>
              <a:rPr dirty="0" spc="-165"/>
              <a:t>between</a:t>
            </a:r>
            <a:r>
              <a:rPr dirty="0" spc="-170"/>
              <a:t> </a:t>
            </a:r>
            <a:r>
              <a:rPr dirty="0" spc="-100"/>
              <a:t>for...in</a:t>
            </a:r>
            <a:r>
              <a:rPr dirty="0" spc="-175"/>
              <a:t> </a:t>
            </a:r>
            <a:r>
              <a:rPr dirty="0" spc="-120"/>
              <a:t>and</a:t>
            </a:r>
            <a:r>
              <a:rPr dirty="0" spc="-170"/>
              <a:t> </a:t>
            </a:r>
            <a:r>
              <a:rPr dirty="0" spc="-90"/>
              <a:t>for...of</a:t>
            </a:r>
            <a:r>
              <a:rPr dirty="0" spc="-170"/>
              <a:t> </a:t>
            </a:r>
            <a:r>
              <a:rPr dirty="0" spc="-10"/>
              <a:t>loops.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18" y="1510522"/>
            <a:ext cx="9267824" cy="53149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" y="349345"/>
            <a:ext cx="690118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23.</a:t>
            </a:r>
            <a:r>
              <a:rPr dirty="0" spc="-185"/>
              <a:t> </a:t>
            </a:r>
            <a:r>
              <a:rPr dirty="0" spc="-190"/>
              <a:t>How</a:t>
            </a:r>
            <a:r>
              <a:rPr dirty="0" spc="-180"/>
              <a:t> </a:t>
            </a:r>
            <a:r>
              <a:rPr dirty="0" spc="-85"/>
              <a:t>do</a:t>
            </a:r>
            <a:r>
              <a:rPr dirty="0" spc="-180"/>
              <a:t> </a:t>
            </a:r>
            <a:r>
              <a:rPr dirty="0" spc="-100"/>
              <a:t>you</a:t>
            </a:r>
            <a:r>
              <a:rPr dirty="0" spc="-180"/>
              <a:t> </a:t>
            </a:r>
            <a:r>
              <a:rPr dirty="0" spc="-90"/>
              <a:t>add/remove</a:t>
            </a:r>
            <a:r>
              <a:rPr dirty="0" spc="-180"/>
              <a:t> </a:t>
            </a:r>
            <a:r>
              <a:rPr dirty="0" spc="-155"/>
              <a:t>elements</a:t>
            </a:r>
            <a:r>
              <a:rPr dirty="0" spc="-180"/>
              <a:t> </a:t>
            </a:r>
            <a:r>
              <a:rPr dirty="0" spc="-85"/>
              <a:t>from</a:t>
            </a:r>
            <a:r>
              <a:rPr dirty="0" spc="-180"/>
              <a:t> </a:t>
            </a:r>
            <a:r>
              <a:rPr dirty="0" spc="-155"/>
              <a:t>an</a:t>
            </a:r>
            <a:r>
              <a:rPr dirty="0" spc="-180"/>
              <a:t> </a:t>
            </a:r>
            <a:r>
              <a:rPr dirty="0" spc="-60"/>
              <a:t>array?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28" y="1331718"/>
            <a:ext cx="9039224" cy="55721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514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24.</a:t>
            </a:r>
            <a:r>
              <a:rPr dirty="0" spc="-185"/>
              <a:t> </a:t>
            </a:r>
            <a:r>
              <a:rPr dirty="0" spc="-140"/>
              <a:t>What</a:t>
            </a:r>
            <a:r>
              <a:rPr dirty="0" spc="-185"/>
              <a:t> is</a:t>
            </a:r>
            <a:r>
              <a:rPr dirty="0" spc="-180"/>
              <a:t> </a:t>
            </a:r>
            <a:r>
              <a:rPr dirty="0" spc="-120"/>
              <a:t>the</a:t>
            </a:r>
            <a:r>
              <a:rPr dirty="0" spc="-185"/>
              <a:t> </a:t>
            </a:r>
            <a:r>
              <a:rPr dirty="0" spc="-125"/>
              <a:t>purpose</a:t>
            </a:r>
            <a:r>
              <a:rPr dirty="0" spc="-180"/>
              <a:t> </a:t>
            </a:r>
            <a:r>
              <a:rPr dirty="0" spc="-60"/>
              <a:t>of</a:t>
            </a:r>
            <a:r>
              <a:rPr dirty="0" spc="-185"/>
              <a:t> </a:t>
            </a:r>
            <a:r>
              <a:rPr dirty="0" spc="-120"/>
              <a:t>the</a:t>
            </a:r>
            <a:r>
              <a:rPr dirty="0" spc="-180"/>
              <a:t> </a:t>
            </a:r>
            <a:r>
              <a:rPr dirty="0" spc="-125"/>
              <a:t>map()</a:t>
            </a:r>
            <a:r>
              <a:rPr dirty="0" spc="-185"/>
              <a:t> </a:t>
            </a:r>
            <a:r>
              <a:rPr dirty="0" spc="-65"/>
              <a:t>function?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20" y="2140708"/>
            <a:ext cx="9324973" cy="4714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1520" y="1170944"/>
            <a:ext cx="887666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175">
                <a:latin typeface="Arial Black"/>
                <a:cs typeface="Arial Black"/>
              </a:rPr>
              <a:t>The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map()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method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50">
                <a:latin typeface="Arial Black"/>
                <a:cs typeface="Arial Black"/>
              </a:rPr>
              <a:t>creates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95">
                <a:latin typeface="Arial Black"/>
                <a:cs typeface="Arial Black"/>
              </a:rPr>
              <a:t>a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90">
                <a:latin typeface="Arial Black"/>
                <a:cs typeface="Arial Black"/>
              </a:rPr>
              <a:t>new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array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with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results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of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35">
                <a:latin typeface="Arial Black"/>
                <a:cs typeface="Arial Black"/>
              </a:rPr>
              <a:t>calling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95">
                <a:latin typeface="Arial Black"/>
                <a:cs typeface="Arial Black"/>
              </a:rPr>
              <a:t>a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20">
                <a:latin typeface="Arial Black"/>
                <a:cs typeface="Arial Black"/>
              </a:rPr>
              <a:t>provided </a:t>
            </a:r>
            <a:r>
              <a:rPr dirty="0" sz="1900" spc="-95">
                <a:latin typeface="Arial Black"/>
                <a:cs typeface="Arial Black"/>
              </a:rPr>
              <a:t>function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85">
                <a:latin typeface="Arial Black"/>
                <a:cs typeface="Arial Black"/>
              </a:rPr>
              <a:t>on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every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element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in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">
                <a:latin typeface="Arial Black"/>
                <a:cs typeface="Arial Black"/>
              </a:rPr>
              <a:t>array.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00"/>
              <a:t>3.</a:t>
            </a:r>
            <a:r>
              <a:rPr dirty="0" sz="2700" spc="-235"/>
              <a:t> </a:t>
            </a:r>
            <a:r>
              <a:rPr dirty="0" sz="2700" spc="-170"/>
              <a:t>What</a:t>
            </a:r>
            <a:r>
              <a:rPr dirty="0" sz="2700" spc="-235"/>
              <a:t> </a:t>
            </a:r>
            <a:r>
              <a:rPr dirty="0" sz="2700" spc="-225"/>
              <a:t>is</a:t>
            </a:r>
            <a:r>
              <a:rPr dirty="0" sz="2700" spc="-235"/>
              <a:t> </a:t>
            </a:r>
            <a:r>
              <a:rPr dirty="0" sz="2700" spc="-150"/>
              <a:t>the</a:t>
            </a:r>
            <a:r>
              <a:rPr dirty="0" sz="2700" spc="-229"/>
              <a:t> </a:t>
            </a:r>
            <a:r>
              <a:rPr dirty="0" sz="2700" spc="-150"/>
              <a:t>difference</a:t>
            </a:r>
            <a:r>
              <a:rPr dirty="0" sz="2700" spc="-235"/>
              <a:t> </a:t>
            </a:r>
            <a:r>
              <a:rPr dirty="0" sz="2700" spc="-210"/>
              <a:t>between</a:t>
            </a:r>
            <a:r>
              <a:rPr dirty="0" sz="2700" spc="-235"/>
              <a:t> </a:t>
            </a:r>
            <a:r>
              <a:rPr dirty="0" sz="2700" spc="-105"/>
              <a:t>null</a:t>
            </a:r>
            <a:r>
              <a:rPr dirty="0" sz="2700" spc="-229"/>
              <a:t> </a:t>
            </a:r>
            <a:r>
              <a:rPr dirty="0" sz="2700" spc="-160"/>
              <a:t>and</a:t>
            </a:r>
            <a:r>
              <a:rPr dirty="0" sz="2700" spc="-235"/>
              <a:t> </a:t>
            </a:r>
            <a:r>
              <a:rPr dirty="0" sz="2700" spc="-85"/>
              <a:t>undefined?</a:t>
            </a:r>
            <a:endParaRPr sz="2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813" y="4221419"/>
            <a:ext cx="6353174" cy="27908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35007"/>
            <a:ext cx="9329420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8975">
              <a:lnSpc>
                <a:spcPct val="116500"/>
              </a:lnSpc>
              <a:spcBef>
                <a:spcPts val="100"/>
              </a:spcBef>
            </a:pPr>
            <a:r>
              <a:rPr dirty="0" sz="2200" spc="-95">
                <a:latin typeface="Arial Black"/>
                <a:cs typeface="Arial Black"/>
              </a:rPr>
              <a:t>Null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95">
                <a:latin typeface="Arial Black"/>
                <a:cs typeface="Arial Black"/>
              </a:rPr>
              <a:t>undefined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are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80">
                <a:latin typeface="Arial Black"/>
                <a:cs typeface="Arial Black"/>
              </a:rPr>
              <a:t>both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used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85">
                <a:latin typeface="Arial Black"/>
                <a:cs typeface="Arial Black"/>
              </a:rPr>
              <a:t>to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represent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the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185">
                <a:latin typeface="Arial Black"/>
                <a:cs typeface="Arial Black"/>
              </a:rPr>
              <a:t>absence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 spc="-55">
                <a:latin typeface="Arial Black"/>
                <a:cs typeface="Arial Black"/>
              </a:rPr>
              <a:t>of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50">
                <a:latin typeface="Arial Black"/>
                <a:cs typeface="Arial Black"/>
              </a:rPr>
              <a:t>a </a:t>
            </a:r>
            <a:r>
              <a:rPr dirty="0" sz="2200" spc="-10">
                <a:latin typeface="Arial Black"/>
                <a:cs typeface="Arial Black"/>
              </a:rPr>
              <a:t>value.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6500"/>
              </a:lnSpc>
            </a:pPr>
            <a:r>
              <a:rPr dirty="0" sz="2200" spc="-105">
                <a:latin typeface="Arial Black"/>
                <a:cs typeface="Arial Black"/>
              </a:rPr>
              <a:t>Null: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Must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be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explicitly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80">
                <a:latin typeface="Arial Black"/>
                <a:cs typeface="Arial Black"/>
              </a:rPr>
              <a:t>assigned.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25">
                <a:latin typeface="Arial Black"/>
                <a:cs typeface="Arial Black"/>
              </a:rPr>
              <a:t>Typeof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85">
                <a:latin typeface="Arial Black"/>
                <a:cs typeface="Arial Black"/>
              </a:rPr>
              <a:t>null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25">
                <a:latin typeface="Arial Black"/>
                <a:cs typeface="Arial Black"/>
              </a:rPr>
              <a:t>returns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25">
                <a:latin typeface="Arial Black"/>
                <a:cs typeface="Arial Black"/>
              </a:rPr>
              <a:t>"object"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(this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is </a:t>
            </a:r>
            <a:r>
              <a:rPr dirty="0" sz="2200" spc="-225">
                <a:latin typeface="Arial Black"/>
                <a:cs typeface="Arial Black"/>
              </a:rPr>
              <a:t>a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90">
                <a:latin typeface="Arial Black"/>
                <a:cs typeface="Arial Black"/>
              </a:rPr>
              <a:t>known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JavaScript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20">
                <a:latin typeface="Arial Black"/>
                <a:cs typeface="Arial Black"/>
              </a:rPr>
              <a:t>bug)</a:t>
            </a:r>
            <a:endParaRPr sz="2200">
              <a:latin typeface="Arial Black"/>
              <a:cs typeface="Arial Black"/>
            </a:endParaRPr>
          </a:p>
          <a:p>
            <a:pPr marL="12700" marR="513715">
              <a:lnSpc>
                <a:spcPct val="116500"/>
              </a:lnSpc>
              <a:spcBef>
                <a:spcPts val="3070"/>
              </a:spcBef>
            </a:pPr>
            <a:r>
              <a:rPr dirty="0" sz="2200" spc="-114">
                <a:latin typeface="Arial Black"/>
                <a:cs typeface="Arial Black"/>
              </a:rPr>
              <a:t>Undefined:</a:t>
            </a:r>
            <a:r>
              <a:rPr dirty="0" sz="2200" spc="-170">
                <a:latin typeface="Arial Black"/>
                <a:cs typeface="Arial Black"/>
              </a:rPr>
              <a:t> Represents </a:t>
            </a:r>
            <a:r>
              <a:rPr dirty="0" sz="2200" spc="-225">
                <a:latin typeface="Arial Black"/>
                <a:cs typeface="Arial Black"/>
              </a:rPr>
              <a:t>a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variable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14">
                <a:latin typeface="Arial Black"/>
                <a:cs typeface="Arial Black"/>
              </a:rPr>
              <a:t>that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04">
                <a:latin typeface="Arial Black"/>
                <a:cs typeface="Arial Black"/>
              </a:rPr>
              <a:t>has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been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declared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80">
                <a:latin typeface="Arial Black"/>
                <a:cs typeface="Arial Black"/>
              </a:rPr>
              <a:t>but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not </a:t>
            </a:r>
            <a:r>
              <a:rPr dirty="0" sz="2200" spc="-185">
                <a:latin typeface="Arial Black"/>
                <a:cs typeface="Arial Black"/>
              </a:rPr>
              <a:t>assigned </a:t>
            </a:r>
            <a:r>
              <a:rPr dirty="0" sz="2200" spc="-225">
                <a:latin typeface="Arial Black"/>
                <a:cs typeface="Arial Black"/>
              </a:rPr>
              <a:t>a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value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25">
                <a:latin typeface="Arial Black"/>
                <a:cs typeface="Arial Black"/>
              </a:rPr>
              <a:t>.Typeof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95">
                <a:latin typeface="Arial Black"/>
                <a:cs typeface="Arial Black"/>
              </a:rPr>
              <a:t>undefined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25">
                <a:latin typeface="Arial Black"/>
                <a:cs typeface="Arial Black"/>
              </a:rPr>
              <a:t>returns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"undefined"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25.</a:t>
            </a:r>
            <a:r>
              <a:rPr dirty="0" spc="-175"/>
              <a:t> </a:t>
            </a:r>
            <a:r>
              <a:rPr dirty="0" spc="-160"/>
              <a:t>Explain</a:t>
            </a:r>
            <a:r>
              <a:rPr dirty="0" spc="-170"/>
              <a:t> </a:t>
            </a:r>
            <a:r>
              <a:rPr dirty="0" spc="-120"/>
              <a:t>the</a:t>
            </a:r>
            <a:r>
              <a:rPr dirty="0" spc="-175"/>
              <a:t> </a:t>
            </a:r>
            <a:r>
              <a:rPr dirty="0" spc="-120"/>
              <a:t>difference</a:t>
            </a:r>
            <a:r>
              <a:rPr dirty="0" spc="-170"/>
              <a:t> </a:t>
            </a:r>
            <a:r>
              <a:rPr dirty="0" spc="-165"/>
              <a:t>between</a:t>
            </a:r>
            <a:r>
              <a:rPr dirty="0" spc="-175"/>
              <a:t> </a:t>
            </a:r>
            <a:r>
              <a:rPr dirty="0" spc="-85"/>
              <a:t>filter()</a:t>
            </a:r>
            <a:r>
              <a:rPr dirty="0" spc="-170"/>
              <a:t> </a:t>
            </a:r>
            <a:r>
              <a:rPr dirty="0" spc="-120"/>
              <a:t>and</a:t>
            </a:r>
            <a:r>
              <a:rPr dirty="0" spc="-170"/>
              <a:t> </a:t>
            </a:r>
            <a:r>
              <a:rPr dirty="0" spc="-75"/>
              <a:t>find()</a:t>
            </a:r>
            <a:r>
              <a:rPr dirty="0" spc="-175"/>
              <a:t> </a:t>
            </a:r>
            <a:r>
              <a:rPr dirty="0" spc="-55"/>
              <a:t>methods.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286" y="1632361"/>
            <a:ext cx="9353549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26.</a:t>
            </a:r>
            <a:r>
              <a:rPr dirty="0" spc="-175"/>
              <a:t> </a:t>
            </a:r>
            <a:r>
              <a:rPr dirty="0" spc="-160"/>
              <a:t>Explain</a:t>
            </a:r>
            <a:r>
              <a:rPr dirty="0" spc="-175"/>
              <a:t> </a:t>
            </a:r>
            <a:r>
              <a:rPr dirty="0" spc="-120"/>
              <a:t>the</a:t>
            </a:r>
            <a:r>
              <a:rPr dirty="0" spc="-170"/>
              <a:t> </a:t>
            </a:r>
            <a:r>
              <a:rPr dirty="0" spc="-120"/>
              <a:t>difference</a:t>
            </a:r>
            <a:r>
              <a:rPr dirty="0" spc="-175"/>
              <a:t> </a:t>
            </a:r>
            <a:r>
              <a:rPr dirty="0" spc="-165"/>
              <a:t>between</a:t>
            </a:r>
            <a:r>
              <a:rPr dirty="0" spc="-170"/>
              <a:t> </a:t>
            </a:r>
            <a:r>
              <a:rPr dirty="0" spc="-150"/>
              <a:t>some()</a:t>
            </a:r>
            <a:r>
              <a:rPr dirty="0" spc="-175"/>
              <a:t> </a:t>
            </a:r>
            <a:r>
              <a:rPr dirty="0" spc="-120"/>
              <a:t>and</a:t>
            </a:r>
            <a:r>
              <a:rPr dirty="0" spc="-170"/>
              <a:t> </a:t>
            </a:r>
            <a:r>
              <a:rPr dirty="0" spc="-114"/>
              <a:t>every()</a:t>
            </a:r>
            <a:r>
              <a:rPr dirty="0" spc="-175"/>
              <a:t> </a:t>
            </a:r>
            <a:r>
              <a:rPr dirty="0" spc="-50"/>
              <a:t>methods.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360" y="3445068"/>
            <a:ext cx="6334124" cy="36290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0113" y="1129223"/>
            <a:ext cx="9468485" cy="2206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30">
                <a:latin typeface="Arial Black"/>
                <a:cs typeface="Arial Black"/>
              </a:rPr>
              <a:t>some()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method: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Returns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true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if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at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least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one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element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in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array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satisfies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the </a:t>
            </a:r>
            <a:r>
              <a:rPr dirty="0" sz="1800" spc="-70">
                <a:latin typeface="Arial Black"/>
                <a:cs typeface="Arial Black"/>
              </a:rPr>
              <a:t>provided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testing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function.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Stops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iterating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soon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it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finds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an </a:t>
            </a:r>
            <a:r>
              <a:rPr dirty="0" sz="1800" spc="-110">
                <a:latin typeface="Arial Black"/>
                <a:cs typeface="Arial Black"/>
              </a:rPr>
              <a:t>element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that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satisfies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condition.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Returns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false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if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no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elements </a:t>
            </a:r>
            <a:r>
              <a:rPr dirty="0" sz="1800" spc="-120">
                <a:latin typeface="Arial Black"/>
                <a:cs typeface="Arial Black"/>
              </a:rPr>
              <a:t>satisfy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condition.</a:t>
            </a:r>
            <a:endParaRPr sz="1800">
              <a:latin typeface="Arial Black"/>
              <a:cs typeface="Arial Black"/>
            </a:endParaRPr>
          </a:p>
          <a:p>
            <a:pPr marL="12700" marR="128270">
              <a:lnSpc>
                <a:spcPct val="114599"/>
              </a:lnSpc>
              <a:spcBef>
                <a:spcPts val="2325"/>
              </a:spcBef>
            </a:pPr>
            <a:r>
              <a:rPr dirty="0" sz="1800" spc="-95">
                <a:latin typeface="Arial Black"/>
                <a:cs typeface="Arial Black"/>
              </a:rPr>
              <a:t>every()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method: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Returns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true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if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all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elements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in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array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satisfy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provided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65">
                <a:latin typeface="Arial Black"/>
                <a:cs typeface="Arial Black"/>
              </a:rPr>
              <a:t>testing </a:t>
            </a:r>
            <a:r>
              <a:rPr dirty="0" sz="1800" spc="-95">
                <a:latin typeface="Arial Black"/>
                <a:cs typeface="Arial Black"/>
              </a:rPr>
              <a:t>function.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Stops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iterating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soon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it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finds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an </a:t>
            </a:r>
            <a:r>
              <a:rPr dirty="0" sz="1800" spc="-110">
                <a:latin typeface="Arial Black"/>
                <a:cs typeface="Arial Black"/>
              </a:rPr>
              <a:t>element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that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doesn't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satisfy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the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 Black"/>
                <a:cs typeface="Arial Black"/>
              </a:rPr>
              <a:t>condition.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2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65"/>
              <a:t>27.</a:t>
            </a:r>
            <a:r>
              <a:rPr dirty="0" sz="2300" spc="-204"/>
              <a:t> </a:t>
            </a:r>
            <a:r>
              <a:rPr dirty="0" sz="2300" spc="-210"/>
              <a:t>How</a:t>
            </a:r>
            <a:r>
              <a:rPr dirty="0" sz="2300" spc="-200"/>
              <a:t> </a:t>
            </a:r>
            <a:r>
              <a:rPr dirty="0" sz="2300" spc="-95"/>
              <a:t>do</a:t>
            </a:r>
            <a:r>
              <a:rPr dirty="0" sz="2300" spc="-204"/>
              <a:t> </a:t>
            </a:r>
            <a:r>
              <a:rPr dirty="0" sz="2300" spc="-110"/>
              <a:t>you</a:t>
            </a:r>
            <a:r>
              <a:rPr dirty="0" sz="2300" spc="-200"/>
              <a:t> </a:t>
            </a:r>
            <a:r>
              <a:rPr dirty="0" sz="2300" spc="-185"/>
              <a:t>select</a:t>
            </a:r>
            <a:r>
              <a:rPr dirty="0" sz="2300" spc="-200"/>
              <a:t> </a:t>
            </a:r>
            <a:r>
              <a:rPr dirty="0" sz="2300" spc="-165"/>
              <a:t>elements</a:t>
            </a:r>
            <a:r>
              <a:rPr dirty="0" sz="2300" spc="-204"/>
              <a:t> </a:t>
            </a:r>
            <a:r>
              <a:rPr dirty="0" sz="2300" spc="-105"/>
              <a:t>in</a:t>
            </a:r>
            <a:r>
              <a:rPr dirty="0" sz="2300" spc="-200"/>
              <a:t> </a:t>
            </a:r>
            <a:r>
              <a:rPr dirty="0" sz="2300" spc="-130"/>
              <a:t>the</a:t>
            </a:r>
            <a:r>
              <a:rPr dirty="0" sz="2300" spc="-200"/>
              <a:t> </a:t>
            </a:r>
            <a:r>
              <a:rPr dirty="0" sz="2300" spc="-90"/>
              <a:t>DOM</a:t>
            </a:r>
            <a:r>
              <a:rPr dirty="0" sz="2300" spc="-210"/>
              <a:t> </a:t>
            </a:r>
            <a:r>
              <a:rPr dirty="0" sz="2300" spc="-175"/>
              <a:t>using</a:t>
            </a:r>
            <a:r>
              <a:rPr dirty="0" sz="2300" spc="-200"/>
              <a:t> </a:t>
            </a:r>
            <a:r>
              <a:rPr dirty="0" sz="2300" spc="-120"/>
              <a:t>JavaScript?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067" y="1267439"/>
            <a:ext cx="7458074" cy="58864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2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85"/>
              <a:t>28.</a:t>
            </a:r>
            <a:r>
              <a:rPr dirty="0" sz="2300" spc="-200"/>
              <a:t> </a:t>
            </a:r>
            <a:r>
              <a:rPr dirty="0" sz="2300" spc="-210"/>
              <a:t>How</a:t>
            </a:r>
            <a:r>
              <a:rPr dirty="0" sz="2300" spc="-200"/>
              <a:t> </a:t>
            </a:r>
            <a:r>
              <a:rPr dirty="0" sz="2300" spc="-95"/>
              <a:t>do</a:t>
            </a:r>
            <a:r>
              <a:rPr dirty="0" sz="2300" spc="-200"/>
              <a:t> </a:t>
            </a:r>
            <a:r>
              <a:rPr dirty="0" sz="2300" spc="-110"/>
              <a:t>you</a:t>
            </a:r>
            <a:r>
              <a:rPr dirty="0" sz="2300" spc="-200"/>
              <a:t> </a:t>
            </a:r>
            <a:r>
              <a:rPr dirty="0" sz="2300" spc="-185"/>
              <a:t>create</a:t>
            </a:r>
            <a:r>
              <a:rPr dirty="0" sz="2300" spc="-200"/>
              <a:t> </a:t>
            </a:r>
            <a:r>
              <a:rPr dirty="0" sz="2300" spc="-145"/>
              <a:t>and</a:t>
            </a:r>
            <a:r>
              <a:rPr dirty="0" sz="2300" spc="-200"/>
              <a:t> </a:t>
            </a:r>
            <a:r>
              <a:rPr dirty="0" sz="2300" spc="-130"/>
              <a:t>append</a:t>
            </a:r>
            <a:r>
              <a:rPr dirty="0" sz="2300" spc="-200"/>
              <a:t> </a:t>
            </a:r>
            <a:r>
              <a:rPr dirty="0" sz="2300" spc="-165"/>
              <a:t>elements</a:t>
            </a:r>
            <a:r>
              <a:rPr dirty="0" sz="2300" spc="-200"/>
              <a:t> </a:t>
            </a:r>
            <a:r>
              <a:rPr dirty="0" sz="2300" spc="-100"/>
              <a:t>to</a:t>
            </a:r>
            <a:r>
              <a:rPr dirty="0" sz="2300" spc="-200"/>
              <a:t> </a:t>
            </a:r>
            <a:r>
              <a:rPr dirty="0" sz="2300" spc="-130"/>
              <a:t>the</a:t>
            </a:r>
            <a:r>
              <a:rPr dirty="0" sz="2300" spc="-195"/>
              <a:t> </a:t>
            </a:r>
            <a:r>
              <a:rPr dirty="0" sz="2300" spc="-20"/>
              <a:t>DOM?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302" y="1253646"/>
            <a:ext cx="6829424" cy="59150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29.</a:t>
            </a:r>
            <a:r>
              <a:rPr dirty="0" spc="-170"/>
              <a:t> </a:t>
            </a:r>
            <a:r>
              <a:rPr dirty="0" spc="-160"/>
              <a:t>Explain</a:t>
            </a:r>
            <a:r>
              <a:rPr dirty="0" spc="-170"/>
              <a:t> </a:t>
            </a:r>
            <a:r>
              <a:rPr dirty="0" spc="-120"/>
              <a:t>the</a:t>
            </a:r>
            <a:r>
              <a:rPr dirty="0" spc="-165"/>
              <a:t> </a:t>
            </a:r>
            <a:r>
              <a:rPr dirty="0" spc="-120"/>
              <a:t>difference</a:t>
            </a:r>
            <a:r>
              <a:rPr dirty="0" spc="-170"/>
              <a:t> </a:t>
            </a:r>
            <a:r>
              <a:rPr dirty="0" spc="-165"/>
              <a:t>between</a:t>
            </a:r>
            <a:r>
              <a:rPr dirty="0" spc="-170"/>
              <a:t> </a:t>
            </a:r>
            <a:r>
              <a:rPr dirty="0" spc="-140"/>
              <a:t>innerHTML</a:t>
            </a:r>
            <a:r>
              <a:rPr dirty="0" spc="-165"/>
              <a:t> </a:t>
            </a:r>
            <a:r>
              <a:rPr dirty="0" spc="-120"/>
              <a:t>and</a:t>
            </a:r>
            <a:r>
              <a:rPr dirty="0" spc="-170"/>
              <a:t> </a:t>
            </a:r>
            <a:r>
              <a:rPr dirty="0" spc="-80"/>
              <a:t>textContent.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3383932"/>
            <a:ext cx="8086724" cy="37528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245" y="1163318"/>
            <a:ext cx="8508365" cy="19113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190">
                <a:latin typeface="Arial Black"/>
                <a:cs typeface="Arial Black"/>
              </a:rPr>
              <a:t>Key</a:t>
            </a:r>
            <a:r>
              <a:rPr dirty="0" sz="1800" spc="-160">
                <a:latin typeface="Arial Black"/>
                <a:cs typeface="Arial Black"/>
              </a:rPr>
              <a:t> </a:t>
            </a:r>
            <a:r>
              <a:rPr dirty="0" sz="1800" spc="-30">
                <a:latin typeface="Arial Black"/>
                <a:cs typeface="Arial Black"/>
              </a:rPr>
              <a:t>differences:</a:t>
            </a:r>
            <a:endParaRPr sz="1800">
              <a:latin typeface="Arial Black"/>
              <a:cs typeface="Arial Black"/>
            </a:endParaRPr>
          </a:p>
          <a:p>
            <a:pPr marL="248285" indent="-2413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48285" algn="l"/>
              </a:tabLst>
            </a:pPr>
            <a:r>
              <a:rPr dirty="0" sz="1800" spc="-120">
                <a:latin typeface="Arial Black"/>
                <a:cs typeface="Arial Black"/>
              </a:rPr>
              <a:t>innerHTML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50">
                <a:latin typeface="Arial Black"/>
                <a:cs typeface="Arial Black"/>
              </a:rPr>
              <a:t>parses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content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HTML,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textContent</a:t>
            </a:r>
            <a:r>
              <a:rPr dirty="0" sz="1800" spc="-135">
                <a:latin typeface="Arial Black"/>
                <a:cs typeface="Arial Black"/>
              </a:rPr>
              <a:t> does </a:t>
            </a:r>
            <a:r>
              <a:rPr dirty="0" sz="1800" spc="-25">
                <a:latin typeface="Arial Black"/>
                <a:cs typeface="Arial Black"/>
              </a:rPr>
              <a:t>not</a:t>
            </a:r>
            <a:endParaRPr sz="1800">
              <a:latin typeface="Arial Black"/>
              <a:cs typeface="Arial Black"/>
            </a:endParaRPr>
          </a:p>
          <a:p>
            <a:pPr marL="255270" indent="-24257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55270" algn="l"/>
              </a:tabLst>
            </a:pPr>
            <a:r>
              <a:rPr dirty="0" sz="1800" spc="-120">
                <a:latin typeface="Arial Black"/>
                <a:cs typeface="Arial Black"/>
              </a:rPr>
              <a:t>innerHTML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can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be</a:t>
            </a:r>
            <a:r>
              <a:rPr dirty="0" sz="1800" spc="-150">
                <a:latin typeface="Arial Black"/>
                <a:cs typeface="Arial Black"/>
              </a:rPr>
              <a:t> slower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less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secure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(risk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of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29">
                <a:latin typeface="Arial Black"/>
                <a:cs typeface="Arial Black"/>
              </a:rPr>
              <a:t>XSS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attacks)</a:t>
            </a:r>
            <a:endParaRPr sz="1800">
              <a:latin typeface="Arial Black"/>
              <a:cs typeface="Arial Black"/>
            </a:endParaRPr>
          </a:p>
          <a:p>
            <a:pPr marL="263525" indent="-25082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63525" algn="l"/>
              </a:tabLst>
            </a:pPr>
            <a:r>
              <a:rPr dirty="0" sz="1800" spc="-114">
                <a:latin typeface="Arial Black"/>
                <a:cs typeface="Arial Black"/>
              </a:rPr>
              <a:t>textContent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generally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faster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safer</a:t>
            </a:r>
            <a:endParaRPr sz="1800">
              <a:latin typeface="Arial Black"/>
              <a:cs typeface="Arial Black"/>
            </a:endParaRPr>
          </a:p>
          <a:p>
            <a:pPr marL="270510" indent="-25781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70510" algn="l"/>
              </a:tabLst>
            </a:pPr>
            <a:r>
              <a:rPr dirty="0" sz="1800" spc="-120">
                <a:latin typeface="Arial Black"/>
                <a:cs typeface="Arial Black"/>
              </a:rPr>
              <a:t>innerHTML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returns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all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content,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including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script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style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element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content</a:t>
            </a:r>
            <a:endParaRPr sz="1800">
              <a:latin typeface="Arial Black"/>
              <a:cs typeface="Arial Black"/>
            </a:endParaRPr>
          </a:p>
          <a:p>
            <a:pPr marL="265430" indent="-252729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65430" algn="l"/>
              </a:tabLst>
            </a:pPr>
            <a:r>
              <a:rPr dirty="0" sz="1800" spc="-114">
                <a:latin typeface="Arial Black"/>
                <a:cs typeface="Arial Black"/>
              </a:rPr>
              <a:t>textContent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returns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text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content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of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all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elements, </a:t>
            </a:r>
            <a:r>
              <a:rPr dirty="0" sz="1800" spc="-114">
                <a:latin typeface="Arial Black"/>
                <a:cs typeface="Arial Black"/>
              </a:rPr>
              <a:t>ignoring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20">
                <a:latin typeface="Arial Black"/>
                <a:cs typeface="Arial Black"/>
              </a:rPr>
              <a:t>tags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30.</a:t>
            </a:r>
            <a:r>
              <a:rPr dirty="0" spc="-190"/>
              <a:t> How</a:t>
            </a:r>
            <a:r>
              <a:rPr dirty="0" spc="-185"/>
              <a:t> </a:t>
            </a:r>
            <a:r>
              <a:rPr dirty="0" spc="-85"/>
              <a:t>do</a:t>
            </a:r>
            <a:r>
              <a:rPr dirty="0" spc="-185"/>
              <a:t> </a:t>
            </a:r>
            <a:r>
              <a:rPr dirty="0" spc="-100"/>
              <a:t>you</a:t>
            </a:r>
            <a:r>
              <a:rPr dirty="0" spc="-185"/>
              <a:t> </a:t>
            </a:r>
            <a:r>
              <a:rPr dirty="0" spc="-135"/>
              <a:t>remove</a:t>
            </a:r>
            <a:r>
              <a:rPr dirty="0" spc="-190"/>
              <a:t> </a:t>
            </a:r>
            <a:r>
              <a:rPr dirty="0" spc="-155"/>
              <a:t>an</a:t>
            </a:r>
            <a:r>
              <a:rPr dirty="0" spc="-185"/>
              <a:t> </a:t>
            </a:r>
            <a:r>
              <a:rPr dirty="0" spc="-140"/>
              <a:t>element</a:t>
            </a:r>
            <a:r>
              <a:rPr dirty="0" spc="-185"/>
              <a:t> </a:t>
            </a:r>
            <a:r>
              <a:rPr dirty="0" spc="-85"/>
              <a:t>from</a:t>
            </a:r>
            <a:r>
              <a:rPr dirty="0" spc="-185"/>
              <a:t> </a:t>
            </a:r>
            <a:r>
              <a:rPr dirty="0" spc="-120"/>
              <a:t>the</a:t>
            </a:r>
            <a:r>
              <a:rPr dirty="0" spc="-185"/>
              <a:t> </a:t>
            </a:r>
            <a:r>
              <a:rPr dirty="0" spc="-20"/>
              <a:t>DOM?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934" y="1701308"/>
            <a:ext cx="9201149" cy="47529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99" y="185451"/>
            <a:ext cx="89414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90">
                <a:solidFill>
                  <a:srgbClr val="FFFFFF"/>
                </a:solidFill>
                <a:latin typeface="Arial Black"/>
                <a:cs typeface="Arial Black"/>
              </a:rPr>
              <a:t>31.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25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4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40">
                <a:solidFill>
                  <a:srgbClr val="FFFFFF"/>
                </a:solidFill>
                <a:latin typeface="Arial Black"/>
                <a:cs typeface="Arial Black"/>
              </a:rPr>
              <a:t>arrow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0">
                <a:solidFill>
                  <a:srgbClr val="FFFFFF"/>
                </a:solidFill>
                <a:latin typeface="Arial Black"/>
                <a:cs typeface="Arial Black"/>
              </a:rPr>
              <a:t>functions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65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differ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20">
                <a:solidFill>
                  <a:srgbClr val="FFFFFF"/>
                </a:solidFill>
                <a:latin typeface="Arial Black"/>
                <a:cs typeface="Arial Black"/>
              </a:rPr>
              <a:t>regular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0">
                <a:solidFill>
                  <a:srgbClr val="FFFFFF"/>
                </a:solidFill>
                <a:latin typeface="Arial Black"/>
                <a:cs typeface="Arial Black"/>
              </a:rPr>
              <a:t>functions?</a:t>
            </a:r>
            <a:endParaRPr sz="19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650" y="1279308"/>
            <a:ext cx="7562849" cy="58769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12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70"/>
              <a:t>32.</a:t>
            </a:r>
            <a:r>
              <a:rPr dirty="0" sz="1900" spc="-155"/>
              <a:t> </a:t>
            </a:r>
            <a:r>
              <a:rPr dirty="0" sz="1900" spc="-145"/>
              <a:t>Explain</a:t>
            </a:r>
            <a:r>
              <a:rPr dirty="0" sz="1900" spc="-150"/>
              <a:t> </a:t>
            </a:r>
            <a:r>
              <a:rPr dirty="0" sz="1900" spc="-105"/>
              <a:t>the</a:t>
            </a:r>
            <a:r>
              <a:rPr dirty="0" sz="1900" spc="-150"/>
              <a:t> </a:t>
            </a:r>
            <a:r>
              <a:rPr dirty="0" sz="1900" spc="-130"/>
              <a:t>concept</a:t>
            </a:r>
            <a:r>
              <a:rPr dirty="0" sz="1900" spc="-155"/>
              <a:t> </a:t>
            </a:r>
            <a:r>
              <a:rPr dirty="0" sz="1900" spc="-50"/>
              <a:t>of</a:t>
            </a:r>
            <a:r>
              <a:rPr dirty="0" sz="1900" spc="-150"/>
              <a:t> </a:t>
            </a:r>
            <a:r>
              <a:rPr dirty="0" sz="1900" spc="-114"/>
              <a:t>destructuring</a:t>
            </a:r>
            <a:r>
              <a:rPr dirty="0" sz="1900" spc="-150"/>
              <a:t> </a:t>
            </a:r>
            <a:r>
              <a:rPr dirty="0" sz="1900" spc="-90"/>
              <a:t>in</a:t>
            </a:r>
            <a:r>
              <a:rPr dirty="0" sz="1900" spc="-155"/>
              <a:t> </a:t>
            </a:r>
            <a:r>
              <a:rPr dirty="0" sz="1900" spc="-90"/>
              <a:t>JavaScript.</a:t>
            </a:r>
            <a:endParaRPr sz="1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546" y="2088539"/>
            <a:ext cx="4876799" cy="51053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44281"/>
            <a:ext cx="937641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-145">
                <a:latin typeface="Arial Black"/>
                <a:cs typeface="Arial Black"/>
              </a:rPr>
              <a:t>Destructuring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195">
                <a:latin typeface="Arial Black"/>
                <a:cs typeface="Arial Black"/>
              </a:rPr>
              <a:t>is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254">
                <a:latin typeface="Arial Black"/>
                <a:cs typeface="Arial Black"/>
              </a:rPr>
              <a:t>a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245">
                <a:latin typeface="Arial Black"/>
                <a:cs typeface="Arial Black"/>
              </a:rPr>
              <a:t>way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100">
                <a:latin typeface="Arial Black"/>
                <a:cs typeface="Arial Black"/>
              </a:rPr>
              <a:t>to</a:t>
            </a:r>
            <a:r>
              <a:rPr dirty="0" sz="2300" spc="-175">
                <a:latin typeface="Arial Black"/>
                <a:cs typeface="Arial Black"/>
              </a:rPr>
              <a:t> </a:t>
            </a:r>
            <a:r>
              <a:rPr dirty="0" sz="2300" spc="-195">
                <a:latin typeface="Arial Black"/>
                <a:cs typeface="Arial Black"/>
              </a:rPr>
              <a:t>extract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114">
                <a:latin typeface="Arial Black"/>
                <a:cs typeface="Arial Black"/>
              </a:rPr>
              <a:t>multiple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170">
                <a:latin typeface="Arial Black"/>
                <a:cs typeface="Arial Black"/>
              </a:rPr>
              <a:t>values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95">
                <a:latin typeface="Arial Black"/>
                <a:cs typeface="Arial Black"/>
              </a:rPr>
              <a:t>from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170">
                <a:latin typeface="Arial Black"/>
                <a:cs typeface="Arial Black"/>
              </a:rPr>
              <a:t>data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30">
                <a:latin typeface="Arial Black"/>
                <a:cs typeface="Arial Black"/>
              </a:rPr>
              <a:t>stored </a:t>
            </a:r>
            <a:r>
              <a:rPr dirty="0" sz="2300" spc="-105">
                <a:latin typeface="Arial Black"/>
                <a:cs typeface="Arial Black"/>
              </a:rPr>
              <a:t>in</a:t>
            </a:r>
            <a:r>
              <a:rPr dirty="0" sz="2300" spc="-195">
                <a:latin typeface="Arial Black"/>
                <a:cs typeface="Arial Black"/>
              </a:rPr>
              <a:t> </a:t>
            </a:r>
            <a:r>
              <a:rPr dirty="0" sz="2300" spc="-165">
                <a:latin typeface="Arial Black"/>
                <a:cs typeface="Arial Black"/>
              </a:rPr>
              <a:t>objects</a:t>
            </a:r>
            <a:r>
              <a:rPr dirty="0" sz="2300" spc="-195">
                <a:latin typeface="Arial Black"/>
                <a:cs typeface="Arial Black"/>
              </a:rPr>
              <a:t> </a:t>
            </a:r>
            <a:r>
              <a:rPr dirty="0" sz="2300" spc="-145">
                <a:latin typeface="Arial Black"/>
                <a:cs typeface="Arial Black"/>
              </a:rPr>
              <a:t>and</a:t>
            </a:r>
            <a:r>
              <a:rPr dirty="0" sz="2300" spc="-190">
                <a:latin typeface="Arial Black"/>
                <a:cs typeface="Arial Black"/>
              </a:rPr>
              <a:t> </a:t>
            </a:r>
            <a:r>
              <a:rPr dirty="0" sz="2300" spc="-10">
                <a:latin typeface="Arial Black"/>
                <a:cs typeface="Arial Black"/>
              </a:rPr>
              <a:t>arrays.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99" y="185451"/>
            <a:ext cx="36195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0">
                <a:solidFill>
                  <a:srgbClr val="FFFFFF"/>
                </a:solidFill>
                <a:latin typeface="Arial Black"/>
                <a:cs typeface="Arial Black"/>
              </a:rPr>
              <a:t>33. </a:t>
            </a:r>
            <a:r>
              <a:rPr dirty="0" sz="1900" spc="-125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19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4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19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Arial Black"/>
                <a:cs typeface="Arial Black"/>
              </a:rPr>
              <a:t>template</a:t>
            </a:r>
            <a:r>
              <a:rPr dirty="0" sz="19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95">
                <a:solidFill>
                  <a:srgbClr val="FFFFFF"/>
                </a:solidFill>
                <a:latin typeface="Arial Black"/>
                <a:cs typeface="Arial Black"/>
              </a:rPr>
              <a:t>literals?</a:t>
            </a:r>
            <a:endParaRPr sz="19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9" y="2036469"/>
            <a:ext cx="8991599" cy="5095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048" y="1132209"/>
            <a:ext cx="8932545" cy="768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pc="-160">
                <a:solidFill>
                  <a:srgbClr val="000000"/>
                </a:solidFill>
              </a:rPr>
              <a:t>Template </a:t>
            </a:r>
            <a:r>
              <a:rPr dirty="0" spc="-135">
                <a:solidFill>
                  <a:srgbClr val="000000"/>
                </a:solidFill>
              </a:rPr>
              <a:t>literals</a:t>
            </a:r>
            <a:r>
              <a:rPr dirty="0" spc="-160">
                <a:solidFill>
                  <a:srgbClr val="000000"/>
                </a:solidFill>
              </a:rPr>
              <a:t> are </a:t>
            </a:r>
            <a:r>
              <a:rPr dirty="0" spc="-140">
                <a:solidFill>
                  <a:srgbClr val="000000"/>
                </a:solidFill>
              </a:rPr>
              <a:t>string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135">
                <a:solidFill>
                  <a:srgbClr val="000000"/>
                </a:solidFill>
              </a:rPr>
              <a:t>literals</a:t>
            </a:r>
            <a:r>
              <a:rPr dirty="0" spc="-155">
                <a:solidFill>
                  <a:srgbClr val="000000"/>
                </a:solidFill>
              </a:rPr>
              <a:t> </a:t>
            </a:r>
            <a:r>
              <a:rPr dirty="0" spc="-120">
                <a:solidFill>
                  <a:srgbClr val="000000"/>
                </a:solidFill>
              </a:rPr>
              <a:t>that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165">
                <a:solidFill>
                  <a:srgbClr val="000000"/>
                </a:solidFill>
              </a:rPr>
              <a:t>allow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125">
                <a:solidFill>
                  <a:srgbClr val="000000"/>
                </a:solidFill>
              </a:rPr>
              <a:t>embedded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114">
                <a:solidFill>
                  <a:srgbClr val="000000"/>
                </a:solidFill>
              </a:rPr>
              <a:t>expressions </a:t>
            </a:r>
            <a:r>
              <a:rPr dirty="0" spc="-120">
                <a:solidFill>
                  <a:srgbClr val="000000"/>
                </a:solidFill>
              </a:rPr>
              <a:t>and</a:t>
            </a:r>
            <a:r>
              <a:rPr dirty="0" spc="-18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multi-</a:t>
            </a:r>
            <a:r>
              <a:rPr dirty="0" spc="-114">
                <a:solidFill>
                  <a:srgbClr val="000000"/>
                </a:solidFill>
              </a:rPr>
              <a:t>line</a:t>
            </a:r>
            <a:r>
              <a:rPr dirty="0" spc="-17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strings.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99" y="349345"/>
            <a:ext cx="66313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40">
                <a:solidFill>
                  <a:srgbClr val="FFFFFF"/>
                </a:solidFill>
                <a:latin typeface="Arial Black"/>
                <a:cs typeface="Arial Black"/>
              </a:rPr>
              <a:t>34.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4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50">
                <a:solidFill>
                  <a:srgbClr val="FFFFFF"/>
                </a:solidFill>
                <a:latin typeface="Arial Black"/>
                <a:cs typeface="Arial Black"/>
              </a:rPr>
              <a:t>spread</a:t>
            </a:r>
            <a:r>
              <a:rPr dirty="0" sz="2100" spc="-1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14">
                <a:solidFill>
                  <a:srgbClr val="FFFFFF"/>
                </a:solidFill>
                <a:latin typeface="Arial Black"/>
                <a:cs typeface="Arial Black"/>
              </a:rPr>
              <a:t>operator,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60">
                <a:solidFill>
                  <a:srgbClr val="FFFFFF"/>
                </a:solidFill>
                <a:latin typeface="Arial Black"/>
                <a:cs typeface="Arial Black"/>
              </a:rPr>
              <a:t>Explain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20">
                <a:solidFill>
                  <a:srgbClr val="FFFFFF"/>
                </a:solidFill>
                <a:latin typeface="Arial Black"/>
                <a:cs typeface="Arial Black"/>
              </a:rPr>
              <a:t>example?</a:t>
            </a:r>
            <a:endParaRPr sz="21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481" y="2036469"/>
            <a:ext cx="5286375" cy="51244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2209"/>
            <a:ext cx="879919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190">
                <a:latin typeface="Arial Black"/>
                <a:cs typeface="Arial Black"/>
              </a:rPr>
              <a:t>The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150">
                <a:latin typeface="Arial Black"/>
                <a:cs typeface="Arial Black"/>
              </a:rPr>
              <a:t>spread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14">
                <a:latin typeface="Arial Black"/>
                <a:cs typeface="Arial Black"/>
              </a:rPr>
              <a:t>operator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14">
                <a:latin typeface="Arial Black"/>
                <a:cs typeface="Arial Black"/>
              </a:rPr>
              <a:t>(...)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80">
                <a:latin typeface="Arial Black"/>
                <a:cs typeface="Arial Black"/>
              </a:rPr>
              <a:t>allows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an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125">
                <a:latin typeface="Arial Black"/>
                <a:cs typeface="Arial Black"/>
              </a:rPr>
              <a:t>iterable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to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30">
                <a:latin typeface="Arial Black"/>
                <a:cs typeface="Arial Black"/>
              </a:rPr>
              <a:t>be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expanded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in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65">
                <a:latin typeface="Arial Black"/>
                <a:cs typeface="Arial Black"/>
              </a:rPr>
              <a:t>places </a:t>
            </a:r>
            <a:r>
              <a:rPr dirty="0" sz="2100" spc="-180">
                <a:latin typeface="Arial Black"/>
                <a:cs typeface="Arial Black"/>
              </a:rPr>
              <a:t>where </a:t>
            </a:r>
            <a:r>
              <a:rPr dirty="0" sz="2100" spc="-135">
                <a:latin typeface="Arial Black"/>
                <a:cs typeface="Arial Black"/>
              </a:rPr>
              <a:t>zero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85">
                <a:latin typeface="Arial Black"/>
                <a:cs typeface="Arial Black"/>
              </a:rPr>
              <a:t>or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30">
                <a:latin typeface="Arial Black"/>
                <a:cs typeface="Arial Black"/>
              </a:rPr>
              <a:t>more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160">
                <a:latin typeface="Arial Black"/>
                <a:cs typeface="Arial Black"/>
              </a:rPr>
              <a:t>arguments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85">
                <a:latin typeface="Arial Black"/>
                <a:cs typeface="Arial Black"/>
              </a:rPr>
              <a:t>or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elements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160">
                <a:latin typeface="Arial Black"/>
                <a:cs typeface="Arial Black"/>
              </a:rPr>
              <a:t>are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20">
                <a:latin typeface="Arial Black"/>
                <a:cs typeface="Arial Black"/>
              </a:rPr>
              <a:t>expected.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83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30"/>
              <a:t>4.</a:t>
            </a:r>
            <a:r>
              <a:rPr dirty="0" sz="2300" spc="-190"/>
              <a:t> </a:t>
            </a:r>
            <a:r>
              <a:rPr dirty="0" sz="2300" spc="-180"/>
              <a:t>Explain</a:t>
            </a:r>
            <a:r>
              <a:rPr dirty="0" sz="2300" spc="-185"/>
              <a:t> </a:t>
            </a:r>
            <a:r>
              <a:rPr dirty="0" sz="2300" spc="-130"/>
              <a:t>the</a:t>
            </a:r>
            <a:r>
              <a:rPr dirty="0" sz="2300" spc="-185"/>
              <a:t> </a:t>
            </a:r>
            <a:r>
              <a:rPr dirty="0" sz="2300" spc="-165"/>
              <a:t>concept</a:t>
            </a:r>
            <a:r>
              <a:rPr dirty="0" sz="2300" spc="-190"/>
              <a:t> </a:t>
            </a:r>
            <a:r>
              <a:rPr dirty="0" sz="2300" spc="-70"/>
              <a:t>of</a:t>
            </a:r>
            <a:r>
              <a:rPr dirty="0" sz="2300" spc="-185"/>
              <a:t> </a:t>
            </a:r>
            <a:r>
              <a:rPr dirty="0" sz="2300" spc="-150"/>
              <a:t>hoisting</a:t>
            </a:r>
            <a:r>
              <a:rPr dirty="0" sz="2300" spc="-185"/>
              <a:t> </a:t>
            </a:r>
            <a:r>
              <a:rPr dirty="0" sz="2300" spc="-105"/>
              <a:t>in</a:t>
            </a:r>
            <a:r>
              <a:rPr dirty="0" sz="2300" spc="-190"/>
              <a:t> </a:t>
            </a:r>
            <a:r>
              <a:rPr dirty="0" sz="2300" spc="-120"/>
              <a:t>JavaScript.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203" y="3162238"/>
            <a:ext cx="5695949" cy="29908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40722"/>
            <a:ext cx="9491980" cy="169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125">
                <a:latin typeface="Arial Black"/>
                <a:cs typeface="Arial Black"/>
              </a:rPr>
              <a:t>Hoisting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is</a:t>
            </a:r>
            <a:r>
              <a:rPr dirty="0" sz="1900" spc="-140">
                <a:latin typeface="Arial Black"/>
                <a:cs typeface="Arial Black"/>
              </a:rPr>
              <a:t> </a:t>
            </a:r>
            <a:r>
              <a:rPr dirty="0" sz="1900" spc="-195">
                <a:latin typeface="Arial Black"/>
                <a:cs typeface="Arial Black"/>
              </a:rPr>
              <a:t>a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behavior</a:t>
            </a:r>
            <a:r>
              <a:rPr dirty="0" sz="1900" spc="-140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in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JavaScript </a:t>
            </a:r>
            <a:r>
              <a:rPr dirty="0" sz="1900" spc="-155">
                <a:latin typeface="Arial Black"/>
                <a:cs typeface="Arial Black"/>
              </a:rPr>
              <a:t>where</a:t>
            </a:r>
            <a:r>
              <a:rPr dirty="0" sz="1900" spc="-140">
                <a:latin typeface="Arial Black"/>
                <a:cs typeface="Arial Black"/>
              </a:rPr>
              <a:t> </a:t>
            </a:r>
            <a:r>
              <a:rPr dirty="0" sz="1900" spc="-114">
                <a:latin typeface="Arial Black"/>
                <a:cs typeface="Arial Black"/>
              </a:rPr>
              <a:t>variable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and</a:t>
            </a:r>
            <a:r>
              <a:rPr dirty="0" sz="1900" spc="-140">
                <a:latin typeface="Arial Black"/>
                <a:cs typeface="Arial Black"/>
              </a:rPr>
              <a:t> </a:t>
            </a:r>
            <a:r>
              <a:rPr dirty="0" sz="1900" spc="-95">
                <a:latin typeface="Arial Black"/>
                <a:cs typeface="Arial Black"/>
              </a:rPr>
              <a:t>function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25">
                <a:latin typeface="Arial Black"/>
                <a:cs typeface="Arial Black"/>
              </a:rPr>
              <a:t>declarations</a:t>
            </a:r>
            <a:r>
              <a:rPr dirty="0" sz="1900" spc="-140">
                <a:latin typeface="Arial Black"/>
                <a:cs typeface="Arial Black"/>
              </a:rPr>
              <a:t> </a:t>
            </a:r>
            <a:r>
              <a:rPr dirty="0" sz="1900" spc="-25">
                <a:latin typeface="Arial Black"/>
                <a:cs typeface="Arial Black"/>
              </a:rPr>
              <a:t>are </a:t>
            </a:r>
            <a:r>
              <a:rPr dirty="0" sz="1900" spc="-105">
                <a:latin typeface="Arial Black"/>
                <a:cs typeface="Arial Black"/>
              </a:rPr>
              <a:t>moved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75">
                <a:latin typeface="Arial Black"/>
                <a:cs typeface="Arial Black"/>
              </a:rPr>
              <a:t>to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65">
                <a:latin typeface="Arial Black"/>
                <a:cs typeface="Arial Black"/>
              </a:rPr>
              <a:t>top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of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their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respective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scopes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during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compilation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">
                <a:latin typeface="Arial Black"/>
                <a:cs typeface="Arial Black"/>
              </a:rPr>
              <a:t>phase, </a:t>
            </a:r>
            <a:r>
              <a:rPr dirty="0" sz="1900" spc="-90">
                <a:latin typeface="Arial Black"/>
                <a:cs typeface="Arial Black"/>
              </a:rPr>
              <a:t>before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code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is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50">
                <a:latin typeface="Arial Black"/>
                <a:cs typeface="Arial Black"/>
              </a:rPr>
              <a:t>executed.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70">
                <a:latin typeface="Arial Black"/>
                <a:cs typeface="Arial Black"/>
              </a:rPr>
              <a:t>This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means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that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regardless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of</a:t>
            </a:r>
            <a:r>
              <a:rPr dirty="0" sz="1900" spc="-155">
                <a:latin typeface="Arial Black"/>
                <a:cs typeface="Arial Black"/>
              </a:rPr>
              <a:t> where </a:t>
            </a:r>
            <a:r>
              <a:rPr dirty="0" sz="1900" spc="-125">
                <a:latin typeface="Arial Black"/>
                <a:cs typeface="Arial Black"/>
              </a:rPr>
              <a:t>variables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25">
                <a:latin typeface="Arial Black"/>
                <a:cs typeface="Arial Black"/>
              </a:rPr>
              <a:t>and </a:t>
            </a:r>
            <a:r>
              <a:rPr dirty="0" sz="1900" spc="-110">
                <a:latin typeface="Arial Black"/>
                <a:cs typeface="Arial Black"/>
              </a:rPr>
              <a:t>functions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are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declared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in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code,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they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are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treated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215">
                <a:latin typeface="Arial Black"/>
                <a:cs typeface="Arial Black"/>
              </a:rPr>
              <a:t>as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if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they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are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declared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at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25">
                <a:latin typeface="Arial Black"/>
                <a:cs typeface="Arial Black"/>
              </a:rPr>
              <a:t>the </a:t>
            </a:r>
            <a:r>
              <a:rPr dirty="0" sz="1900" spc="-120">
                <a:latin typeface="Arial Black"/>
                <a:cs typeface="Arial Black"/>
              </a:rPr>
              <a:t>beginning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of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their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">
                <a:latin typeface="Arial Black"/>
                <a:cs typeface="Arial Black"/>
              </a:rPr>
              <a:t>scope.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179" y="6316818"/>
            <a:ext cx="9445625" cy="6540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declaration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of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280">
                <a:latin typeface="Arial Black"/>
                <a:cs typeface="Arial Black"/>
              </a:rPr>
              <a:t>x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hoisted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top,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but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not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its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initialization.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That's </a:t>
            </a:r>
            <a:r>
              <a:rPr dirty="0" sz="1800" spc="-155">
                <a:latin typeface="Arial Black"/>
                <a:cs typeface="Arial Black"/>
              </a:rPr>
              <a:t>why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first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120">
                <a:latin typeface="Arial Black"/>
                <a:cs typeface="Arial Black"/>
              </a:rPr>
              <a:t>`console.log</a:t>
            </a:r>
            <a:r>
              <a:rPr dirty="0" sz="1800" spc="-110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outputs</a:t>
            </a:r>
            <a:r>
              <a:rPr dirty="0" sz="1800" spc="-11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undefined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99" y="349345"/>
            <a:ext cx="52222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5">
                <a:solidFill>
                  <a:srgbClr val="FFFFFF"/>
                </a:solidFill>
                <a:latin typeface="Arial Black"/>
                <a:cs typeface="Arial Black"/>
              </a:rPr>
              <a:t>35.</a:t>
            </a:r>
            <a:r>
              <a:rPr dirty="0" sz="21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4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6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Arial Black"/>
                <a:cs typeface="Arial Black"/>
              </a:rPr>
              <a:t>default</a:t>
            </a:r>
            <a:r>
              <a:rPr dirty="0" sz="21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FFFFFF"/>
                </a:solidFill>
                <a:latin typeface="Arial Black"/>
                <a:cs typeface="Arial Black"/>
              </a:rPr>
              <a:t>parameters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9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1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90">
                <a:solidFill>
                  <a:srgbClr val="FFFFFF"/>
                </a:solidFill>
                <a:latin typeface="Arial Black"/>
                <a:cs typeface="Arial Black"/>
              </a:rPr>
              <a:t>ES6?</a:t>
            </a:r>
            <a:endParaRPr sz="21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7490" y="2036469"/>
            <a:ext cx="6229349" cy="51339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2209"/>
            <a:ext cx="820737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105">
                <a:latin typeface="Arial Black"/>
                <a:cs typeface="Arial Black"/>
              </a:rPr>
              <a:t>Default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parameters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65">
                <a:latin typeface="Arial Black"/>
                <a:cs typeface="Arial Black"/>
              </a:rPr>
              <a:t>allow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00">
                <a:latin typeface="Arial Black"/>
                <a:cs typeface="Arial Black"/>
              </a:rPr>
              <a:t>you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to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80">
                <a:latin typeface="Arial Black"/>
                <a:cs typeface="Arial Black"/>
              </a:rPr>
              <a:t>set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05">
                <a:latin typeface="Arial Black"/>
                <a:cs typeface="Arial Black"/>
              </a:rPr>
              <a:t>default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60">
                <a:latin typeface="Arial Black"/>
                <a:cs typeface="Arial Black"/>
              </a:rPr>
              <a:t>values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60">
                <a:latin typeface="Arial Black"/>
                <a:cs typeface="Arial Black"/>
              </a:rPr>
              <a:t>for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35">
                <a:latin typeface="Arial Black"/>
                <a:cs typeface="Arial Black"/>
              </a:rPr>
              <a:t>function </a:t>
            </a:r>
            <a:r>
              <a:rPr dirty="0" sz="2100" spc="-155">
                <a:latin typeface="Arial Black"/>
                <a:cs typeface="Arial Black"/>
              </a:rPr>
              <a:t>parameters</a:t>
            </a:r>
            <a:r>
              <a:rPr dirty="0" sz="2100" spc="-180">
                <a:latin typeface="Arial Black"/>
                <a:cs typeface="Arial Black"/>
              </a:rPr>
              <a:t> </a:t>
            </a:r>
            <a:r>
              <a:rPr dirty="0" sz="2100" spc="-55">
                <a:latin typeface="Arial Black"/>
                <a:cs typeface="Arial Black"/>
              </a:rPr>
              <a:t>if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00">
                <a:latin typeface="Arial Black"/>
                <a:cs typeface="Arial Black"/>
              </a:rPr>
              <a:t>no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35">
                <a:latin typeface="Arial Black"/>
                <a:cs typeface="Arial Black"/>
              </a:rPr>
              <a:t>value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85">
                <a:latin typeface="Arial Black"/>
                <a:cs typeface="Arial Black"/>
              </a:rPr>
              <a:t>or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05">
                <a:latin typeface="Arial Black"/>
                <a:cs typeface="Arial Black"/>
              </a:rPr>
              <a:t>undefined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85">
                <a:latin typeface="Arial Black"/>
                <a:cs typeface="Arial Black"/>
              </a:rPr>
              <a:t>is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0">
                <a:latin typeface="Arial Black"/>
                <a:cs typeface="Arial Black"/>
              </a:rPr>
              <a:t>passed.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514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36.</a:t>
            </a:r>
            <a:r>
              <a:rPr dirty="0" spc="-190"/>
              <a:t> How </a:t>
            </a:r>
            <a:r>
              <a:rPr dirty="0" spc="-85"/>
              <a:t>do</a:t>
            </a:r>
            <a:r>
              <a:rPr dirty="0" spc="-185"/>
              <a:t> </a:t>
            </a:r>
            <a:r>
              <a:rPr dirty="0" spc="-100"/>
              <a:t>you</a:t>
            </a:r>
            <a:r>
              <a:rPr dirty="0" spc="-190"/>
              <a:t> use </a:t>
            </a:r>
            <a:r>
              <a:rPr dirty="0" spc="-120"/>
              <a:t>the</a:t>
            </a:r>
            <a:r>
              <a:rPr dirty="0" spc="-185"/>
              <a:t> </a:t>
            </a:r>
            <a:r>
              <a:rPr dirty="0" spc="-150"/>
              <a:t>rest</a:t>
            </a:r>
            <a:r>
              <a:rPr dirty="0" spc="-190"/>
              <a:t> </a:t>
            </a:r>
            <a:r>
              <a:rPr dirty="0" spc="-140"/>
              <a:t>parameter</a:t>
            </a:r>
            <a:r>
              <a:rPr dirty="0" spc="-190"/>
              <a:t> </a:t>
            </a:r>
            <a:r>
              <a:rPr dirty="0" spc="-90"/>
              <a:t>in</a:t>
            </a:r>
            <a:r>
              <a:rPr dirty="0" spc="-185"/>
              <a:t> </a:t>
            </a:r>
            <a:r>
              <a:rPr dirty="0" spc="-80"/>
              <a:t>functions?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747" y="1965349"/>
            <a:ext cx="5991224" cy="5238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9207"/>
            <a:ext cx="917511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175">
                <a:latin typeface="Arial Black"/>
                <a:cs typeface="Arial Black"/>
              </a:rPr>
              <a:t>The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5">
                <a:latin typeface="Arial Black"/>
                <a:cs typeface="Arial Black"/>
              </a:rPr>
              <a:t>rest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parameter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60">
                <a:latin typeface="Arial Black"/>
                <a:cs typeface="Arial Black"/>
              </a:rPr>
              <a:t>syntax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60">
                <a:latin typeface="Arial Black"/>
                <a:cs typeface="Arial Black"/>
              </a:rPr>
              <a:t>allows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95">
                <a:latin typeface="Arial Black"/>
                <a:cs typeface="Arial Black"/>
              </a:rPr>
              <a:t>a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95">
                <a:latin typeface="Arial Black"/>
                <a:cs typeface="Arial Black"/>
              </a:rPr>
              <a:t>function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75">
                <a:latin typeface="Arial Black"/>
                <a:cs typeface="Arial Black"/>
              </a:rPr>
              <a:t>to</a:t>
            </a:r>
            <a:r>
              <a:rPr dirty="0" sz="1900" spc="-155">
                <a:latin typeface="Arial Black"/>
                <a:cs typeface="Arial Black"/>
              </a:rPr>
              <a:t> accept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45">
                <a:latin typeface="Arial Black"/>
                <a:cs typeface="Arial Black"/>
              </a:rPr>
              <a:t>an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indefinite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number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25">
                <a:latin typeface="Arial Black"/>
                <a:cs typeface="Arial Black"/>
              </a:rPr>
              <a:t>of </a:t>
            </a:r>
            <a:r>
              <a:rPr dirty="0" sz="1900" spc="-140">
                <a:latin typeface="Arial Black"/>
                <a:cs typeface="Arial Black"/>
              </a:rPr>
              <a:t>arguments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215">
                <a:latin typeface="Arial Black"/>
                <a:cs typeface="Arial Black"/>
              </a:rPr>
              <a:t>as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45">
                <a:latin typeface="Arial Black"/>
                <a:cs typeface="Arial Black"/>
              </a:rPr>
              <a:t>an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0">
                <a:latin typeface="Arial Black"/>
                <a:cs typeface="Arial Black"/>
              </a:rPr>
              <a:t>array.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06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45"/>
              <a:t>37.</a:t>
            </a:r>
            <a:r>
              <a:rPr dirty="0" sz="2300" spc="-190"/>
              <a:t> </a:t>
            </a:r>
            <a:r>
              <a:rPr dirty="0" sz="2300" spc="-155"/>
              <a:t>What</a:t>
            </a:r>
            <a:r>
              <a:rPr dirty="0" sz="2300" spc="-185"/>
              <a:t> </a:t>
            </a:r>
            <a:r>
              <a:rPr dirty="0" sz="2300" spc="-195"/>
              <a:t>is</a:t>
            </a:r>
            <a:r>
              <a:rPr dirty="0" sz="2300" spc="-190"/>
              <a:t> </a:t>
            </a:r>
            <a:r>
              <a:rPr dirty="0" sz="2300" spc="-200"/>
              <a:t>callback</a:t>
            </a:r>
            <a:r>
              <a:rPr dirty="0" sz="2300" spc="-185"/>
              <a:t> </a:t>
            </a:r>
            <a:r>
              <a:rPr dirty="0" sz="2300" spc="-535"/>
              <a:t>&amp;</a:t>
            </a:r>
            <a:r>
              <a:rPr dirty="0" sz="2300" spc="-185"/>
              <a:t> </a:t>
            </a:r>
            <a:r>
              <a:rPr dirty="0" sz="2300" spc="-200"/>
              <a:t>callback</a:t>
            </a:r>
            <a:r>
              <a:rPr dirty="0" sz="2300" spc="-190"/>
              <a:t> </a:t>
            </a:r>
            <a:r>
              <a:rPr dirty="0" sz="2300" spc="-110"/>
              <a:t>hell</a:t>
            </a:r>
            <a:r>
              <a:rPr dirty="0" sz="2300" spc="-185"/>
              <a:t> </a:t>
            </a:r>
            <a:r>
              <a:rPr dirty="0" sz="2300" spc="-170"/>
              <a:t>explain</a:t>
            </a:r>
            <a:r>
              <a:rPr dirty="0" sz="2300" spc="-185"/>
              <a:t> </a:t>
            </a:r>
            <a:r>
              <a:rPr dirty="0" sz="2300" spc="-170"/>
              <a:t>with</a:t>
            </a:r>
            <a:r>
              <a:rPr dirty="0" sz="2300" spc="-190"/>
              <a:t> </a:t>
            </a:r>
            <a:r>
              <a:rPr dirty="0" sz="2300" spc="-105"/>
              <a:t>example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48" y="2593114"/>
            <a:ext cx="5143499" cy="3857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513" y="2110763"/>
            <a:ext cx="3867149" cy="50768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8048" y="1147449"/>
            <a:ext cx="943419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55">
                <a:latin typeface="Arial Black"/>
                <a:cs typeface="Arial Black"/>
              </a:rPr>
              <a:t>Callbacks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are </a:t>
            </a:r>
            <a:r>
              <a:rPr dirty="0" sz="1800" spc="-105">
                <a:latin typeface="Arial Black"/>
                <a:cs typeface="Arial Black"/>
              </a:rPr>
              <a:t>functions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passed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04">
                <a:latin typeface="Arial Black"/>
                <a:cs typeface="Arial Black"/>
              </a:rPr>
              <a:t>as</a:t>
            </a:r>
            <a:r>
              <a:rPr dirty="0" sz="1800" spc="-135">
                <a:latin typeface="Arial Black"/>
                <a:cs typeface="Arial Black"/>
              </a:rPr>
              <a:t> arguments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other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functions,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often</a:t>
            </a:r>
            <a:r>
              <a:rPr dirty="0" sz="1800" spc="-135">
                <a:latin typeface="Arial Black"/>
                <a:cs typeface="Arial Black"/>
              </a:rPr>
              <a:t> used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for </a:t>
            </a:r>
            <a:r>
              <a:rPr dirty="0" sz="1800" spc="-125">
                <a:latin typeface="Arial Black"/>
                <a:cs typeface="Arial Black"/>
              </a:rPr>
              <a:t>asynchronous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operations.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Callback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hell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50">
                <a:latin typeface="Arial Black"/>
                <a:cs typeface="Arial Black"/>
              </a:rPr>
              <a:t>occurs</a:t>
            </a:r>
            <a:r>
              <a:rPr dirty="0" sz="1800" spc="-125">
                <a:latin typeface="Arial Black"/>
                <a:cs typeface="Arial Black"/>
              </a:rPr>
              <a:t> </a:t>
            </a:r>
            <a:r>
              <a:rPr dirty="0" sz="1800" spc="-160">
                <a:latin typeface="Arial Black"/>
                <a:cs typeface="Arial Black"/>
              </a:rPr>
              <a:t>when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multiple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nested </a:t>
            </a:r>
            <a:r>
              <a:rPr dirty="0" sz="1800" spc="-160">
                <a:latin typeface="Arial Black"/>
                <a:cs typeface="Arial Black"/>
              </a:rPr>
              <a:t>callbacks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make </a:t>
            </a:r>
            <a:r>
              <a:rPr dirty="0" sz="1800" spc="-135">
                <a:latin typeface="Arial Black"/>
                <a:cs typeface="Arial Black"/>
              </a:rPr>
              <a:t>code</a:t>
            </a:r>
            <a:r>
              <a:rPr dirty="0" sz="1800" spc="-16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hard</a:t>
            </a:r>
            <a:r>
              <a:rPr dirty="0" sz="1800" spc="-16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5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read</a:t>
            </a:r>
            <a:r>
              <a:rPr dirty="0" sz="1800" spc="-16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5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maintain.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/>
              <a:t>38.</a:t>
            </a:r>
            <a:r>
              <a:rPr dirty="0" sz="2300" spc="-195"/>
              <a:t> </a:t>
            </a:r>
            <a:r>
              <a:rPr dirty="0" sz="2300" spc="-155"/>
              <a:t>What</a:t>
            </a:r>
            <a:r>
              <a:rPr dirty="0" sz="2300" spc="-195"/>
              <a:t> is </a:t>
            </a:r>
            <a:r>
              <a:rPr dirty="0" sz="2300" spc="-254"/>
              <a:t>a</a:t>
            </a:r>
            <a:r>
              <a:rPr dirty="0" sz="2300" spc="-195"/>
              <a:t> </a:t>
            </a:r>
            <a:r>
              <a:rPr dirty="0" sz="2300" spc="-165"/>
              <a:t>Promise</a:t>
            </a:r>
            <a:r>
              <a:rPr dirty="0" sz="2300" spc="-195"/>
              <a:t> </a:t>
            </a:r>
            <a:r>
              <a:rPr dirty="0" sz="2300" spc="-105"/>
              <a:t>in</a:t>
            </a:r>
            <a:r>
              <a:rPr dirty="0" sz="2300" spc="-195"/>
              <a:t> </a:t>
            </a:r>
            <a:r>
              <a:rPr dirty="0" sz="2300" spc="-170"/>
              <a:t>JavaScript</a:t>
            </a:r>
            <a:r>
              <a:rPr dirty="0" sz="2300" spc="-190"/>
              <a:t> </a:t>
            </a:r>
            <a:r>
              <a:rPr dirty="0" sz="2300" spc="-170"/>
              <a:t>with</a:t>
            </a:r>
            <a:r>
              <a:rPr dirty="0" sz="2300" spc="-195"/>
              <a:t> </a:t>
            </a:r>
            <a:r>
              <a:rPr dirty="0" sz="2300" spc="-135"/>
              <a:t>example?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448" y="2036469"/>
            <a:ext cx="5438774" cy="50863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2209"/>
            <a:ext cx="914844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190">
                <a:latin typeface="Arial Black"/>
                <a:cs typeface="Arial Black"/>
              </a:rPr>
              <a:t>A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50">
                <a:latin typeface="Arial Black"/>
                <a:cs typeface="Arial Black"/>
              </a:rPr>
              <a:t>Promise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85">
                <a:latin typeface="Arial Black"/>
                <a:cs typeface="Arial Black"/>
              </a:rPr>
              <a:t>is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an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35">
                <a:latin typeface="Arial Black"/>
                <a:cs typeface="Arial Black"/>
              </a:rPr>
              <a:t>object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representing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20">
                <a:latin typeface="Arial Black"/>
                <a:cs typeface="Arial Black"/>
              </a:rPr>
              <a:t>the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30">
                <a:latin typeface="Arial Black"/>
                <a:cs typeface="Arial Black"/>
              </a:rPr>
              <a:t>eventual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25">
                <a:latin typeface="Arial Black"/>
                <a:cs typeface="Arial Black"/>
              </a:rPr>
              <a:t>completion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85">
                <a:latin typeface="Arial Black"/>
                <a:cs typeface="Arial Black"/>
              </a:rPr>
              <a:t>or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0">
                <a:latin typeface="Arial Black"/>
                <a:cs typeface="Arial Black"/>
              </a:rPr>
              <a:t>failure </a:t>
            </a:r>
            <a:r>
              <a:rPr dirty="0" sz="2100" spc="-60">
                <a:latin typeface="Arial Black"/>
                <a:cs typeface="Arial Black"/>
              </a:rPr>
              <a:t>of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55">
                <a:latin typeface="Arial Black"/>
                <a:cs typeface="Arial Black"/>
              </a:rPr>
              <a:t>an</a:t>
            </a:r>
            <a:r>
              <a:rPr dirty="0" sz="2100" spc="-165">
                <a:latin typeface="Arial Black"/>
                <a:cs typeface="Arial Black"/>
              </a:rPr>
              <a:t> </a:t>
            </a:r>
            <a:r>
              <a:rPr dirty="0" sz="2100" spc="-150">
                <a:latin typeface="Arial Black"/>
                <a:cs typeface="Arial Black"/>
              </a:rPr>
              <a:t>asynchronous</a:t>
            </a:r>
            <a:r>
              <a:rPr dirty="0" sz="2100" spc="-165">
                <a:latin typeface="Arial Black"/>
                <a:cs typeface="Arial Black"/>
              </a:rPr>
              <a:t> </a:t>
            </a:r>
            <a:r>
              <a:rPr dirty="0" sz="2100" spc="-10">
                <a:latin typeface="Arial Black"/>
                <a:cs typeface="Arial Black"/>
              </a:rPr>
              <a:t>operation.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35"/>
              <a:t>39.</a:t>
            </a:r>
            <a:r>
              <a:rPr dirty="0" sz="2300" spc="-204"/>
              <a:t> </a:t>
            </a:r>
            <a:r>
              <a:rPr dirty="0" sz="2300" spc="-210"/>
              <a:t>How</a:t>
            </a:r>
            <a:r>
              <a:rPr dirty="0" sz="2300" spc="-200"/>
              <a:t> </a:t>
            </a:r>
            <a:r>
              <a:rPr dirty="0" sz="2300" spc="-95"/>
              <a:t>do</a:t>
            </a:r>
            <a:r>
              <a:rPr dirty="0" sz="2300" spc="-200"/>
              <a:t> </a:t>
            </a:r>
            <a:r>
              <a:rPr dirty="0" sz="2300" spc="-110"/>
              <a:t>you</a:t>
            </a:r>
            <a:r>
              <a:rPr dirty="0" sz="2300" spc="-200"/>
              <a:t> </a:t>
            </a:r>
            <a:r>
              <a:rPr dirty="0" sz="2300" spc="-170"/>
              <a:t>chain</a:t>
            </a:r>
            <a:r>
              <a:rPr dirty="0" sz="2300" spc="-200"/>
              <a:t> </a:t>
            </a:r>
            <a:r>
              <a:rPr dirty="0" sz="2300" spc="-150"/>
              <a:t>Promises?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51" y="2169776"/>
            <a:ext cx="8772524" cy="4676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2209"/>
            <a:ext cx="851217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150">
                <a:latin typeface="Arial Black"/>
                <a:cs typeface="Arial Black"/>
              </a:rPr>
              <a:t>Promise</a:t>
            </a:r>
            <a:r>
              <a:rPr dirty="0" sz="2100" spc="-175">
                <a:latin typeface="Arial Black"/>
                <a:cs typeface="Arial Black"/>
              </a:rPr>
              <a:t> </a:t>
            </a:r>
            <a:r>
              <a:rPr dirty="0" sz="2100" spc="-150">
                <a:latin typeface="Arial Black"/>
                <a:cs typeface="Arial Black"/>
              </a:rPr>
              <a:t>chaining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80">
                <a:latin typeface="Arial Black"/>
                <a:cs typeface="Arial Black"/>
              </a:rPr>
              <a:t>allows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00">
                <a:latin typeface="Arial Black"/>
                <a:cs typeface="Arial Black"/>
              </a:rPr>
              <a:t>you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to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95">
                <a:latin typeface="Arial Black"/>
                <a:cs typeface="Arial Black"/>
              </a:rPr>
              <a:t>perform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sequential</a:t>
            </a:r>
            <a:r>
              <a:rPr dirty="0" sz="2100" spc="-170">
                <a:latin typeface="Arial Black"/>
                <a:cs typeface="Arial Black"/>
              </a:rPr>
              <a:t> </a:t>
            </a:r>
            <a:r>
              <a:rPr dirty="0" sz="2100" spc="-100">
                <a:latin typeface="Arial Black"/>
                <a:cs typeface="Arial Black"/>
              </a:rPr>
              <a:t>asynchronous </a:t>
            </a:r>
            <a:r>
              <a:rPr dirty="0" sz="2100" spc="-40">
                <a:latin typeface="Arial Black"/>
                <a:cs typeface="Arial Black"/>
              </a:rPr>
              <a:t>operations.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" y="352488"/>
            <a:ext cx="752094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70"/>
              <a:t>40.</a:t>
            </a:r>
            <a:r>
              <a:rPr dirty="0" sz="2300" spc="-195"/>
              <a:t> </a:t>
            </a:r>
            <a:r>
              <a:rPr dirty="0" sz="2300" spc="-155"/>
              <a:t>What</a:t>
            </a:r>
            <a:r>
              <a:rPr dirty="0" sz="2300" spc="-190"/>
              <a:t> </a:t>
            </a:r>
            <a:r>
              <a:rPr dirty="0" sz="2300" spc="-195"/>
              <a:t>is</a:t>
            </a:r>
            <a:r>
              <a:rPr dirty="0" sz="2300" spc="-190"/>
              <a:t> </a:t>
            </a:r>
            <a:r>
              <a:rPr dirty="0" sz="2300" spc="-130"/>
              <a:t>the</a:t>
            </a:r>
            <a:r>
              <a:rPr dirty="0" sz="2300" spc="-190"/>
              <a:t> </a:t>
            </a:r>
            <a:r>
              <a:rPr dirty="0" sz="2300" spc="-135"/>
              <a:t>purpose</a:t>
            </a:r>
            <a:r>
              <a:rPr dirty="0" sz="2300" spc="-190"/>
              <a:t> </a:t>
            </a:r>
            <a:r>
              <a:rPr dirty="0" sz="2300" spc="-70"/>
              <a:t>of</a:t>
            </a:r>
            <a:r>
              <a:rPr dirty="0" sz="2300" spc="-190"/>
              <a:t> </a:t>
            </a:r>
            <a:r>
              <a:rPr dirty="0" sz="2300" spc="-130"/>
              <a:t>the</a:t>
            </a:r>
            <a:r>
              <a:rPr dirty="0" sz="2300" spc="-190"/>
              <a:t> </a:t>
            </a:r>
            <a:r>
              <a:rPr dirty="0" sz="2300" spc="-145"/>
              <a:t>Promise.all()</a:t>
            </a:r>
            <a:r>
              <a:rPr dirty="0" sz="2300" spc="-190"/>
              <a:t> </a:t>
            </a:r>
            <a:r>
              <a:rPr dirty="0" sz="2300" spc="-65"/>
              <a:t>method?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02" y="2562333"/>
            <a:ext cx="8724899" cy="35147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55711"/>
            <a:ext cx="8910955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700" spc="-110">
                <a:latin typeface="Arial Black"/>
                <a:cs typeface="Arial Black"/>
              </a:rPr>
              <a:t>Promise.all()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70">
                <a:latin typeface="Arial Black"/>
                <a:cs typeface="Arial Black"/>
              </a:rPr>
              <a:t>takes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35">
                <a:latin typeface="Arial Black"/>
                <a:cs typeface="Arial Black"/>
              </a:rPr>
              <a:t>an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00">
                <a:latin typeface="Arial Black"/>
                <a:cs typeface="Arial Black"/>
              </a:rPr>
              <a:t>iterable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55">
                <a:latin typeface="Arial Black"/>
                <a:cs typeface="Arial Black"/>
              </a:rPr>
              <a:t>of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25">
                <a:latin typeface="Arial Black"/>
                <a:cs typeface="Arial Black"/>
              </a:rPr>
              <a:t>promises </a:t>
            </a:r>
            <a:r>
              <a:rPr dirty="0" sz="1700" spc="-110">
                <a:latin typeface="Arial Black"/>
                <a:cs typeface="Arial Black"/>
              </a:rPr>
              <a:t>and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00">
                <a:latin typeface="Arial Black"/>
                <a:cs typeface="Arial Black"/>
              </a:rPr>
              <a:t>returns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90">
                <a:latin typeface="Arial Black"/>
                <a:cs typeface="Arial Black"/>
              </a:rPr>
              <a:t>a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30">
                <a:latin typeface="Arial Black"/>
                <a:cs typeface="Arial Black"/>
              </a:rPr>
              <a:t>single </a:t>
            </a:r>
            <a:r>
              <a:rPr dirty="0" sz="1700" spc="-125">
                <a:latin typeface="Arial Black"/>
                <a:cs typeface="Arial Black"/>
              </a:rPr>
              <a:t>Promise </a:t>
            </a:r>
            <a:r>
              <a:rPr dirty="0" sz="1700" spc="-95">
                <a:latin typeface="Arial Black"/>
                <a:cs typeface="Arial Black"/>
              </a:rPr>
              <a:t>that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35">
                <a:latin typeface="Arial Black"/>
                <a:cs typeface="Arial Black"/>
              </a:rPr>
              <a:t>resolves </a:t>
            </a:r>
            <a:r>
              <a:rPr dirty="0" sz="1700" spc="-150">
                <a:latin typeface="Arial Black"/>
                <a:cs typeface="Arial Black"/>
              </a:rPr>
              <a:t>when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0">
                <a:latin typeface="Arial Black"/>
                <a:cs typeface="Arial Black"/>
              </a:rPr>
              <a:t>all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75">
                <a:latin typeface="Arial Black"/>
                <a:cs typeface="Arial Black"/>
              </a:rPr>
              <a:t>input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25">
                <a:latin typeface="Arial Black"/>
                <a:cs typeface="Arial Black"/>
              </a:rPr>
              <a:t>promises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25">
                <a:latin typeface="Arial Black"/>
                <a:cs typeface="Arial Black"/>
              </a:rPr>
              <a:t>have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resolved,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70">
                <a:latin typeface="Arial Black"/>
                <a:cs typeface="Arial Black"/>
              </a:rPr>
              <a:t>or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35">
                <a:latin typeface="Arial Black"/>
                <a:cs typeface="Arial Black"/>
              </a:rPr>
              <a:t>rejects </a:t>
            </a:r>
            <a:r>
              <a:rPr dirty="0" sz="1700" spc="-50">
                <a:latin typeface="Arial Black"/>
                <a:cs typeface="Arial Black"/>
              </a:rPr>
              <a:t>if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14">
                <a:latin typeface="Arial Black"/>
                <a:cs typeface="Arial Black"/>
              </a:rPr>
              <a:t>any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75">
                <a:latin typeface="Arial Black"/>
                <a:cs typeface="Arial Black"/>
              </a:rPr>
              <a:t>input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10">
                <a:latin typeface="Arial Black"/>
                <a:cs typeface="Arial Black"/>
              </a:rPr>
              <a:t>promise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">
                <a:latin typeface="Arial Black"/>
                <a:cs typeface="Arial Black"/>
              </a:rPr>
              <a:t>rejects.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482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04"/>
              <a:t>41.</a:t>
            </a:r>
            <a:r>
              <a:rPr dirty="0" sz="2300" spc="-195"/>
              <a:t> </a:t>
            </a:r>
            <a:r>
              <a:rPr dirty="0" sz="2300" spc="-155"/>
              <a:t>What</a:t>
            </a:r>
            <a:r>
              <a:rPr dirty="0" sz="2300" spc="-195"/>
              <a:t> is </a:t>
            </a:r>
            <a:r>
              <a:rPr dirty="0" sz="2300" spc="-130"/>
              <a:t>the</a:t>
            </a:r>
            <a:r>
              <a:rPr dirty="0" sz="2300" spc="-190"/>
              <a:t> </a:t>
            </a:r>
            <a:r>
              <a:rPr dirty="0" sz="2300" spc="-135"/>
              <a:t>purpose</a:t>
            </a:r>
            <a:r>
              <a:rPr dirty="0" sz="2300" spc="-195"/>
              <a:t> </a:t>
            </a:r>
            <a:r>
              <a:rPr dirty="0" sz="2300" spc="-70"/>
              <a:t>of</a:t>
            </a:r>
            <a:r>
              <a:rPr dirty="0" sz="2300" spc="-195"/>
              <a:t> </a:t>
            </a:r>
            <a:r>
              <a:rPr dirty="0" sz="2300" spc="-130"/>
              <a:t>the</a:t>
            </a:r>
            <a:r>
              <a:rPr dirty="0" sz="2300" spc="-190"/>
              <a:t> </a:t>
            </a:r>
            <a:r>
              <a:rPr dirty="0" sz="2300" spc="-105"/>
              <a:t>finally()</a:t>
            </a:r>
            <a:r>
              <a:rPr dirty="0" sz="2300" spc="-195"/>
              <a:t> </a:t>
            </a:r>
            <a:r>
              <a:rPr dirty="0" sz="2300" spc="-125"/>
              <a:t>method</a:t>
            </a:r>
            <a:r>
              <a:rPr dirty="0" sz="2300" spc="-195"/>
              <a:t> </a:t>
            </a:r>
            <a:r>
              <a:rPr dirty="0" sz="2300" spc="-105"/>
              <a:t>in</a:t>
            </a:r>
            <a:r>
              <a:rPr dirty="0" sz="2300" spc="-190"/>
              <a:t> </a:t>
            </a:r>
            <a:r>
              <a:rPr dirty="0" sz="2300" spc="-114"/>
              <a:t>Promises?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101" y="1965349"/>
            <a:ext cx="6181724" cy="52196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39207"/>
            <a:ext cx="933767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175">
                <a:latin typeface="Arial Black"/>
                <a:cs typeface="Arial Black"/>
              </a:rPr>
              <a:t>The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85">
                <a:latin typeface="Arial Black"/>
                <a:cs typeface="Arial Black"/>
              </a:rPr>
              <a:t>finally()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method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is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35">
                <a:latin typeface="Arial Black"/>
                <a:cs typeface="Arial Black"/>
              </a:rPr>
              <a:t>used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75">
                <a:latin typeface="Arial Black"/>
                <a:cs typeface="Arial Black"/>
              </a:rPr>
              <a:t>to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25">
                <a:latin typeface="Arial Black"/>
                <a:cs typeface="Arial Black"/>
              </a:rPr>
              <a:t>specify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code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that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0">
                <a:latin typeface="Arial Black"/>
                <a:cs typeface="Arial Black"/>
              </a:rPr>
              <a:t>should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be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55">
                <a:latin typeface="Arial Black"/>
                <a:cs typeface="Arial Black"/>
              </a:rPr>
              <a:t>executed </a:t>
            </a:r>
            <a:r>
              <a:rPr dirty="0" sz="1900" spc="-95">
                <a:latin typeface="Arial Black"/>
                <a:cs typeface="Arial Black"/>
              </a:rPr>
              <a:t>regardless </a:t>
            </a:r>
            <a:r>
              <a:rPr dirty="0" sz="1900" spc="-50">
                <a:latin typeface="Arial Black"/>
                <a:cs typeface="Arial Black"/>
              </a:rPr>
              <a:t>of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35">
                <a:latin typeface="Arial Black"/>
                <a:cs typeface="Arial Black"/>
              </a:rPr>
              <a:t>whether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promise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65">
                <a:latin typeface="Arial Black"/>
                <a:cs typeface="Arial Black"/>
              </a:rPr>
              <a:t>is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60">
                <a:latin typeface="Arial Black"/>
                <a:cs typeface="Arial Black"/>
              </a:rPr>
              <a:t>fulfilled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70">
                <a:latin typeface="Arial Black"/>
                <a:cs typeface="Arial Black"/>
              </a:rPr>
              <a:t>or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10">
                <a:latin typeface="Arial Black"/>
                <a:cs typeface="Arial Black"/>
              </a:rPr>
              <a:t>rejected.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043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75"/>
              <a:t>42.</a:t>
            </a:r>
            <a:r>
              <a:rPr dirty="0" sz="2300" spc="-200"/>
              <a:t> </a:t>
            </a:r>
            <a:r>
              <a:rPr dirty="0" sz="2300" spc="-155"/>
              <a:t>What</a:t>
            </a:r>
            <a:r>
              <a:rPr dirty="0" sz="2300" spc="-195"/>
              <a:t> is</a:t>
            </a:r>
            <a:r>
              <a:rPr dirty="0" sz="2300" spc="-200"/>
              <a:t> </a:t>
            </a:r>
            <a:r>
              <a:rPr dirty="0" sz="2300" spc="-130"/>
              <a:t>the</a:t>
            </a:r>
            <a:r>
              <a:rPr dirty="0" sz="2300" spc="-195"/>
              <a:t> </a:t>
            </a:r>
            <a:r>
              <a:rPr dirty="0" sz="2300" spc="-135"/>
              <a:t>purpose</a:t>
            </a:r>
            <a:r>
              <a:rPr dirty="0" sz="2300" spc="-200"/>
              <a:t> </a:t>
            </a:r>
            <a:r>
              <a:rPr dirty="0" sz="2300" spc="-70"/>
              <a:t>of</a:t>
            </a:r>
            <a:r>
              <a:rPr dirty="0" sz="2300" spc="-195"/>
              <a:t> </a:t>
            </a:r>
            <a:r>
              <a:rPr dirty="0" sz="2300" spc="-130"/>
              <a:t>the</a:t>
            </a:r>
            <a:r>
              <a:rPr dirty="0" sz="2300" spc="-200"/>
              <a:t> async</a:t>
            </a:r>
            <a:r>
              <a:rPr dirty="0" sz="2300" spc="-195"/>
              <a:t> </a:t>
            </a:r>
            <a:r>
              <a:rPr dirty="0" sz="2300" spc="-220"/>
              <a:t>await</a:t>
            </a:r>
            <a:r>
              <a:rPr dirty="0" sz="2300" spc="-200"/>
              <a:t> </a:t>
            </a:r>
            <a:r>
              <a:rPr dirty="0" sz="2300" spc="-50"/>
              <a:t>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008" y="2392065"/>
            <a:ext cx="6429374" cy="4714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47449"/>
            <a:ext cx="879411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70">
                <a:latin typeface="Arial Black"/>
                <a:cs typeface="Arial Black"/>
              </a:rPr>
              <a:t>The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purpose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of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async/await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simplify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the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syntax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55">
                <a:latin typeface="Arial Black"/>
                <a:cs typeface="Arial Black"/>
              </a:rPr>
              <a:t>for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0">
                <a:latin typeface="Arial Black"/>
                <a:cs typeface="Arial Black"/>
              </a:rPr>
              <a:t>working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with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Promises, </a:t>
            </a:r>
            <a:r>
              <a:rPr dirty="0" sz="1800" spc="-160">
                <a:latin typeface="Arial Black"/>
                <a:cs typeface="Arial Black"/>
              </a:rPr>
              <a:t>making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asynchronous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code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50">
                <a:latin typeface="Arial Black"/>
                <a:cs typeface="Arial Black"/>
              </a:rPr>
              <a:t>easier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write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read.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It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allows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you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write </a:t>
            </a:r>
            <a:r>
              <a:rPr dirty="0" sz="1800" spc="-125">
                <a:latin typeface="Arial Black"/>
                <a:cs typeface="Arial Black"/>
              </a:rPr>
              <a:t>asynchronous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code </a:t>
            </a:r>
            <a:r>
              <a:rPr dirty="0" sz="1800" spc="-100">
                <a:latin typeface="Arial Black"/>
                <a:cs typeface="Arial Black"/>
              </a:rPr>
              <a:t>that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looks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and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behaves </a:t>
            </a:r>
            <a:r>
              <a:rPr dirty="0" sz="1800" spc="-114">
                <a:latin typeface="Arial Black"/>
                <a:cs typeface="Arial Black"/>
              </a:rPr>
              <a:t>more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like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synchronous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code.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043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50"/>
              <a:t>43.</a:t>
            </a:r>
            <a:r>
              <a:rPr dirty="0" sz="2300" spc="-200"/>
              <a:t> </a:t>
            </a:r>
            <a:r>
              <a:rPr dirty="0" sz="2300" spc="-210"/>
              <a:t>How</a:t>
            </a:r>
            <a:r>
              <a:rPr dirty="0" sz="2300" spc="-195"/>
              <a:t> </a:t>
            </a:r>
            <a:r>
              <a:rPr dirty="0" sz="2300" spc="-95"/>
              <a:t>do</a:t>
            </a:r>
            <a:r>
              <a:rPr dirty="0" sz="2300" spc="-200"/>
              <a:t> </a:t>
            </a:r>
            <a:r>
              <a:rPr dirty="0" sz="2300" spc="-110"/>
              <a:t>you</a:t>
            </a:r>
            <a:r>
              <a:rPr dirty="0" sz="2300" spc="-195"/>
              <a:t> </a:t>
            </a:r>
            <a:r>
              <a:rPr dirty="0" sz="2300" spc="-135"/>
              <a:t>handle</a:t>
            </a:r>
            <a:r>
              <a:rPr dirty="0" sz="2300" spc="-200"/>
              <a:t> </a:t>
            </a:r>
            <a:r>
              <a:rPr dirty="0" sz="2300" spc="-140"/>
              <a:t>errors</a:t>
            </a:r>
            <a:r>
              <a:rPr dirty="0" sz="2300" spc="-195"/>
              <a:t> </a:t>
            </a:r>
            <a:r>
              <a:rPr dirty="0" sz="2300" spc="-105"/>
              <a:t>in</a:t>
            </a:r>
            <a:r>
              <a:rPr dirty="0" sz="2300" spc="-200"/>
              <a:t> </a:t>
            </a:r>
            <a:r>
              <a:rPr dirty="0" sz="2300" spc="-130"/>
              <a:t>async/await?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54" y="2103003"/>
            <a:ext cx="8905874" cy="42290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043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25"/>
              <a:t>44.</a:t>
            </a:r>
            <a:r>
              <a:rPr dirty="0" sz="2300" spc="-190"/>
              <a:t> </a:t>
            </a:r>
            <a:r>
              <a:rPr dirty="0" sz="2300" spc="-155"/>
              <a:t>What</a:t>
            </a:r>
            <a:r>
              <a:rPr dirty="0" sz="2300" spc="-190"/>
              <a:t> </a:t>
            </a:r>
            <a:r>
              <a:rPr dirty="0" sz="2300" spc="-195"/>
              <a:t>is</a:t>
            </a:r>
            <a:r>
              <a:rPr dirty="0" sz="2300" spc="-190"/>
              <a:t> </a:t>
            </a:r>
            <a:r>
              <a:rPr dirty="0" sz="2300" spc="-130"/>
              <a:t>the</a:t>
            </a:r>
            <a:r>
              <a:rPr dirty="0" sz="2300" spc="-190"/>
              <a:t> </a:t>
            </a:r>
            <a:r>
              <a:rPr dirty="0" sz="2300" spc="-130"/>
              <a:t>difference</a:t>
            </a:r>
            <a:r>
              <a:rPr dirty="0" sz="2300" spc="-190"/>
              <a:t> </a:t>
            </a:r>
            <a:r>
              <a:rPr dirty="0" sz="2300" spc="-175"/>
              <a:t>between</a:t>
            </a:r>
            <a:r>
              <a:rPr dirty="0" sz="2300" spc="-190"/>
              <a:t> </a:t>
            </a:r>
            <a:r>
              <a:rPr dirty="0" sz="2300" spc="-165"/>
              <a:t>async/await</a:t>
            </a:r>
            <a:r>
              <a:rPr dirty="0" sz="2300" spc="-190"/>
              <a:t> </a:t>
            </a:r>
            <a:r>
              <a:rPr dirty="0" sz="2300" spc="-145"/>
              <a:t>and</a:t>
            </a:r>
            <a:r>
              <a:rPr dirty="0" sz="2300" spc="-185"/>
              <a:t> </a:t>
            </a:r>
            <a:r>
              <a:rPr dirty="0" sz="2300" spc="-114"/>
              <a:t>Promises?</a:t>
            </a:r>
            <a:endParaRPr sz="2300"/>
          </a:p>
        </p:txBody>
      </p:sp>
      <p:sp>
        <p:nvSpPr>
          <p:cNvPr id="3" name="object 3" descr=""/>
          <p:cNvSpPr txBox="1"/>
          <p:nvPr/>
        </p:nvSpPr>
        <p:spPr>
          <a:xfrm>
            <a:off x="130113" y="1173159"/>
            <a:ext cx="9398000" cy="484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4020">
              <a:lnSpc>
                <a:spcPct val="114999"/>
              </a:lnSpc>
              <a:spcBef>
                <a:spcPts val="100"/>
              </a:spcBef>
            </a:pPr>
            <a:r>
              <a:rPr dirty="0" sz="2500" spc="-200">
                <a:latin typeface="Arial Black"/>
                <a:cs typeface="Arial Black"/>
              </a:rPr>
              <a:t>Syntax: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Async/await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35">
                <a:latin typeface="Arial Black"/>
                <a:cs typeface="Arial Black"/>
              </a:rPr>
              <a:t>provides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254">
                <a:latin typeface="Arial Black"/>
                <a:cs typeface="Arial Black"/>
              </a:rPr>
              <a:t>a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more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linear,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95">
                <a:latin typeface="Arial Black"/>
                <a:cs typeface="Arial Black"/>
              </a:rPr>
              <a:t>synchronous- </a:t>
            </a:r>
            <a:r>
              <a:rPr dirty="0" sz="2500" spc="-165">
                <a:latin typeface="Arial Black"/>
                <a:cs typeface="Arial Black"/>
              </a:rPr>
              <a:t>looking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code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50">
                <a:latin typeface="Arial Black"/>
                <a:cs typeface="Arial Black"/>
              </a:rPr>
              <a:t>structure.</a:t>
            </a:r>
            <a:endParaRPr sz="2500">
              <a:latin typeface="Arial Black"/>
              <a:cs typeface="Arial Black"/>
            </a:endParaRPr>
          </a:p>
          <a:p>
            <a:pPr marL="12700" marR="488315">
              <a:lnSpc>
                <a:spcPct val="114999"/>
              </a:lnSpc>
              <a:spcBef>
                <a:spcPts val="3450"/>
              </a:spcBef>
            </a:pPr>
            <a:r>
              <a:rPr dirty="0" sz="2500" spc="-125">
                <a:latin typeface="Arial Black"/>
                <a:cs typeface="Arial Black"/>
              </a:rPr>
              <a:t>Error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handling: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Async/await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35">
                <a:latin typeface="Arial Black"/>
                <a:cs typeface="Arial Black"/>
              </a:rPr>
              <a:t>uses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14">
                <a:latin typeface="Arial Black"/>
                <a:cs typeface="Arial Black"/>
              </a:rPr>
              <a:t>try/catch,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which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10">
                <a:latin typeface="Arial Black"/>
                <a:cs typeface="Arial Black"/>
              </a:rPr>
              <a:t>is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5">
                <a:latin typeface="Arial Black"/>
                <a:cs typeface="Arial Black"/>
              </a:rPr>
              <a:t>more </a:t>
            </a:r>
            <a:r>
              <a:rPr dirty="0" sz="2500" spc="-140">
                <a:latin typeface="Arial Black"/>
                <a:cs typeface="Arial Black"/>
              </a:rPr>
              <a:t>familiar</a:t>
            </a:r>
            <a:r>
              <a:rPr dirty="0" sz="2500" spc="-200">
                <a:latin typeface="Arial Black"/>
                <a:cs typeface="Arial Black"/>
              </a:rPr>
              <a:t> </a:t>
            </a:r>
            <a:r>
              <a:rPr dirty="0" sz="2500" spc="-70">
                <a:latin typeface="Arial Black"/>
                <a:cs typeface="Arial Black"/>
              </a:rPr>
              <a:t>for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60">
                <a:latin typeface="Arial Black"/>
                <a:cs typeface="Arial Black"/>
              </a:rPr>
              <a:t>synchronous</a:t>
            </a:r>
            <a:r>
              <a:rPr dirty="0" sz="2500" spc="-195">
                <a:latin typeface="Arial Black"/>
                <a:cs typeface="Arial Black"/>
              </a:rPr>
              <a:t> </a:t>
            </a:r>
            <a:r>
              <a:rPr dirty="0" sz="2500" spc="-10">
                <a:latin typeface="Arial Black"/>
                <a:cs typeface="Arial Black"/>
              </a:rPr>
              <a:t>code.</a:t>
            </a:r>
            <a:endParaRPr sz="2500">
              <a:latin typeface="Arial Black"/>
              <a:cs typeface="Arial Black"/>
            </a:endParaRPr>
          </a:p>
          <a:p>
            <a:pPr marL="12700" marR="1769745">
              <a:lnSpc>
                <a:spcPct val="114999"/>
              </a:lnSpc>
              <a:spcBef>
                <a:spcPts val="3450"/>
              </a:spcBef>
            </a:pPr>
            <a:r>
              <a:rPr dirty="0" sz="2500" spc="-170">
                <a:latin typeface="Arial Black"/>
                <a:cs typeface="Arial Black"/>
              </a:rPr>
              <a:t>Chaining:</a:t>
            </a:r>
            <a:r>
              <a:rPr dirty="0" sz="2500" spc="-190">
                <a:latin typeface="Arial Black"/>
                <a:cs typeface="Arial Black"/>
              </a:rPr>
              <a:t> Promises </a:t>
            </a:r>
            <a:r>
              <a:rPr dirty="0" sz="2500" spc="-215">
                <a:latin typeface="Arial Black"/>
                <a:cs typeface="Arial Black"/>
              </a:rPr>
              <a:t>use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.then()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70">
                <a:latin typeface="Arial Black"/>
                <a:cs typeface="Arial Black"/>
              </a:rPr>
              <a:t>for</a:t>
            </a:r>
            <a:r>
              <a:rPr dirty="0" sz="2500" spc="-185">
                <a:latin typeface="Arial Black"/>
                <a:cs typeface="Arial Black"/>
              </a:rPr>
              <a:t> </a:t>
            </a:r>
            <a:r>
              <a:rPr dirty="0" sz="2500" spc="-175">
                <a:latin typeface="Arial Black"/>
                <a:cs typeface="Arial Black"/>
              </a:rPr>
              <a:t>chaining,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90">
                <a:latin typeface="Arial Black"/>
                <a:cs typeface="Arial Black"/>
              </a:rPr>
              <a:t>while </a:t>
            </a:r>
            <a:r>
              <a:rPr dirty="0" sz="2500" spc="-170">
                <a:latin typeface="Arial Black"/>
                <a:cs typeface="Arial Black"/>
              </a:rPr>
              <a:t>async/await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235">
                <a:latin typeface="Arial Black"/>
                <a:cs typeface="Arial Black"/>
              </a:rPr>
              <a:t>uses</a:t>
            </a:r>
            <a:r>
              <a:rPr dirty="0" sz="2500" spc="-185">
                <a:latin typeface="Arial Black"/>
                <a:cs typeface="Arial Black"/>
              </a:rPr>
              <a:t> </a:t>
            </a:r>
            <a:r>
              <a:rPr dirty="0" sz="2500" spc="-160">
                <a:latin typeface="Arial Black"/>
                <a:cs typeface="Arial Black"/>
              </a:rPr>
              <a:t>regular</a:t>
            </a:r>
            <a:r>
              <a:rPr dirty="0" sz="2500" spc="-185">
                <a:latin typeface="Arial Black"/>
                <a:cs typeface="Arial Black"/>
              </a:rPr>
              <a:t> </a:t>
            </a:r>
            <a:r>
              <a:rPr dirty="0" sz="2500" spc="-180">
                <a:latin typeface="Arial Black"/>
                <a:cs typeface="Arial Black"/>
              </a:rPr>
              <a:t>JavaScript</a:t>
            </a:r>
            <a:r>
              <a:rPr dirty="0" sz="2500" spc="-190">
                <a:latin typeface="Arial Black"/>
                <a:cs typeface="Arial Black"/>
              </a:rPr>
              <a:t> </a:t>
            </a:r>
            <a:r>
              <a:rPr dirty="0" sz="2500" spc="-125">
                <a:latin typeface="Arial Black"/>
                <a:cs typeface="Arial Black"/>
              </a:rPr>
              <a:t>control</a:t>
            </a:r>
            <a:r>
              <a:rPr dirty="0" sz="2500" spc="-185">
                <a:latin typeface="Arial Black"/>
                <a:cs typeface="Arial Black"/>
              </a:rPr>
              <a:t> </a:t>
            </a:r>
            <a:r>
              <a:rPr dirty="0" sz="2500" spc="-75">
                <a:latin typeface="Arial Black"/>
                <a:cs typeface="Arial Black"/>
              </a:rPr>
              <a:t>flow.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3450"/>
              </a:spcBef>
            </a:pPr>
            <a:r>
              <a:rPr dirty="0" sz="2500" spc="-170">
                <a:latin typeface="Arial Black"/>
                <a:cs typeface="Arial Black"/>
              </a:rPr>
              <a:t>Debugging: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70">
                <a:latin typeface="Arial Black"/>
                <a:cs typeface="Arial Black"/>
              </a:rPr>
              <a:t>Async/await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220">
                <a:latin typeface="Arial Black"/>
                <a:cs typeface="Arial Black"/>
              </a:rPr>
              <a:t>can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45">
                <a:latin typeface="Arial Black"/>
                <a:cs typeface="Arial Black"/>
              </a:rPr>
              <a:t>be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200">
                <a:latin typeface="Arial Black"/>
                <a:cs typeface="Arial Black"/>
              </a:rPr>
              <a:t>easier</a:t>
            </a:r>
            <a:r>
              <a:rPr dirty="0" sz="2500" spc="-204">
                <a:latin typeface="Arial Black"/>
                <a:cs typeface="Arial Black"/>
              </a:rPr>
              <a:t> </a:t>
            </a:r>
            <a:r>
              <a:rPr dirty="0" sz="2500" spc="-95">
                <a:latin typeface="Arial Black"/>
                <a:cs typeface="Arial Black"/>
              </a:rPr>
              <a:t>to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50">
                <a:latin typeface="Arial Black"/>
                <a:cs typeface="Arial Black"/>
              </a:rPr>
              <a:t>debug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275">
                <a:latin typeface="Arial Black"/>
                <a:cs typeface="Arial Black"/>
              </a:rPr>
              <a:t>as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100">
                <a:latin typeface="Arial Black"/>
                <a:cs typeface="Arial Black"/>
              </a:rPr>
              <a:t>it</a:t>
            </a:r>
            <a:r>
              <a:rPr dirty="0" sz="2500" spc="-204">
                <a:latin typeface="Arial Black"/>
                <a:cs typeface="Arial Black"/>
              </a:rPr>
              <a:t> </a:t>
            </a:r>
            <a:r>
              <a:rPr dirty="0" sz="2500" spc="-120">
                <a:latin typeface="Arial Black"/>
                <a:cs typeface="Arial Black"/>
              </a:rPr>
              <a:t>behaves </a:t>
            </a:r>
            <a:r>
              <a:rPr dirty="0" sz="2500" spc="-145">
                <a:latin typeface="Arial Black"/>
                <a:cs typeface="Arial Black"/>
              </a:rPr>
              <a:t>more</a:t>
            </a:r>
            <a:r>
              <a:rPr dirty="0" sz="2500" spc="-204">
                <a:latin typeface="Arial Black"/>
                <a:cs typeface="Arial Black"/>
              </a:rPr>
              <a:t> </a:t>
            </a:r>
            <a:r>
              <a:rPr dirty="0" sz="2500" spc="-185">
                <a:latin typeface="Arial Black"/>
                <a:cs typeface="Arial Black"/>
              </a:rPr>
              <a:t>like</a:t>
            </a:r>
            <a:r>
              <a:rPr dirty="0" sz="2500" spc="-200">
                <a:latin typeface="Arial Black"/>
                <a:cs typeface="Arial Black"/>
              </a:rPr>
              <a:t> </a:t>
            </a:r>
            <a:r>
              <a:rPr dirty="0" sz="2500" spc="-160">
                <a:latin typeface="Arial Black"/>
                <a:cs typeface="Arial Black"/>
              </a:rPr>
              <a:t>synchronous</a:t>
            </a:r>
            <a:r>
              <a:rPr dirty="0" sz="2500" spc="-200">
                <a:latin typeface="Arial Black"/>
                <a:cs typeface="Arial Black"/>
              </a:rPr>
              <a:t> </a:t>
            </a:r>
            <a:r>
              <a:rPr dirty="0" sz="2500" spc="-20">
                <a:latin typeface="Arial Black"/>
                <a:cs typeface="Arial Black"/>
              </a:rPr>
              <a:t>code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83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30"/>
              <a:t>4.</a:t>
            </a:r>
            <a:r>
              <a:rPr dirty="0" sz="2300" spc="-190"/>
              <a:t> </a:t>
            </a:r>
            <a:r>
              <a:rPr dirty="0" sz="2300" spc="-180"/>
              <a:t>Explain</a:t>
            </a:r>
            <a:r>
              <a:rPr dirty="0" sz="2300" spc="-185"/>
              <a:t> </a:t>
            </a:r>
            <a:r>
              <a:rPr dirty="0" sz="2300" spc="-130"/>
              <a:t>the</a:t>
            </a:r>
            <a:r>
              <a:rPr dirty="0" sz="2300" spc="-185"/>
              <a:t> </a:t>
            </a:r>
            <a:r>
              <a:rPr dirty="0" sz="2300" spc="-165"/>
              <a:t>concept</a:t>
            </a:r>
            <a:r>
              <a:rPr dirty="0" sz="2300" spc="-190"/>
              <a:t> </a:t>
            </a:r>
            <a:r>
              <a:rPr dirty="0" sz="2300" spc="-70"/>
              <a:t>of</a:t>
            </a:r>
            <a:r>
              <a:rPr dirty="0" sz="2300" spc="-185"/>
              <a:t> </a:t>
            </a:r>
            <a:r>
              <a:rPr dirty="0" sz="2300" spc="-150"/>
              <a:t>hoisting</a:t>
            </a:r>
            <a:r>
              <a:rPr dirty="0" sz="2300" spc="-185"/>
              <a:t> </a:t>
            </a:r>
            <a:r>
              <a:rPr dirty="0" sz="2300" spc="-105"/>
              <a:t>in</a:t>
            </a:r>
            <a:r>
              <a:rPr dirty="0" sz="2300" spc="-190"/>
              <a:t> </a:t>
            </a:r>
            <a:r>
              <a:rPr dirty="0" sz="2300" spc="-120"/>
              <a:t>JavaScript.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584245"/>
            <a:ext cx="8286749" cy="530542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169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45.</a:t>
            </a:r>
            <a:r>
              <a:rPr dirty="0" spc="-180"/>
              <a:t> </a:t>
            </a:r>
            <a:r>
              <a:rPr dirty="0" spc="-140"/>
              <a:t>What</a:t>
            </a:r>
            <a:r>
              <a:rPr dirty="0" spc="-180"/>
              <a:t> </a:t>
            </a:r>
            <a:r>
              <a:rPr dirty="0" spc="-185"/>
              <a:t>is</a:t>
            </a:r>
            <a:r>
              <a:rPr dirty="0" spc="-180"/>
              <a:t> </a:t>
            </a:r>
            <a:r>
              <a:rPr dirty="0" spc="-120"/>
              <a:t>the</a:t>
            </a:r>
            <a:r>
              <a:rPr dirty="0" spc="-180"/>
              <a:t> </a:t>
            </a:r>
            <a:r>
              <a:rPr dirty="0" spc="-120"/>
              <a:t>difference</a:t>
            </a:r>
            <a:r>
              <a:rPr dirty="0" spc="-180"/>
              <a:t> </a:t>
            </a:r>
            <a:r>
              <a:rPr dirty="0" spc="-165"/>
              <a:t>between</a:t>
            </a:r>
            <a:r>
              <a:rPr dirty="0" spc="-180"/>
              <a:t> </a:t>
            </a:r>
            <a:r>
              <a:rPr dirty="0" spc="-105"/>
              <a:t>default</a:t>
            </a:r>
            <a:r>
              <a:rPr dirty="0" spc="-180"/>
              <a:t> </a:t>
            </a:r>
            <a:r>
              <a:rPr dirty="0" spc="-120"/>
              <a:t>and</a:t>
            </a:r>
            <a:r>
              <a:rPr dirty="0" spc="-180"/>
              <a:t> </a:t>
            </a:r>
            <a:r>
              <a:rPr dirty="0" spc="-145"/>
              <a:t>named</a:t>
            </a:r>
            <a:r>
              <a:rPr dirty="0" spc="-180"/>
              <a:t> </a:t>
            </a:r>
            <a:r>
              <a:rPr dirty="0" spc="-85"/>
              <a:t>exports?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387" y="3004159"/>
            <a:ext cx="3981449" cy="40385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48" y="1147449"/>
            <a:ext cx="9298940" cy="15970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160">
                <a:latin typeface="Arial Black"/>
                <a:cs typeface="Arial Black"/>
              </a:rPr>
              <a:t>A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5">
                <a:latin typeface="Arial Black"/>
                <a:cs typeface="Arial Black"/>
              </a:rPr>
              <a:t>module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can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have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multiple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named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exports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70">
                <a:latin typeface="Arial Black"/>
                <a:cs typeface="Arial Black"/>
              </a:rPr>
              <a:t>but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0">
                <a:latin typeface="Arial Black"/>
                <a:cs typeface="Arial Black"/>
              </a:rPr>
              <a:t>only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one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default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export.</a:t>
            </a: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-135">
                <a:latin typeface="Arial Black"/>
                <a:cs typeface="Arial Black"/>
              </a:rPr>
              <a:t>Named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exports are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imported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using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curly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45">
                <a:latin typeface="Arial Black"/>
                <a:cs typeface="Arial Black"/>
              </a:rPr>
              <a:t>braces,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while </a:t>
            </a:r>
            <a:r>
              <a:rPr dirty="0" sz="1800" spc="-95">
                <a:latin typeface="Arial Black"/>
                <a:cs typeface="Arial Black"/>
              </a:rPr>
              <a:t>default</a:t>
            </a:r>
            <a:r>
              <a:rPr dirty="0" sz="1800" spc="-135">
                <a:latin typeface="Arial Black"/>
                <a:cs typeface="Arial Black"/>
              </a:rPr>
              <a:t> exports are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imported </a:t>
            </a:r>
            <a:r>
              <a:rPr dirty="0" sz="1800" spc="-110">
                <a:latin typeface="Arial Black"/>
                <a:cs typeface="Arial Black"/>
              </a:rPr>
              <a:t>without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20">
                <a:latin typeface="Arial Black"/>
                <a:cs typeface="Arial Black"/>
              </a:rPr>
              <a:t>them.</a:t>
            </a:r>
            <a:endParaRPr sz="1800">
              <a:latin typeface="Arial Black"/>
              <a:cs typeface="Arial Black"/>
            </a:endParaRPr>
          </a:p>
          <a:p>
            <a:pPr marL="12700" marR="592455">
              <a:lnSpc>
                <a:spcPct val="114599"/>
              </a:lnSpc>
            </a:pPr>
            <a:r>
              <a:rPr dirty="0" sz="1800" spc="-90">
                <a:latin typeface="Arial Black"/>
                <a:cs typeface="Arial Black"/>
              </a:rPr>
              <a:t>Default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exports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65">
                <a:latin typeface="Arial Black"/>
                <a:cs typeface="Arial Black"/>
              </a:rPr>
              <a:t>can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0">
                <a:latin typeface="Arial Black"/>
                <a:cs typeface="Arial Black"/>
              </a:rPr>
              <a:t>be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imported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with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any</a:t>
            </a:r>
            <a:r>
              <a:rPr dirty="0" sz="1800" spc="-140">
                <a:latin typeface="Arial Black"/>
                <a:cs typeface="Arial Black"/>
              </a:rPr>
              <a:t> name, while </a:t>
            </a:r>
            <a:r>
              <a:rPr dirty="0" sz="1800" spc="-130">
                <a:latin typeface="Arial Black"/>
                <a:cs typeface="Arial Black"/>
              </a:rPr>
              <a:t>named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exports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must</a:t>
            </a:r>
            <a:r>
              <a:rPr dirty="0" sz="1800" spc="-14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be </a:t>
            </a:r>
            <a:r>
              <a:rPr dirty="0" sz="1800" spc="-90">
                <a:latin typeface="Arial Black"/>
                <a:cs typeface="Arial Black"/>
              </a:rPr>
              <a:t>imported</a:t>
            </a:r>
            <a:r>
              <a:rPr dirty="0" sz="1800" spc="-135">
                <a:latin typeface="Arial Black"/>
                <a:cs typeface="Arial Black"/>
              </a:rPr>
              <a:t> with </a:t>
            </a:r>
            <a:r>
              <a:rPr dirty="0" sz="1800" spc="-90">
                <a:latin typeface="Arial Black"/>
                <a:cs typeface="Arial Black"/>
              </a:rPr>
              <a:t>their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85">
                <a:latin typeface="Arial Black"/>
                <a:cs typeface="Arial Black"/>
              </a:rPr>
              <a:t>exact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60">
                <a:latin typeface="Arial Black"/>
                <a:cs typeface="Arial Black"/>
              </a:rPr>
              <a:t>names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30">
                <a:latin typeface="Arial Black"/>
                <a:cs typeface="Arial Black"/>
              </a:rPr>
              <a:t>(unless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25">
                <a:latin typeface="Arial Black"/>
                <a:cs typeface="Arial Black"/>
              </a:rPr>
              <a:t>renamed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using</a:t>
            </a:r>
            <a:r>
              <a:rPr dirty="0" sz="1800" spc="-13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`as`).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54" y="150589"/>
            <a:ext cx="798703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46.</a:t>
            </a:r>
            <a:r>
              <a:rPr dirty="0" spc="-185"/>
              <a:t> </a:t>
            </a:r>
            <a:r>
              <a:rPr dirty="0" spc="-190"/>
              <a:t>How</a:t>
            </a:r>
            <a:r>
              <a:rPr dirty="0" spc="-185"/>
              <a:t> </a:t>
            </a:r>
            <a:r>
              <a:rPr dirty="0" spc="-85"/>
              <a:t>do</a:t>
            </a:r>
            <a:r>
              <a:rPr dirty="0" spc="-180"/>
              <a:t> </a:t>
            </a:r>
            <a:r>
              <a:rPr dirty="0" spc="-100"/>
              <a:t>you</a:t>
            </a:r>
            <a:r>
              <a:rPr dirty="0" spc="-185"/>
              <a:t> </a:t>
            </a:r>
            <a:r>
              <a:rPr dirty="0" spc="-125"/>
              <a:t>convert</a:t>
            </a:r>
            <a:r>
              <a:rPr dirty="0" spc="-185"/>
              <a:t> </a:t>
            </a:r>
            <a:r>
              <a:rPr dirty="0" spc="-210"/>
              <a:t>a</a:t>
            </a:r>
            <a:r>
              <a:rPr dirty="0" spc="-180"/>
              <a:t> </a:t>
            </a:r>
            <a:r>
              <a:rPr dirty="0" spc="-155"/>
              <a:t>JavaScript</a:t>
            </a:r>
            <a:r>
              <a:rPr dirty="0" spc="-185"/>
              <a:t> </a:t>
            </a:r>
            <a:r>
              <a:rPr dirty="0" spc="-135"/>
              <a:t>object</a:t>
            </a:r>
            <a:r>
              <a:rPr dirty="0" spc="-180"/>
              <a:t> </a:t>
            </a:r>
            <a:r>
              <a:rPr dirty="0" spc="-90"/>
              <a:t>to</a:t>
            </a:r>
            <a:r>
              <a:rPr dirty="0" spc="-185"/>
              <a:t> </a:t>
            </a:r>
            <a:r>
              <a:rPr dirty="0" spc="-210"/>
              <a:t>a</a:t>
            </a:r>
            <a:r>
              <a:rPr dirty="0" spc="-185"/>
              <a:t> </a:t>
            </a:r>
            <a:r>
              <a:rPr dirty="0" spc="-180"/>
              <a:t>JSON </a:t>
            </a:r>
            <a:r>
              <a:rPr dirty="0" spc="-70"/>
              <a:t>string?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702892"/>
            <a:ext cx="8286749" cy="4324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169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47.</a:t>
            </a:r>
            <a:r>
              <a:rPr dirty="0" spc="-185"/>
              <a:t> </a:t>
            </a:r>
            <a:r>
              <a:rPr dirty="0" spc="-190"/>
              <a:t>How</a:t>
            </a:r>
            <a:r>
              <a:rPr dirty="0" spc="-185"/>
              <a:t> </a:t>
            </a:r>
            <a:r>
              <a:rPr dirty="0" spc="-85"/>
              <a:t>do</a:t>
            </a:r>
            <a:r>
              <a:rPr dirty="0" spc="-185"/>
              <a:t> </a:t>
            </a:r>
            <a:r>
              <a:rPr dirty="0" spc="-100"/>
              <a:t>you</a:t>
            </a:r>
            <a:r>
              <a:rPr dirty="0" spc="-180"/>
              <a:t> </a:t>
            </a:r>
            <a:r>
              <a:rPr dirty="0" spc="-165"/>
              <a:t>parse</a:t>
            </a:r>
            <a:r>
              <a:rPr dirty="0" spc="-185"/>
              <a:t> </a:t>
            </a:r>
            <a:r>
              <a:rPr dirty="0" spc="-210"/>
              <a:t>a</a:t>
            </a:r>
            <a:r>
              <a:rPr dirty="0" spc="-185"/>
              <a:t> </a:t>
            </a:r>
            <a:r>
              <a:rPr dirty="0" spc="-180"/>
              <a:t>JSON </a:t>
            </a:r>
            <a:r>
              <a:rPr dirty="0" spc="-140"/>
              <a:t>string</a:t>
            </a:r>
            <a:r>
              <a:rPr dirty="0" spc="-185"/>
              <a:t> </a:t>
            </a:r>
            <a:r>
              <a:rPr dirty="0" spc="-204"/>
              <a:t>back</a:t>
            </a:r>
            <a:r>
              <a:rPr dirty="0" spc="-185"/>
              <a:t> </a:t>
            </a:r>
            <a:r>
              <a:rPr dirty="0" spc="-95"/>
              <a:t>into</a:t>
            </a:r>
            <a:r>
              <a:rPr dirty="0" spc="-180"/>
              <a:t> </a:t>
            </a:r>
            <a:r>
              <a:rPr dirty="0" spc="-210"/>
              <a:t>a</a:t>
            </a:r>
            <a:r>
              <a:rPr dirty="0" spc="-185"/>
              <a:t> </a:t>
            </a:r>
            <a:r>
              <a:rPr dirty="0" spc="-155"/>
              <a:t>JavaScript</a:t>
            </a:r>
            <a:r>
              <a:rPr dirty="0" spc="-185"/>
              <a:t> </a:t>
            </a:r>
            <a:r>
              <a:rPr dirty="0" spc="-60"/>
              <a:t>object?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507" y="2098246"/>
            <a:ext cx="8496299" cy="23336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299" y="194373"/>
            <a:ext cx="90963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5">
                <a:solidFill>
                  <a:srgbClr val="FFFFFF"/>
                </a:solidFill>
                <a:latin typeface="Arial Black"/>
                <a:cs typeface="Arial Black"/>
              </a:rPr>
              <a:t>48.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700" spc="-130">
                <a:solidFill>
                  <a:srgbClr val="FFFFFF"/>
                </a:solidFill>
                <a:latin typeface="Arial Black"/>
                <a:cs typeface="Arial Black"/>
              </a:rPr>
              <a:t> localStorage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Arial Black"/>
                <a:cs typeface="Arial Black"/>
              </a:rPr>
              <a:t>JavaScript, </a:t>
            </a:r>
            <a:r>
              <a:rPr dirty="0" sz="170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dirty="0" sz="17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Arial Black"/>
                <a:cs typeface="Arial Black"/>
              </a:rPr>
              <a:t>store</a:t>
            </a:r>
            <a:r>
              <a:rPr dirty="0" sz="17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Arial Black"/>
                <a:cs typeface="Arial Black"/>
              </a:rPr>
              <a:t>retrieve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2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17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17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Arial Black"/>
                <a:cs typeface="Arial Black"/>
              </a:rPr>
              <a:t>it?</a:t>
            </a:r>
            <a:endParaRPr sz="17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367" y="2013291"/>
            <a:ext cx="7496174" cy="5010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0113" y="1246779"/>
            <a:ext cx="914527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35">
                <a:latin typeface="Arial Black"/>
                <a:cs typeface="Arial Black"/>
              </a:rPr>
              <a:t>localStorage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is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a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75">
                <a:latin typeface="Arial Black"/>
                <a:cs typeface="Arial Black"/>
              </a:rPr>
              <a:t>web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40">
                <a:latin typeface="Arial Black"/>
                <a:cs typeface="Arial Black"/>
              </a:rPr>
              <a:t>storage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object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that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55">
                <a:latin typeface="Arial Black"/>
                <a:cs typeface="Arial Black"/>
              </a:rPr>
              <a:t>allows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you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75">
                <a:latin typeface="Arial Black"/>
                <a:cs typeface="Arial Black"/>
              </a:rPr>
              <a:t>to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store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95">
                <a:latin typeface="Arial Black"/>
                <a:cs typeface="Arial Black"/>
              </a:rPr>
              <a:t>key-</a:t>
            </a:r>
            <a:r>
              <a:rPr dirty="0" sz="1800" spc="-120">
                <a:latin typeface="Arial Black"/>
                <a:cs typeface="Arial Black"/>
              </a:rPr>
              <a:t>value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114">
                <a:latin typeface="Arial Black"/>
                <a:cs typeface="Arial Black"/>
              </a:rPr>
              <a:t>pairs</a:t>
            </a:r>
            <a:r>
              <a:rPr dirty="0" sz="1800" spc="-14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in</a:t>
            </a:r>
            <a:r>
              <a:rPr dirty="0" sz="1800" spc="-15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the </a:t>
            </a:r>
            <a:r>
              <a:rPr dirty="0" sz="1800" spc="-135">
                <a:latin typeface="Arial Black"/>
                <a:cs typeface="Arial Black"/>
              </a:rPr>
              <a:t>browser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35">
                <a:latin typeface="Arial Black"/>
                <a:cs typeface="Arial Black"/>
              </a:rPr>
              <a:t>with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90">
                <a:latin typeface="Arial Black"/>
                <a:cs typeface="Arial Black"/>
              </a:rPr>
              <a:t>no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120">
                <a:latin typeface="Arial Black"/>
                <a:cs typeface="Arial Black"/>
              </a:rPr>
              <a:t>expiration</a:t>
            </a:r>
            <a:r>
              <a:rPr dirty="0" sz="1800" spc="-130">
                <a:latin typeface="Arial Black"/>
                <a:cs typeface="Arial Black"/>
              </a:rPr>
              <a:t> </a:t>
            </a:r>
            <a:r>
              <a:rPr dirty="0" sz="1800" spc="-20">
                <a:latin typeface="Arial Black"/>
                <a:cs typeface="Arial Black"/>
              </a:rPr>
              <a:t>time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854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49.</a:t>
            </a:r>
            <a:r>
              <a:rPr dirty="0" spc="-175"/>
              <a:t> </a:t>
            </a:r>
            <a:r>
              <a:rPr dirty="0" spc="-140"/>
              <a:t>What</a:t>
            </a:r>
            <a:r>
              <a:rPr dirty="0" spc="-175"/>
              <a:t> is </a:t>
            </a:r>
            <a:r>
              <a:rPr dirty="0" spc="-120"/>
              <a:t>the</a:t>
            </a:r>
            <a:r>
              <a:rPr dirty="0" spc="-175"/>
              <a:t> </a:t>
            </a:r>
            <a:r>
              <a:rPr dirty="0" spc="-105"/>
              <a:t>difference</a:t>
            </a:r>
            <a:r>
              <a:rPr dirty="0" spc="-175"/>
              <a:t> </a:t>
            </a:r>
            <a:r>
              <a:rPr dirty="0" spc="-165"/>
              <a:t>between</a:t>
            </a:r>
            <a:r>
              <a:rPr dirty="0" spc="-170"/>
              <a:t> </a:t>
            </a:r>
            <a:r>
              <a:rPr dirty="0" spc="-155"/>
              <a:t>localStorage</a:t>
            </a:r>
            <a:r>
              <a:rPr dirty="0" spc="-175"/>
              <a:t> </a:t>
            </a:r>
            <a:r>
              <a:rPr dirty="0" spc="-120"/>
              <a:t>and</a:t>
            </a:r>
            <a:r>
              <a:rPr dirty="0" spc="-175"/>
              <a:t> </a:t>
            </a:r>
            <a:r>
              <a:rPr dirty="0" spc="-140"/>
              <a:t>sessionStorage?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166" y="3381668"/>
            <a:ext cx="6991349" cy="37337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 marR="5080">
              <a:lnSpc>
                <a:spcPct val="114599"/>
              </a:lnSpc>
              <a:spcBef>
                <a:spcPts val="100"/>
              </a:spcBef>
            </a:pPr>
            <a:r>
              <a:rPr dirty="0" spc="-100"/>
              <a:t>Both</a:t>
            </a:r>
            <a:r>
              <a:rPr dirty="0" spc="-135"/>
              <a:t> localStorage </a:t>
            </a:r>
            <a:r>
              <a:rPr dirty="0" spc="-110"/>
              <a:t>and</a:t>
            </a:r>
            <a:r>
              <a:rPr dirty="0" spc="-135"/>
              <a:t> </a:t>
            </a:r>
            <a:r>
              <a:rPr dirty="0" spc="-150"/>
              <a:t>sessionStorage</a:t>
            </a:r>
            <a:r>
              <a:rPr dirty="0" spc="-130"/>
              <a:t> </a:t>
            </a:r>
            <a:r>
              <a:rPr dirty="0" spc="-135"/>
              <a:t>are </a:t>
            </a:r>
            <a:r>
              <a:rPr dirty="0" spc="-175"/>
              <a:t>web</a:t>
            </a:r>
            <a:r>
              <a:rPr dirty="0" spc="-135"/>
              <a:t> </a:t>
            </a:r>
            <a:r>
              <a:rPr dirty="0" spc="-140"/>
              <a:t>storage</a:t>
            </a:r>
            <a:r>
              <a:rPr dirty="0" spc="-135"/>
              <a:t> </a:t>
            </a:r>
            <a:r>
              <a:rPr dirty="0" spc="-130"/>
              <a:t>objects, </a:t>
            </a:r>
            <a:r>
              <a:rPr dirty="0" spc="-70"/>
              <a:t>but</a:t>
            </a:r>
            <a:r>
              <a:rPr dirty="0" spc="-135"/>
              <a:t> </a:t>
            </a:r>
            <a:r>
              <a:rPr dirty="0" spc="-95"/>
              <a:t>they</a:t>
            </a:r>
            <a:r>
              <a:rPr dirty="0" spc="-135"/>
              <a:t> </a:t>
            </a:r>
            <a:r>
              <a:rPr dirty="0" spc="-70"/>
              <a:t>differ</a:t>
            </a:r>
            <a:r>
              <a:rPr dirty="0" spc="-130"/>
              <a:t> </a:t>
            </a:r>
            <a:r>
              <a:rPr dirty="0" spc="-25"/>
              <a:t>in </a:t>
            </a:r>
            <a:r>
              <a:rPr dirty="0" spc="-125"/>
              <a:t>data</a:t>
            </a:r>
            <a:r>
              <a:rPr dirty="0" spc="-155"/>
              <a:t> </a:t>
            </a:r>
            <a:r>
              <a:rPr dirty="0" spc="-50"/>
              <a:t>persistence.</a:t>
            </a:r>
          </a:p>
          <a:p>
            <a:pPr marL="20320" marR="141605">
              <a:lnSpc>
                <a:spcPct val="114599"/>
              </a:lnSpc>
            </a:pPr>
            <a:r>
              <a:rPr dirty="0" spc="-135"/>
              <a:t>localStorage</a:t>
            </a:r>
            <a:r>
              <a:rPr dirty="0" spc="-140"/>
              <a:t> </a:t>
            </a:r>
            <a:r>
              <a:rPr dirty="0" spc="-125"/>
              <a:t>data</a:t>
            </a:r>
            <a:r>
              <a:rPr dirty="0" spc="-140"/>
              <a:t> </a:t>
            </a:r>
            <a:r>
              <a:rPr dirty="0" spc="-135"/>
              <a:t>persists</a:t>
            </a:r>
            <a:r>
              <a:rPr dirty="0" spc="-140"/>
              <a:t> </a:t>
            </a:r>
            <a:r>
              <a:rPr dirty="0" spc="-125"/>
              <a:t>even</a:t>
            </a:r>
            <a:r>
              <a:rPr dirty="0" spc="-140"/>
              <a:t> </a:t>
            </a:r>
            <a:r>
              <a:rPr dirty="0" spc="-100"/>
              <a:t>after</a:t>
            </a:r>
            <a:r>
              <a:rPr dirty="0" spc="-140"/>
              <a:t> </a:t>
            </a:r>
            <a:r>
              <a:rPr dirty="0" spc="-105"/>
              <a:t>the</a:t>
            </a:r>
            <a:r>
              <a:rPr dirty="0" spc="-140"/>
              <a:t> </a:t>
            </a:r>
            <a:r>
              <a:rPr dirty="0" spc="-135"/>
              <a:t>browser</a:t>
            </a:r>
            <a:r>
              <a:rPr dirty="0" spc="-140"/>
              <a:t> </a:t>
            </a:r>
            <a:r>
              <a:rPr dirty="0" spc="-155"/>
              <a:t>is</a:t>
            </a:r>
            <a:r>
              <a:rPr dirty="0" spc="-140"/>
              <a:t> </a:t>
            </a:r>
            <a:r>
              <a:rPr dirty="0" spc="-135"/>
              <a:t>closed </a:t>
            </a:r>
            <a:r>
              <a:rPr dirty="0" spc="-110"/>
              <a:t>and</a:t>
            </a:r>
            <a:r>
              <a:rPr dirty="0" spc="-140"/>
              <a:t> </a:t>
            </a:r>
            <a:r>
              <a:rPr dirty="0" spc="-10"/>
              <a:t>reopened. </a:t>
            </a:r>
            <a:r>
              <a:rPr dirty="0" spc="-150"/>
              <a:t>sessionStorage</a:t>
            </a:r>
            <a:r>
              <a:rPr dirty="0" spc="-145"/>
              <a:t> </a:t>
            </a:r>
            <a:r>
              <a:rPr dirty="0" spc="-125"/>
              <a:t>data</a:t>
            </a:r>
            <a:r>
              <a:rPr dirty="0" spc="-145"/>
              <a:t> </a:t>
            </a:r>
            <a:r>
              <a:rPr dirty="0" spc="-155"/>
              <a:t>is</a:t>
            </a:r>
            <a:r>
              <a:rPr dirty="0" spc="-140"/>
              <a:t> </a:t>
            </a:r>
            <a:r>
              <a:rPr dirty="0" spc="-130"/>
              <a:t>cleared</a:t>
            </a:r>
            <a:r>
              <a:rPr dirty="0" spc="-145"/>
              <a:t> </a:t>
            </a:r>
            <a:r>
              <a:rPr dirty="0" spc="-160"/>
              <a:t>when</a:t>
            </a:r>
            <a:r>
              <a:rPr dirty="0" spc="-140"/>
              <a:t> </a:t>
            </a:r>
            <a:r>
              <a:rPr dirty="0" spc="-105"/>
              <a:t>the</a:t>
            </a:r>
            <a:r>
              <a:rPr dirty="0" spc="-145"/>
              <a:t> </a:t>
            </a:r>
            <a:r>
              <a:rPr dirty="0" spc="-155"/>
              <a:t>page</a:t>
            </a:r>
            <a:r>
              <a:rPr dirty="0" spc="-145"/>
              <a:t> </a:t>
            </a:r>
            <a:r>
              <a:rPr dirty="0" spc="-155"/>
              <a:t>session</a:t>
            </a:r>
            <a:r>
              <a:rPr dirty="0" spc="-140"/>
              <a:t> </a:t>
            </a:r>
            <a:r>
              <a:rPr dirty="0" spc="-125"/>
              <a:t>ends</a:t>
            </a:r>
            <a:r>
              <a:rPr dirty="0" spc="-145"/>
              <a:t> </a:t>
            </a:r>
            <a:r>
              <a:rPr dirty="0" spc="-114"/>
              <a:t>(i.e.,</a:t>
            </a:r>
            <a:r>
              <a:rPr dirty="0" spc="-140"/>
              <a:t> </a:t>
            </a:r>
            <a:r>
              <a:rPr dirty="0" spc="-160"/>
              <a:t>when</a:t>
            </a:r>
            <a:r>
              <a:rPr dirty="0" spc="-145"/>
              <a:t> </a:t>
            </a:r>
            <a:r>
              <a:rPr dirty="0" spc="-105"/>
              <a:t>the</a:t>
            </a:r>
            <a:r>
              <a:rPr dirty="0" spc="-145"/>
              <a:t> </a:t>
            </a:r>
            <a:r>
              <a:rPr dirty="0" spc="-105"/>
              <a:t>tab</a:t>
            </a:r>
            <a:r>
              <a:rPr dirty="0" spc="-140"/>
              <a:t> </a:t>
            </a:r>
            <a:r>
              <a:rPr dirty="0" spc="-25"/>
              <a:t>is </a:t>
            </a:r>
            <a:r>
              <a:rPr dirty="0" spc="-10"/>
              <a:t>closed).</a:t>
            </a:r>
          </a:p>
          <a:p>
            <a:pPr marL="20320">
              <a:lnSpc>
                <a:spcPct val="100000"/>
              </a:lnSpc>
              <a:spcBef>
                <a:spcPts val="315"/>
              </a:spcBef>
            </a:pPr>
            <a:r>
              <a:rPr dirty="0" spc="-100"/>
              <a:t>Both</a:t>
            </a:r>
            <a:r>
              <a:rPr dirty="0" spc="-150"/>
              <a:t> </a:t>
            </a:r>
            <a:r>
              <a:rPr dirty="0" spc="-130"/>
              <a:t>have</a:t>
            </a:r>
            <a:r>
              <a:rPr dirty="0" spc="-145"/>
              <a:t> </a:t>
            </a:r>
            <a:r>
              <a:rPr dirty="0" spc="-105"/>
              <a:t>the</a:t>
            </a:r>
            <a:r>
              <a:rPr dirty="0" spc="-150"/>
              <a:t> </a:t>
            </a:r>
            <a:r>
              <a:rPr dirty="0" spc="-180"/>
              <a:t>same</a:t>
            </a:r>
            <a:r>
              <a:rPr dirty="0" spc="-145"/>
              <a:t> API </a:t>
            </a:r>
            <a:r>
              <a:rPr dirty="0" spc="-110"/>
              <a:t>and</a:t>
            </a:r>
            <a:r>
              <a:rPr dirty="0" spc="-150"/>
              <a:t> </a:t>
            </a:r>
            <a:r>
              <a:rPr dirty="0" spc="-135"/>
              <a:t>are</a:t>
            </a:r>
            <a:r>
              <a:rPr dirty="0" spc="-145"/>
              <a:t> </a:t>
            </a:r>
            <a:r>
              <a:rPr dirty="0" spc="-95"/>
              <a:t>limited</a:t>
            </a:r>
            <a:r>
              <a:rPr dirty="0" spc="-150"/>
              <a:t> </a:t>
            </a:r>
            <a:r>
              <a:rPr dirty="0" spc="-75"/>
              <a:t>to</a:t>
            </a:r>
            <a:r>
              <a:rPr dirty="0" spc="-145"/>
              <a:t> </a:t>
            </a:r>
            <a:r>
              <a:rPr dirty="0" spc="-114"/>
              <a:t>storing</a:t>
            </a:r>
            <a:r>
              <a:rPr dirty="0" spc="-145"/>
              <a:t> </a:t>
            </a:r>
            <a:r>
              <a:rPr dirty="0" spc="-120"/>
              <a:t>string</a:t>
            </a:r>
            <a:r>
              <a:rPr dirty="0" spc="-150"/>
              <a:t> </a:t>
            </a:r>
            <a:r>
              <a:rPr dirty="0" spc="-10"/>
              <a:t>data.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401" y="185451"/>
            <a:ext cx="94659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70">
                <a:solidFill>
                  <a:srgbClr val="FFFFFF"/>
                </a:solidFill>
                <a:latin typeface="Arial Black"/>
                <a:cs typeface="Arial Black"/>
              </a:rPr>
              <a:t>50.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7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9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9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4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Arial Black"/>
                <a:cs typeface="Arial Black"/>
              </a:rPr>
              <a:t>item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35">
                <a:solidFill>
                  <a:srgbClr val="FFFFFF"/>
                </a:solidFill>
                <a:latin typeface="Arial Black"/>
                <a:cs typeface="Arial Black"/>
              </a:rPr>
              <a:t>localStorage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40">
                <a:solidFill>
                  <a:srgbClr val="FFFFFF"/>
                </a:solidFill>
                <a:latin typeface="Arial Black"/>
                <a:cs typeface="Arial Black"/>
              </a:rPr>
              <a:t>clear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5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3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19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Arial Black"/>
                <a:cs typeface="Arial Black"/>
              </a:rPr>
              <a:t>it?</a:t>
            </a:r>
            <a:endParaRPr sz="19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340" y="1393669"/>
            <a:ext cx="8591549" cy="5514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300" spc="-130"/>
              <a:t>4.</a:t>
            </a:r>
            <a:r>
              <a:rPr dirty="0" sz="2300" spc="-190"/>
              <a:t> </a:t>
            </a:r>
            <a:r>
              <a:rPr dirty="0" sz="2300" spc="-180"/>
              <a:t>Explain</a:t>
            </a:r>
            <a:r>
              <a:rPr dirty="0" sz="2300" spc="-185"/>
              <a:t> </a:t>
            </a:r>
            <a:r>
              <a:rPr dirty="0" sz="2300" spc="-130"/>
              <a:t>the</a:t>
            </a:r>
            <a:r>
              <a:rPr dirty="0" sz="2300" spc="-185"/>
              <a:t> </a:t>
            </a:r>
            <a:r>
              <a:rPr dirty="0" sz="2300" spc="-165"/>
              <a:t>concept</a:t>
            </a:r>
            <a:r>
              <a:rPr dirty="0" sz="2300" spc="-190"/>
              <a:t> </a:t>
            </a:r>
            <a:r>
              <a:rPr dirty="0" sz="2300" spc="-70"/>
              <a:t>of</a:t>
            </a:r>
            <a:r>
              <a:rPr dirty="0" sz="2300" spc="-185"/>
              <a:t> </a:t>
            </a:r>
            <a:r>
              <a:rPr dirty="0" sz="2300" spc="-150"/>
              <a:t>hoisting</a:t>
            </a:r>
            <a:r>
              <a:rPr dirty="0" sz="2300" spc="-185"/>
              <a:t> </a:t>
            </a:r>
            <a:r>
              <a:rPr dirty="0" sz="2300" spc="-105"/>
              <a:t>in</a:t>
            </a:r>
            <a:r>
              <a:rPr dirty="0" sz="2300" spc="-190"/>
              <a:t> </a:t>
            </a:r>
            <a:r>
              <a:rPr dirty="0" sz="2300" spc="-120"/>
              <a:t>JavaScript.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421" y="3344722"/>
            <a:ext cx="8620124" cy="1257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179" y="1240722"/>
            <a:ext cx="8649970" cy="102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95">
                <a:latin typeface="Arial Black"/>
                <a:cs typeface="Arial Black"/>
              </a:rPr>
              <a:t>let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and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const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25">
                <a:latin typeface="Arial Black"/>
                <a:cs typeface="Arial Black"/>
              </a:rPr>
              <a:t>declarations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are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hoisted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70">
                <a:latin typeface="Arial Black"/>
                <a:cs typeface="Arial Black"/>
              </a:rPr>
              <a:t>but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80">
                <a:latin typeface="Arial Black"/>
                <a:cs typeface="Arial Black"/>
              </a:rPr>
              <a:t>not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110">
                <a:latin typeface="Arial Black"/>
                <a:cs typeface="Arial Black"/>
              </a:rPr>
              <a:t>initialized.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70">
                <a:latin typeface="Arial Black"/>
                <a:cs typeface="Arial Black"/>
              </a:rPr>
              <a:t>This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40">
                <a:latin typeface="Arial Black"/>
                <a:cs typeface="Arial Black"/>
              </a:rPr>
              <a:t>leads</a:t>
            </a:r>
            <a:r>
              <a:rPr dirty="0" sz="1900" spc="-155">
                <a:latin typeface="Arial Black"/>
                <a:cs typeface="Arial Black"/>
              </a:rPr>
              <a:t> </a:t>
            </a:r>
            <a:r>
              <a:rPr dirty="0" sz="1900" spc="-75">
                <a:latin typeface="Arial Black"/>
                <a:cs typeface="Arial Black"/>
              </a:rPr>
              <a:t>to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a </a:t>
            </a:r>
            <a:r>
              <a:rPr dirty="0" sz="1900" spc="-100">
                <a:latin typeface="Arial Black"/>
                <a:cs typeface="Arial Black"/>
              </a:rPr>
              <a:t>"temporal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14">
                <a:latin typeface="Arial Black"/>
                <a:cs typeface="Arial Black"/>
              </a:rPr>
              <a:t>dead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20">
                <a:latin typeface="Arial Black"/>
                <a:cs typeface="Arial Black"/>
              </a:rPr>
              <a:t>zone"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55">
                <a:latin typeface="Arial Black"/>
                <a:cs typeface="Arial Black"/>
              </a:rPr>
              <a:t>where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85">
                <a:latin typeface="Arial Black"/>
                <a:cs typeface="Arial Black"/>
              </a:rPr>
              <a:t>accessing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05">
                <a:latin typeface="Arial Black"/>
                <a:cs typeface="Arial Black"/>
              </a:rPr>
              <a:t>the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114">
                <a:latin typeface="Arial Black"/>
                <a:cs typeface="Arial Black"/>
              </a:rPr>
              <a:t>variable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before</a:t>
            </a:r>
            <a:r>
              <a:rPr dirty="0" sz="1900" spc="-145">
                <a:latin typeface="Arial Black"/>
                <a:cs typeface="Arial Black"/>
              </a:rPr>
              <a:t> </a:t>
            </a:r>
            <a:r>
              <a:rPr dirty="0" sz="1900" spc="-130">
                <a:latin typeface="Arial Black"/>
                <a:cs typeface="Arial Black"/>
              </a:rPr>
              <a:t>its</a:t>
            </a:r>
            <a:r>
              <a:rPr dirty="0" sz="1900" spc="-150">
                <a:latin typeface="Arial Black"/>
                <a:cs typeface="Arial Black"/>
              </a:rPr>
              <a:t> </a:t>
            </a:r>
            <a:r>
              <a:rPr dirty="0" sz="1900" spc="-75">
                <a:latin typeface="Arial Black"/>
                <a:cs typeface="Arial Black"/>
              </a:rPr>
              <a:t>declaration </a:t>
            </a:r>
            <a:r>
              <a:rPr dirty="0" sz="1900" spc="-130">
                <a:latin typeface="Arial Black"/>
                <a:cs typeface="Arial Black"/>
              </a:rPr>
              <a:t>results</a:t>
            </a:r>
            <a:r>
              <a:rPr dirty="0" sz="1900" spc="-165">
                <a:latin typeface="Arial Black"/>
                <a:cs typeface="Arial Black"/>
              </a:rPr>
              <a:t> </a:t>
            </a:r>
            <a:r>
              <a:rPr dirty="0" sz="1900" spc="-90">
                <a:latin typeface="Arial Black"/>
                <a:cs typeface="Arial Black"/>
              </a:rPr>
              <a:t>in</a:t>
            </a:r>
            <a:r>
              <a:rPr dirty="0" sz="1900" spc="-165">
                <a:latin typeface="Arial Black"/>
                <a:cs typeface="Arial Black"/>
              </a:rPr>
              <a:t> </a:t>
            </a:r>
            <a:r>
              <a:rPr dirty="0" sz="1900" spc="-195">
                <a:latin typeface="Arial Black"/>
                <a:cs typeface="Arial Black"/>
              </a:rPr>
              <a:t>a</a:t>
            </a:r>
            <a:r>
              <a:rPr dirty="0" sz="1900" spc="-160">
                <a:latin typeface="Arial Black"/>
                <a:cs typeface="Arial Black"/>
              </a:rPr>
              <a:t> </a:t>
            </a:r>
            <a:r>
              <a:rPr dirty="0" sz="1900" spc="-50">
                <a:latin typeface="Arial Black"/>
                <a:cs typeface="Arial Black"/>
              </a:rPr>
              <a:t>ReferenceError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" y="311245"/>
            <a:ext cx="887031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0"/>
              <a:t>5.</a:t>
            </a:r>
            <a:r>
              <a:rPr dirty="0" sz="2700" spc="-235"/>
              <a:t> </a:t>
            </a:r>
            <a:r>
              <a:rPr dirty="0" sz="2700" spc="-170"/>
              <a:t>What</a:t>
            </a:r>
            <a:r>
              <a:rPr dirty="0" sz="2700" spc="-235"/>
              <a:t> </a:t>
            </a:r>
            <a:r>
              <a:rPr dirty="0" sz="2700" spc="-225"/>
              <a:t>is</a:t>
            </a:r>
            <a:r>
              <a:rPr dirty="0" sz="2700" spc="-229"/>
              <a:t> </a:t>
            </a:r>
            <a:r>
              <a:rPr dirty="0" sz="2700" spc="-150"/>
              <a:t>the</a:t>
            </a:r>
            <a:r>
              <a:rPr dirty="0" sz="2700" spc="-235"/>
              <a:t> </a:t>
            </a:r>
            <a:r>
              <a:rPr dirty="0" sz="2700" spc="-150"/>
              <a:t>difference</a:t>
            </a:r>
            <a:r>
              <a:rPr dirty="0" sz="2700" spc="-229"/>
              <a:t> </a:t>
            </a:r>
            <a:r>
              <a:rPr dirty="0" sz="2700" spc="-210"/>
              <a:t>between</a:t>
            </a:r>
            <a:r>
              <a:rPr dirty="0" sz="2700" spc="-235"/>
              <a:t> </a:t>
            </a:r>
            <a:r>
              <a:rPr dirty="0" sz="2700" spc="-145"/>
              <a:t>let,</a:t>
            </a:r>
            <a:r>
              <a:rPr dirty="0" sz="2700" spc="-229"/>
              <a:t> </a:t>
            </a:r>
            <a:r>
              <a:rPr dirty="0" sz="2700" spc="-190"/>
              <a:t>const,</a:t>
            </a:r>
            <a:r>
              <a:rPr dirty="0" sz="2700" spc="-235"/>
              <a:t> </a:t>
            </a:r>
            <a:r>
              <a:rPr dirty="0" sz="2700" spc="-160"/>
              <a:t>and</a:t>
            </a:r>
            <a:r>
              <a:rPr dirty="0" sz="2700" spc="-229"/>
              <a:t> </a:t>
            </a:r>
            <a:r>
              <a:rPr dirty="0" sz="2700" spc="-45"/>
              <a:t>var?</a:t>
            </a:r>
            <a:endParaRPr sz="2700"/>
          </a:p>
        </p:txBody>
      </p:sp>
      <p:sp>
        <p:nvSpPr>
          <p:cNvPr id="3" name="object 3" descr=""/>
          <p:cNvSpPr txBox="1"/>
          <p:nvPr/>
        </p:nvSpPr>
        <p:spPr>
          <a:xfrm>
            <a:off x="122179" y="1187402"/>
            <a:ext cx="9267190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5620">
              <a:lnSpc>
                <a:spcPct val="116500"/>
              </a:lnSpc>
              <a:spcBef>
                <a:spcPts val="100"/>
              </a:spcBef>
            </a:pPr>
            <a:r>
              <a:rPr dirty="0" sz="2200" spc="-130">
                <a:latin typeface="Arial Black"/>
                <a:cs typeface="Arial Black"/>
              </a:rPr>
              <a:t>var: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110">
                <a:latin typeface="Arial Black"/>
                <a:cs typeface="Arial Black"/>
              </a:rPr>
              <a:t>Function-</a:t>
            </a:r>
            <a:r>
              <a:rPr dirty="0" sz="2200" spc="-155">
                <a:latin typeface="Arial Black"/>
                <a:cs typeface="Arial Black"/>
              </a:rPr>
              <a:t>scoped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80">
                <a:latin typeface="Arial Black"/>
                <a:cs typeface="Arial Black"/>
              </a:rPr>
              <a:t>or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95">
                <a:latin typeface="Arial Black"/>
                <a:cs typeface="Arial Black"/>
              </a:rPr>
              <a:t>globally-</a:t>
            </a:r>
            <a:r>
              <a:rPr dirty="0" sz="2200" spc="-155">
                <a:latin typeface="Arial Black"/>
                <a:cs typeface="Arial Black"/>
              </a:rPr>
              <a:t>scoped. </a:t>
            </a:r>
            <a:r>
              <a:rPr dirty="0" sz="2200" spc="-175">
                <a:latin typeface="Arial Black"/>
                <a:cs typeface="Arial Black"/>
              </a:rPr>
              <a:t>Can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be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redeclared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and </a:t>
            </a:r>
            <a:r>
              <a:rPr dirty="0" sz="2200" spc="-110">
                <a:latin typeface="Arial Black"/>
                <a:cs typeface="Arial Black"/>
              </a:rPr>
              <a:t>updated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Hoisted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and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initialized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with</a:t>
            </a:r>
            <a:r>
              <a:rPr dirty="0" sz="2200" spc="-175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undefined.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200" spc="-114">
                <a:latin typeface="Arial Black"/>
                <a:cs typeface="Arial Black"/>
              </a:rPr>
              <a:t>let: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Block-</a:t>
            </a:r>
            <a:r>
              <a:rPr dirty="0" sz="2200" spc="-155">
                <a:latin typeface="Arial Black"/>
                <a:cs typeface="Arial Black"/>
              </a:rPr>
              <a:t>scoped.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Hoisted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80">
                <a:latin typeface="Arial Black"/>
                <a:cs typeface="Arial Black"/>
              </a:rPr>
              <a:t>but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90">
                <a:latin typeface="Arial Black"/>
                <a:cs typeface="Arial Black"/>
              </a:rPr>
              <a:t>not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initialized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(Temporal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Dead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75">
                <a:latin typeface="Arial Black"/>
                <a:cs typeface="Arial Black"/>
              </a:rPr>
              <a:t>Zone).</a:t>
            </a:r>
            <a:endParaRPr sz="2200">
              <a:latin typeface="Arial Black"/>
              <a:cs typeface="Arial Black"/>
            </a:endParaRPr>
          </a:p>
          <a:p>
            <a:pPr marL="12700" marR="40640">
              <a:lnSpc>
                <a:spcPct val="116500"/>
              </a:lnSpc>
              <a:spcBef>
                <a:spcPts val="3075"/>
              </a:spcBef>
            </a:pPr>
            <a:r>
              <a:rPr dirty="0" sz="2200" spc="-160">
                <a:latin typeface="Arial Black"/>
                <a:cs typeface="Arial Black"/>
              </a:rPr>
              <a:t>const: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Block-</a:t>
            </a:r>
            <a:r>
              <a:rPr dirty="0" sz="2200" spc="-155">
                <a:latin typeface="Arial Black"/>
                <a:cs typeface="Arial Black"/>
              </a:rPr>
              <a:t>scoped.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Cannot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be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10">
                <a:latin typeface="Arial Black"/>
                <a:cs typeface="Arial Black"/>
              </a:rPr>
              <a:t>updated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80">
                <a:latin typeface="Arial Black"/>
                <a:cs typeface="Arial Black"/>
              </a:rPr>
              <a:t>or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redeclared.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Hoisted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25">
                <a:latin typeface="Arial Black"/>
                <a:cs typeface="Arial Black"/>
              </a:rPr>
              <a:t>but </a:t>
            </a:r>
            <a:r>
              <a:rPr dirty="0" sz="2200" spc="-90">
                <a:latin typeface="Arial Black"/>
                <a:cs typeface="Arial Black"/>
              </a:rPr>
              <a:t>not</a:t>
            </a:r>
            <a:r>
              <a:rPr dirty="0" sz="2200" spc="-170">
                <a:latin typeface="Arial Black"/>
                <a:cs typeface="Arial Black"/>
              </a:rPr>
              <a:t> </a:t>
            </a:r>
            <a:r>
              <a:rPr dirty="0" sz="2200" spc="-120">
                <a:latin typeface="Arial Black"/>
                <a:cs typeface="Arial Black"/>
              </a:rPr>
              <a:t>initialized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(Temporal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30">
                <a:latin typeface="Arial Black"/>
                <a:cs typeface="Arial Black"/>
              </a:rPr>
              <a:t>Dead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Zone)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360046"/>
            <a:ext cx="7581899" cy="6591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20"/>
              <a:t>6.</a:t>
            </a:r>
            <a:r>
              <a:rPr dirty="0" sz="2700" spc="-245"/>
              <a:t> </a:t>
            </a:r>
            <a:r>
              <a:rPr dirty="0" sz="2700" spc="-170"/>
              <a:t>What</a:t>
            </a:r>
            <a:r>
              <a:rPr dirty="0" sz="2700" spc="-240"/>
              <a:t> </a:t>
            </a:r>
            <a:r>
              <a:rPr dirty="0" sz="2700" spc="-225"/>
              <a:t>is</a:t>
            </a:r>
            <a:r>
              <a:rPr dirty="0" sz="2700" spc="-245"/>
              <a:t> </a:t>
            </a:r>
            <a:r>
              <a:rPr dirty="0" sz="2700" spc="-160"/>
              <a:t>variable</a:t>
            </a:r>
            <a:r>
              <a:rPr dirty="0" sz="2700" spc="-240"/>
              <a:t> </a:t>
            </a:r>
            <a:r>
              <a:rPr dirty="0" sz="2700" spc="-220"/>
              <a:t>scope</a:t>
            </a:r>
            <a:r>
              <a:rPr dirty="0" sz="2700" spc="-240"/>
              <a:t> </a:t>
            </a:r>
            <a:r>
              <a:rPr dirty="0" sz="2700" spc="-114"/>
              <a:t>in</a:t>
            </a:r>
            <a:r>
              <a:rPr dirty="0" sz="2700" spc="-245"/>
              <a:t> </a:t>
            </a:r>
            <a:r>
              <a:rPr dirty="0" sz="2700" spc="-165"/>
              <a:t>JavaScript?</a:t>
            </a:r>
            <a:endParaRPr sz="2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755" y="3582708"/>
            <a:ext cx="7162799" cy="36194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20675">
              <a:lnSpc>
                <a:spcPct val="114599"/>
              </a:lnSpc>
              <a:spcBef>
                <a:spcPts val="100"/>
              </a:spcBef>
            </a:pPr>
            <a:r>
              <a:rPr dirty="0" spc="-125"/>
              <a:t>Variable</a:t>
            </a:r>
            <a:r>
              <a:rPr dirty="0" spc="-150"/>
              <a:t> scope</a:t>
            </a:r>
            <a:r>
              <a:rPr dirty="0" spc="-145"/>
              <a:t> </a:t>
            </a:r>
            <a:r>
              <a:rPr dirty="0" spc="-114"/>
              <a:t>refers</a:t>
            </a:r>
            <a:r>
              <a:rPr dirty="0" spc="-150"/>
              <a:t> </a:t>
            </a:r>
            <a:r>
              <a:rPr dirty="0" spc="-75"/>
              <a:t>to</a:t>
            </a:r>
            <a:r>
              <a:rPr dirty="0" spc="-145"/>
              <a:t> </a:t>
            </a:r>
            <a:r>
              <a:rPr dirty="0" spc="-105"/>
              <a:t>the</a:t>
            </a:r>
            <a:r>
              <a:rPr dirty="0" spc="-150"/>
              <a:t> </a:t>
            </a:r>
            <a:r>
              <a:rPr dirty="0" spc="-140"/>
              <a:t>context</a:t>
            </a:r>
            <a:r>
              <a:rPr dirty="0" spc="-145"/>
              <a:t> </a:t>
            </a:r>
            <a:r>
              <a:rPr dirty="0" spc="-85"/>
              <a:t>in</a:t>
            </a:r>
            <a:r>
              <a:rPr dirty="0" spc="-150"/>
              <a:t> </a:t>
            </a:r>
            <a:r>
              <a:rPr dirty="0" spc="-155"/>
              <a:t>which</a:t>
            </a:r>
            <a:r>
              <a:rPr dirty="0" spc="-145"/>
              <a:t> </a:t>
            </a:r>
            <a:r>
              <a:rPr dirty="0" spc="-180"/>
              <a:t>a</a:t>
            </a:r>
            <a:r>
              <a:rPr dirty="0" spc="-145"/>
              <a:t> </a:t>
            </a:r>
            <a:r>
              <a:rPr dirty="0" spc="-110"/>
              <a:t>variable</a:t>
            </a:r>
            <a:r>
              <a:rPr dirty="0" spc="-150"/>
              <a:t> </a:t>
            </a:r>
            <a:r>
              <a:rPr dirty="0" spc="-155"/>
              <a:t>is</a:t>
            </a:r>
            <a:r>
              <a:rPr dirty="0" spc="-145"/>
              <a:t> </a:t>
            </a:r>
            <a:r>
              <a:rPr dirty="0" spc="-120"/>
              <a:t>declared</a:t>
            </a:r>
            <a:r>
              <a:rPr dirty="0" spc="-150"/>
              <a:t> </a:t>
            </a:r>
            <a:r>
              <a:rPr dirty="0" spc="-110"/>
              <a:t>and</a:t>
            </a:r>
            <a:r>
              <a:rPr dirty="0" spc="-145"/>
              <a:t> </a:t>
            </a:r>
            <a:r>
              <a:rPr dirty="0" spc="-165"/>
              <a:t>can</a:t>
            </a:r>
            <a:r>
              <a:rPr dirty="0" spc="-150"/>
              <a:t> </a:t>
            </a:r>
            <a:r>
              <a:rPr dirty="0" spc="-25"/>
              <a:t>be </a:t>
            </a:r>
            <a:r>
              <a:rPr dirty="0" spc="-175"/>
              <a:t>accessed.</a:t>
            </a:r>
            <a:r>
              <a:rPr dirty="0" spc="-150"/>
              <a:t> </a:t>
            </a:r>
            <a:r>
              <a:rPr dirty="0" spc="-100"/>
              <a:t>In</a:t>
            </a:r>
            <a:r>
              <a:rPr dirty="0" spc="-150"/>
              <a:t> </a:t>
            </a:r>
            <a:r>
              <a:rPr dirty="0" spc="-130"/>
              <a:t>JavaScript,</a:t>
            </a:r>
            <a:r>
              <a:rPr dirty="0" spc="-150"/>
              <a:t> </a:t>
            </a:r>
            <a:r>
              <a:rPr dirty="0" spc="-105"/>
              <a:t>there</a:t>
            </a:r>
            <a:r>
              <a:rPr dirty="0" spc="-150"/>
              <a:t> </a:t>
            </a:r>
            <a:r>
              <a:rPr dirty="0" spc="-135"/>
              <a:t>are</a:t>
            </a:r>
            <a:r>
              <a:rPr dirty="0" spc="-150"/>
              <a:t> two </a:t>
            </a:r>
            <a:r>
              <a:rPr dirty="0" spc="-125"/>
              <a:t>main</a:t>
            </a:r>
            <a:r>
              <a:rPr dirty="0" spc="-150"/>
              <a:t> </a:t>
            </a:r>
            <a:r>
              <a:rPr dirty="0" spc="-114"/>
              <a:t>types</a:t>
            </a:r>
            <a:r>
              <a:rPr dirty="0" spc="-150"/>
              <a:t> </a:t>
            </a:r>
            <a:r>
              <a:rPr dirty="0" spc="-55"/>
              <a:t>of</a:t>
            </a:r>
            <a:r>
              <a:rPr dirty="0" spc="-150"/>
              <a:t> </a:t>
            </a:r>
            <a:r>
              <a:rPr dirty="0" spc="-10"/>
              <a:t>scope:</a:t>
            </a:r>
          </a:p>
          <a:p>
            <a:pPr marL="248285" indent="-2413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48285" algn="l"/>
              </a:tabLst>
            </a:pPr>
            <a:r>
              <a:rPr dirty="0" spc="-105"/>
              <a:t>Global</a:t>
            </a:r>
            <a:r>
              <a:rPr dirty="0" spc="-150"/>
              <a:t> </a:t>
            </a:r>
            <a:r>
              <a:rPr dirty="0" spc="-145"/>
              <a:t>Scope:</a:t>
            </a:r>
            <a:r>
              <a:rPr dirty="0" spc="-135"/>
              <a:t> Variables</a:t>
            </a:r>
            <a:r>
              <a:rPr dirty="0" spc="-140"/>
              <a:t> </a:t>
            </a:r>
            <a:r>
              <a:rPr dirty="0" spc="-120"/>
              <a:t>declared</a:t>
            </a:r>
            <a:r>
              <a:rPr dirty="0" spc="-135"/>
              <a:t> </a:t>
            </a:r>
            <a:r>
              <a:rPr dirty="0" spc="-114"/>
              <a:t>outside</a:t>
            </a:r>
            <a:r>
              <a:rPr dirty="0" spc="-140"/>
              <a:t> </a:t>
            </a:r>
            <a:r>
              <a:rPr dirty="0" spc="-114"/>
              <a:t>any</a:t>
            </a:r>
            <a:r>
              <a:rPr dirty="0" spc="-135"/>
              <a:t> </a:t>
            </a:r>
            <a:r>
              <a:rPr dirty="0" spc="-95"/>
              <a:t>function</a:t>
            </a:r>
            <a:r>
              <a:rPr dirty="0" spc="-140"/>
              <a:t> </a:t>
            </a:r>
            <a:r>
              <a:rPr dirty="0" spc="-70"/>
              <a:t>or</a:t>
            </a:r>
            <a:r>
              <a:rPr dirty="0" spc="-135"/>
              <a:t> </a:t>
            </a:r>
            <a:r>
              <a:rPr dirty="0" spc="-10"/>
              <a:t>block</a:t>
            </a:r>
          </a:p>
          <a:p>
            <a:pPr marL="255270" indent="-24257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55270" algn="l"/>
              </a:tabLst>
            </a:pPr>
            <a:r>
              <a:rPr dirty="0" spc="-150"/>
              <a:t>Local</a:t>
            </a:r>
            <a:r>
              <a:rPr dirty="0" spc="-140"/>
              <a:t> </a:t>
            </a:r>
            <a:r>
              <a:rPr dirty="0" spc="-145"/>
              <a:t>Scope:</a:t>
            </a:r>
            <a:r>
              <a:rPr dirty="0" spc="-140"/>
              <a:t> </a:t>
            </a:r>
            <a:r>
              <a:rPr dirty="0" spc="-135"/>
              <a:t>Variables</a:t>
            </a:r>
            <a:r>
              <a:rPr dirty="0" spc="-140"/>
              <a:t> </a:t>
            </a:r>
            <a:r>
              <a:rPr dirty="0" spc="-120"/>
              <a:t>declared</a:t>
            </a:r>
            <a:r>
              <a:rPr dirty="0" spc="-140"/>
              <a:t> </a:t>
            </a:r>
            <a:r>
              <a:rPr dirty="0" spc="-120"/>
              <a:t>inside</a:t>
            </a:r>
            <a:r>
              <a:rPr dirty="0" spc="-140"/>
              <a:t> </a:t>
            </a:r>
            <a:r>
              <a:rPr dirty="0" spc="-180"/>
              <a:t>a</a:t>
            </a:r>
            <a:r>
              <a:rPr dirty="0" spc="-140"/>
              <a:t> </a:t>
            </a:r>
            <a:r>
              <a:rPr dirty="0" spc="-95"/>
              <a:t>function</a:t>
            </a:r>
            <a:r>
              <a:rPr dirty="0" spc="-140"/>
              <a:t> </a:t>
            </a:r>
            <a:r>
              <a:rPr dirty="0" spc="-70"/>
              <a:t>or</a:t>
            </a:r>
            <a:r>
              <a:rPr dirty="0" spc="-140"/>
              <a:t> </a:t>
            </a:r>
            <a:r>
              <a:rPr dirty="0" spc="-10"/>
              <a:t>block</a:t>
            </a:r>
          </a:p>
          <a:p>
            <a:pPr marL="12700" marR="5080">
              <a:lnSpc>
                <a:spcPct val="114599"/>
              </a:lnSpc>
              <a:spcBef>
                <a:spcPts val="2475"/>
              </a:spcBef>
            </a:pPr>
            <a:r>
              <a:rPr dirty="0" spc="-135"/>
              <a:t>JavaScript </a:t>
            </a:r>
            <a:r>
              <a:rPr dirty="0" spc="-175"/>
              <a:t>uses</a:t>
            </a:r>
            <a:r>
              <a:rPr dirty="0" spc="-135"/>
              <a:t> </a:t>
            </a:r>
            <a:r>
              <a:rPr dirty="0" spc="-155"/>
              <a:t>lexical</a:t>
            </a:r>
            <a:r>
              <a:rPr dirty="0" spc="-135"/>
              <a:t> scoping, </a:t>
            </a:r>
            <a:r>
              <a:rPr dirty="0" spc="-155"/>
              <a:t>which</a:t>
            </a:r>
            <a:r>
              <a:rPr dirty="0" spc="-135"/>
              <a:t> </a:t>
            </a:r>
            <a:r>
              <a:rPr dirty="0" spc="-160"/>
              <a:t>means</a:t>
            </a:r>
            <a:r>
              <a:rPr dirty="0" spc="-130"/>
              <a:t> </a:t>
            </a:r>
            <a:r>
              <a:rPr dirty="0" spc="-100"/>
              <a:t>that</a:t>
            </a:r>
            <a:r>
              <a:rPr dirty="0" spc="-135"/>
              <a:t> </a:t>
            </a:r>
            <a:r>
              <a:rPr dirty="0" spc="-95"/>
              <a:t>inner</a:t>
            </a:r>
            <a:r>
              <a:rPr dirty="0" spc="-135"/>
              <a:t> </a:t>
            </a:r>
            <a:r>
              <a:rPr dirty="0" spc="-105"/>
              <a:t>functions</a:t>
            </a:r>
            <a:r>
              <a:rPr dirty="0" spc="-135"/>
              <a:t> </a:t>
            </a:r>
            <a:r>
              <a:rPr dirty="0" spc="-130"/>
              <a:t>have</a:t>
            </a:r>
            <a:r>
              <a:rPr dirty="0" spc="-135"/>
              <a:t> </a:t>
            </a:r>
            <a:r>
              <a:rPr dirty="0" spc="-204"/>
              <a:t>access</a:t>
            </a:r>
            <a:r>
              <a:rPr dirty="0" spc="-130"/>
              <a:t> </a:t>
            </a:r>
            <a:r>
              <a:rPr dirty="0" spc="-25"/>
              <a:t>to </a:t>
            </a:r>
            <a:r>
              <a:rPr dirty="0" spc="-125"/>
              <a:t>variables</a:t>
            </a:r>
            <a:r>
              <a:rPr dirty="0" spc="-140"/>
              <a:t> </a:t>
            </a:r>
            <a:r>
              <a:rPr dirty="0" spc="-85"/>
              <a:t>in</a:t>
            </a:r>
            <a:r>
              <a:rPr dirty="0" spc="-135"/>
              <a:t> </a:t>
            </a:r>
            <a:r>
              <a:rPr dirty="0" spc="-90"/>
              <a:t>their</a:t>
            </a:r>
            <a:r>
              <a:rPr dirty="0" spc="-135"/>
              <a:t> </a:t>
            </a:r>
            <a:r>
              <a:rPr dirty="0" spc="-95"/>
              <a:t>outer</a:t>
            </a:r>
            <a:r>
              <a:rPr dirty="0" spc="-140"/>
              <a:t> </a:t>
            </a:r>
            <a:r>
              <a:rPr dirty="0" spc="-10"/>
              <a:t>scope.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Sangam Mukherjee</dc:creator>
  <cp:keywords>DAGVbYS8ZK0,BAE96thLGME</cp:keywords>
  <dc:title>50 JAVASCRIPT INTERVIEW QUESTIONS: PART 1</dc:title>
  <dcterms:created xsi:type="dcterms:W3CDTF">2024-11-04T19:06:52Z</dcterms:created>
  <dcterms:modified xsi:type="dcterms:W3CDTF">2024-11-04T19:06:52Z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2024-11-04T00:00:00Z</vt:filetime>
  </property>
  <property fmtid="{D5CDD505-2E9C-101B-9397-08002B2CF9AE}" pid="5" name="Producer">
    <vt:lpwstr>Canva</vt:lpwstr>
  </property>
</Properties>
</file>