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8" r:id="rId2"/>
    <p:sldId id="287" r:id="rId3"/>
    <p:sldId id="262" r:id="rId4"/>
    <p:sldId id="269" r:id="rId5"/>
    <p:sldId id="307" r:id="rId6"/>
    <p:sldId id="299" r:id="rId7"/>
    <p:sldId id="306" r:id="rId8"/>
    <p:sldId id="271" r:id="rId9"/>
    <p:sldId id="272" r:id="rId10"/>
    <p:sldId id="300" r:id="rId11"/>
    <p:sldId id="305" r:id="rId12"/>
    <p:sldId id="276" r:id="rId13"/>
    <p:sldId id="275" r:id="rId14"/>
    <p:sldId id="289" r:id="rId15"/>
    <p:sldId id="301" r:id="rId16"/>
    <p:sldId id="302" r:id="rId17"/>
    <p:sldId id="304" r:id="rId18"/>
    <p:sldId id="303" r:id="rId19"/>
    <p:sldId id="274" r:id="rId20"/>
    <p:sldId id="286" r:id="rId21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DD2F2"/>
    <a:srgbClr val="D4E3F7"/>
    <a:srgbClr val="DDDDDD"/>
    <a:srgbClr val="EAEAEA"/>
    <a:srgbClr val="96B8D6"/>
    <a:srgbClr val="B4CCE2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21" autoAdjust="0"/>
    <p:restoredTop sz="93837" autoAdjust="0"/>
  </p:normalViewPr>
  <p:slideViewPr>
    <p:cSldViewPr snapToGrid="0">
      <p:cViewPr varScale="1">
        <p:scale>
          <a:sx n="80" d="100"/>
          <a:sy n="80" d="100"/>
        </p:scale>
        <p:origin x="1865" y="26"/>
      </p:cViewPr>
      <p:guideLst>
        <p:guide orient="horz" pos="1680"/>
        <p:guide pos="1152"/>
      </p:guideLst>
    </p:cSldViewPr>
  </p:slideViewPr>
  <p:outlineViewPr>
    <p:cViewPr>
      <p:scale>
        <a:sx n="33" d="100"/>
        <a:sy n="33" d="100"/>
      </p:scale>
      <p:origin x="0" y="-10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Sheet1!$V$3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6">
                <a:shade val="53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Sheet1!$W$1:$Y$2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از دست رفت منابع</c:v>
                  </c:pt>
                </c:lvl>
              </c:multiLvlStrCache>
            </c:multiLvlStrRef>
          </c:cat>
          <c:val>
            <c:numRef>
              <c:f>Sheet1!$W$3:$Y$3</c:f>
              <c:numCache>
                <c:formatCode>General</c:formatCode>
                <c:ptCount val="3"/>
                <c:pt idx="0">
                  <c:v>1.2343999999999999</c:v>
                </c:pt>
                <c:pt idx="1">
                  <c:v>1.9807999999999999</c:v>
                </c:pt>
                <c:pt idx="2">
                  <c:v>2.6907999999999999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7E-41A7-8D19-D6286F7D518C}"/>
            </c:ext>
          </c:extLst>
        </c:ser>
        <c:ser>
          <c:idx val="1"/>
          <c:order val="1"/>
          <c:tx>
            <c:strRef>
              <c:f>Sheet1!$V$4</c:f>
              <c:strCache>
                <c:ptCount val="1"/>
                <c:pt idx="0">
                  <c:v>BBO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Sheet1!$W$1:$Y$2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از دست رفت منابع</c:v>
                  </c:pt>
                </c:lvl>
              </c:multiLvlStrCache>
            </c:multiLvlStrRef>
          </c:cat>
          <c:val>
            <c:numRef>
              <c:f>Sheet1!$W$4:$Y$4</c:f>
              <c:numCache>
                <c:formatCode>General</c:formatCode>
                <c:ptCount val="3"/>
                <c:pt idx="0">
                  <c:v>1.6113999999999999</c:v>
                </c:pt>
                <c:pt idx="1">
                  <c:v>2.1652300000000002</c:v>
                </c:pt>
                <c:pt idx="2">
                  <c:v>3.4790999999999999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7E-41A7-8D19-D6286F7D518C}"/>
            </c:ext>
          </c:extLst>
        </c:ser>
        <c:ser>
          <c:idx val="2"/>
          <c:order val="2"/>
          <c:tx>
            <c:strRef>
              <c:f>Sheet1!$V$5</c:f>
              <c:strCache>
                <c:ptCount val="1"/>
                <c:pt idx="0">
                  <c:v>ANT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Sheet1!$W$1:$Y$2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از دست رفت منابع</c:v>
                  </c:pt>
                </c:lvl>
              </c:multiLvlStrCache>
            </c:multiLvlStrRef>
          </c:cat>
          <c:val>
            <c:numRef>
              <c:f>Sheet1!$W$5:$Y$5</c:f>
              <c:numCache>
                <c:formatCode>General</c:formatCode>
                <c:ptCount val="3"/>
                <c:pt idx="0">
                  <c:v>1.1736</c:v>
                </c:pt>
                <c:pt idx="1">
                  <c:v>2.0335700000000001</c:v>
                </c:pt>
                <c:pt idx="2">
                  <c:v>3.0535999999999999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7E-41A7-8D19-D6286F7D518C}"/>
            </c:ext>
          </c:extLst>
        </c:ser>
        <c:ser>
          <c:idx val="3"/>
          <c:order val="3"/>
          <c:tx>
            <c:strRef>
              <c:f>Sheet1!$V$6</c:f>
              <c:strCache>
                <c:ptCount val="1"/>
                <c:pt idx="0">
                  <c:v>BA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Sheet1!$W$1:$Y$2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از دست رفت منابع</c:v>
                  </c:pt>
                </c:lvl>
              </c:multiLvlStrCache>
            </c:multiLvlStrRef>
          </c:cat>
          <c:val>
            <c:numRef>
              <c:f>Sheet1!$W$6:$Y$6</c:f>
              <c:numCache>
                <c:formatCode>General</c:formatCode>
                <c:ptCount val="3"/>
                <c:pt idx="0">
                  <c:v>1.3513999999999999</c:v>
                </c:pt>
                <c:pt idx="1">
                  <c:v>2.0918099999999997</c:v>
                </c:pt>
                <c:pt idx="2">
                  <c:v>3.4563000000000001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7E-41A7-8D19-D6286F7D518C}"/>
            </c:ext>
          </c:extLst>
        </c:ser>
        <c:ser>
          <c:idx val="4"/>
          <c:order val="4"/>
          <c:tx>
            <c:strRef>
              <c:f>Sheet1!$V$7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6">
                <a:tint val="54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Sheet1!$W$1:$Y$2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از دست رفت منابع</c:v>
                  </c:pt>
                </c:lvl>
              </c:multiLvlStrCache>
            </c:multiLvlStrRef>
          </c:cat>
          <c:val>
            <c:numRef>
              <c:f>Sheet1!$W$7:$Y$7</c:f>
              <c:numCache>
                <c:formatCode>General</c:formatCode>
                <c:ptCount val="3"/>
                <c:pt idx="0">
                  <c:v>1.2791999999999999</c:v>
                </c:pt>
                <c:pt idx="1">
                  <c:v>1.7227599999999998</c:v>
                </c:pt>
                <c:pt idx="2">
                  <c:v>2.2887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7E-41A7-8D19-D6286F7D5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5413199"/>
        <c:axId val="795401551"/>
        <c:axId val="0"/>
      </c:bar3DChart>
      <c:catAx>
        <c:axId val="79541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01551"/>
        <c:crosses val="autoZero"/>
        <c:auto val="1"/>
        <c:lblAlgn val="ctr"/>
        <c:lblOffset val="100"/>
        <c:noMultiLvlLbl val="0"/>
      </c:catAx>
      <c:valAx>
        <c:axId val="79540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1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Sheet1!$V$3</c:f>
              <c:strCache>
                <c:ptCount val="1"/>
                <c:pt idx="0">
                  <c:v>GA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Sheet1!$W$3:$AC$3</c:f>
              <c:numCache>
                <c:formatCode>General</c:formatCode>
                <c:ptCount val="3"/>
                <c:pt idx="0">
                  <c:v>6</c:v>
                </c:pt>
                <c:pt idx="1">
                  <c:v>6.6</c:v>
                </c:pt>
                <c:pt idx="2">
                  <c:v>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865-40A2-99F6-32D2D14AEBB6}"/>
            </c:ext>
          </c:extLst>
        </c:ser>
        <c:ser>
          <c:idx val="1"/>
          <c:order val="1"/>
          <c:tx>
            <c:strRef>
              <c:f>Sheet1!$V$4</c:f>
              <c:strCache>
                <c:ptCount val="1"/>
                <c:pt idx="0">
                  <c:v>BBO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Sheet1!$W$4:$AC$4</c:f>
              <c:numCache>
                <c:formatCode>General</c:formatCode>
                <c:ptCount val="3"/>
                <c:pt idx="0">
                  <c:v>7</c:v>
                </c:pt>
                <c:pt idx="1">
                  <c:v>8.1</c:v>
                </c:pt>
                <c:pt idx="2">
                  <c:v>10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865-40A2-99F6-32D2D14AEBB6}"/>
            </c:ext>
          </c:extLst>
        </c:ser>
        <c:ser>
          <c:idx val="2"/>
          <c:order val="2"/>
          <c:tx>
            <c:strRef>
              <c:f>Sheet1!$V$5</c:f>
              <c:strCache>
                <c:ptCount val="1"/>
                <c:pt idx="0">
                  <c:v>ANT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Sheet1!$W$5:$AC$5</c:f>
              <c:numCache>
                <c:formatCode>General</c:formatCode>
                <c:ptCount val="3"/>
                <c:pt idx="0">
                  <c:v>6</c:v>
                </c:pt>
                <c:pt idx="1">
                  <c:v>7.2</c:v>
                </c:pt>
                <c:pt idx="2">
                  <c:v>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865-40A2-99F6-32D2D14AEBB6}"/>
            </c:ext>
          </c:extLst>
        </c:ser>
        <c:ser>
          <c:idx val="3"/>
          <c:order val="3"/>
          <c:tx>
            <c:strRef>
              <c:f>Sheet1!$V$6</c:f>
              <c:strCache>
                <c:ptCount val="1"/>
                <c:pt idx="0">
                  <c:v>BA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Sheet1!$W$6:$AC$6</c:f>
              <c:numCache>
                <c:formatCode>General</c:formatCode>
                <c:ptCount val="3"/>
                <c:pt idx="0">
                  <c:v>4</c:v>
                </c:pt>
                <c:pt idx="1">
                  <c:v>6.4</c:v>
                </c:pt>
                <c:pt idx="2">
                  <c:v>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1865-40A2-99F6-32D2D14AEBB6}"/>
            </c:ext>
          </c:extLst>
        </c:ser>
        <c:ser>
          <c:idx val="4"/>
          <c:order val="4"/>
          <c:tx>
            <c:strRef>
              <c:f>Sheet1!$V$7</c:f>
              <c:strCache>
                <c:ptCount val="1"/>
                <c:pt idx="0">
                  <c:v>Hybrid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Sheet1!$W$7:$AC$7</c:f>
              <c:numCache>
                <c:formatCode>General</c:formatCode>
                <c:ptCount val="3"/>
                <c:pt idx="0">
                  <c:v>4</c:v>
                </c:pt>
                <c:pt idx="1">
                  <c:v>5.7</c:v>
                </c:pt>
                <c:pt idx="2">
                  <c:v>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1865-40A2-99F6-32D2D14AE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5408207"/>
        <c:axId val="795411119"/>
        <c:axId val="0"/>
      </c:bar3DChart>
      <c:catAx>
        <c:axId val="795408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11119"/>
        <c:crosses val="autoZero"/>
        <c:auto val="1"/>
        <c:lblAlgn val="ctr"/>
        <c:lblOffset val="100"/>
        <c:noMultiLvlLbl val="0"/>
      </c:catAx>
      <c:valAx>
        <c:axId val="795411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0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Sheet1!$V$3</c:f>
              <c:strCache>
                <c:ptCount val="1"/>
                <c:pt idx="0">
                  <c:v>GA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Sheet1!$W$3:$AC$3</c:f>
              <c:numCache>
                <c:formatCode>General</c:formatCode>
                <c:ptCount val="3"/>
                <c:pt idx="0">
                  <c:v>6</c:v>
                </c:pt>
                <c:pt idx="1">
                  <c:v>6.6</c:v>
                </c:pt>
                <c:pt idx="2">
                  <c:v>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4D5-4722-AA4E-88029BDD8A95}"/>
            </c:ext>
          </c:extLst>
        </c:ser>
        <c:ser>
          <c:idx val="1"/>
          <c:order val="1"/>
          <c:tx>
            <c:strRef>
              <c:f>Sheet1!$V$4</c:f>
              <c:strCache>
                <c:ptCount val="1"/>
                <c:pt idx="0">
                  <c:v>BBO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Sheet1!$W$4:$AC$4</c:f>
              <c:numCache>
                <c:formatCode>General</c:formatCode>
                <c:ptCount val="3"/>
                <c:pt idx="0">
                  <c:v>7</c:v>
                </c:pt>
                <c:pt idx="1">
                  <c:v>8.1</c:v>
                </c:pt>
                <c:pt idx="2">
                  <c:v>10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4D5-4722-AA4E-88029BDD8A95}"/>
            </c:ext>
          </c:extLst>
        </c:ser>
        <c:ser>
          <c:idx val="2"/>
          <c:order val="2"/>
          <c:tx>
            <c:strRef>
              <c:f>Sheet1!$V$5</c:f>
              <c:strCache>
                <c:ptCount val="1"/>
                <c:pt idx="0">
                  <c:v>ANT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Sheet1!$W$5:$AC$5</c:f>
              <c:numCache>
                <c:formatCode>General</c:formatCode>
                <c:ptCount val="3"/>
                <c:pt idx="0">
                  <c:v>6</c:v>
                </c:pt>
                <c:pt idx="1">
                  <c:v>7.2</c:v>
                </c:pt>
                <c:pt idx="2">
                  <c:v>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4D5-4722-AA4E-88029BDD8A95}"/>
            </c:ext>
          </c:extLst>
        </c:ser>
        <c:ser>
          <c:idx val="3"/>
          <c:order val="3"/>
          <c:tx>
            <c:strRef>
              <c:f>Sheet1!$V$6</c:f>
              <c:strCache>
                <c:ptCount val="1"/>
                <c:pt idx="0">
                  <c:v>BA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Sheet1!$W$6:$AC$6</c:f>
              <c:numCache>
                <c:formatCode>General</c:formatCode>
                <c:ptCount val="3"/>
                <c:pt idx="0">
                  <c:v>4</c:v>
                </c:pt>
                <c:pt idx="1">
                  <c:v>6.4</c:v>
                </c:pt>
                <c:pt idx="2">
                  <c:v>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14D5-4722-AA4E-88029BDD8A95}"/>
            </c:ext>
          </c:extLst>
        </c:ser>
        <c:ser>
          <c:idx val="4"/>
          <c:order val="4"/>
          <c:tx>
            <c:strRef>
              <c:f>Sheet1!$V$7</c:f>
              <c:strCache>
                <c:ptCount val="1"/>
                <c:pt idx="0">
                  <c:v>Hybrid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Sheet1!$W$1:$AC$2</c:f>
              <c:multiLvlStrCache>
                <c:ptCount val="3"/>
                <c:lvl>
                  <c:pt idx="0">
                    <c:v>بهترین</c:v>
                  </c:pt>
                  <c:pt idx="1">
                    <c:v>متوسط</c:v>
                  </c:pt>
                  <c:pt idx="2">
                    <c:v>بدترین</c:v>
                  </c:pt>
                </c:lvl>
                <c:lvl>
                  <c:pt idx="0">
                    <c:v>تعداد سروهای روشن</c:v>
                  </c:pt>
                </c:lvl>
              </c:multiLvlStrCache>
              <c:extLst/>
            </c:multiLvlStrRef>
          </c:cat>
          <c:val>
            <c:numRef>
              <c:f>Sheet1!$W$7:$AC$7</c:f>
              <c:numCache>
                <c:formatCode>General</c:formatCode>
                <c:ptCount val="3"/>
                <c:pt idx="0">
                  <c:v>4</c:v>
                </c:pt>
                <c:pt idx="1">
                  <c:v>5.7</c:v>
                </c:pt>
                <c:pt idx="2">
                  <c:v>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14D5-4722-AA4E-88029BDD8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5408207"/>
        <c:axId val="795411119"/>
        <c:axId val="0"/>
      </c:bar3DChart>
      <c:catAx>
        <c:axId val="795408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11119"/>
        <c:crosses val="autoZero"/>
        <c:auto val="1"/>
        <c:lblAlgn val="ctr"/>
        <c:lblOffset val="100"/>
        <c:noMultiLvlLbl val="0"/>
      </c:catAx>
      <c:valAx>
        <c:axId val="795411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0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C231-90B4-46EE-A976-CB04E2CC0BF9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7A4A-3808-4F05-A8B4-143436C0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31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419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9884" y="3193717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fa-IR" altLang="en-US" noProof="0" dirty="0" smtClean="0"/>
              <a:t>عنوان</a:t>
            </a:r>
            <a:endParaRPr lang="en-US" altLang="en-US" noProof="0" dirty="0" smtClean="0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1479884" y="4910222"/>
            <a:ext cx="5715000" cy="8769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fa-IR" altLang="en-US" sz="2000" dirty="0" smtClean="0"/>
              <a:t>نام ارائه</a:t>
            </a:r>
            <a:r>
              <a:rPr lang="fa-IR" altLang="en-US" sz="2000" baseline="0" dirty="0" smtClean="0"/>
              <a:t> </a:t>
            </a:r>
            <a:r>
              <a:rPr lang="fa-IR" altLang="en-US" sz="2000" dirty="0" err="1" smtClean="0"/>
              <a:t>کنندگان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fa-IR" dirty="0" smtClean="0"/>
              <a:t>عنوان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متن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17058" y="6611779"/>
            <a:ext cx="874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fa-IR" altLang="en-US" sz="1000" dirty="0" smtClean="0"/>
              <a:t>الهام قاسمی پور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837950" y="6597675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000" b="1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ارائه­ی یک الگوریتم ترکیبی </a:t>
            </a:r>
            <a:r>
              <a:rPr lang="fa-IR" sz="1000" b="1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کلونی</a:t>
            </a:r>
            <a:r>
              <a:rPr lang="fa-IR" sz="1000" b="1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مورچه و </a:t>
            </a:r>
            <a:r>
              <a:rPr lang="fa-IR" sz="1000" b="1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کلونی</a:t>
            </a:r>
            <a:r>
              <a:rPr lang="fa-IR" sz="1000" b="1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a-IR" sz="1000" b="1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زنبورعسل</a:t>
            </a:r>
            <a:r>
              <a:rPr lang="fa-IR" sz="1000" b="1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98969" y="1720851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2369" y="673101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a-IR" altLang="en-US" dirty="0" smtClean="0"/>
              <a:t>عنوان</a:t>
            </a:r>
            <a:endParaRPr lang="fr-FR" altLang="en-US" dirty="0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9144" y="1431089"/>
            <a:ext cx="7162800" cy="472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a-IR" altLang="en-US" dirty="0" smtClean="0"/>
              <a:t>سطح اول</a:t>
            </a:r>
          </a:p>
          <a:p>
            <a:pPr lvl="1"/>
            <a:r>
              <a:rPr lang="fa-IR" altLang="en-US" dirty="0" smtClean="0"/>
              <a:t>سطح دوم</a:t>
            </a:r>
          </a:p>
          <a:p>
            <a:pPr lvl="2"/>
            <a:r>
              <a:rPr lang="fa-IR" altLang="en-US" smtClean="0"/>
              <a:t>سطح سوم</a:t>
            </a:r>
          </a:p>
          <a:p>
            <a:pPr lvl="1"/>
            <a:endParaRPr lang="fr-FR" altLang="en-US" dirty="0" smtClean="0"/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en-US" dirty="0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9642" y="1658019"/>
            <a:ext cx="6781800" cy="1470025"/>
          </a:xfrm>
        </p:spPr>
        <p:txBody>
          <a:bodyPr/>
          <a:lstStyle/>
          <a:p>
            <a:r>
              <a:rPr lang="fa-IR" dirty="0"/>
              <a:t>ارائه­ی یک الگوریتم ترکیبی </a:t>
            </a:r>
            <a:r>
              <a:rPr lang="fa-IR" dirty="0" err="1"/>
              <a:t>کلونی</a:t>
            </a:r>
            <a:r>
              <a:rPr lang="fa-IR" dirty="0"/>
              <a:t> مورچه و </a:t>
            </a:r>
            <a:r>
              <a:rPr lang="fa-IR" dirty="0" err="1"/>
              <a:t>کلونی</a:t>
            </a:r>
            <a:r>
              <a:rPr lang="fa-IR" dirty="0"/>
              <a:t> </a:t>
            </a:r>
            <a:r>
              <a:rPr lang="fa-IR" dirty="0" err="1"/>
              <a:t>زنبورعسل</a:t>
            </a:r>
            <a:r>
              <a:rPr lang="fa-IR" dirty="0"/>
              <a:t> برای حل مسئله­ی </a:t>
            </a:r>
            <a:r>
              <a:rPr lang="fa-IR" dirty="0" err="1"/>
              <a:t>بهینه­سازی</a:t>
            </a:r>
            <a:r>
              <a:rPr lang="fa-IR" dirty="0"/>
              <a:t> قرارگیری ماشین ­های مجازی در مراکز </a:t>
            </a:r>
            <a:r>
              <a:rPr lang="fa-IR" dirty="0" err="1"/>
              <a:t>داده­ی</a:t>
            </a:r>
            <a:r>
              <a:rPr lang="fa-IR" dirty="0"/>
              <a:t> ابر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12783" y="4712067"/>
            <a:ext cx="6781800" cy="11197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a-IR" altLang="en-US" sz="2400" dirty="0" smtClean="0"/>
              <a:t>نگارنده: الهام قاسمی پور</a:t>
            </a:r>
          </a:p>
          <a:p>
            <a:pPr eaLnBrk="1" hangingPunct="1"/>
            <a:r>
              <a:rPr lang="fa-IR" altLang="en-US" sz="2400" dirty="0" smtClean="0"/>
              <a:t>استاد راهنما: جناب آقای دکتر روستایی</a:t>
            </a: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زنبور عسل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62300" y="4314825"/>
            <a:ext cx="948286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2506" y="6611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8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217" y="1430338"/>
            <a:ext cx="4052242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</a:t>
            </a:r>
            <a:r>
              <a:rPr lang="fa-IR" dirty="0" err="1" smtClean="0"/>
              <a:t>مورچگان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903" y="1430338"/>
            <a:ext cx="6148869" cy="4729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506" y="6611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9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2506" y="661177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10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5" y="673101"/>
            <a:ext cx="4211785" cy="55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 آوری داده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a-IR" dirty="0" err="1"/>
              <a:t>نحوه­ی</a:t>
            </a:r>
            <a:r>
              <a:rPr lang="fa-IR" dirty="0"/>
              <a:t> ثبت درخواست کاربران برای ماشین­های مجازی</a:t>
            </a:r>
            <a:endParaRPr lang="en-US" dirty="0"/>
          </a:p>
          <a:p>
            <a:pPr lvl="0"/>
            <a:r>
              <a:rPr lang="fa-IR" dirty="0"/>
              <a:t>انواع ماشین­های مجازی در دسترس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506" y="661177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11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3544"/>
              </p:ext>
            </p:extLst>
          </p:nvPr>
        </p:nvGraphicFramePr>
        <p:xfrm>
          <a:off x="2242503" y="2357440"/>
          <a:ext cx="4217670" cy="3457575"/>
        </p:xfrm>
        <a:graphic>
          <a:graphicData uri="http://schemas.openxmlformats.org/drawingml/2006/table">
            <a:tbl>
              <a:tblPr rtl="1" firstRow="1" firstCol="1" bandRow="1">
                <a:tableStyleId>{00A15C55-8517-42AA-B614-E9B94910E393}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588035810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152797637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12864461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نام نمونه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تعداد پردازنده (هسته)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مقدار رم (گیگابایت)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82484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3.5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091969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63078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883449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53373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862559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84803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35167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16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112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09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اجرای روش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69" y="1417441"/>
            <a:ext cx="7162800" cy="4728411"/>
          </a:xfrm>
        </p:spPr>
        <p:txBody>
          <a:bodyPr/>
          <a:lstStyle/>
          <a:p>
            <a:r>
              <a:rPr lang="fa-IR" sz="2600" dirty="0" smtClean="0"/>
              <a:t>شبیه سازی در محیط </a:t>
            </a:r>
            <a:r>
              <a:rPr lang="fa-IR" sz="2600" dirty="0" err="1" smtClean="0"/>
              <a:t>متلب</a:t>
            </a:r>
            <a:endParaRPr lang="fa-IR" sz="2600" dirty="0" smtClean="0"/>
          </a:p>
          <a:p>
            <a:r>
              <a:rPr lang="fa-IR" sz="2600" dirty="0" smtClean="0"/>
              <a:t>مقایسه با روش های</a:t>
            </a:r>
          </a:p>
          <a:p>
            <a:pPr lvl="1"/>
            <a:r>
              <a:rPr lang="fa-IR" sz="2200" dirty="0" err="1" smtClean="0"/>
              <a:t>کلونی</a:t>
            </a:r>
            <a:r>
              <a:rPr lang="fa-IR" sz="2200" dirty="0" smtClean="0"/>
              <a:t> زنبور عسل</a:t>
            </a:r>
            <a:endParaRPr lang="en-US" sz="2200" dirty="0" smtClean="0"/>
          </a:p>
          <a:p>
            <a:pPr lvl="1"/>
            <a:r>
              <a:rPr lang="fa-IR" sz="2200" dirty="0" smtClean="0"/>
              <a:t>بهینه سازی مبتنی بر جغرافیای زیستی</a:t>
            </a:r>
          </a:p>
          <a:p>
            <a:pPr lvl="1"/>
            <a:r>
              <a:rPr lang="fa-IR" sz="2200" dirty="0" smtClean="0"/>
              <a:t>ژنتیک</a:t>
            </a:r>
          </a:p>
          <a:p>
            <a:pPr lvl="1"/>
            <a:r>
              <a:rPr lang="fa-IR" sz="2200" dirty="0" err="1" smtClean="0"/>
              <a:t>کلونی</a:t>
            </a:r>
            <a:r>
              <a:rPr lang="fa-IR" sz="2200" dirty="0" smtClean="0"/>
              <a:t> </a:t>
            </a:r>
            <a:r>
              <a:rPr lang="fa-IR" sz="2200" dirty="0" err="1" smtClean="0"/>
              <a:t>مورچگان</a:t>
            </a:r>
            <a:endParaRPr lang="fa-IR" sz="2200" dirty="0" smtClean="0"/>
          </a:p>
          <a:p>
            <a:r>
              <a:rPr lang="fa-IR" sz="2600" dirty="0" smtClean="0"/>
              <a:t>معیارهای مقایسه</a:t>
            </a:r>
          </a:p>
          <a:p>
            <a:pPr lvl="1"/>
            <a:r>
              <a:rPr lang="fa-IR" sz="2200" dirty="0" smtClean="0"/>
              <a:t>از دست رفت منابع</a:t>
            </a:r>
          </a:p>
          <a:p>
            <a:pPr lvl="1"/>
            <a:r>
              <a:rPr lang="fa-IR" sz="2200" dirty="0" smtClean="0"/>
              <a:t>تعداد سرورهای روشن</a:t>
            </a:r>
          </a:p>
          <a:p>
            <a:pPr lvl="1"/>
            <a:r>
              <a:rPr lang="fa-IR" sz="2200" dirty="0" smtClean="0"/>
              <a:t>زمان تولید پاسخ</a:t>
            </a:r>
          </a:p>
          <a:p>
            <a:endParaRPr lang="fa-IR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192506" y="661177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12 </a:t>
            </a:r>
            <a:r>
              <a:rPr lang="fa-IR" dirty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6"/>
          <a:stretch/>
        </p:blipFill>
        <p:spPr>
          <a:xfrm>
            <a:off x="-228600" y="1254126"/>
            <a:ext cx="5789612" cy="527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0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نتایج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81729"/>
              </p:ext>
            </p:extLst>
          </p:nvPr>
        </p:nvGraphicFramePr>
        <p:xfrm>
          <a:off x="1143002" y="2590800"/>
          <a:ext cx="6446836" cy="23776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64622">
                  <a:extLst>
                    <a:ext uri="{9D8B030D-6E8A-4147-A177-3AD203B41FA5}">
                      <a16:colId xmlns:a16="http://schemas.microsoft.com/office/drawing/2014/main" val="4266884242"/>
                    </a:ext>
                  </a:extLst>
                </a:gridCol>
                <a:gridCol w="930471">
                  <a:extLst>
                    <a:ext uri="{9D8B030D-6E8A-4147-A177-3AD203B41FA5}">
                      <a16:colId xmlns:a16="http://schemas.microsoft.com/office/drawing/2014/main" val="4100070189"/>
                    </a:ext>
                  </a:extLst>
                </a:gridCol>
                <a:gridCol w="930471">
                  <a:extLst>
                    <a:ext uri="{9D8B030D-6E8A-4147-A177-3AD203B41FA5}">
                      <a16:colId xmlns:a16="http://schemas.microsoft.com/office/drawing/2014/main" val="565858662"/>
                    </a:ext>
                  </a:extLst>
                </a:gridCol>
                <a:gridCol w="731085">
                  <a:extLst>
                    <a:ext uri="{9D8B030D-6E8A-4147-A177-3AD203B41FA5}">
                      <a16:colId xmlns:a16="http://schemas.microsoft.com/office/drawing/2014/main" val="3501768409"/>
                    </a:ext>
                  </a:extLst>
                </a:gridCol>
                <a:gridCol w="930471">
                  <a:extLst>
                    <a:ext uri="{9D8B030D-6E8A-4147-A177-3AD203B41FA5}">
                      <a16:colId xmlns:a16="http://schemas.microsoft.com/office/drawing/2014/main" val="4251897787"/>
                    </a:ext>
                  </a:extLst>
                </a:gridCol>
                <a:gridCol w="598160">
                  <a:extLst>
                    <a:ext uri="{9D8B030D-6E8A-4147-A177-3AD203B41FA5}">
                      <a16:colId xmlns:a16="http://schemas.microsoft.com/office/drawing/2014/main" val="2432745670"/>
                    </a:ext>
                  </a:extLst>
                </a:gridCol>
                <a:gridCol w="598160">
                  <a:extLst>
                    <a:ext uri="{9D8B030D-6E8A-4147-A177-3AD203B41FA5}">
                      <a16:colId xmlns:a16="http://schemas.microsoft.com/office/drawing/2014/main" val="791000517"/>
                    </a:ext>
                  </a:extLst>
                </a:gridCol>
                <a:gridCol w="1063396">
                  <a:extLst>
                    <a:ext uri="{9D8B030D-6E8A-4147-A177-3AD203B41FA5}">
                      <a16:colId xmlns:a16="http://schemas.microsoft.com/office/drawing/2014/main" val="254980020"/>
                    </a:ext>
                  </a:extLst>
                </a:gridCol>
              </a:tblGrid>
              <a:tr h="397307">
                <a:tc>
                  <a:txBody>
                    <a:bodyPr/>
                    <a:lstStyle/>
                    <a:p>
                      <a:pPr indent="356870" algn="justLow"/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>
                          <a:effectLst/>
                        </a:rPr>
                        <a:t>از دست رفت منابع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>
                          <a:effectLst/>
                        </a:rPr>
                        <a:t>تعداد سروهای روشن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>
                          <a:effectLst/>
                        </a:rPr>
                        <a:t>میانگین زمان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932272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 indent="356870" algn="justLow"/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>
                          <a:effectLst/>
                        </a:rPr>
                        <a:t>بهترین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>
                          <a:effectLst/>
                        </a:rPr>
                        <a:t>متوسط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>
                          <a:effectLst/>
                        </a:rPr>
                        <a:t>بدترین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>
                          <a:effectLst/>
                        </a:rPr>
                        <a:t>بهترین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>
                          <a:effectLst/>
                        </a:rPr>
                        <a:t>متوسط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>
                          <a:effectLst/>
                        </a:rPr>
                        <a:t>بدترین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08919"/>
                  </a:ext>
                </a:extLst>
              </a:tr>
              <a:tr h="278115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1.2344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1.9808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2.6908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1.7188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751783"/>
                  </a:ext>
                </a:extLst>
              </a:tr>
              <a:tr h="278115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1.6114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2.16523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3.4791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0.7188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908649"/>
                  </a:ext>
                </a:extLst>
              </a:tr>
              <a:tr h="278115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1.1736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2.03357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3.0536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4.7969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635955"/>
                  </a:ext>
                </a:extLst>
              </a:tr>
              <a:tr h="273291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1.3514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2.09181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3.4563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2.6875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569278"/>
                  </a:ext>
                </a:extLst>
              </a:tr>
              <a:tr h="572974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Hybrid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1.2792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1.72276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2.2887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1.5625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65974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2506" y="661177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13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نتایج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دست رفت منابع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506" y="661177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14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95654111"/>
              </p:ext>
            </p:extLst>
          </p:nvPr>
        </p:nvGraphicFramePr>
        <p:xfrm>
          <a:off x="1395412" y="1892617"/>
          <a:ext cx="6067426" cy="375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63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نتایج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تعداد سرورهای روشن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506" y="661177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15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61473"/>
              </p:ext>
            </p:extLst>
          </p:nvPr>
        </p:nvGraphicFramePr>
        <p:xfrm>
          <a:off x="990600" y="1952625"/>
          <a:ext cx="6434137" cy="370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44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نتایج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زمان اجرا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506" y="661177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16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36538666"/>
              </p:ext>
            </p:extLst>
          </p:nvPr>
        </p:nvGraphicFramePr>
        <p:xfrm>
          <a:off x="1036007" y="1738312"/>
          <a:ext cx="6055356" cy="3838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9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543426"/>
            <a:ext cx="1531451" cy="1538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44" y="751776"/>
            <a:ext cx="7315200" cy="581025"/>
          </a:xfrm>
        </p:spPr>
        <p:txBody>
          <a:bodyPr/>
          <a:lstStyle/>
          <a:p>
            <a:r>
              <a:rPr lang="fa-IR" dirty="0" smtClean="0"/>
              <a:t>نتیجه گیری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44" y="1618335"/>
            <a:ext cx="7162800" cy="4728411"/>
          </a:xfrm>
        </p:spPr>
        <p:txBody>
          <a:bodyPr/>
          <a:lstStyle/>
          <a:p>
            <a:r>
              <a:rPr lang="fa-IR" dirty="0" smtClean="0"/>
              <a:t>بهبود کارایی قرار گیری ماشین های مجازی در مراکز داده از نظر</a:t>
            </a:r>
          </a:p>
          <a:p>
            <a:pPr lvl="1"/>
            <a:r>
              <a:rPr lang="fa-IR" dirty="0" smtClean="0"/>
              <a:t>میزان از دست رفت منابع</a:t>
            </a:r>
          </a:p>
          <a:p>
            <a:pPr lvl="1"/>
            <a:r>
              <a:rPr lang="fa-IR" dirty="0" smtClean="0"/>
              <a:t>کاهش تعداد سرورهای روشن</a:t>
            </a:r>
          </a:p>
          <a:p>
            <a:pPr lvl="1"/>
            <a:endParaRPr lang="fa-IR" dirty="0"/>
          </a:p>
          <a:p>
            <a:r>
              <a:rPr lang="fa-IR" dirty="0" smtClean="0"/>
              <a:t>تسریع دریافت نتایج، به واسطه ی سرعت عمل مناسب الگوریتم ترکیبی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fa-IR" b="1" dirty="0" smtClean="0"/>
              <a:t>ترکیب الگوریتم های زنبور عسل و </a:t>
            </a:r>
            <a:r>
              <a:rPr lang="fa-IR" b="1" dirty="0" err="1" smtClean="0"/>
              <a:t>مورچگان</a:t>
            </a:r>
            <a:r>
              <a:rPr lang="fa-IR" b="1" dirty="0" smtClean="0"/>
              <a:t> برای مسئله مهاجرت ماشین مجازی کارایی مناسبی داشته است</a:t>
            </a:r>
            <a:endParaRPr lang="fa-IR" b="1" dirty="0"/>
          </a:p>
          <a:p>
            <a:pPr marL="0" indent="0">
              <a:buNone/>
            </a:pPr>
            <a:endParaRPr lang="fa-IR" dirty="0" smtClean="0"/>
          </a:p>
          <a:p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506" y="661177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17 </a:t>
            </a:r>
            <a:r>
              <a:rPr lang="fa-IR" dirty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69" y="1476809"/>
            <a:ext cx="7162800" cy="4728411"/>
          </a:xfrm>
        </p:spPr>
        <p:txBody>
          <a:bodyPr/>
          <a:lstStyle/>
          <a:p>
            <a:r>
              <a:rPr lang="fa-IR" sz="2800" dirty="0" smtClean="0"/>
              <a:t>مقدمه</a:t>
            </a:r>
          </a:p>
          <a:p>
            <a:r>
              <a:rPr lang="fa-IR" sz="2800" dirty="0" smtClean="0"/>
              <a:t>تعریف مسئله</a:t>
            </a:r>
          </a:p>
          <a:p>
            <a:r>
              <a:rPr lang="ar-SA" sz="2800" dirty="0"/>
              <a:t>اهمیت و ضرورت </a:t>
            </a:r>
            <a:r>
              <a:rPr lang="ar-SA" sz="2800" dirty="0" smtClean="0"/>
              <a:t>تحقیق</a:t>
            </a:r>
            <a:endParaRPr lang="en-US" sz="2800" dirty="0" smtClean="0"/>
          </a:p>
          <a:p>
            <a:r>
              <a:rPr lang="fa-IR" sz="2800" dirty="0" smtClean="0"/>
              <a:t>مبانی نظری</a:t>
            </a:r>
          </a:p>
          <a:p>
            <a:r>
              <a:rPr lang="fa-IR" sz="2800" dirty="0"/>
              <a:t>جمع آوری داده ها</a:t>
            </a:r>
          </a:p>
          <a:p>
            <a:r>
              <a:rPr lang="fa-IR" sz="2800" dirty="0" smtClean="0"/>
              <a:t>مدل پیشنهادی</a:t>
            </a:r>
          </a:p>
          <a:p>
            <a:r>
              <a:rPr lang="fa-IR" sz="2800" dirty="0" smtClean="0"/>
              <a:t>نتایج بدست آمده</a:t>
            </a:r>
          </a:p>
          <a:p>
            <a:r>
              <a:rPr lang="fa-IR" sz="2800" dirty="0" smtClean="0"/>
              <a:t>نتیجه گیری</a:t>
            </a:r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9755" y="3305890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/>
              <a:t>جمع آوری داده ها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29" y="1523999"/>
            <a:ext cx="2151609" cy="20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31" y="1286627"/>
            <a:ext cx="7162800" cy="4728411"/>
          </a:xfrm>
        </p:spPr>
        <p:txBody>
          <a:bodyPr/>
          <a:lstStyle/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pPr marL="0" indent="0" algn="ctr">
              <a:buNone/>
            </a:pPr>
            <a:r>
              <a:rPr lang="fa-IR" dirty="0" smtClean="0"/>
              <a:t>با تشکر از اساتید گرامی و حضار محترم</a:t>
            </a:r>
            <a:endParaRPr lang="fa-IR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16" y="712178"/>
            <a:ext cx="3810868" cy="53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6744" y="652880"/>
            <a:ext cx="7315200" cy="581025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/>
              <a:t>مقدمه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85402" y="1558636"/>
            <a:ext cx="7162800" cy="47284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dirty="0"/>
              <a:t>رشد روزافزون اینترنت و درخواست‌ها و نیاز به محاسبات در سیستم‌های </a:t>
            </a:r>
            <a:r>
              <a:rPr lang="ar-SA" dirty="0" smtClean="0"/>
              <a:t>قوی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ar-SA" dirty="0" smtClean="0"/>
              <a:t>رایانش </a:t>
            </a:r>
            <a:r>
              <a:rPr lang="ar-SA" dirty="0"/>
              <a:t>ابري به‌عنوان یک فنّاوری پرطرفدار در اینترنت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ar-SA" dirty="0"/>
              <a:t>زیرساخت به‌عنوان </a:t>
            </a:r>
            <a:r>
              <a:rPr lang="ar-SA" dirty="0" smtClean="0"/>
              <a:t>سرویس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ar-SA" dirty="0"/>
              <a:t>بستر به‌عنوان </a:t>
            </a:r>
            <a:r>
              <a:rPr lang="ar-SA" dirty="0" smtClean="0"/>
              <a:t>سرویس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ar-SA" dirty="0"/>
              <a:t>و نرم‌افزار به‌عنوان </a:t>
            </a:r>
            <a:r>
              <a:rPr lang="ar-SA" dirty="0" smtClean="0"/>
              <a:t>سرویس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fa-IR" dirty="0" smtClean="0"/>
              <a:t>افزایش درخواست برای سرویس های ابری</a:t>
            </a:r>
          </a:p>
          <a:p>
            <a:pPr lvl="1">
              <a:lnSpc>
                <a:spcPct val="150000"/>
              </a:lnSpc>
            </a:pPr>
            <a:r>
              <a:rPr lang="fa-IR" dirty="0" smtClean="0"/>
              <a:t>تعدد تعداد مراکز داده</a:t>
            </a:r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2506" y="6611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1 از </a:t>
            </a:r>
            <a:r>
              <a:rPr lang="fa-IR" dirty="0" smtClean="0"/>
              <a:t>17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" y="3419475"/>
            <a:ext cx="3259064" cy="2173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</a:t>
            </a:r>
            <a:r>
              <a:rPr lang="fa-IR" sz="2800" dirty="0" smtClean="0"/>
              <a:t>(ادامه)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506" y="6611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2 از </a:t>
            </a:r>
            <a:r>
              <a:rPr lang="fa-IR" dirty="0" smtClean="0"/>
              <a:t>17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4074" y="1568747"/>
            <a:ext cx="7547295" cy="4728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توسعه فناوری مجازی سازی</a:t>
            </a:r>
          </a:p>
          <a:p>
            <a:pPr>
              <a:lnSpc>
                <a:spcPct val="200000"/>
              </a:lnSpc>
            </a:pPr>
            <a:r>
              <a:rPr lang="fa-IR" dirty="0"/>
              <a:t>قرار دادن </a:t>
            </a:r>
            <a:r>
              <a:rPr lang="fa-IR" dirty="0" err="1"/>
              <a:t>ماشین‌های</a:t>
            </a:r>
            <a:r>
              <a:rPr lang="fa-IR" dirty="0"/>
              <a:t> مجازی مختلف بر روی یک </a:t>
            </a:r>
            <a:r>
              <a:rPr lang="fa-IR" dirty="0" smtClean="0"/>
              <a:t>سرور </a:t>
            </a:r>
            <a:r>
              <a:rPr lang="fa-IR" dirty="0"/>
              <a:t>فیزیکی 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قرارگیری ماشین مجازی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مهاجرت ماشین مجازی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استفاده از این روش ها در اکثر مراکز داده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افزایش </a:t>
            </a:r>
            <a:r>
              <a:rPr lang="fa-IR" dirty="0" err="1" smtClean="0"/>
              <a:t>راندمان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439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قرار دادن ماشین های مجازی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رایانش ابری مجموعه ای از فراهم </a:t>
            </a:r>
            <a:r>
              <a:rPr lang="fa-IR" dirty="0" err="1" smtClean="0"/>
              <a:t>آورندگان</a:t>
            </a:r>
            <a:r>
              <a:rPr lang="fa-IR" dirty="0" smtClean="0"/>
              <a:t> سرویس است</a:t>
            </a:r>
          </a:p>
          <a:p>
            <a:r>
              <a:rPr lang="fa-IR" dirty="0" smtClean="0"/>
              <a:t>هر فراهم آورنده ی سرویس دارای یک </a:t>
            </a:r>
            <a:r>
              <a:rPr lang="fa-IR" dirty="0" err="1" smtClean="0"/>
              <a:t>دیتاسنتر</a:t>
            </a:r>
            <a:r>
              <a:rPr lang="fa-IR" dirty="0" smtClean="0"/>
              <a:t> است</a:t>
            </a:r>
          </a:p>
          <a:p>
            <a:r>
              <a:rPr lang="fa-IR" dirty="0" smtClean="0"/>
              <a:t>یک </a:t>
            </a:r>
            <a:r>
              <a:rPr lang="fa-IR" dirty="0" err="1" smtClean="0"/>
              <a:t>دیتا</a:t>
            </a:r>
            <a:r>
              <a:rPr lang="fa-IR" dirty="0" smtClean="0"/>
              <a:t> سنتر از مجموعه ای از سرور یا میزبان تشکیل شده است</a:t>
            </a:r>
          </a:p>
          <a:p>
            <a:r>
              <a:rPr lang="fa-IR" dirty="0" smtClean="0"/>
              <a:t>در هر سرور تعدادی ماشین مجازی قرار میگیرد</a:t>
            </a:r>
          </a:p>
          <a:p>
            <a:r>
              <a:rPr lang="fa-IR" dirty="0" smtClean="0"/>
              <a:t>مسئله قرار گیری ماشین</a:t>
            </a:r>
          </a:p>
          <a:p>
            <a:endParaRPr lang="fa-IR" dirty="0"/>
          </a:p>
          <a:p>
            <a:pPr marL="0" indent="0" algn="ctr">
              <a:buNone/>
            </a:pPr>
            <a:r>
              <a:rPr lang="fa-IR" dirty="0" smtClean="0"/>
              <a:t>جای دادن ماشین های مجازی در </a:t>
            </a:r>
            <a:r>
              <a:rPr lang="fa-IR" dirty="0" err="1" smtClean="0"/>
              <a:t>سرورها</a:t>
            </a:r>
            <a:r>
              <a:rPr lang="fa-IR" dirty="0" smtClean="0"/>
              <a:t> به منظور کاهش از دست رفت منابع، کاهش هزینه و یا کاهش مصرف انرژی است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506" y="6611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3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مسئله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2152649"/>
            <a:ext cx="5634038" cy="33194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7269" y="6611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5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مسئله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قرار دادن ماشین های مجازی در </a:t>
            </a:r>
            <a:r>
              <a:rPr lang="fa-IR" dirty="0" err="1" smtClean="0"/>
              <a:t>سرورها</a:t>
            </a:r>
            <a:r>
              <a:rPr lang="fa-IR" dirty="0" smtClean="0"/>
              <a:t> بطوری که</a:t>
            </a:r>
          </a:p>
          <a:p>
            <a:pPr lvl="1"/>
            <a:r>
              <a:rPr lang="fa-IR" dirty="0" smtClean="0"/>
              <a:t>از دست رفت منابع به حداقل برسد و در نتیجه</a:t>
            </a:r>
          </a:p>
          <a:p>
            <a:pPr lvl="1"/>
            <a:r>
              <a:rPr lang="fa-IR" dirty="0" smtClean="0"/>
              <a:t>هزینه ها کاهش پیدا کرده</a:t>
            </a:r>
          </a:p>
          <a:p>
            <a:pPr lvl="1"/>
            <a:r>
              <a:rPr lang="fa-IR" dirty="0" smtClean="0"/>
              <a:t>مصرف انرژی کاهش پیدا کند</a:t>
            </a:r>
          </a:p>
          <a:p>
            <a:pPr lvl="1"/>
            <a:endParaRPr lang="fa-IR" dirty="0"/>
          </a:p>
          <a:p>
            <a:r>
              <a:rPr lang="fa-IR" dirty="0" smtClean="0"/>
              <a:t>نحوه نمایش جواب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تابع هدف: از دست رفت منابع</a:t>
            </a:r>
          </a:p>
          <a:p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26" y="4110211"/>
            <a:ext cx="4834547" cy="390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506" y="6611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5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7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506" y="6611779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6 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32369" y="673101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fa-IR" b="0" dirty="0" smtClean="0"/>
              <a:t>اهمیت و ضرورت تحقیق</a:t>
            </a:r>
            <a:endParaRPr lang="en-US" b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2233" y="1591376"/>
            <a:ext cx="7162800" cy="4728411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</a:pPr>
            <a:r>
              <a:rPr lang="fa-IR" sz="2800" b="1" dirty="0" smtClean="0">
                <a:solidFill>
                  <a:srgbClr val="00B0F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استفاده بهتر از منابع</a:t>
            </a:r>
          </a:p>
          <a:p>
            <a:pPr marL="342900" lvl="2" indent="-342900">
              <a:lnSpc>
                <a:spcPct val="150000"/>
              </a:lnSpc>
            </a:pPr>
            <a:r>
              <a:rPr lang="fa-IR" sz="2800" b="1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بیشینه</a:t>
            </a:r>
            <a:r>
              <a:rPr lang="fa-IR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کردن سودآوری و کم کردن هزینه ها</a:t>
            </a:r>
          </a:p>
          <a:p>
            <a:pPr marL="342900" lvl="2" indent="-342900">
              <a:lnSpc>
                <a:spcPct val="150000"/>
              </a:lnSpc>
            </a:pPr>
            <a:r>
              <a:rPr lang="fa-IR" sz="2800" b="1" dirty="0" smtClean="0">
                <a:solidFill>
                  <a:srgbClr val="00B0F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مدیریت هزینه انرژی</a:t>
            </a:r>
          </a:p>
          <a:p>
            <a:pPr marL="342900" lvl="2" indent="-342900">
              <a:lnSpc>
                <a:spcPct val="150000"/>
              </a:lnSpc>
            </a:pPr>
            <a:r>
              <a:rPr lang="fa-IR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مشکلات ناشی از مصرف انرژی بالا</a:t>
            </a:r>
          </a:p>
          <a:p>
            <a:pPr marL="800100" lvl="3" indent="-342900">
              <a:lnSpc>
                <a:spcPct val="150000"/>
              </a:lnSpc>
            </a:pPr>
            <a:r>
              <a:rPr lang="fa-IR" sz="26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هزینه بسیار بالای انرژی</a:t>
            </a:r>
          </a:p>
          <a:p>
            <a:pPr marL="800100" lvl="3" indent="-342900">
              <a:lnSpc>
                <a:spcPct val="150000"/>
              </a:lnSpc>
            </a:pPr>
            <a:r>
              <a:rPr lang="fa-IR" sz="26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بالارفتن گازهای گل خانه ای</a:t>
            </a:r>
            <a:endParaRPr lang="en-US" sz="2600" b="1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1" y="4271963"/>
            <a:ext cx="3056468" cy="1719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85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9" y="2495550"/>
            <a:ext cx="3728855" cy="3233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506" y="6611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</a:t>
            </a:r>
            <a:r>
              <a:rPr lang="fa-IR" baseline="0" dirty="0" smtClean="0"/>
              <a:t>7 </a:t>
            </a:r>
            <a:r>
              <a:rPr lang="fa-IR" baseline="0" dirty="0" smtClean="0"/>
              <a:t>از </a:t>
            </a:r>
            <a:r>
              <a:rPr lang="fa-IR" dirty="0" smtClean="0"/>
              <a:t>17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32369" y="673101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fa-IR" b="0" dirty="0" smtClean="0"/>
              <a:t>مبانی نظری</a:t>
            </a:r>
            <a:endParaRPr lang="en-US" b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4769" y="1254126"/>
            <a:ext cx="7162800" cy="4728411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fa-IR" sz="2800" dirty="0" smtClean="0"/>
              <a:t>رایانش ابری</a:t>
            </a:r>
          </a:p>
          <a:p>
            <a:pPr lvl="1">
              <a:lnSpc>
                <a:spcPct val="150000"/>
              </a:lnSpc>
            </a:pPr>
            <a:r>
              <a:rPr lang="fa-IR" sz="2800" dirty="0" smtClean="0"/>
              <a:t>مراکز داده</a:t>
            </a:r>
          </a:p>
          <a:p>
            <a:pPr lvl="1">
              <a:lnSpc>
                <a:spcPct val="150000"/>
              </a:lnSpc>
            </a:pPr>
            <a:r>
              <a:rPr lang="fa-IR" sz="2800" dirty="0" smtClean="0"/>
              <a:t>الگوریتم های </a:t>
            </a:r>
            <a:r>
              <a:rPr lang="fa-IR" sz="2800" dirty="0" err="1" smtClean="0"/>
              <a:t>فراابتکاری</a:t>
            </a:r>
            <a:endParaRPr lang="fa-IR" sz="2800" dirty="0" smtClean="0"/>
          </a:p>
          <a:p>
            <a:pPr lvl="1">
              <a:lnSpc>
                <a:spcPct val="150000"/>
              </a:lnSpc>
            </a:pPr>
            <a:r>
              <a:rPr lang="fa-IR" sz="2800" dirty="0" smtClean="0"/>
              <a:t>الگوریتم زنبور عسل</a:t>
            </a:r>
          </a:p>
          <a:p>
            <a:pPr lvl="1">
              <a:lnSpc>
                <a:spcPct val="150000"/>
              </a:lnSpc>
            </a:pPr>
            <a:r>
              <a:rPr lang="fa-IR" sz="2800" dirty="0" smtClean="0"/>
              <a:t>الگوریتم </a:t>
            </a:r>
            <a:r>
              <a:rPr lang="fa-IR" sz="2800" dirty="0" err="1" smtClean="0"/>
              <a:t>کلونی</a:t>
            </a:r>
            <a:r>
              <a:rPr lang="fa-IR" sz="2800" dirty="0" smtClean="0"/>
              <a:t> </a:t>
            </a:r>
            <a:r>
              <a:rPr lang="fa-IR" sz="2800" dirty="0" err="1" smtClean="0"/>
              <a:t>مورچگان</a:t>
            </a:r>
            <a:endParaRPr lang="fa-IR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Custom 1">
      <a:majorFont>
        <a:latin typeface="Arial"/>
        <a:ea typeface=""/>
        <a:cs typeface="B Lotus"/>
      </a:majorFont>
      <a:minorFont>
        <a:latin typeface="Arial"/>
        <a:ea typeface=""/>
        <a:cs typeface="B 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599</Words>
  <Application>Microsoft Office PowerPoint</Application>
  <PresentationFormat>On-screen Show (4:3)</PresentationFormat>
  <Paragraphs>200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 Lotus</vt:lpstr>
      <vt:lpstr>Calibri</vt:lpstr>
      <vt:lpstr>Times New Roman</vt:lpstr>
      <vt:lpstr>Verdana</vt:lpstr>
      <vt:lpstr>Default Design</vt:lpstr>
      <vt:lpstr>ارائه­ی یک الگوریتم ترکیبی کلونی مورچه و کلونی زنبورعسل برای حل مسئله­ی بهینه­سازی قرارگیری ماشین ­های مجازی در مراکز داده­ی ابر</vt:lpstr>
      <vt:lpstr>فهرست</vt:lpstr>
      <vt:lpstr>مقدمه</vt:lpstr>
      <vt:lpstr>مقدمه (ادامه)</vt:lpstr>
      <vt:lpstr>قرار دادن ماشین های مجازی</vt:lpstr>
      <vt:lpstr>تعریف مسئله</vt:lpstr>
      <vt:lpstr>تعریف مسئله</vt:lpstr>
      <vt:lpstr>PowerPoint Presentation</vt:lpstr>
      <vt:lpstr>PowerPoint Presentation</vt:lpstr>
      <vt:lpstr>الگوریتم زنبور عسل</vt:lpstr>
      <vt:lpstr>الگوریتم مورچگان</vt:lpstr>
      <vt:lpstr>روش پیشنهادی</vt:lpstr>
      <vt:lpstr>جمع آوری داده ها</vt:lpstr>
      <vt:lpstr>اجرای روش</vt:lpstr>
      <vt:lpstr>نتایج</vt:lpstr>
      <vt:lpstr>نتایج (ادامه)</vt:lpstr>
      <vt:lpstr>نتایج (ادامه)</vt:lpstr>
      <vt:lpstr>نتایج (ادامه)</vt:lpstr>
      <vt:lpstr>نتیجه گیری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Maziyar</cp:lastModifiedBy>
  <cp:revision>119</cp:revision>
  <dcterms:created xsi:type="dcterms:W3CDTF">2005-02-28T14:06:28Z</dcterms:created>
  <dcterms:modified xsi:type="dcterms:W3CDTF">2016-10-02T16:54:04Z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