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u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u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u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u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u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u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u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3843383-E77B-4D21-8803-D91F19FD9A4F}" type="datetimeFigureOut">
              <a:rPr lang="eu-ES" smtClean="0"/>
              <a:t>2015/11/30</a:t>
            </a:fld>
            <a:endParaRPr lang="eu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u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1E881C-2A09-4215-B530-4C6E71600FEB}" type="slidenum">
              <a:rPr lang="eu-ES" smtClean="0"/>
              <a:t>‹Nº›</a:t>
            </a:fld>
            <a:endParaRPr lang="eu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23728" y="332656"/>
            <a:ext cx="6172200" cy="792088"/>
          </a:xfrm>
        </p:spPr>
        <p:txBody>
          <a:bodyPr/>
          <a:lstStyle/>
          <a:p>
            <a:r>
              <a:rPr lang="eu-ES" dirty="0" smtClean="0"/>
              <a:t>CATERING</a:t>
            </a:r>
            <a:endParaRPr lang="eu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Onintza</a:t>
            </a:r>
            <a:r>
              <a:rPr lang="es-ES_tradnl" dirty="0" smtClean="0"/>
              <a:t> </a:t>
            </a:r>
            <a:r>
              <a:rPr lang="es-ES_tradnl" dirty="0" err="1" smtClean="0"/>
              <a:t>Aracama</a:t>
            </a:r>
            <a:r>
              <a:rPr lang="es-ES_tradnl" dirty="0" smtClean="0"/>
              <a:t> </a:t>
            </a:r>
            <a:r>
              <a:rPr lang="es-ES_tradnl" dirty="0" err="1" smtClean="0"/>
              <a:t>Eceiza</a:t>
            </a:r>
            <a:r>
              <a:rPr lang="es-ES_tradnl" dirty="0" smtClean="0"/>
              <a:t> eta Maitane </a:t>
            </a:r>
            <a:r>
              <a:rPr lang="es-ES_tradnl" dirty="0" err="1" smtClean="0"/>
              <a:t>Azkue</a:t>
            </a:r>
            <a:r>
              <a:rPr lang="es-ES_tradnl" dirty="0" smtClean="0"/>
              <a:t> </a:t>
            </a:r>
            <a:r>
              <a:rPr lang="es-ES_tradnl" dirty="0" err="1" smtClean="0"/>
              <a:t>Zaldua</a:t>
            </a:r>
            <a:endParaRPr lang="eu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3" b="20573"/>
          <a:stretch/>
        </p:blipFill>
        <p:spPr>
          <a:xfrm>
            <a:off x="2364966" y="1268760"/>
            <a:ext cx="526654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724942"/>
          </a:xfrm>
        </p:spPr>
        <p:txBody>
          <a:bodyPr/>
          <a:lstStyle/>
          <a:p>
            <a:r>
              <a:rPr lang="es-ES_tradnl" dirty="0" smtClean="0"/>
              <a:t>EE+ DIAGRAMA</a:t>
            </a:r>
            <a:endParaRPr lang="eu-ES" dirty="0"/>
          </a:p>
        </p:txBody>
      </p:sp>
      <p:pic>
        <p:nvPicPr>
          <p:cNvPr id="13" name="12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33440"/>
            <a:ext cx="8640960" cy="4943832"/>
          </a:xfrm>
        </p:spPr>
      </p:pic>
      <p:sp>
        <p:nvSpPr>
          <p:cNvPr id="11" name="10 Llamada de nube"/>
          <p:cNvSpPr/>
          <p:nvPr/>
        </p:nvSpPr>
        <p:spPr>
          <a:xfrm>
            <a:off x="467544" y="1304109"/>
            <a:ext cx="3168352" cy="1044771"/>
          </a:xfrm>
          <a:prstGeom prst="cloudCallout">
            <a:avLst>
              <a:gd name="adj1" fmla="val -8166"/>
              <a:gd name="adj2" fmla="val 70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Ekitaldi_kontratu_bezero</a:t>
            </a:r>
            <a:endParaRPr lang="eu-ES" sz="1600" dirty="0"/>
          </a:p>
        </p:txBody>
      </p:sp>
      <p:sp>
        <p:nvSpPr>
          <p:cNvPr id="14" name="13 Llamada de nube"/>
          <p:cNvSpPr/>
          <p:nvPr/>
        </p:nvSpPr>
        <p:spPr>
          <a:xfrm>
            <a:off x="3319678" y="2407494"/>
            <a:ext cx="1584176" cy="1044771"/>
          </a:xfrm>
          <a:prstGeom prst="cloudCallout">
            <a:avLst>
              <a:gd name="adj1" fmla="val -3793"/>
              <a:gd name="adj2" fmla="val -79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Ekitaldi_menua</a:t>
            </a:r>
            <a:endParaRPr lang="eu-ES" sz="1600" dirty="0"/>
          </a:p>
        </p:txBody>
      </p:sp>
      <p:sp>
        <p:nvSpPr>
          <p:cNvPr id="15" name="14 Llamada de nube"/>
          <p:cNvSpPr/>
          <p:nvPr/>
        </p:nvSpPr>
        <p:spPr>
          <a:xfrm>
            <a:off x="1691916" y="2732080"/>
            <a:ext cx="1658028" cy="1044771"/>
          </a:xfrm>
          <a:prstGeom prst="cloudCallout">
            <a:avLst>
              <a:gd name="adj1" fmla="val 62860"/>
              <a:gd name="adj2" fmla="val 73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Menu</a:t>
            </a:r>
            <a:r>
              <a:rPr lang="es-ES_tradnl" sz="1600" dirty="0" smtClean="0"/>
              <a:t>_ </a:t>
            </a:r>
            <a:r>
              <a:rPr lang="es-ES_tradnl" sz="1600" dirty="0" err="1" smtClean="0"/>
              <a:t>bezeroa</a:t>
            </a:r>
            <a:endParaRPr lang="eu-ES" sz="1600" dirty="0"/>
          </a:p>
        </p:txBody>
      </p:sp>
      <p:sp>
        <p:nvSpPr>
          <p:cNvPr id="16" name="15 Llamada con línea 1"/>
          <p:cNvSpPr/>
          <p:nvPr/>
        </p:nvSpPr>
        <p:spPr>
          <a:xfrm>
            <a:off x="3405779" y="5118929"/>
            <a:ext cx="1411974" cy="432048"/>
          </a:xfrm>
          <a:prstGeom prst="borderCallout1">
            <a:avLst>
              <a:gd name="adj1" fmla="val 15544"/>
              <a:gd name="adj2" fmla="val 49388"/>
              <a:gd name="adj3" fmla="val -166485"/>
              <a:gd name="adj4" fmla="val 4338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Ezaugarriak</a:t>
            </a:r>
            <a:endParaRPr lang="eu-ES" sz="1600" dirty="0"/>
          </a:p>
        </p:txBody>
      </p:sp>
      <p:sp>
        <p:nvSpPr>
          <p:cNvPr id="17" name="16 Llamada con línea 1"/>
          <p:cNvSpPr/>
          <p:nvPr/>
        </p:nvSpPr>
        <p:spPr>
          <a:xfrm>
            <a:off x="4970153" y="5341555"/>
            <a:ext cx="1186023" cy="432048"/>
          </a:xfrm>
          <a:prstGeom prst="borderCallout1">
            <a:avLst>
              <a:gd name="adj1" fmla="val 15544"/>
              <a:gd name="adj2" fmla="val 49388"/>
              <a:gd name="adj3" fmla="val -86317"/>
              <a:gd name="adj4" fmla="val 328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Abestiak</a:t>
            </a:r>
            <a:endParaRPr lang="eu-ES" sz="1600" dirty="0"/>
          </a:p>
        </p:txBody>
      </p:sp>
    </p:spTree>
    <p:extLst>
      <p:ext uri="{BB962C8B-B14F-4D97-AF65-F5344CB8AC3E}">
        <p14:creationId xmlns:p14="http://schemas.microsoft.com/office/powerpoint/2010/main" val="323916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BISTAK</a:t>
            </a:r>
            <a:endParaRPr lang="eu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24768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select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distinct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izena, telefonoa,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kontratuData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from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pertsona_pribatua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natural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join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bezeroa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natural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join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menua_bezeroa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inner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join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menu_arrunta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on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menu_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arrunta.kodea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=pertsona_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pribatua.izena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union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select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distinct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izena, telefonoa,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kontratuData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from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enpresa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natural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join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bezeroa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natural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join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menua_bezeroa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inner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join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menu_arrunta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on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menu_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arrunta.kodea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=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enpresa.izena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;</a:t>
            </a: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endParaRPr lang="es-ES_tradnl" sz="1600" dirty="0">
              <a:solidFill>
                <a:srgbClr val="0000FF"/>
              </a:solidFill>
              <a:latin typeface="Courier New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endParaRPr lang="eu-ES" sz="2000" dirty="0" smtClean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>
              <a:buNone/>
            </a:pPr>
            <a:endParaRPr lang="eu-ES" sz="1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4005064"/>
            <a:ext cx="7704856" cy="11954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3000"/>
              </a:lnSpc>
              <a:spcAft>
                <a:spcPts val="15"/>
              </a:spcAft>
            </a:pPr>
            <a:r>
              <a:rPr lang="eu-ES" sz="14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IZENA                     ·                       TELEFONOA KONTRATU</a:t>
            </a:r>
            <a:endParaRPr lang="eu-ES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algn="just">
              <a:lnSpc>
                <a:spcPct val="103000"/>
              </a:lnSpc>
              <a:spcAft>
                <a:spcPts val="15"/>
              </a:spcAft>
            </a:pPr>
            <a:r>
              <a:rPr lang="eu-ES" sz="1400" dirty="0">
                <a:solidFill>
                  <a:srgbClr val="4F6228"/>
                </a:solidFill>
                <a:latin typeface="Courier New"/>
                <a:ea typeface="Garamond"/>
                <a:cs typeface="Garamond"/>
              </a:rPr>
              <a:t>------------------------------------------------- ---------- --------</a:t>
            </a:r>
            <a:endParaRPr lang="eu-ES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algn="just">
              <a:lnSpc>
                <a:spcPct val="103000"/>
              </a:lnSpc>
              <a:spcAft>
                <a:spcPts val="15"/>
              </a:spcAft>
            </a:pPr>
            <a:r>
              <a:rPr lang="eu-ES" sz="14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Elhuyar</a:t>
            </a:r>
            <a:r>
              <a:rPr lang="eu-ES" sz="14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                                           </a:t>
            </a:r>
            <a:r>
              <a:rPr lang="eu-ES" sz="14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658974123</a:t>
            </a:r>
            <a:r>
              <a:rPr lang="eu-ES" sz="14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4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12</a:t>
            </a:r>
            <a:r>
              <a:rPr lang="eu-ES" sz="14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/</a:t>
            </a:r>
            <a:r>
              <a:rPr lang="eu-ES" sz="14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09</a:t>
            </a:r>
            <a:r>
              <a:rPr lang="eu-ES" sz="14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/</a:t>
            </a:r>
            <a:r>
              <a:rPr lang="eu-ES" sz="14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15</a:t>
            </a:r>
            <a:endParaRPr lang="eu-ES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algn="just">
              <a:lnSpc>
                <a:spcPct val="103000"/>
              </a:lnSpc>
              <a:spcAft>
                <a:spcPts val="15"/>
              </a:spcAft>
            </a:pPr>
            <a:r>
              <a:rPr lang="eu-ES" sz="14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Jonxa</a:t>
            </a:r>
            <a:r>
              <a:rPr lang="eu-ES" sz="14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                                             </a:t>
            </a:r>
            <a:r>
              <a:rPr lang="eu-ES" sz="14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678945213</a:t>
            </a:r>
            <a:r>
              <a:rPr lang="eu-ES" sz="14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4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12</a:t>
            </a:r>
            <a:r>
              <a:rPr lang="eu-ES" sz="14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/</a:t>
            </a:r>
            <a:r>
              <a:rPr lang="eu-ES" sz="14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11</a:t>
            </a:r>
            <a:r>
              <a:rPr lang="eu-ES" sz="14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/</a:t>
            </a:r>
            <a:r>
              <a:rPr lang="eu-ES" sz="14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15</a:t>
            </a:r>
            <a:endParaRPr lang="eu-ES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endParaRPr lang="eu-ES" sz="1400" dirty="0"/>
          </a:p>
        </p:txBody>
      </p:sp>
    </p:spTree>
    <p:extLst>
      <p:ext uri="{BB962C8B-B14F-4D97-AF65-F5344CB8AC3E}">
        <p14:creationId xmlns:p14="http://schemas.microsoft.com/office/powerpoint/2010/main" val="27594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es-ES_tradnl" dirty="0" err="1" smtClean="0"/>
              <a:t>BISTAK</a:t>
            </a:r>
            <a:endParaRPr lang="eu-ES" dirty="0"/>
          </a:p>
        </p:txBody>
      </p:sp>
      <p:pic>
        <p:nvPicPr>
          <p:cNvPr id="4" name="12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33440"/>
            <a:ext cx="8640960" cy="4943832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>
            <a:off x="251520" y="3284984"/>
            <a:ext cx="4392488" cy="304798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7" name="6 Elipse"/>
          <p:cNvSpPr/>
          <p:nvPr/>
        </p:nvSpPr>
        <p:spPr>
          <a:xfrm rot="1678534">
            <a:off x="3412815" y="1831969"/>
            <a:ext cx="4320480" cy="1965371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solidFill>
              <a:srgbClr val="00B05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8" name="7 Elipse"/>
          <p:cNvSpPr/>
          <p:nvPr/>
        </p:nvSpPr>
        <p:spPr>
          <a:xfrm rot="5400000">
            <a:off x="2570093" y="2406571"/>
            <a:ext cx="2952329" cy="1396787"/>
          </a:xfrm>
          <a:prstGeom prst="ellipse">
            <a:avLst/>
          </a:prstGeom>
          <a:solidFill>
            <a:srgbClr val="FFC000">
              <a:alpha val="25000"/>
            </a:srgbClr>
          </a:solidFill>
          <a:ln>
            <a:solidFill>
              <a:srgbClr val="FFC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9" name="8 Elipse"/>
          <p:cNvSpPr/>
          <p:nvPr/>
        </p:nvSpPr>
        <p:spPr>
          <a:xfrm rot="20541173">
            <a:off x="488660" y="1749393"/>
            <a:ext cx="4320480" cy="1285029"/>
          </a:xfrm>
          <a:prstGeom prst="ellipse">
            <a:avLst/>
          </a:prstGeom>
          <a:solidFill>
            <a:srgbClr val="0070C0">
              <a:alpha val="25000"/>
            </a:srgbClr>
          </a:solidFill>
          <a:ln>
            <a:solidFill>
              <a:srgbClr val="0070C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48939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INTEGRITATE-MURRIZTAPENAK</a:t>
            </a:r>
            <a:endParaRPr lang="eu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9647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alter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table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bezeroa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add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constraint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telef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check</a:t>
            </a:r>
            <a:r>
              <a:rPr lang="eu-ES" sz="1600" dirty="0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(</a:t>
            </a:r>
            <a:r>
              <a:rPr lang="eu-ES" sz="1600" dirty="0" smtClean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telefono</a:t>
            </a:r>
            <a:r>
              <a:rPr lang="eu-ES" sz="1600" dirty="0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&gt; </a:t>
            </a:r>
            <a:r>
              <a:rPr lang="eu-ES" sz="1600" dirty="0" smtClean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599999999</a:t>
            </a:r>
            <a:r>
              <a:rPr lang="eu-ES" sz="1600" dirty="0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and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telefonoa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&lt;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700000000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or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telefonoa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&gt;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899999999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and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telefonoa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&lt;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1000000000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)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enable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novalidate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;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>
              <a:buNone/>
            </a:pPr>
            <a:endParaRPr lang="eu-ES" sz="1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2564904"/>
            <a:ext cx="7632848" cy="13529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insert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into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bezeroa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values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(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7, 800000000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)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*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ERROR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línea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1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: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ORA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-02290: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restricción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de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control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(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DBDE07.TELEF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)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violada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endParaRPr lang="eu-ES" sz="1600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39552" y="4192488"/>
            <a:ext cx="8219256" cy="8206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alter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table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menua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add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constraint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menuMurriz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check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(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mota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&lt;&gt;</a:t>
            </a:r>
            <a:r>
              <a:rPr lang="eu-ES" sz="1600" dirty="0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'Ezkontza'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or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menuPrezioa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&gt;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50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);</a:t>
            </a:r>
            <a:endParaRPr lang="eu-ES" sz="2000" dirty="0">
              <a:solidFill>
                <a:srgbClr val="000000"/>
              </a:solidFill>
              <a:effectLst/>
              <a:latin typeface="Garamond"/>
              <a:ea typeface="Garamond"/>
              <a:cs typeface="Garamond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4884378"/>
            <a:ext cx="7632848" cy="13603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update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menua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set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menuPrezioa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=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30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where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mota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=</a:t>
            </a:r>
            <a:r>
              <a:rPr lang="eu-ES" sz="1600" dirty="0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'Ezkontza'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;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*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ERROR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línea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1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: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ORA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-02290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: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restricción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de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control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(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DBDE07.MENUMURRIZ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)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violada</a:t>
            </a:r>
            <a:endParaRPr lang="eu-ES" sz="2000" dirty="0">
              <a:solidFill>
                <a:srgbClr val="000000"/>
              </a:solidFill>
              <a:effectLst/>
              <a:latin typeface="Garamond"/>
              <a:ea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100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TRIGGER-AK</a:t>
            </a:r>
            <a:endParaRPr lang="eu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484784"/>
            <a:ext cx="8435280" cy="331236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CREATE</a:t>
            </a:r>
            <a:r>
              <a:rPr lang="eu-ES" sz="1600" dirty="0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OR </a:t>
            </a:r>
            <a:r>
              <a:rPr lang="eu-ES" sz="1600" dirty="0" err="1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REPLACE</a:t>
            </a:r>
            <a:r>
              <a:rPr lang="eu-ES" sz="1600" dirty="0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TRIGGER</a:t>
            </a:r>
            <a:r>
              <a:rPr lang="eu-ES" sz="1600" dirty="0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 smtClean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t2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BEFORE</a:t>
            </a:r>
            <a:r>
              <a:rPr lang="eu-ES" sz="1600" dirty="0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INSERT</a:t>
            </a:r>
            <a:r>
              <a:rPr lang="eu-ES" sz="1600" dirty="0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OR </a:t>
            </a:r>
            <a:r>
              <a:rPr lang="eu-ES" sz="1600" dirty="0" err="1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UPDATE</a:t>
            </a:r>
            <a:r>
              <a:rPr lang="eu-ES" sz="1600" dirty="0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ON </a:t>
            </a:r>
            <a:r>
              <a:rPr lang="eu-ES" sz="1600" dirty="0" smtClean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Herria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FOR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EACH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ROW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begin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if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(: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new.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biztanlekop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&lt;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500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)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then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  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raise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application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error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(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-20001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, </a:t>
            </a:r>
            <a:r>
              <a:rPr lang="eu-ES" sz="1600" dirty="0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'herri txikiegia da ekitaldi bat egiteko'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);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end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if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;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end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;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>
              <a:buNone/>
            </a:pPr>
            <a:endParaRPr lang="eu-ES" sz="1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4725144"/>
            <a:ext cx="7992888" cy="18674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insert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into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herria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values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(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20100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, </a:t>
            </a:r>
            <a:r>
              <a:rPr lang="eu-ES" sz="1600" dirty="0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'izena'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, 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100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)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           *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ERROR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línea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1: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ORA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-20001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: herri txikiegia da ekitaldi bat egiteko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ORA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-06512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: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"</a:t>
            </a:r>
            <a:r>
              <a:rPr lang="eu-ES" sz="1600" dirty="0" err="1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DBDE07.T2</a:t>
            </a:r>
            <a:r>
              <a:rPr lang="eu-ES" sz="1600" dirty="0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"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,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línea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4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ORA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-04088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: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error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durante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la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ejecución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del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disparador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'</a:t>
            </a:r>
            <a:r>
              <a:rPr lang="eu-ES" sz="1600" dirty="0" err="1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DBDE07.T2'</a:t>
            </a:r>
            <a:endParaRPr lang="eu-ES" sz="2000" dirty="0">
              <a:solidFill>
                <a:srgbClr val="000000"/>
              </a:solidFill>
              <a:effectLst/>
              <a:latin typeface="Garamond"/>
              <a:ea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870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652934"/>
          </a:xfrm>
        </p:spPr>
        <p:txBody>
          <a:bodyPr/>
          <a:lstStyle/>
          <a:p>
            <a:r>
              <a:rPr lang="es-ES_tradnl" dirty="0" err="1" smtClean="0"/>
              <a:t>TRIGGER-AK</a:t>
            </a:r>
            <a:endParaRPr lang="eu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147248" cy="312494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create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or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replace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trigger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t3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after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update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on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menua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for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each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row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begin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if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(: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old.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MenuPrezioa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&gt; :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new.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MenuPrezioa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)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then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raise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application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_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error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(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-20001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,</a:t>
            </a:r>
            <a:r>
              <a:rPr lang="eu-ES" sz="1600" dirty="0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'Menu prezioa ezin da txikitu'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);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end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if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;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end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;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>
              <a:buNone/>
            </a:pPr>
            <a:endParaRPr lang="eu-ES" sz="1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3933056"/>
            <a:ext cx="8136904" cy="21210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update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menua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set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MenuPrezioa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=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10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where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Mota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=</a:t>
            </a:r>
            <a:r>
              <a:rPr lang="eu-ES" sz="1600" dirty="0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’Ezkontza’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      *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ERROR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línea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1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: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ORA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-20001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: </a:t>
            </a:r>
            <a:r>
              <a:rPr lang="eu-ES" sz="1600" dirty="0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Menu prezioa ezin da txikitu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ORA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-06512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: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"</a:t>
            </a:r>
            <a:r>
              <a:rPr lang="eu-ES" sz="1600" dirty="0" err="1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DBDE07.T3</a:t>
            </a:r>
            <a:r>
              <a:rPr lang="eu-ES" sz="1600" dirty="0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"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,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línea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4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ORA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-04088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: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error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durante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la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ejecución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del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disparador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'</a:t>
            </a:r>
            <a:r>
              <a:rPr lang="eu-ES" sz="1600" dirty="0" err="1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DBDE07.T3'</a:t>
            </a:r>
            <a:endParaRPr lang="eu-ES" sz="2000" dirty="0">
              <a:solidFill>
                <a:srgbClr val="000000"/>
              </a:solidFill>
              <a:effectLst/>
              <a:latin typeface="Garamond"/>
              <a:ea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327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7794"/>
            <a:ext cx="7467600" cy="580926"/>
          </a:xfrm>
        </p:spPr>
        <p:txBody>
          <a:bodyPr/>
          <a:lstStyle/>
          <a:p>
            <a:r>
              <a:rPr lang="es-ES_tradnl" dirty="0" err="1" smtClean="0"/>
              <a:t>TRIGGER-AK</a:t>
            </a:r>
            <a:endParaRPr lang="eu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19256" cy="28369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create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or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replace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trigger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t1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after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insert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on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animazioa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for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each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row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when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(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new.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iraupena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&gt;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180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)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begin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 algn="just">
              <a:lnSpc>
                <a:spcPct val="103000"/>
              </a:lnSpc>
              <a:spcAft>
                <a:spcPts val="15"/>
              </a:spcAft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insert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into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animazioa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values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(: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new.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AnimazioKodea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, :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new.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EkitaldiKodea</a:t>
            </a:r>
            <a:r>
              <a:rPr lang="eu-ES" sz="1600" dirty="0" smtClean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,: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new.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AnimazioPrezioa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+(: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new.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Iraupena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-</a:t>
            </a:r>
            <a:r>
              <a:rPr lang="eu-ES" sz="1600" dirty="0" err="1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180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),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180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);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0" indent="0">
              <a:buNone/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</a:rPr>
              <a:t>end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</a:rPr>
              <a:t>;</a:t>
            </a:r>
            <a:endParaRPr lang="eu-ES" sz="1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3789040"/>
            <a:ext cx="8136904" cy="18674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insert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into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animazioa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values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(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10,1,50,190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)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           *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ERROR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línea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1: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ORA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-04091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: 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la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tabla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DBDE07.ANIMAZIOA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está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mutando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,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puede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que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el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disparador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/la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función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no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puedan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verla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ORA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-06512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: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"</a:t>
            </a:r>
            <a:r>
              <a:rPr lang="eu-ES" sz="1600" dirty="0" err="1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DBDE07.T1</a:t>
            </a:r>
            <a:r>
              <a:rPr lang="eu-ES" sz="1600" dirty="0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"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,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línea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2</a:t>
            </a:r>
            <a:endParaRPr lang="eu-ES" sz="2000" dirty="0">
              <a:solidFill>
                <a:srgbClr val="000000"/>
              </a:solidFill>
              <a:latin typeface="Garamond"/>
              <a:ea typeface="Garamond"/>
              <a:cs typeface="Garamond"/>
            </a:endParaRPr>
          </a:p>
          <a:p>
            <a:pPr marL="234950" indent="-234950" algn="just">
              <a:lnSpc>
                <a:spcPct val="103000"/>
              </a:lnSpc>
              <a:spcAft>
                <a:spcPts val="15"/>
              </a:spcAft>
            </a:pP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ORA</a:t>
            </a:r>
            <a:r>
              <a:rPr lang="eu-ES" sz="1600" dirty="0">
                <a:solidFill>
                  <a:srgbClr val="E36C0A"/>
                </a:solidFill>
                <a:latin typeface="Courier New"/>
                <a:ea typeface="Garamond"/>
                <a:cs typeface="Garamond"/>
              </a:rPr>
              <a:t>-04088</a:t>
            </a:r>
            <a:r>
              <a:rPr lang="eu-ES" sz="1600" dirty="0">
                <a:solidFill>
                  <a:srgbClr val="0000FF"/>
                </a:solidFill>
                <a:latin typeface="Courier New"/>
                <a:ea typeface="Garamond"/>
                <a:cs typeface="Garamond"/>
              </a:rPr>
              <a:t>: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error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durante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la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ejecución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del </a:t>
            </a:r>
            <a:r>
              <a:rPr lang="eu-ES" sz="1600" dirty="0" err="1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disparador</a:t>
            </a:r>
            <a:r>
              <a:rPr lang="eu-ES" sz="1600" dirty="0">
                <a:solidFill>
                  <a:srgbClr val="000000"/>
                </a:solidFill>
                <a:latin typeface="Courier New"/>
                <a:ea typeface="Garamond"/>
                <a:cs typeface="Garamond"/>
              </a:rPr>
              <a:t> </a:t>
            </a:r>
            <a:r>
              <a:rPr lang="eu-ES" sz="1600" dirty="0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'</a:t>
            </a:r>
            <a:r>
              <a:rPr lang="eu-ES" sz="1600" dirty="0" err="1">
                <a:solidFill>
                  <a:srgbClr val="808080"/>
                </a:solidFill>
                <a:latin typeface="Courier New"/>
                <a:ea typeface="Garamond"/>
                <a:cs typeface="Garamond"/>
              </a:rPr>
              <a:t>DBDE07.T1'</a:t>
            </a:r>
            <a:endParaRPr lang="eu-ES" sz="2000" dirty="0">
              <a:solidFill>
                <a:srgbClr val="000000"/>
              </a:solidFill>
              <a:effectLst/>
              <a:latin typeface="Garamond"/>
              <a:ea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9902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Personalizado 2">
      <a:majorFont>
        <a:latin typeface="EHUSerif"/>
        <a:ea typeface=""/>
        <a:cs typeface=""/>
      </a:majorFont>
      <a:minorFont>
        <a:latin typeface="EHUSerif"/>
        <a:ea typeface=""/>
        <a:cs typeface="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197</TotalTime>
  <Words>403</Words>
  <Application>Microsoft Office PowerPoint</Application>
  <PresentationFormat>Presentación en pantalla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Mirador</vt:lpstr>
      <vt:lpstr>CATERING</vt:lpstr>
      <vt:lpstr>EE+ DIAGRAMA</vt:lpstr>
      <vt:lpstr>BISTAK</vt:lpstr>
      <vt:lpstr>BISTAK</vt:lpstr>
      <vt:lpstr>INTEGRITATE-MURRIZTAPENAK</vt:lpstr>
      <vt:lpstr>TRIGGER-AK</vt:lpstr>
      <vt:lpstr>TRIGGER-AK</vt:lpstr>
      <vt:lpstr>TRIGGER-AK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Ekitaldiak</dc:title>
  <dc:creator>PC</dc:creator>
  <cp:lastModifiedBy>PC</cp:lastModifiedBy>
  <cp:revision>19</cp:revision>
  <dcterms:created xsi:type="dcterms:W3CDTF">2015-11-30T09:19:51Z</dcterms:created>
  <dcterms:modified xsi:type="dcterms:W3CDTF">2015-11-30T15:52:57Z</dcterms:modified>
</cp:coreProperties>
</file>