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58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14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B29F4-16DF-4319-BA9B-9158C05B0F1A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F3B77-EA2E-4890-835F-3C2940C0D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69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F3B77-EA2E-4890-835F-3C2940C0D44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359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F3B77-EA2E-4890-835F-3C2940C0D44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837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F3B77-EA2E-4890-835F-3C2940C0D44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61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F3B77-EA2E-4890-835F-3C2940C0D44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605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F3B77-EA2E-4890-835F-3C2940C0D44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53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F3B77-EA2E-4890-835F-3C2940C0D44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71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77DB-DD33-49EC-9A91-2590C9480001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E0FC-AF3A-4777-B681-CC57BE289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54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77DB-DD33-49EC-9A91-2590C9480001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E0FC-AF3A-4777-B681-CC57BE289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14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77DB-DD33-49EC-9A91-2590C9480001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E0FC-AF3A-4777-B681-CC57BE289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79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77DB-DD33-49EC-9A91-2590C9480001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E0FC-AF3A-4777-B681-CC57BE289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85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77DB-DD33-49EC-9A91-2590C9480001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E0FC-AF3A-4777-B681-CC57BE289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05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77DB-DD33-49EC-9A91-2590C9480001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E0FC-AF3A-4777-B681-CC57BE289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53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77DB-DD33-49EC-9A91-2590C9480001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E0FC-AF3A-4777-B681-CC57BE289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7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77DB-DD33-49EC-9A91-2590C9480001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E0FC-AF3A-4777-B681-CC57BE289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29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77DB-DD33-49EC-9A91-2590C9480001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E0FC-AF3A-4777-B681-CC57BE289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72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77DB-DD33-49EC-9A91-2590C9480001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E0FC-AF3A-4777-B681-CC57BE289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25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77DB-DD33-49EC-9A91-2590C9480001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E0FC-AF3A-4777-B681-CC57BE289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0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F77DB-DD33-49EC-9A91-2590C9480001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4E0FC-AF3A-4777-B681-CC57BE289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23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74645" y="-83976"/>
            <a:ext cx="1017037" cy="7100596"/>
          </a:xfrm>
          <a:prstGeom prst="rect">
            <a:avLst/>
          </a:prstGeom>
          <a:solidFill>
            <a:srgbClr val="FFF301"/>
          </a:solidFill>
          <a:ln>
            <a:solidFill>
              <a:srgbClr val="FFF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9837" y="923731"/>
            <a:ext cx="578498" cy="5934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385526" y="153353"/>
            <a:ext cx="840999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Министерство науки и высшего образования Российской Федерации </a:t>
            </a:r>
            <a:br>
              <a:rPr lang="ru-RU" sz="1600" dirty="0"/>
            </a:br>
            <a:r>
              <a:rPr lang="ru-RU" sz="1600" dirty="0"/>
              <a:t>ФГАОУ ВО «Уральский федеральный университет имени первого Президента России Б.Н. Ельцина» </a:t>
            </a:r>
            <a:br>
              <a:rPr lang="ru-RU" sz="1600" dirty="0"/>
            </a:br>
            <a:r>
              <a:rPr lang="ru-RU" sz="1600" dirty="0"/>
              <a:t>Институт новых материалов и технологий Кафедра «Теплофизика и информатика в металлургии»</a:t>
            </a:r>
          </a:p>
          <a:p>
            <a:pPr algn="ctr"/>
            <a:endParaRPr lang="ru-RU" dirty="0">
              <a:latin typeface="Bahnschrift Light Condensed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8" y="34689"/>
            <a:ext cx="770378" cy="77037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710471" y="1395271"/>
            <a:ext cx="59280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КУРСОВАЯ РАБОТА</a:t>
            </a:r>
          </a:p>
          <a:p>
            <a:pPr algn="ctr"/>
            <a:r>
              <a:rPr lang="ru-RU" sz="2400" dirty="0" smtClean="0"/>
              <a:t>«Теплоэнергетика и энергосбережение в металлургии»</a:t>
            </a:r>
            <a:endParaRPr lang="ru-RU" sz="2400" dirty="0"/>
          </a:p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192623" y="2514079"/>
            <a:ext cx="67957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РАЗРАБОТКА ПРОГРАММНОГО ПРОДУКТА ПО РАСЧЕТУ НАГРЕВА ЦИЛИНДРА ПРИ ГУ III РОДА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626496" y="358088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/>
              <a:t>Направление 09.03.02 «Информационные системы и технологии» </a:t>
            </a:r>
            <a:br>
              <a:rPr lang="ru-RU" dirty="0"/>
            </a:br>
            <a:r>
              <a:rPr lang="ru-RU" dirty="0"/>
              <a:t>(уровень </a:t>
            </a:r>
            <a:r>
              <a:rPr lang="ru-RU" dirty="0" err="1"/>
              <a:t>бакалавриата</a:t>
            </a:r>
            <a:r>
              <a:rPr lang="ru-RU" dirty="0"/>
              <a:t>)</a:t>
            </a:r>
          </a:p>
          <a:p>
            <a:pPr algn="ctr"/>
            <a:r>
              <a:rPr lang="ru-RU" dirty="0"/>
              <a:t>Образовательная программа 09.03.02/03.01 </a:t>
            </a:r>
            <a:br>
              <a:rPr lang="ru-RU" dirty="0"/>
            </a:br>
            <a:r>
              <a:rPr lang="ru-RU" dirty="0"/>
              <a:t>«Информационные системы и технологии в металлургии»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192622" y="5193365"/>
            <a:ext cx="3242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Руководитель 	</a:t>
            </a:r>
            <a:r>
              <a:rPr lang="ru-RU" dirty="0" err="1" smtClean="0"/>
              <a:t>В.А.Гольцев</a:t>
            </a:r>
            <a:endParaRPr lang="ru-RU" dirty="0"/>
          </a:p>
          <a:p>
            <a:r>
              <a:rPr lang="ru-RU" dirty="0"/>
              <a:t>доцент, к.т.н.    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878209" y="5109356"/>
            <a:ext cx="3348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Студент		</a:t>
            </a:r>
            <a:r>
              <a:rPr lang="ru-RU" dirty="0" err="1"/>
              <a:t>Е.Ю.Мазлова</a:t>
            </a:r>
            <a:endParaRPr lang="ru-RU" dirty="0"/>
          </a:p>
          <a:p>
            <a:r>
              <a:rPr lang="ru-RU" dirty="0" smtClean="0"/>
              <a:t>НМТ-393907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314402" y="6083829"/>
            <a:ext cx="13608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 smtClean="0"/>
              <a:t>Екатеринбург</a:t>
            </a:r>
          </a:p>
          <a:p>
            <a:pPr algn="ctr"/>
            <a:r>
              <a:rPr lang="ru-RU" sz="1600" dirty="0" smtClean="0"/>
              <a:t>2021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59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74645" y="-83976"/>
            <a:ext cx="1017037" cy="7100596"/>
          </a:xfrm>
          <a:prstGeom prst="rect">
            <a:avLst/>
          </a:prstGeom>
          <a:solidFill>
            <a:srgbClr val="FFF301"/>
          </a:solidFill>
          <a:ln>
            <a:solidFill>
              <a:srgbClr val="FFF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9837" y="923731"/>
            <a:ext cx="578498" cy="5934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212979" y="205950"/>
            <a:ext cx="107022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Система аутентификации пользователей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65" r="51579" b="4545"/>
          <a:stretch/>
        </p:blipFill>
        <p:spPr>
          <a:xfrm>
            <a:off x="5789644" y="4322081"/>
            <a:ext cx="774441" cy="8212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49805"/>
          <a:stretch/>
        </p:blipFill>
        <p:spPr>
          <a:xfrm>
            <a:off x="6564085" y="5484131"/>
            <a:ext cx="801756" cy="82303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6625" y="63255"/>
            <a:ext cx="914479" cy="89009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1" t="22204" r="28125" b="15291"/>
          <a:stretch/>
        </p:blipFill>
        <p:spPr>
          <a:xfrm>
            <a:off x="7444610" y="3724939"/>
            <a:ext cx="4229101" cy="309483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24" y="4086225"/>
            <a:ext cx="4495800" cy="2636833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2979" y="1976340"/>
            <a:ext cx="4648200" cy="191452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046" y="-18229"/>
            <a:ext cx="1504367" cy="97157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6864" y="813431"/>
            <a:ext cx="5110162" cy="280234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68538" y="1514675"/>
            <a:ext cx="424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База данных пользователей</a:t>
            </a:r>
            <a:endParaRPr lang="ru-R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64085" y="3598586"/>
            <a:ext cx="510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Разметка страницы авторизации </a:t>
            </a:r>
            <a:r>
              <a:rPr lang="en-US" sz="2000" dirty="0" smtClean="0"/>
              <a:t>.</a:t>
            </a:r>
            <a:r>
              <a:rPr lang="en-US" sz="2000" dirty="0" err="1" smtClean="0"/>
              <a:t>cshtm</a:t>
            </a:r>
            <a:r>
              <a:rPr lang="en-US" sz="2000" dirty="0" err="1"/>
              <a:t>l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0803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74645" y="-83976"/>
            <a:ext cx="1017037" cy="7100596"/>
          </a:xfrm>
          <a:prstGeom prst="rect">
            <a:avLst/>
          </a:prstGeom>
          <a:solidFill>
            <a:srgbClr val="FFF301"/>
          </a:solidFill>
          <a:ln>
            <a:solidFill>
              <a:srgbClr val="FFF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9837" y="923731"/>
            <a:ext cx="578498" cy="5934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38335" y="217074"/>
            <a:ext cx="107022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Ввод и редактирование исходных данных расчета</a:t>
            </a:r>
            <a:endParaRPr lang="ru-RU" sz="28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38"/>
            <a:ext cx="914479" cy="89009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934" y="1463770"/>
            <a:ext cx="3711268" cy="167683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29" y="1133748"/>
            <a:ext cx="6413141" cy="478870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8" t="25148" r="25768" b="11946"/>
          <a:stretch/>
        </p:blipFill>
        <p:spPr>
          <a:xfrm>
            <a:off x="6665983" y="3740771"/>
            <a:ext cx="5015219" cy="291346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66774" y="1063660"/>
            <a:ext cx="3956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Bahnschrift Condensed" panose="020B0502040204020203" pitchFamily="34" charset="0"/>
              </a:rPr>
              <a:t>Функция выбора материала цилиндра</a:t>
            </a:r>
            <a:endParaRPr lang="ru-RU" sz="2000" dirty="0">
              <a:latin typeface="Bahnschrift Condensed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1270" y="3340661"/>
            <a:ext cx="5302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Bahnschrift Condensed" panose="020B0502040204020203" pitchFamily="34" charset="0"/>
              </a:rPr>
              <a:t>Класс-модель задачи расчета температуры нагрева</a:t>
            </a:r>
          </a:p>
        </p:txBody>
      </p:sp>
    </p:spTree>
    <p:extLst>
      <p:ext uri="{BB962C8B-B14F-4D97-AF65-F5344CB8AC3E}">
        <p14:creationId xmlns:p14="http://schemas.microsoft.com/office/powerpoint/2010/main" val="243049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74645" y="-83976"/>
            <a:ext cx="1017037" cy="7100596"/>
          </a:xfrm>
          <a:prstGeom prst="rect">
            <a:avLst/>
          </a:prstGeom>
          <a:solidFill>
            <a:srgbClr val="FFF301"/>
          </a:solidFill>
          <a:ln>
            <a:solidFill>
              <a:srgbClr val="FFF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9837" y="923731"/>
            <a:ext cx="578498" cy="5934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38335" y="217074"/>
            <a:ext cx="107022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Отображение результатов расчета в численном виде</a:t>
            </a:r>
            <a:endParaRPr lang="ru-RU" sz="28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38"/>
            <a:ext cx="914479" cy="89009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t="23028" r="57296" b="2854"/>
          <a:stretch/>
        </p:blipFill>
        <p:spPr>
          <a:xfrm>
            <a:off x="6863080" y="1026368"/>
            <a:ext cx="4809518" cy="464664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8961" y="923731"/>
            <a:ext cx="4705350" cy="5086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54968" y="6096100"/>
            <a:ext cx="5845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Класс-контроллер страницы результатов расчета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5892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74645" y="-83976"/>
            <a:ext cx="1017037" cy="7100596"/>
          </a:xfrm>
          <a:prstGeom prst="rect">
            <a:avLst/>
          </a:prstGeom>
          <a:solidFill>
            <a:srgbClr val="FFF301"/>
          </a:solidFill>
          <a:ln>
            <a:solidFill>
              <a:srgbClr val="FFF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9837" y="923731"/>
            <a:ext cx="578498" cy="5934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38335" y="217074"/>
            <a:ext cx="107022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Отображение результатов расчета в графическом виде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32"/>
            <a:ext cx="857703" cy="8577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931" y="923731"/>
            <a:ext cx="5836580" cy="401605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78" t="16061" r="5033"/>
          <a:stretch/>
        </p:blipFill>
        <p:spPr>
          <a:xfrm>
            <a:off x="6071118" y="2274144"/>
            <a:ext cx="5980923" cy="45838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91829" y="4939782"/>
            <a:ext cx="4478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Создание диаграммы на странице отображения результатов расчета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7734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74645" y="-83976"/>
            <a:ext cx="1017037" cy="7100596"/>
          </a:xfrm>
          <a:prstGeom prst="rect">
            <a:avLst/>
          </a:prstGeom>
          <a:solidFill>
            <a:srgbClr val="FFF301"/>
          </a:solidFill>
          <a:ln>
            <a:solidFill>
              <a:srgbClr val="FFF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9837" y="923731"/>
            <a:ext cx="578498" cy="5934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38335" y="217074"/>
            <a:ext cx="107022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Сохранение результатов расчета во внешнем файле</a:t>
            </a:r>
            <a:endParaRPr lang="ru-RU" sz="28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38"/>
            <a:ext cx="914479" cy="89009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645" y="3312367"/>
            <a:ext cx="6455042" cy="342618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860" y="923731"/>
            <a:ext cx="5888631" cy="3890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89656" y="2666036"/>
            <a:ext cx="5058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Разметка страницы </a:t>
            </a:r>
            <a:r>
              <a:rPr lang="ru-RU" dirty="0" err="1" smtClean="0"/>
              <a:t>предпросмотра</a:t>
            </a:r>
            <a:r>
              <a:rPr lang="ru-RU" dirty="0" smtClean="0"/>
              <a:t> отчетного файла </a:t>
            </a:r>
            <a:r>
              <a:rPr lang="en-US" dirty="0" smtClean="0"/>
              <a:t> .</a:t>
            </a:r>
            <a:r>
              <a:rPr lang="en-US" dirty="0" err="1" smtClean="0"/>
              <a:t>cshtml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892321" y="4797978"/>
            <a:ext cx="3881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Сохранение отчетного документа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8988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74645" y="-83976"/>
            <a:ext cx="1017037" cy="7100596"/>
          </a:xfrm>
          <a:prstGeom prst="rect">
            <a:avLst/>
          </a:prstGeom>
          <a:solidFill>
            <a:srgbClr val="FFF301"/>
          </a:solidFill>
          <a:ln>
            <a:solidFill>
              <a:srgbClr val="FFF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9837" y="923731"/>
            <a:ext cx="578498" cy="5934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3" y="35796"/>
            <a:ext cx="768163" cy="76816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506465" y="235211"/>
            <a:ext cx="8643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Цели и </a:t>
            </a:r>
            <a:r>
              <a:rPr lang="ru-RU" sz="2800" b="1" dirty="0" smtClean="0"/>
              <a:t>задачи разработки информационной системы</a:t>
            </a:r>
            <a:endParaRPr lang="ru-RU" sz="28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73201" y="923731"/>
            <a:ext cx="1083793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Цель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/>
              <a:t>информационной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/>
              <a:t>системы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повысить эффективность и сократить время расчета нагрева цилиндра при граничных условиях III рода на основе создания web-приложения, информатизации процессов ввода исходных данных, расчета и оперативного представления результатов в численном и графическом виде с использованием современных информационных технологий</a:t>
            </a:r>
            <a:r>
              <a:rPr lang="ru-RU" dirty="0" smtClean="0"/>
              <a:t>.</a:t>
            </a:r>
          </a:p>
          <a:p>
            <a:pPr algn="just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ru-RU" b="1" dirty="0"/>
              <a:t>Задачи создания информационной системы: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изучение </a:t>
            </a:r>
            <a:r>
              <a:rPr lang="ru-RU" dirty="0"/>
              <a:t>предметной области и методики </a:t>
            </a:r>
            <a:r>
              <a:rPr lang="ru-RU" dirty="0" smtClean="0"/>
              <a:t>расчета;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создание </a:t>
            </a:r>
            <a:r>
              <a:rPr lang="ru-RU" dirty="0"/>
              <a:t>математической модели в пакете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Excel</a:t>
            </a:r>
            <a:r>
              <a:rPr lang="ru-RU" dirty="0"/>
              <a:t> и проверка корректности алгоритма расчета;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разработка </a:t>
            </a:r>
            <a:r>
              <a:rPr lang="ru-RU" dirty="0"/>
              <a:t>архитектуры информационной системы;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программная </a:t>
            </a:r>
            <a:r>
              <a:rPr lang="ru-RU" dirty="0"/>
              <a:t>реализация математической библиотеки в среде разработки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автоматизированное </a:t>
            </a:r>
            <a:r>
              <a:rPr lang="ru-RU" dirty="0"/>
              <a:t>тестирование математической библиотеки;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реализация </a:t>
            </a:r>
            <a:r>
              <a:rPr lang="ru-RU" dirty="0"/>
              <a:t>пользовательского интерфейса web-приложения с возможностью авторизации и регистрации пользователей;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реализация </a:t>
            </a:r>
            <a:r>
              <a:rPr lang="ru-RU" dirty="0"/>
              <a:t>функции ввода и вывода данных в численном виде;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реализация </a:t>
            </a:r>
            <a:r>
              <a:rPr lang="ru-RU" dirty="0"/>
              <a:t>функции вывода результатов расчета в графическом виде;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реализация </a:t>
            </a:r>
            <a:r>
              <a:rPr lang="ru-RU" dirty="0"/>
              <a:t>функции сохранения данных во внешнем файле.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979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74645" y="-83976"/>
            <a:ext cx="1017037" cy="7100596"/>
          </a:xfrm>
          <a:prstGeom prst="rect">
            <a:avLst/>
          </a:prstGeom>
          <a:solidFill>
            <a:srgbClr val="FFF301"/>
          </a:solidFill>
          <a:ln>
            <a:solidFill>
              <a:srgbClr val="FFF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9837" y="923731"/>
            <a:ext cx="578498" cy="5934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8600" l="10750" r="77000">
                        <a14:foregroundMark x1="45625" y1="15800" x2="29875" y2="27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47" t="-1352" r="16057" b="1352"/>
          <a:stretch/>
        </p:blipFill>
        <p:spPr>
          <a:xfrm>
            <a:off x="0" y="73759"/>
            <a:ext cx="942392" cy="8499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42" y="777493"/>
            <a:ext cx="6190373" cy="369492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470818" y="211826"/>
            <a:ext cx="101271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Планирование задач в сервисе </a:t>
            </a:r>
            <a:r>
              <a:rPr lang="en-US" sz="2800" b="1" dirty="0"/>
              <a:t>Microsoft Azure </a:t>
            </a:r>
            <a:r>
              <a:rPr lang="en-US" sz="2800" b="1" dirty="0" err="1" smtClean="0"/>
              <a:t>DevOps</a:t>
            </a:r>
            <a:endParaRPr lang="ru-RU" sz="28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282" y="3466322"/>
            <a:ext cx="5215719" cy="32937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38335" y="4615973"/>
            <a:ext cx="584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Доска задач проекта в сервисе </a:t>
            </a:r>
            <a:r>
              <a:rPr lang="en-US" dirty="0"/>
              <a:t>Microsoft Azure </a:t>
            </a:r>
            <a:r>
              <a:rPr lang="en-US" dirty="0" err="1"/>
              <a:t>DevOps</a:t>
            </a: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455918" y="3054543"/>
            <a:ext cx="495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Страница мониторинга работы над проектом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378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74645" y="-83976"/>
            <a:ext cx="1017037" cy="7100596"/>
          </a:xfrm>
          <a:prstGeom prst="rect">
            <a:avLst/>
          </a:prstGeom>
          <a:solidFill>
            <a:srgbClr val="FFF301"/>
          </a:solidFill>
          <a:ln>
            <a:solidFill>
              <a:srgbClr val="FFF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9837" y="923731"/>
            <a:ext cx="578498" cy="5934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3" y="35796"/>
            <a:ext cx="768163" cy="76816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564434" y="15826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 smtClean="0"/>
              <a:t>Граничные условия </a:t>
            </a:r>
            <a:r>
              <a:rPr lang="en-US" sz="2800" b="1" dirty="0" smtClean="0"/>
              <a:t>III</a:t>
            </a:r>
            <a:r>
              <a:rPr lang="ru-RU" sz="2800" b="1" dirty="0" smtClean="0"/>
              <a:t> рода</a:t>
            </a:r>
            <a:endParaRPr lang="ru-RU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1315614" y="646419"/>
                <a:ext cx="10811071" cy="65588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/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RU" sz="1600" i="1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пов</m:t>
                          </m:r>
                        </m:sub>
                      </m:sSub>
                      <m:r>
                        <a:rPr lang="ru-RU" sz="1600" i="1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600" i="1">
                              <a:effectLst/>
                            </a:rPr>
                          </m:ctrlPr>
                        </m:sSubPr>
                        <m:e>
                          <m:r>
                            <a:rPr lang="ru-RU" sz="1600" i="1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sz="1600" i="1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∑</m:t>
                          </m:r>
                        </m:sub>
                      </m:sSub>
                      <m:r>
                        <a:rPr lang="ru-RU" sz="1600" i="1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ru-RU" sz="1600" i="1">
                              <a:effectLst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600" i="1">
                                  <a:effectLst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1600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ср</m:t>
                              </m:r>
                            </m:sub>
                          </m:sSub>
                          <m:r>
                            <a:rPr lang="ru-RU" sz="1600" i="1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1600" i="1">
                                  <a:effectLst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1600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пов</m:t>
                              </m:r>
                            </m:sub>
                          </m:sSub>
                        </m:e>
                      </m:d>
                      <m:r>
                        <a:rPr lang="ru-RU" sz="1600" i="1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sz="1600" dirty="0" smtClean="0"/>
              </a:p>
              <a:p>
                <a:pPr algn="just"/>
                <a:r>
                  <a:rPr lang="ru-RU" sz="1600" dirty="0" smtClean="0"/>
                  <a:t>где </a:t>
                </a:r>
                <a:r>
                  <a:rPr lang="ru-RU" sz="1600" dirty="0"/>
                  <a:t>αΣ - суммарный коэффициент теплообмена между средой и поверхностью тела; </a:t>
                </a:r>
              </a:p>
              <a:p>
                <a:pPr algn="just"/>
                <a:r>
                  <a:rPr lang="ru-RU" sz="1600" dirty="0" err="1"/>
                  <a:t>tср</a:t>
                </a:r>
                <a:r>
                  <a:rPr lang="ru-RU" sz="1600" dirty="0"/>
                  <a:t> - температура среды; </a:t>
                </a:r>
              </a:p>
              <a:p>
                <a:pPr algn="just"/>
                <a:r>
                  <a:rPr lang="ru-RU" sz="1600" dirty="0" err="1"/>
                  <a:t>tпов</a:t>
                </a:r>
                <a:r>
                  <a:rPr lang="ru-RU" sz="1600" dirty="0"/>
                  <a:t> - температура поверхности тела.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1600" i="1"/>
                        </m:ctrlPr>
                      </m:dPr>
                      <m:e>
                        <m:eqArr>
                          <m:eqArrPr>
                            <m:ctrlPr>
                              <a:rPr lang="ru-RU" sz="1600" i="1">
                                <a:effectLst/>
                              </a:rPr>
                            </m:ctrlPr>
                          </m:eqArrPr>
                          <m:e>
                            <m:r>
                              <a:rPr lang="ru-RU" sz="16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𝛩</m:t>
                            </m:r>
                            <m:r>
                              <a:rPr lang="ru-RU" sz="16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п = </m:t>
                            </m:r>
                            <m:r>
                              <a:rPr lang="ru-RU" sz="16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r>
                              <a:rPr lang="ru-RU" sz="16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ц ∙ </m:t>
                            </m:r>
                            <m:r>
                              <a:rPr lang="ru-RU" sz="16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𝑒𝑥𝑝</m:t>
                            </m:r>
                            <m:r>
                              <a:rPr lang="ru-RU" sz="16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(−</m:t>
                            </m:r>
                            <m:sSup>
                              <m:sSupPr>
                                <m:ctrlPr>
                                  <a:rPr lang="ru-RU" sz="1600" i="1">
                                    <a:effectLst/>
                                  </a:rPr>
                                </m:ctrlPr>
                              </m:sSupPr>
                              <m:e>
                                <m:r>
                                  <a:rPr lang="ru-RU" sz="16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  <m:r>
                                  <a:rPr lang="ru-RU" sz="16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ц</m:t>
                                </m:r>
                              </m:e>
                              <m:sup>
                                <m:r>
                                  <a:rPr lang="ru-RU" sz="16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16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∙ </m:t>
                            </m:r>
                            <m:r>
                              <a:rPr lang="ru-RU" sz="16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𝐹𝑜</m:t>
                            </m:r>
                            <m:r>
                              <a:rPr lang="ru-RU" sz="16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 </m:t>
                            </m:r>
                          </m:e>
                          <m:e>
                            <m:r>
                              <a:rPr lang="ru-RU" sz="16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𝛩</m:t>
                            </m:r>
                            <m:r>
                              <a:rPr lang="ru-RU" sz="16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м = </m:t>
                            </m:r>
                            <m:r>
                              <a:rPr lang="ru-RU" sz="16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ru-RU" sz="16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ц ∙ </m:t>
                            </m:r>
                            <m:r>
                              <a:rPr lang="ru-RU" sz="16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𝑒𝑥𝑝</m:t>
                            </m:r>
                            <m:r>
                              <a:rPr lang="ru-RU" sz="16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(−</m:t>
                            </m:r>
                            <m:sSup>
                              <m:sSupPr>
                                <m:ctrlPr>
                                  <a:rPr lang="ru-RU" sz="1600" i="1">
                                    <a:effectLst/>
                                  </a:rPr>
                                </m:ctrlPr>
                              </m:sSupPr>
                              <m:e>
                                <m:r>
                                  <a:rPr lang="ru-RU" sz="16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  <m:r>
                                  <a:rPr lang="ru-RU" sz="16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ц</m:t>
                                </m:r>
                              </m:e>
                              <m:sup>
                                <m:r>
                                  <a:rPr lang="ru-RU" sz="16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16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∙ </m:t>
                            </m:r>
                            <m:r>
                              <a:rPr lang="ru-RU" sz="16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𝐹𝑜</m:t>
                            </m:r>
                            <m:r>
                              <a:rPr lang="ru-RU" sz="16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ru-RU" sz="16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𝛩</m:t>
                            </m:r>
                            <m:r>
                              <a:rPr lang="ru-RU" sz="16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с = </m:t>
                            </m:r>
                            <m:r>
                              <a:rPr lang="ru-RU" sz="16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a:rPr lang="ru-RU" sz="16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ц ∙ </m:t>
                            </m:r>
                            <m:r>
                              <a:rPr lang="ru-RU" sz="16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𝑒𝑥𝑝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ru-RU" sz="1600" i="1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6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  <m:r>
                                      <a:rPr lang="ru-RU" sz="16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ц</m:t>
                                    </m:r>
                                  </m:e>
                                  <m:sup>
                                    <m:r>
                                      <a:rPr lang="ru-RU" sz="16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sz="16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∙ </m:t>
                                </m:r>
                                <m:r>
                                  <a:rPr lang="ru-RU" sz="16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𝐹𝑜</m:t>
                                </m:r>
                              </m:e>
                            </m:d>
                            <m:r>
                              <a:rPr lang="ru-RU" sz="16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sz="1600" dirty="0" smtClean="0"/>
                  <a:t>		(1)</a:t>
                </a: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ru-RU" sz="1600" dirty="0">
                    <a:ea typeface="Times New Roman" panose="02020603050405020304" pitchFamily="18" charset="0"/>
                  </a:rPr>
                  <a:t>где </a:t>
                </a:r>
                <a:r>
                  <a:rPr lang="ru-RU" sz="1600" dirty="0">
                    <a:effectLst/>
                    <a:ea typeface="Times New Roman" panose="02020603050405020304" pitchFamily="18" charset="0"/>
                    <a:cs typeface="Cambria Math" panose="02040503050406030204" pitchFamily="18" charset="0"/>
                  </a:rPr>
                  <a:t>𝛩</a:t>
                </a:r>
                <a:r>
                  <a:rPr lang="ru-RU" sz="1600" dirty="0">
                    <a:effectLst/>
                    <a:ea typeface="Times New Roman" panose="02020603050405020304" pitchFamily="18" charset="0"/>
                  </a:rPr>
                  <a:t>п, </a:t>
                </a:r>
                <a:r>
                  <a:rPr lang="ru-RU" sz="1600" dirty="0">
                    <a:effectLst/>
                    <a:ea typeface="Times New Roman" panose="02020603050405020304" pitchFamily="18" charset="0"/>
                    <a:cs typeface="Cambria Math" panose="02040503050406030204" pitchFamily="18" charset="0"/>
                  </a:rPr>
                  <a:t>𝛩</a:t>
                </a:r>
                <a:r>
                  <a:rPr lang="ru-RU" sz="1600" dirty="0">
                    <a:effectLst/>
                    <a:ea typeface="Times New Roman" panose="02020603050405020304" pitchFamily="18" charset="0"/>
                  </a:rPr>
                  <a:t>м, </a:t>
                </a:r>
                <a:r>
                  <a:rPr lang="ru-RU" sz="1600" dirty="0">
                    <a:effectLst/>
                    <a:ea typeface="Times New Roman" panose="02020603050405020304" pitchFamily="18" charset="0"/>
                    <a:cs typeface="Cambria Math" panose="02040503050406030204" pitchFamily="18" charset="0"/>
                  </a:rPr>
                  <a:t>𝛩</a:t>
                </a:r>
                <a:r>
                  <a:rPr lang="ru-RU" sz="1600" dirty="0">
                    <a:effectLst/>
                    <a:ea typeface="Times New Roman" panose="02020603050405020304" pitchFamily="18" charset="0"/>
                  </a:rPr>
                  <a:t>с – безразмерные (относительные) разности температур поверхности, массы и центра (оси) </a:t>
                </a:r>
                <a:r>
                  <a:rPr lang="ru-RU" sz="1600" dirty="0" smtClean="0">
                    <a:effectLst/>
                    <a:ea typeface="Times New Roman" panose="02020603050405020304" pitchFamily="18" charset="0"/>
                  </a:rPr>
                  <a:t>тела</a:t>
                </a:r>
                <a:r>
                  <a:rPr lang="ru-RU" sz="1600" dirty="0">
                    <a:ea typeface="Times New Roman" panose="02020603050405020304" pitchFamily="18" charset="0"/>
                  </a:rPr>
                  <a:t>;</a:t>
                </a:r>
                <a:r>
                  <a:rPr lang="ru-RU" sz="1600" dirty="0">
                    <a:effectLst/>
                    <a:ea typeface="Times New Roman" panose="02020603050405020304" pitchFamily="18" charset="0"/>
                  </a:rPr>
                  <a:t> 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ru-RU" sz="16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𝐹𝑜</m:t>
                    </m:r>
                    <m:r>
                      <a:rPr lang="ru-RU" sz="16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ru-RU" sz="16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ru-RU" sz="16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∙</m:t>
                    </m:r>
                    <m:f>
                      <m:fPr>
                        <m:ctrlPr>
                          <a:rPr lang="ru-RU" sz="1600" i="1">
                            <a:effectLst/>
                          </a:rPr>
                        </m:ctrlPr>
                      </m:fPr>
                      <m:num>
                        <m:r>
                          <a:rPr lang="ru-RU" sz="16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num>
                      <m:den>
                        <m:sSup>
                          <m:sSupPr>
                            <m:ctrlPr>
                              <a:rPr lang="ru-RU" sz="1600" i="1">
                                <a:effectLst/>
                              </a:rPr>
                            </m:ctrlPr>
                          </m:sSupPr>
                          <m:e>
                            <m:r>
                              <a:rPr lang="ru-RU" sz="16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ru-RU" sz="16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1600" dirty="0" smtClean="0">
                    <a:ea typeface="Times New Roman" panose="02020603050405020304" pitchFamily="18" charset="0"/>
                  </a:rPr>
                  <a:t>  – </a:t>
                </a:r>
                <a:r>
                  <a:rPr lang="ru-RU" sz="1600" dirty="0">
                    <a:ea typeface="Times New Roman" panose="02020603050405020304" pitchFamily="18" charset="0"/>
                  </a:rPr>
                  <a:t>число (критерий)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Фурье</a:t>
                </a:r>
                <a:r>
                  <a:rPr lang="ru-RU" sz="1600" dirty="0" smtClean="0">
                    <a:effectLst/>
                    <a:ea typeface="Times New Roman" panose="02020603050405020304" pitchFamily="18" charset="0"/>
                  </a:rPr>
                  <a:t>;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ru-RU" sz="16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ru-RU" sz="16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</m:t>
                    </m:r>
                    <m:f>
                      <m:fPr>
                        <m:ctrlPr>
                          <a:rPr lang="ru-RU" sz="1600" i="1">
                            <a:effectLst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600" i="1">
                                <a:effectLst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𝛴</m:t>
                            </m:r>
                          </m:sub>
                        </m:sSub>
                      </m:num>
                      <m:den>
                        <m:r>
                          <a:rPr lang="ru-RU" sz="16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ru-RU" sz="16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м∙ </m:t>
                        </m:r>
                        <m:r>
                          <a:rPr lang="ru-RU" sz="1600" i="1"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r>
                          <a:rPr lang="ru-RU" sz="1600" i="1"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м</m:t>
                        </m:r>
                      </m:den>
                    </m:f>
                    <m:r>
                      <a:rPr lang="ru-RU" sz="1600" i="1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1600" b="0" i="0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 </m:t>
                    </m:r>
                    <m:r>
                      <m:rPr>
                        <m:nor/>
                      </m:rPr>
                      <a:rPr lang="ru-RU" sz="1600" dirty="0">
                        <a:ea typeface="Times New Roman" panose="02020603050405020304" pitchFamily="18" charset="0"/>
                      </a:rPr>
                      <m:t>коэффициент температуропроводности</m:t>
                    </m:r>
                  </m:oMath>
                </a14:m>
                <a:r>
                  <a:rPr lang="ru-RU" sz="1600" dirty="0" smtClean="0">
                    <a:effectLst/>
                    <a:ea typeface="Times New Roman" panose="02020603050405020304" pitchFamily="18" charset="0"/>
                  </a:rPr>
                  <a:t>;</a:t>
                </a:r>
              </a:p>
              <a:p>
                <a:pPr algn="just"/>
                <a:r>
                  <a:rPr lang="ru-RU" sz="1600" dirty="0">
                    <a:effectLst/>
                    <a:ea typeface="Times New Roman" panose="02020603050405020304" pitchFamily="18" charset="0"/>
                  </a:rPr>
                  <a:t>Коэффициенты </a:t>
                </a:r>
                <a:r>
                  <a:rPr lang="ru-RU" sz="1600" dirty="0" err="1">
                    <a:effectLst/>
                    <a:ea typeface="Times New Roman" panose="02020603050405020304" pitchFamily="18" charset="0"/>
                  </a:rPr>
                  <a:t>Pц</a:t>
                </a:r>
                <a:r>
                  <a:rPr lang="ru-RU" sz="1600" dirty="0">
                    <a:effectLst/>
                    <a:ea typeface="Times New Roman" panose="02020603050405020304" pitchFamily="18" charset="0"/>
                  </a:rPr>
                  <a:t>, </a:t>
                </a:r>
                <a:r>
                  <a:rPr lang="ru-RU" sz="1600" dirty="0" err="1">
                    <a:effectLst/>
                    <a:ea typeface="Times New Roman" panose="02020603050405020304" pitchFamily="18" charset="0"/>
                  </a:rPr>
                  <a:t>Мц</a:t>
                </a:r>
                <a:r>
                  <a:rPr lang="ru-RU" sz="1600" dirty="0">
                    <a:effectLst/>
                    <a:ea typeface="Times New Roman" panose="02020603050405020304" pitchFamily="18" charset="0"/>
                  </a:rPr>
                  <a:t>, </a:t>
                </a:r>
                <a:r>
                  <a:rPr lang="ru-RU" sz="1600" dirty="0" err="1">
                    <a:effectLst/>
                    <a:ea typeface="Times New Roman" panose="02020603050405020304" pitchFamily="18" charset="0"/>
                  </a:rPr>
                  <a:t>Nц</a:t>
                </a:r>
                <a:r>
                  <a:rPr lang="ru-RU" sz="1600" dirty="0">
                    <a:effectLst/>
                    <a:ea typeface="Times New Roman" panose="02020603050405020304" pitchFamily="18" charset="0"/>
                  </a:rPr>
                  <a:t>, μц2 являются функциями числа </a:t>
                </a:r>
                <a:r>
                  <a:rPr lang="ru-RU" sz="1600" dirty="0" err="1">
                    <a:effectLst/>
                    <a:ea typeface="Times New Roman" panose="02020603050405020304" pitchFamily="18" charset="0"/>
                  </a:rPr>
                  <a:t>БиО</a:t>
                </a:r>
                <a:r>
                  <a:rPr lang="ru-RU" sz="1600" dirty="0">
                    <a:effectLst/>
                    <a:ea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𝐵𝑖</m:t>
                    </m:r>
                    <m:r>
                      <a:rPr lang="ru-RU" sz="16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16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𝛼𝛴</m:t>
                    </m:r>
                    <m:r>
                      <a:rPr lang="ru-RU" sz="16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f>
                      <m:fPr>
                        <m:ctrlPr>
                          <a:rPr lang="ru-RU" sz="1600" i="1">
                            <a:effectLst/>
                          </a:rPr>
                        </m:ctrlPr>
                      </m:fPr>
                      <m:num>
                        <m:r>
                          <a:rPr lang="ru-RU" sz="16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num>
                      <m:den>
                        <m:r>
                          <a:rPr lang="ru-RU" sz="16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ru-RU" sz="16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м</m:t>
                        </m:r>
                      </m:den>
                    </m:f>
                  </m:oMath>
                </a14:m>
                <a:r>
                  <a:rPr lang="ru-RU" sz="1600" dirty="0">
                    <a:effectLst/>
                    <a:ea typeface="Times New Roman" panose="02020603050405020304" pitchFamily="18" charset="0"/>
                  </a:rPr>
                  <a:t>) и находятся </a:t>
                </a:r>
                <a:r>
                  <a:rPr lang="ru-RU" sz="1600" dirty="0" smtClean="0">
                    <a:effectLst/>
                    <a:ea typeface="Times New Roman" panose="02020603050405020304" pitchFamily="18" charset="0"/>
                  </a:rPr>
                  <a:t>по справочным таблицам.</a:t>
                </a: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ru-RU" sz="1600" dirty="0">
                    <a:ea typeface="Times New Roman" panose="02020603050405020304" pitchFamily="18" charset="0"/>
                  </a:rPr>
                  <a:t>Для нахождения времени нагрева цилиндра необходимо преобразовать формулу расчета относительной разности температур на поверхности цилиндра:</a:t>
                </a:r>
              </a:p>
              <a:p>
                <a:pPr indent="450215" algn="just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effectLst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effectLst/>
                              <a:ea typeface="Times New Roman" panose="02020603050405020304" pitchFamily="18" charset="0"/>
                            </a:rPr>
                            <m:t>Ɵ</m:t>
                          </m:r>
                        </m:e>
                        <m:sub>
                          <m:r>
                            <a:rPr lang="ru-RU" sz="1600" i="1">
                              <a:effectLst/>
                              <a:ea typeface="Times New Roman" panose="02020603050405020304" pitchFamily="18" charset="0"/>
                            </a:rPr>
                            <m:t>п</m:t>
                          </m:r>
                        </m:sub>
                      </m:sSub>
                      <m:r>
                        <a:rPr lang="ru-RU" sz="1600" i="1">
                          <a:effectLst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effectLst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1600" i="1">
                                  <a:effectLst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1600" i="1">
                                  <a:effectLst/>
                                  <a:ea typeface="Times New Roman" panose="02020603050405020304" pitchFamily="18" charset="0"/>
                                </a:rPr>
                                <m:t>печ</m:t>
                              </m:r>
                            </m:sub>
                          </m:sSub>
                          <m:r>
                            <a:rPr lang="ru-RU" sz="1600" i="1">
                              <a:effectLst/>
                              <a:ea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1600" i="1">
                                  <a:effectLst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effectLst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1600" i="1">
                                  <a:effectLst/>
                                  <a:ea typeface="Times New Roman" panose="02020603050405020304" pitchFamily="18" charset="0"/>
                                </a:rPr>
                                <m:t>пов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1600" i="1">
                                  <a:effectLst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effectLst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1600" i="1">
                                  <a:effectLst/>
                                  <a:ea typeface="Times New Roman" panose="02020603050405020304" pitchFamily="18" charset="0"/>
                                </a:rPr>
                                <m:t>печ</m:t>
                              </m:r>
                            </m:sub>
                          </m:sSub>
                          <m:r>
                            <a:rPr lang="ru-RU" sz="1600" i="1">
                              <a:effectLst/>
                              <a:ea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1600" i="1">
                                  <a:effectLst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effectLst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1600" i="1">
                                  <a:effectLst/>
                                  <a:ea typeface="Times New Roman" panose="02020603050405020304" pitchFamily="18" charset="0"/>
                                </a:rPr>
                                <m:t>нач</m:t>
                              </m:r>
                            </m:sub>
                          </m:sSub>
                        </m:den>
                      </m:f>
                      <m:r>
                        <a:rPr lang="ru-RU" sz="1600" i="1">
                          <a:effectLst/>
                          <a:ea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sz="1600" dirty="0">
                  <a:effectLst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ru-RU" sz="1600" dirty="0">
                    <a:effectLst/>
                    <a:ea typeface="Times New Roman" panose="02020603050405020304" pitchFamily="18" charset="0"/>
                  </a:rPr>
                  <a:t>где </a:t>
                </a:r>
                <a:r>
                  <a:rPr lang="en-US" sz="1600" dirty="0">
                    <a:effectLst/>
                    <a:ea typeface="Times New Roman" panose="02020603050405020304" pitchFamily="18" charset="0"/>
                  </a:rPr>
                  <a:t>t</a:t>
                </a:r>
                <a:r>
                  <a:rPr lang="ru-RU" sz="1600" dirty="0" err="1">
                    <a:effectLst/>
                    <a:ea typeface="Times New Roman" panose="02020603050405020304" pitchFamily="18" charset="0"/>
                  </a:rPr>
                  <a:t>печ</a:t>
                </a:r>
                <a:r>
                  <a:rPr lang="ru-RU" sz="1600" dirty="0">
                    <a:effectLst/>
                    <a:ea typeface="Times New Roman" panose="02020603050405020304" pitchFamily="18" charset="0"/>
                  </a:rPr>
                  <a:t> – температура в печи;</a:t>
                </a: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1600" dirty="0" smtClean="0">
                    <a:effectLst/>
                    <a:ea typeface="Times New Roman" panose="02020603050405020304" pitchFamily="18" charset="0"/>
                  </a:rPr>
                  <a:t>t</a:t>
                </a:r>
                <a:r>
                  <a:rPr lang="ru-RU" sz="1600" dirty="0" err="1">
                    <a:effectLst/>
                    <a:ea typeface="Times New Roman" panose="02020603050405020304" pitchFamily="18" charset="0"/>
                  </a:rPr>
                  <a:t>нач</a:t>
                </a:r>
                <a:r>
                  <a:rPr lang="ru-RU" sz="1600" dirty="0">
                    <a:effectLst/>
                    <a:ea typeface="Times New Roman" panose="02020603050405020304" pitchFamily="18" charset="0"/>
                  </a:rPr>
                  <a:t> – температура цилиндра в начале нагрева.</a:t>
                </a: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ru-RU" sz="1600" dirty="0">
                    <a:effectLst/>
                    <a:ea typeface="Times New Roman" panose="02020603050405020304" pitchFamily="18" charset="0"/>
                  </a:rPr>
                  <a:t>Затем, решая систему (1) относительно числа Фурье, определяется формула нахождения времени </a:t>
                </a:r>
                <a:r>
                  <a:rPr lang="ru-RU" sz="1600" dirty="0" smtClean="0">
                    <a:effectLst/>
                    <a:ea typeface="Times New Roman" panose="02020603050405020304" pitchFamily="18" charset="0"/>
                  </a:rPr>
                  <a:t>нагрева:  </a:t>
                </a:r>
                <a:endParaRPr lang="ru-RU" sz="1600" dirty="0">
                  <a:effectLst/>
                  <a:ea typeface="Times New Roman" panose="02020603050405020304" pitchFamily="18" charset="0"/>
                </a:endParaRPr>
              </a:p>
              <a:p>
                <a:pPr indent="450215" algn="just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effectLst/>
                          <a:ea typeface="Times New Roman" panose="02020603050405020304" pitchFamily="18" charset="0"/>
                        </a:rPr>
                        <m:t>𝜏</m:t>
                      </m:r>
                      <m:r>
                        <a:rPr lang="ru-RU" sz="1600" i="1">
                          <a:effectLst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effectLst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1600" i="1">
                                  <a:effectLst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600" i="1">
                                  <a:effectLst/>
                                  <a:ea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ru-RU" sz="1600" i="1">
                                  <a:effectLst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sz="1600" i="1">
                              <a:effectLst/>
                              <a:ea typeface="Times New Roman" panose="02020603050405020304" pitchFamily="18" charset="0"/>
                            </a:rPr>
                            <m:t>ɑ∗</m:t>
                          </m:r>
                          <m:sSubSup>
                            <m:sSubSupPr>
                              <m:ctrlPr>
                                <a:rPr lang="ru-RU" sz="1600" i="1">
                                  <a:effectLst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1600" i="1">
                                  <a:effectLst/>
                                  <a:ea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ru-RU" sz="1600" i="1">
                                  <a:effectLst/>
                                  <a:ea typeface="Times New Roman" panose="02020603050405020304" pitchFamily="18" charset="0"/>
                                </a:rPr>
                                <m:t>ц</m:t>
                              </m:r>
                            </m:sub>
                            <m:sup>
                              <m:r>
                                <a:rPr lang="ru-RU" sz="1600" i="1">
                                  <a:effectLst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ru-RU" sz="1600" i="1">
                          <a:effectLst/>
                          <a:ea typeface="Times New Roman" panose="02020603050405020304" pitchFamily="18" charset="0"/>
                        </a:rPr>
                        <m:t>𝑙𝑛</m:t>
                      </m:r>
                      <m:f>
                        <m:fPr>
                          <m:ctrlPr>
                            <a:rPr lang="ru-RU" sz="1600" i="1">
                              <a:effectLst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1600" i="1">
                                  <a:effectLst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ea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1600" i="1">
                                  <a:effectLst/>
                                  <a:ea typeface="Times New Roman" panose="02020603050405020304" pitchFamily="18" charset="0"/>
                                </a:rPr>
                                <m:t>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1600" i="1">
                                  <a:effectLst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effectLst/>
                                  <a:ea typeface="Times New Roman" panose="02020603050405020304" pitchFamily="18" charset="0"/>
                                </a:rPr>
                                <m:t>Ɵ</m:t>
                              </m:r>
                            </m:e>
                            <m:sub>
                              <m:r>
                                <a:rPr lang="ru-RU" sz="1600" i="1">
                                  <a:effectLst/>
                                  <a:ea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</m:den>
                      </m:f>
                      <m:r>
                        <a:rPr lang="ru-RU" sz="1600" i="1">
                          <a:effectLst/>
                          <a:ea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sz="1600" dirty="0">
                  <a:effectLst/>
                  <a:ea typeface="Times New Roman" panose="02020603050405020304" pitchFamily="18" charset="0"/>
                </a:endParaRPr>
              </a:p>
              <a:p>
                <a:pPr algn="just"/>
                <a:endParaRPr lang="ru-RU" sz="1600" dirty="0" smtClean="0">
                  <a:effectLst/>
                  <a:ea typeface="Times New Roman" panose="02020603050405020304" pitchFamily="18" charset="0"/>
                </a:endParaRPr>
              </a:p>
              <a:p>
                <a:pPr algn="just"/>
                <a:endParaRPr lang="ru-RU" sz="1600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614" y="646419"/>
                <a:ext cx="10811071" cy="6558847"/>
              </a:xfrm>
              <a:prstGeom prst="rect">
                <a:avLst/>
              </a:prstGeom>
              <a:blipFill rotWithShape="0">
                <a:blip r:embed="rId3"/>
                <a:stretch>
                  <a:fillRect l="-338" r="-2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9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74645" y="-83976"/>
            <a:ext cx="1017037" cy="7100596"/>
          </a:xfrm>
          <a:prstGeom prst="rect">
            <a:avLst/>
          </a:prstGeom>
          <a:solidFill>
            <a:srgbClr val="FFF301"/>
          </a:solidFill>
          <a:ln>
            <a:solidFill>
              <a:srgbClr val="FFF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9837" y="923731"/>
            <a:ext cx="578498" cy="5934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212979" y="205950"/>
            <a:ext cx="94052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Создание математической модели в пакете </a:t>
            </a:r>
            <a:r>
              <a:rPr lang="ru-RU" sz="2800" b="1" dirty="0" err="1" smtClean="0"/>
              <a:t>Microsoft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Exce</a:t>
            </a:r>
            <a:r>
              <a:rPr lang="en-US" sz="2800" b="1" dirty="0" smtClean="0"/>
              <a:t>l</a:t>
            </a:r>
            <a:r>
              <a:rPr lang="ru-RU" sz="2800" dirty="0"/>
              <a:t> 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36" y="11389"/>
            <a:ext cx="908618" cy="91234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98" y="923731"/>
            <a:ext cx="6152286" cy="330303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50" y="1964449"/>
            <a:ext cx="5505062" cy="45246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10098" y="4245427"/>
            <a:ext cx="4140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Математическая модель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708792" y="1564339"/>
            <a:ext cx="436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Блок-схема математической модели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4497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74645" y="-83976"/>
            <a:ext cx="1017037" cy="7100596"/>
          </a:xfrm>
          <a:prstGeom prst="rect">
            <a:avLst/>
          </a:prstGeom>
          <a:solidFill>
            <a:srgbClr val="FFF301"/>
          </a:solidFill>
          <a:ln>
            <a:solidFill>
              <a:srgbClr val="FFF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9837" y="923731"/>
            <a:ext cx="578498" cy="5934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212979" y="205950"/>
            <a:ext cx="94052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Разработка архитектуры информационной системы</a:t>
            </a:r>
            <a:r>
              <a:rPr lang="ru-RU" sz="2800" dirty="0"/>
              <a:t> 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1" y="83478"/>
            <a:ext cx="768163" cy="76816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226" y="851641"/>
            <a:ext cx="8160857" cy="54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74645" y="-83976"/>
            <a:ext cx="1017037" cy="7100596"/>
          </a:xfrm>
          <a:prstGeom prst="rect">
            <a:avLst/>
          </a:prstGeom>
          <a:solidFill>
            <a:srgbClr val="FFF301"/>
          </a:solidFill>
          <a:ln>
            <a:solidFill>
              <a:srgbClr val="FFF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9837" y="923731"/>
            <a:ext cx="578498" cy="5934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576873" y="277400"/>
            <a:ext cx="9946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Управление </a:t>
            </a:r>
            <a:r>
              <a:rPr lang="ru-RU" sz="2800" b="1" dirty="0"/>
              <a:t>версиями проекта на основе веб-сервиса </a:t>
            </a:r>
            <a:r>
              <a:rPr lang="ru-RU" sz="2800" b="1" dirty="0" err="1"/>
              <a:t>GitHub</a:t>
            </a:r>
            <a:endParaRPr lang="ru-RU" sz="28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8410" y="81964"/>
            <a:ext cx="1604565" cy="91409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88" y="2893919"/>
            <a:ext cx="7072605" cy="345706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489788" y="1134298"/>
            <a:ext cx="100335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GitHub</a:t>
            </a:r>
            <a:r>
              <a:rPr lang="ru-RU" dirty="0"/>
              <a:t> – сервис онлайн-хостинга </a:t>
            </a:r>
            <a:r>
              <a:rPr lang="ru-RU" dirty="0" err="1"/>
              <a:t>репозиториев</a:t>
            </a:r>
            <a:r>
              <a:rPr lang="ru-RU" dirty="0"/>
              <a:t>, обладающий всеми функциями распределённого контроля версий и функциональностью управления исходным кодом — всё, что поддерживает </a:t>
            </a:r>
            <a:r>
              <a:rPr lang="ru-RU" dirty="0" err="1"/>
              <a:t>Git</a:t>
            </a:r>
            <a:r>
              <a:rPr lang="ru-RU" dirty="0"/>
              <a:t>. Используется вместе с </a:t>
            </a:r>
            <a:r>
              <a:rPr lang="ru-RU" dirty="0" err="1"/>
              <a:t>Git</a:t>
            </a:r>
            <a:r>
              <a:rPr lang="ru-RU" dirty="0"/>
              <a:t> и даёт разработчикам возможность сохранять их код онлайн, а затем взаимодействовать с другими разработчиками в разных проектах. Работа с системой осуществлялась посредствам графического интерфейса настольного приложения </a:t>
            </a:r>
            <a:r>
              <a:rPr lang="ru-RU" dirty="0" err="1"/>
              <a:t>GitHub</a:t>
            </a:r>
            <a:r>
              <a:rPr lang="ru-RU" dirty="0"/>
              <a:t> </a:t>
            </a:r>
            <a:r>
              <a:rPr lang="ru-RU" dirty="0" err="1"/>
              <a:t>Desktop</a:t>
            </a:r>
            <a:r>
              <a:rPr lang="ru-RU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24122" y="5704651"/>
            <a:ext cx="279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Репозиторий</a:t>
            </a:r>
            <a:r>
              <a:rPr lang="ru-RU" dirty="0" smtClean="0"/>
              <a:t> в системе контроля версий </a:t>
            </a:r>
            <a:r>
              <a:rPr lang="en-US" dirty="0" smtClean="0"/>
              <a:t>GitHub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417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74645" y="-83976"/>
            <a:ext cx="1017037" cy="7100596"/>
          </a:xfrm>
          <a:prstGeom prst="rect">
            <a:avLst/>
          </a:prstGeom>
          <a:solidFill>
            <a:srgbClr val="FFF301"/>
          </a:solidFill>
          <a:ln>
            <a:solidFill>
              <a:srgbClr val="FFF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9837" y="923731"/>
            <a:ext cx="578498" cy="5934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212979" y="205950"/>
            <a:ext cx="107022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Разработка математической библиотеки и автоматизированной системы тестирования 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0476" t="16719" r="23547" b="14002"/>
          <a:stretch/>
        </p:blipFill>
        <p:spPr>
          <a:xfrm>
            <a:off x="-23327" y="38268"/>
            <a:ext cx="914400" cy="88546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25" y="849086"/>
            <a:ext cx="7181242" cy="384421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321" y="2934323"/>
            <a:ext cx="6277557" cy="37577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66367" y="769917"/>
            <a:ext cx="3168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Математическая библиотека расчета</a:t>
            </a:r>
            <a:endParaRPr lang="ru-R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285125" y="5967205"/>
            <a:ext cx="4385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/>
              <a:t>Результат тестирования математической библиотеки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8460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74645" y="-83976"/>
            <a:ext cx="1017037" cy="7100596"/>
          </a:xfrm>
          <a:prstGeom prst="rect">
            <a:avLst/>
          </a:prstGeom>
          <a:solidFill>
            <a:srgbClr val="FFF301"/>
          </a:solidFill>
          <a:ln>
            <a:solidFill>
              <a:srgbClr val="FFF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9837" y="923731"/>
            <a:ext cx="578498" cy="5934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98984" y="38268"/>
            <a:ext cx="107022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 smtClean="0"/>
              <a:t>Разработка </a:t>
            </a:r>
            <a:r>
              <a:rPr lang="ru-RU" sz="2800" b="1" dirty="0"/>
              <a:t>многопользовательского </a:t>
            </a:r>
            <a:r>
              <a:rPr lang="ru-RU" sz="2800" b="1" dirty="0" smtClean="0"/>
              <a:t>web-приложения </a:t>
            </a:r>
            <a:r>
              <a:rPr lang="ru-RU" sz="2800" b="1" dirty="0"/>
              <a:t>на основе </a:t>
            </a:r>
            <a:r>
              <a:rPr lang="ru-RU" sz="2800" b="1" dirty="0" err="1"/>
              <a:t>фреймворка</a:t>
            </a:r>
            <a:r>
              <a:rPr lang="ru-RU" sz="2800" b="1" dirty="0"/>
              <a:t> ASP.NET </a:t>
            </a:r>
            <a:r>
              <a:rPr lang="ru-RU" sz="2800" b="1" dirty="0" err="1"/>
              <a:t>Core</a:t>
            </a:r>
            <a:r>
              <a:rPr lang="ru-RU" sz="2800" b="1" dirty="0"/>
              <a:t> MVC 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0476" t="16719" r="23547" b="14002"/>
          <a:stretch/>
        </p:blipFill>
        <p:spPr>
          <a:xfrm>
            <a:off x="-23327" y="38268"/>
            <a:ext cx="914400" cy="8854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3" r="5567"/>
          <a:stretch/>
        </p:blipFill>
        <p:spPr>
          <a:xfrm>
            <a:off x="3876869" y="3003144"/>
            <a:ext cx="5374432" cy="339824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212979" y="979715"/>
            <a:ext cx="107022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Модель </a:t>
            </a:r>
            <a:r>
              <a:rPr lang="ru-RU" sz="2400" dirty="0"/>
              <a:t>(</a:t>
            </a:r>
            <a:r>
              <a:rPr lang="ru-RU" sz="2400" dirty="0" err="1"/>
              <a:t>Model</a:t>
            </a:r>
            <a:r>
              <a:rPr lang="ru-RU" sz="2400" dirty="0"/>
              <a:t>) отвечает за данные, а также определяет структуру приложения. Представление (</a:t>
            </a:r>
            <a:r>
              <a:rPr lang="ru-RU" sz="2400" dirty="0" err="1"/>
              <a:t>View</a:t>
            </a:r>
            <a:r>
              <a:rPr lang="ru-RU" sz="2400" dirty="0"/>
              <a:t>) отвечает за взаимодействие с пользователем, то есть код компонента определяет внешний вид приложения и способы его использования. Контроллер (</a:t>
            </a:r>
            <a:r>
              <a:rPr lang="ru-RU" sz="2400" dirty="0" err="1"/>
              <a:t>Controller</a:t>
            </a:r>
            <a:r>
              <a:rPr lang="ru-RU" sz="2400" dirty="0"/>
              <a:t>) отвечает за связь между </a:t>
            </a:r>
            <a:r>
              <a:rPr lang="ru-RU" sz="2400" dirty="0" err="1"/>
              <a:t>model</a:t>
            </a:r>
            <a:r>
              <a:rPr lang="ru-RU" sz="2400" dirty="0"/>
              <a:t> и </a:t>
            </a:r>
            <a:r>
              <a:rPr lang="ru-RU" sz="2400" dirty="0" err="1"/>
              <a:t>view</a:t>
            </a:r>
            <a:r>
              <a:rPr lang="ru-RU" sz="2400" dirty="0"/>
              <a:t>. Код компонента </a:t>
            </a:r>
            <a:r>
              <a:rPr lang="ru-RU" sz="2400" dirty="0" err="1"/>
              <a:t>controller</a:t>
            </a:r>
            <a:r>
              <a:rPr lang="ru-RU" sz="2400" dirty="0"/>
              <a:t> определяет, как сайт реагирует на действия пользователя. </a:t>
            </a:r>
          </a:p>
        </p:txBody>
      </p:sp>
    </p:spTree>
    <p:extLst>
      <p:ext uri="{BB962C8B-B14F-4D97-AF65-F5344CB8AC3E}">
        <p14:creationId xmlns:p14="http://schemas.microsoft.com/office/powerpoint/2010/main" val="4364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440</Words>
  <Application>Microsoft Office PowerPoint</Application>
  <PresentationFormat>Широкоэкранный</PresentationFormat>
  <Paragraphs>75</Paragraphs>
  <Slides>14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Bahnschrift Condensed</vt:lpstr>
      <vt:lpstr>Bahnschrift Light Condensed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Мазлова Елена</dc:creator>
  <cp:lastModifiedBy>Мазлова Елена</cp:lastModifiedBy>
  <cp:revision>36</cp:revision>
  <dcterms:created xsi:type="dcterms:W3CDTF">2021-12-23T05:31:28Z</dcterms:created>
  <dcterms:modified xsi:type="dcterms:W3CDTF">2021-12-28T05:08:53Z</dcterms:modified>
</cp:coreProperties>
</file>