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C54B-4CB8-EEF0-B380-87288865E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MIMIC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A1A8F-422E-11CA-4DD8-F53E0446C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Maziyar Mirzaei</a:t>
            </a:r>
          </a:p>
          <a:p>
            <a:r>
              <a:rPr lang="en-US" dirty="0"/>
              <a:t>Ai in healthcare</a:t>
            </a:r>
          </a:p>
          <a:p>
            <a:r>
              <a:rPr lang="en-US" dirty="0"/>
              <a:t>Fall 2024 ut austin</a:t>
            </a:r>
          </a:p>
        </p:txBody>
      </p:sp>
    </p:spTree>
    <p:extLst>
      <p:ext uri="{BB962C8B-B14F-4D97-AF65-F5344CB8AC3E}">
        <p14:creationId xmlns:p14="http://schemas.microsoft.com/office/powerpoint/2010/main" val="361278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EA05-62BF-F27B-AA5B-569259D1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 NER with SciSpaCy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E8C3-4A8C-9763-62F6-51CF5465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5410199" cy="1456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Extracting Biomedical Entities with SciSpaCy NER</a:t>
            </a:r>
          </a:p>
          <a:p>
            <a:r>
              <a:rPr lang="en-US" b="1" dirty="0"/>
              <a:t>Explanation:</a:t>
            </a:r>
            <a:r>
              <a:rPr lang="en-US" dirty="0"/>
              <a:t> Use SciSpaCy's biomedical NER model to extract chemical and disease entities.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8C104-62D6-1BB3-91C0-AC86283B3F70}"/>
              </a:ext>
            </a:extLst>
          </p:cNvPr>
          <p:cNvSpPr txBox="1"/>
          <p:nvPr/>
        </p:nvSpPr>
        <p:spPr>
          <a:xfrm>
            <a:off x="6568965" y="2065867"/>
            <a:ext cx="46140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of entities with labels CHEMICAL and DISEASE (e.g., Zocor - CHEMICAL, chest pain - DISEASE).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525FBF-672B-BF83-165E-8D277596A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69371"/>
              </p:ext>
            </p:extLst>
          </p:nvPr>
        </p:nvGraphicFramePr>
        <p:xfrm>
          <a:off x="685800" y="3443893"/>
          <a:ext cx="5410199" cy="2504440"/>
        </p:xfrm>
        <a:graphic>
          <a:graphicData uri="http://schemas.openxmlformats.org/drawingml/2006/table">
            <a:tbl>
              <a:tblPr/>
              <a:tblGrid>
                <a:gridCol w="5410199">
                  <a:extLst>
                    <a:ext uri="{9D8B030D-6E8A-4147-A177-3AD203B41FA5}">
                      <a16:colId xmlns:a16="http://schemas.microsoft.com/office/drawing/2014/main" val="3052542214"/>
                    </a:ext>
                  </a:extLst>
                </a:gridCol>
              </a:tblGrid>
              <a:tr h="23602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doc_scispacy_ner = nlp_scispacy_ner(diabetes_notes[</a:t>
                      </a:r>
                      <a:r>
                        <a:rPr lang="en-US" sz="16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'CLEAN_TEXT'</a:t>
                      </a:r>
                      <a: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6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6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"\nSciSpaCy NER Entities:"</a:t>
                      </a:r>
                      <a: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ent </a:t>
                      </a:r>
                      <a:r>
                        <a:rPr lang="en-US" sz="16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doc_scispacy_ner.ents:</a:t>
                      </a:r>
                      <a:b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print(</a:t>
                      </a:r>
                      <a:r>
                        <a:rPr lang="en-US" sz="16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f"</a:t>
                      </a:r>
                      <a:r>
                        <a:rPr lang="en-US" sz="1600" b="0" i="0" u="none" strike="noStrike" dirty="0">
                          <a:solidFill>
                            <a:srgbClr val="E06C75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{ent.text}</a:t>
                      </a:r>
                      <a:r>
                        <a:rPr lang="en-US" sz="16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- </a:t>
                      </a:r>
                      <a:r>
                        <a:rPr lang="en-US" sz="1600" b="0" i="0" u="none" strike="noStrike" dirty="0">
                          <a:solidFill>
                            <a:srgbClr val="E06C75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{ent.label_}</a:t>
                      </a:r>
                      <a:r>
                        <a:rPr lang="en-US" sz="16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6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sz="2800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1171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7521533-D4AD-31AA-0440-1D84BC2A6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67748"/>
            <a:ext cx="6510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D5946C-9909-F4D0-C262-CEAE8386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85925"/>
              </p:ext>
            </p:extLst>
          </p:nvPr>
        </p:nvGraphicFramePr>
        <p:xfrm>
          <a:off x="6434957" y="3429000"/>
          <a:ext cx="5410199" cy="3251200"/>
        </p:xfrm>
        <a:graphic>
          <a:graphicData uri="http://schemas.openxmlformats.org/drawingml/2006/table">
            <a:tbl>
              <a:tblPr/>
              <a:tblGrid>
                <a:gridCol w="5410199">
                  <a:extLst>
                    <a:ext uri="{9D8B030D-6E8A-4147-A177-3AD203B41FA5}">
                      <a16:colId xmlns:a16="http://schemas.microsoft.com/office/drawing/2014/main" val="3233657673"/>
                    </a:ext>
                  </a:extLst>
                </a:gridCol>
              </a:tblGrid>
              <a:tr h="3050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SciSpaCy NER Entities: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Allergies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Zocor - CHEMICAL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Lescol - CHEMICAL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Chest pain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stenosis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mitral regurgitation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aortic insufficiency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chronic left ventricular systolic heart failure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hypertension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hyperlipidemia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 mellitus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CAD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SVG-OM - CHEMICAL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SVG-OM - CHEMICAL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peripheral arterial disease - DISEASE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...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80741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49B129D-1D2C-34DB-BD3E-E835634F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958" y="3246344"/>
            <a:ext cx="6510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2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3659-8761-0067-86A8-044BB779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321C-8247-7563-5348-65BAAE8C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8411"/>
            <a:ext cx="5410199" cy="12869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Visualizing Entities with displaCy</a:t>
            </a:r>
          </a:p>
          <a:p>
            <a:r>
              <a:rPr lang="en-US" b="1" dirty="0"/>
              <a:t>Explanation:</a:t>
            </a:r>
            <a:r>
              <a:rPr lang="en-US" dirty="0"/>
              <a:t> Use SpaCy's displaCy visualizer to display entities in the text.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12322-8024-3F9E-9843-093E71F8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3345"/>
            <a:ext cx="11274971" cy="239589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2B472F-AE7B-F674-155F-437A47190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32330"/>
              </p:ext>
            </p:extLst>
          </p:nvPr>
        </p:nvGraphicFramePr>
        <p:xfrm>
          <a:off x="6382407" y="1958411"/>
          <a:ext cx="5410199" cy="2077720"/>
        </p:xfrm>
        <a:graphic>
          <a:graphicData uri="http://schemas.openxmlformats.org/drawingml/2006/table">
            <a:tbl>
              <a:tblPr/>
              <a:tblGrid>
                <a:gridCol w="5410199">
                  <a:extLst>
                    <a:ext uri="{9D8B030D-6E8A-4147-A177-3AD203B41FA5}">
                      <a16:colId xmlns:a16="http://schemas.microsoft.com/office/drawing/2014/main" val="788465090"/>
                    </a:ext>
                  </a:extLst>
                </a:gridCol>
              </a:tblGrid>
              <a:tr h="19934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spacy </a:t>
                      </a:r>
                      <a:r>
                        <a:rPr lang="en-US" sz="12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displacy</a:t>
                      </a:r>
                      <a:b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2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SpaCy Visualization</a:t>
                      </a:r>
                      <a:b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displacy.render(doc_spacy, style=</a:t>
                      </a:r>
                      <a:r>
                        <a:rPr lang="en-US" sz="12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"ent"</a:t>
                      </a:r>
                      <a: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jupyter=</a:t>
                      </a:r>
                      <a:r>
                        <a:rPr lang="en-US" sz="12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2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SciSpaCy Visualization</a:t>
                      </a:r>
                      <a:b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displacy.render(doc_scispacy_ner, style=</a:t>
                      </a:r>
                      <a:r>
                        <a:rPr lang="en-US" sz="12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"ent"</a:t>
                      </a:r>
                      <a: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jupyter=</a:t>
                      </a:r>
                      <a:r>
                        <a:rPr lang="en-US" sz="12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sz="2000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4507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F1731959-7550-E0EB-FB70-E5CF56CDE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16923"/>
            <a:ext cx="6510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17806-AC96-63B0-6775-FE71E8C1E6A6}"/>
              </a:ext>
            </a:extLst>
          </p:cNvPr>
          <p:cNvSpPr txBox="1"/>
          <p:nvPr/>
        </p:nvSpPr>
        <p:spPr>
          <a:xfrm>
            <a:off x="685800" y="31646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Visualization: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Annotated text highlighting entities such as medications, diseases, and procedures.</a:t>
            </a:r>
          </a:p>
        </p:txBody>
      </p:sp>
    </p:spTree>
    <p:extLst>
      <p:ext uri="{BB962C8B-B14F-4D97-AF65-F5344CB8AC3E}">
        <p14:creationId xmlns:p14="http://schemas.microsoft.com/office/powerpoint/2010/main" val="197522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A64A-E12D-466E-4D36-5B9C2658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Text for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57E9-EE8F-7BD9-26C3-2FB0EB9B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5410199" cy="155757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Preprocessing Text Data</a:t>
            </a:r>
          </a:p>
          <a:p>
            <a:r>
              <a:rPr lang="en-US" b="1" dirty="0"/>
              <a:t>Explanation:</a:t>
            </a:r>
            <a:r>
              <a:rPr lang="en-US" dirty="0"/>
              <a:t> Tokenize and preprocess the cleaned text for Word2Vec modeling, removing stopwords and short tokens.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BC2554-4F13-C926-7B36-467932FBE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48054"/>
              </p:ext>
            </p:extLst>
          </p:nvPr>
        </p:nvGraphicFramePr>
        <p:xfrm>
          <a:off x="685801" y="3775843"/>
          <a:ext cx="10131425" cy="2413000"/>
        </p:xfrm>
        <a:graphic>
          <a:graphicData uri="http://schemas.openxmlformats.org/drawingml/2006/table">
            <a:tbl>
              <a:tblPr/>
              <a:tblGrid>
                <a:gridCol w="10131425">
                  <a:extLst>
                    <a:ext uri="{9D8B030D-6E8A-4147-A177-3AD203B41FA5}">
                      <a16:colId xmlns:a16="http://schemas.microsoft.com/office/drawing/2014/main" val="1841756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gensim.utils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simple_preprocess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gensim.parsing.preprocessing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STOPWORDS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61AEEE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preprocess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(text):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[token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token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simple_preprocess(text)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token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STOPWORDS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(token) &gt;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documents = diabetes_notes[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'CLEAN_TEXT'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].map(preprocess)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sz="2400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7739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28AEFFF-6BDA-260E-0ADC-7833C8F7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7760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2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3795-96CF-5A4A-C0D7-E27E53B9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Word2Vec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DF9B-4A9A-5CE9-F747-D9C2B68FD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5410199" cy="14562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Training a Word2Vec Model on Clinical Notes</a:t>
            </a:r>
          </a:p>
          <a:p>
            <a:r>
              <a:rPr lang="en-US" b="1" dirty="0"/>
              <a:t>Explanation:</a:t>
            </a:r>
            <a:r>
              <a:rPr lang="en-US" dirty="0"/>
              <a:t> Train a Word2Vec model using the preprocessed documents to learn word embeddings.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390F7B-BA07-72F2-985A-DA82EAF96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9341"/>
              </p:ext>
            </p:extLst>
          </p:nvPr>
        </p:nvGraphicFramePr>
        <p:xfrm>
          <a:off x="685801" y="3837094"/>
          <a:ext cx="5410199" cy="2626360"/>
        </p:xfrm>
        <a:graphic>
          <a:graphicData uri="http://schemas.openxmlformats.org/drawingml/2006/table">
            <a:tbl>
              <a:tblPr/>
              <a:tblGrid>
                <a:gridCol w="5410199">
                  <a:extLst>
                    <a:ext uri="{9D8B030D-6E8A-4147-A177-3AD203B41FA5}">
                      <a16:colId xmlns:a16="http://schemas.microsoft.com/office/drawing/2014/main" val="6958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gensim.models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Word2Vec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model = Word2Vec(sentences=documents, vector_size=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window=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min_count=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workers=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4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Most similar words to 'insulin'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"Words similar to 'insulin':"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print(model.wv.most_similar(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'insulin'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sz="2400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959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9654A1E-E9F3-FAF1-C05E-5E93F8C4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742688"/>
            <a:ext cx="6510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29F9A1-0E21-C06A-76FC-6E845F628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01638"/>
              </p:ext>
            </p:extLst>
          </p:nvPr>
        </p:nvGraphicFramePr>
        <p:xfrm>
          <a:off x="6463862" y="2983654"/>
          <a:ext cx="5242033" cy="3479800"/>
        </p:xfrm>
        <a:graphic>
          <a:graphicData uri="http://schemas.openxmlformats.org/drawingml/2006/table">
            <a:tbl>
              <a:tblPr/>
              <a:tblGrid>
                <a:gridCol w="5242033">
                  <a:extLst>
                    <a:ext uri="{9D8B030D-6E8A-4147-A177-3AD203B41FA5}">
                      <a16:colId xmlns:a16="http://schemas.microsoft.com/office/drawing/2014/main" val="267098750"/>
                    </a:ext>
                  </a:extLst>
                </a:gridCol>
              </a:tblGrid>
              <a:tr h="28622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Words similar to 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'insulin’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humalog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0.7126625180244446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lantus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0.6957399845123291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insuling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0.6520899534225464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'hiss'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0.6348435878753662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insuln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0.6166067719459534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riss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0.595574140548706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fingersticks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0.5858661532402039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glargin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0.5817741751670837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'units'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0.555779755115509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ultralente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0.5463814735412598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sz="2400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03502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AAF08BF-3452-904F-10C2-6FD90BAD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578" y="3680444"/>
            <a:ext cx="63081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B152A-5174-9226-9348-26E351AB76C7}"/>
              </a:ext>
            </a:extLst>
          </p:cNvPr>
          <p:cNvSpPr txBox="1"/>
          <p:nvPr/>
        </p:nvSpPr>
        <p:spPr>
          <a:xfrm>
            <a:off x="6463862" y="2122435"/>
            <a:ext cx="6737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3492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5720-82C6-2A12-26F6-145E1FAF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Word Embeddings with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B7DC-1066-4E11-60D1-772D1D6C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2957"/>
            <a:ext cx="5410199" cy="1126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Visualizing Word2Vec Embeddings</a:t>
            </a:r>
          </a:p>
          <a:p>
            <a:r>
              <a:rPr lang="en-US" b="1" dirty="0"/>
              <a:t>Explanation:</a:t>
            </a:r>
            <a:r>
              <a:rPr lang="en-US" dirty="0"/>
              <a:t> Use t-SNE to reduce the dimensionality of word embeddings and visualize them.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A3A864-2CA2-B0A9-AB27-D0C08DBE7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59697"/>
              </p:ext>
            </p:extLst>
          </p:nvPr>
        </p:nvGraphicFramePr>
        <p:xfrm>
          <a:off x="686010" y="2887721"/>
          <a:ext cx="5409990" cy="3862384"/>
        </p:xfrm>
        <a:graphic>
          <a:graphicData uri="http://schemas.openxmlformats.org/drawingml/2006/table">
            <a:tbl>
              <a:tblPr/>
              <a:tblGrid>
                <a:gridCol w="5409990">
                  <a:extLst>
                    <a:ext uri="{9D8B030D-6E8A-4147-A177-3AD203B41FA5}">
                      <a16:colId xmlns:a16="http://schemas.microsoft.com/office/drawing/2014/main" val="2872753154"/>
                    </a:ext>
                  </a:extLst>
                </a:gridCol>
              </a:tblGrid>
              <a:tr h="36496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sklearn.manifold </a:t>
                      </a:r>
                      <a:r>
                        <a:rPr lang="en-US" sz="10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TSNE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matplotlib.pyplot </a:t>
                      </a:r>
                      <a:r>
                        <a:rPr lang="en-US" sz="10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numpy </a:t>
                      </a:r>
                      <a:r>
                        <a:rPr lang="en-US" sz="10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np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Get vocabulary and limit to top N words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vocab = list(model.wv.key_to_index)[: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Get word vectors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X = model.wv[vocab]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tsne = TSNE(n_components=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perplexity=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30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random_state=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42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X_tsne = tsne.fit_transform(X)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plt.figure(figsize=(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plt.scatter(X_tsne[:, 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], X_tsne[:, 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i, word </a:t>
                      </a:r>
                      <a:r>
                        <a:rPr lang="en-US" sz="10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enumerate(vocab):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plt.annotate(word, </a:t>
                      </a:r>
                      <a:r>
                        <a:rPr lang="en-US" sz="1000" b="0" i="0" u="none" strike="noStrike" dirty="0" err="1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xy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=(X_tsne[i, 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], X_tsne[i, 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]), textcoords=</a:t>
                      </a:r>
                      <a:r>
                        <a:rPr lang="en-US" sz="10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'offset points'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xytext=(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ha=</a:t>
                      </a:r>
                      <a:r>
                        <a:rPr lang="en-US" sz="10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'right'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plt.title(</a:t>
                      </a:r>
                      <a:r>
                        <a:rPr lang="en-US" sz="10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't-SNE Visualization of Word2Vec Embeddings for Diabetes Notes'</a:t>
                      </a: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plt.show()</a:t>
                      </a: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sz="1600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56672" marR="56672" marT="56672" marB="566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9910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3C26C57-8AE6-92AD-3413-4A4219DB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2793154"/>
            <a:ext cx="72947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0314B-6C8C-F513-CAC1-51B23DC5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807" y="1824577"/>
            <a:ext cx="4900269" cy="49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F02D-F0CB-06E2-3BBF-BB932D58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ClinicalBERT for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1F10-6F27-5150-5152-34ECD414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5688"/>
            <a:ext cx="10238388" cy="1456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Title:</a:t>
            </a:r>
            <a:r>
              <a:rPr lang="en-US" sz="1600" dirty="0"/>
              <a:t> Generating Embeddings with ClinicalBERT</a:t>
            </a:r>
          </a:p>
          <a:p>
            <a:r>
              <a:rPr lang="en-US" sz="1600" b="1" dirty="0"/>
              <a:t>Explanation:</a:t>
            </a:r>
            <a:r>
              <a:rPr lang="en-US" sz="1600" dirty="0"/>
              <a:t> Use the emilyalsentzer/Bio_ClinicalBERT model to generate embeddings for a clinical note.</a:t>
            </a:r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8AB748-7A39-4B56-C4FE-BECA47DCA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05997"/>
              </p:ext>
            </p:extLst>
          </p:nvPr>
        </p:nvGraphicFramePr>
        <p:xfrm>
          <a:off x="1267811" y="3334435"/>
          <a:ext cx="9656378" cy="3083560"/>
        </p:xfrm>
        <a:graphic>
          <a:graphicData uri="http://schemas.openxmlformats.org/drawingml/2006/table">
            <a:tbl>
              <a:tblPr/>
              <a:tblGrid>
                <a:gridCol w="9656378">
                  <a:extLst>
                    <a:ext uri="{9D8B030D-6E8A-4147-A177-3AD203B41FA5}">
                      <a16:colId xmlns:a16="http://schemas.microsoft.com/office/drawing/2014/main" val="2250663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transformers 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AutoTokenizer, AutoModel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torch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tokenizer = AutoTokenizer.from_pretrained(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"emilyalsentzer/Bio_ClinicalBERT"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model_bert = AutoModel.from_pretrained(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"emilyalsentzer/Bio_ClinicalBERT"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Tokenize and encode a sample note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inputs = tokenizer(diabetes_notes[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'CLEAN_TEXT'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], return_tensors=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"pt"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max_length=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512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truncation=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Get the embeddings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with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torch.no_grad():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outputs = model_bert(**inputs)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embeddings = outputs.last_hidden_state  </a:t>
                      </a: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Shape: [batch_size, sequence_length, hidden_size]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2840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A395102-CA1F-CFC4-3524-CD350F3E1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334435"/>
            <a:ext cx="6510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5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F1A2-C880-0EB1-D32A-1AC95CDC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ClinicalBERT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BD4D-228C-1E7D-A2C2-CEFE865B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5854"/>
            <a:ext cx="10131425" cy="11686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Visualizing Token Embeddings with t-SNE</a:t>
            </a:r>
          </a:p>
          <a:p>
            <a:r>
              <a:rPr lang="en-US" b="1" dirty="0"/>
              <a:t>Explanation:</a:t>
            </a:r>
            <a:r>
              <a:rPr lang="en-US" dirty="0"/>
              <a:t> Reduce the dimensions of the token embeddings and visualize them using t-SNE.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C44B02-97CE-0CB0-9346-20CAE58B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59303"/>
              </p:ext>
            </p:extLst>
          </p:nvPr>
        </p:nvGraphicFramePr>
        <p:xfrm>
          <a:off x="685801" y="2840641"/>
          <a:ext cx="9309537" cy="3902986"/>
        </p:xfrm>
        <a:graphic>
          <a:graphicData uri="http://schemas.openxmlformats.org/drawingml/2006/table">
            <a:tbl>
              <a:tblPr/>
              <a:tblGrid>
                <a:gridCol w="9309537">
                  <a:extLst>
                    <a:ext uri="{9D8B030D-6E8A-4147-A177-3AD203B41FA5}">
                      <a16:colId xmlns:a16="http://schemas.microsoft.com/office/drawing/2014/main" val="3995984466"/>
                    </a:ext>
                  </a:extLst>
                </a:gridCol>
              </a:tblGrid>
              <a:tr h="3292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Convert embeddings to numpy for visualization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token_embeddings = embeddings[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].numpy()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Get tokens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tokens = tokenizer.tokenize(diabetes_notes[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'CLEAN_TEXT'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], max_length=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512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truncation=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Reduce dimensions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tsne = TSNE(n_components=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perplexity=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30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random_state=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42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embeddings_tsne = tsne.fit_transform(token_embeddings)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Plot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plt.figure(figsize=(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plt.scatter(embeddings_tsne[:, 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], embeddings_tsne[:, 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i, token 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enumerate(tokens):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plt.annotate(token, </a:t>
                      </a:r>
                      <a:r>
                        <a:rPr lang="en-US" sz="1100" b="0" i="0" u="none" strike="noStrike" dirty="0" err="1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xy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=(embeddings_tsne[i, 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], embeddings_tsne[i, 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]), textcoords=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'offset points'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xytext=(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), ha=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'right'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plt.title(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't-SNE Visualization of ClinicalBERT Embeddings for Diabetes Notes'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plt.show()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sz="1700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1733" marR="61733" marT="61733" marB="61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584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06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CC7E8-09E0-0DC2-3EC8-D986A02D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17" y="223156"/>
            <a:ext cx="9616965" cy="64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8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F9B6-6CAD-DF95-0744-A50B8D67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ClinicalBERT with Standard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9301-64CA-D67A-28DB-CAE04F25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562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Tokenization Comparison between ClinicalBERT and BERT</a:t>
            </a:r>
          </a:p>
          <a:p>
            <a:r>
              <a:rPr lang="en-US" b="1" dirty="0"/>
              <a:t>Explanation:</a:t>
            </a:r>
            <a:r>
              <a:rPr lang="en-US" dirty="0"/>
              <a:t> Compare the tokens generated by ClinicalBERT and standard BERT models to highlight differences in handling clinical text.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3DAFF5-C9B5-D888-448D-04BD5DFD8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07733"/>
              </p:ext>
            </p:extLst>
          </p:nvPr>
        </p:nvGraphicFramePr>
        <p:xfrm>
          <a:off x="685801" y="3318231"/>
          <a:ext cx="10131425" cy="3251200"/>
        </p:xfrm>
        <a:graphic>
          <a:graphicData uri="http://schemas.openxmlformats.org/drawingml/2006/table">
            <a:tbl>
              <a:tblPr/>
              <a:tblGrid>
                <a:gridCol w="10131425">
                  <a:extLst>
                    <a:ext uri="{9D8B030D-6E8A-4147-A177-3AD203B41FA5}">
                      <a16:colId xmlns:a16="http://schemas.microsoft.com/office/drawing/2014/main" val="2986612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Load standard BERT tokenizer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transformers 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BertTokenizer, BertModel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bert_tokenizer = BertTokenizer.from_pretrained(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bert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-base-uncased'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bert_model = BertModel.from_pretrained(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bert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-base-uncased'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Tokenize with standard BERT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bert_tokens = bert_tokenizer.tokenize(diabetes_notes[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'CLEAN_TEXT'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], max_length=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512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truncation=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Compare tokens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"Standard BERT Tokens:"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print(bert_tokens)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"\nClinicalBERT Tokens:"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print(tokens)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94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6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F220-643A-1157-C127-65573271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91" y="691639"/>
            <a:ext cx="10131425" cy="12869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Lists of tokens from both models showing that ClinicalBERT better handles medical terminology.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42B28-2D26-103C-C0CE-1D35D97789C8}"/>
              </a:ext>
            </a:extLst>
          </p:cNvPr>
          <p:cNvSpPr txBox="1"/>
          <p:nvPr/>
        </p:nvSpPr>
        <p:spPr>
          <a:xfrm>
            <a:off x="675290" y="1843144"/>
            <a:ext cx="109701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Standard BERT Tokens:</a:t>
            </a:r>
            <a:b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'admission'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'date'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':'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'discharge'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'date'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':'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'service'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':'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'medicine'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'all'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'##er'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gies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':'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'z'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oco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'##r'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'/'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'les'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'##col'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'attending'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':'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'chief'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'complaint'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':'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'chest'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'pain'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'major'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'surgical'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'or'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'invasive'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'procedure'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':'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'central'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've'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'##nous'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'line'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'insertion'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'('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'right'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'internal'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'jug'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ular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'vein'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')'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'history'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'of'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'present'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'illness'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':'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mr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'.'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'is'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'an'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'84'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yo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'man'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'with'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'moderate'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ao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rti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'##c'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ste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nosis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'('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'outside'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'hospital'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'echo'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'in'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'with'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'1'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'cm'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'##2'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'gradient'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'28'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'mm'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'##hg'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'moderate'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mit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ral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'reg'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urg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itation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'mild'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ao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rti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'##c'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'ins'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uf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'##fi'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ciency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')'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'chronic'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'left'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'vent'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ric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ular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sy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sto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lic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'heart'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'failure'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'with'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'##f'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'25'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'30'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'%'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'hyper'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'##tension'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'hyper'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'##lip'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'##ide'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mia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'diabetes'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mel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'##lit'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'##us'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'cad'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'/'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'p'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'cab'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'in'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'with'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sv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'lad'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'diagonal'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sv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'om'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'and'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sv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'r'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'##pd'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'##a'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'r'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'##pl'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'with'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'a'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're'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'do'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'cab'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'in'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'with'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'lima'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'lad'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sv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'om'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sv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'diagonal'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','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'and'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sv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'##g'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'-'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 err="1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rca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'.'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'he'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'also'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'has'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'severe'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'peripheral'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'arterial'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'disease'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'/'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'p'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'peripheral'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'bypass'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'surgery'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'.'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'he'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'presented'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'to'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'hospital'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'er'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'this'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'morning'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'with'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'short’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22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841D-681A-551E-C50B-B9826BCE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Diabetes Patient Notes with NLP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4E10-00A2-D67C-8E41-866B7503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Objective:</a:t>
            </a:r>
            <a:r>
              <a:rPr lang="en-US" sz="2400" dirty="0"/>
              <a:t> To process clinical notes of diabetes patients from the MIMIC-III dataset using NLP methods such as SpaCy, SciSpaCy, Word2Vec, and BERT models for entity recognition and embedding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21267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D1AE-ABD3-3B0C-3054-C896573D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Entitles from all diabetes notes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E216C-D196-ADB0-6BDC-866E3DB20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16626"/>
              </p:ext>
            </p:extLst>
          </p:nvPr>
        </p:nvGraphicFramePr>
        <p:xfrm>
          <a:off x="685801" y="2258521"/>
          <a:ext cx="9041980" cy="4106224"/>
        </p:xfrm>
        <a:graphic>
          <a:graphicData uri="http://schemas.openxmlformats.org/drawingml/2006/table">
            <a:tbl>
              <a:tblPr/>
              <a:tblGrid>
                <a:gridCol w="9041980">
                  <a:extLst>
                    <a:ext uri="{9D8B030D-6E8A-4147-A177-3AD203B41FA5}">
                      <a16:colId xmlns:a16="http://schemas.microsoft.com/office/drawing/2014/main" val="261450997"/>
                    </a:ext>
                  </a:extLst>
                </a:gridCol>
              </a:tblGrid>
              <a:tr h="36496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Extract entities from all diabetes notes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entities = []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text 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diabetes_notes[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'CLEAN_TEXT'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]: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doc = nlp_scispacy_ner(text)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entities.extend([ent.text 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ent 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doc.ents])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Count entity frequencies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collections 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Counter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entity_counts = Counter(entities)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most_common_entities = entity_counts.most_common(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Separate labels and counts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labels, counts = zip(*most_common_entities)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Plot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plt.figure(figsize=(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plt.barh(labels, counts, color=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'teal'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plt.gca().invert_yaxis()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plt.xlabel(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'Frequency'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plt.title(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'Top 10 Entities in Diabetes Notes'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plt.show()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sz="2000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56672" marR="56672" marT="56672" marB="566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849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CC4C316-E790-55B2-B6B3-FBC35484C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4721" y="1471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7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91ED8698-88F3-983A-261E-99DA7BAB4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30" y="1001110"/>
            <a:ext cx="8373740" cy="48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52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794F-090A-9B66-C0EA-F44B1170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 and Insights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0DE4-9651-3D4A-9D7F-D0B6475F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Key Takeaways from NLP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Explanation: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Entity Recognition: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SpaCy provides general-purpose entity recognition.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SciSpaCy and its NER model effectively identify biomedical entities like diseases and chemicals.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Word Embeddings: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Word2Vec captures semantic relationships between medical terms (e.g., 'insulin' is similar to '</a:t>
            </a:r>
            <a:r>
              <a:rPr lang="en-US" dirty="0" err="1"/>
              <a:t>lantus</a:t>
            </a:r>
            <a:r>
              <a:rPr lang="en-US" dirty="0"/>
              <a:t>' and '</a:t>
            </a:r>
            <a:r>
              <a:rPr lang="en-US" dirty="0" err="1"/>
              <a:t>humalog</a:t>
            </a:r>
            <a:r>
              <a:rPr lang="en-US" dirty="0"/>
              <a:t>').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ClinicalBERT generates contextual embeddings tailored for clinical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Tokenization Differences: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ClinicalBERT tokenizes medical terms more appropriately than standard BERT, leading to better representations.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3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CE14-9184-07F9-5BDD-67DC79F5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1D2E-59F8-770D-B90D-39F8EC3B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56268"/>
          </a:xfrm>
        </p:spPr>
        <p:txBody>
          <a:bodyPr>
            <a:normAutofit/>
          </a:bodyPr>
          <a:lstStyle/>
          <a:p>
            <a:r>
              <a:rPr lang="en-US" sz="2000" dirty="0"/>
              <a:t>Loading Clinical Notes and Diagnoses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Explanation:</a:t>
            </a:r>
            <a:r>
              <a:rPr lang="en-US" sz="2000" dirty="0"/>
              <a:t> Load the first 50,000 rows of the NOTEEVENTS.csv file and the entire DIAGNOSES_ICD.csv file into pandas DataFrames for processing.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FC4D7-49F6-50A0-FE28-258C0908793D}"/>
              </a:ext>
            </a:extLst>
          </p:cNvPr>
          <p:cNvSpPr txBox="1"/>
          <p:nvPr/>
        </p:nvSpPr>
        <p:spPr>
          <a:xfrm>
            <a:off x="1097290" y="3674537"/>
            <a:ext cx="99974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import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pandas </a:t>
            </a:r>
            <a:r>
              <a:rPr lang="en-US" sz="1600" b="0" i="0" u="none" strike="noStrike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as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pd</a:t>
            </a:r>
            <a:b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b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600" b="0" i="1" u="none" strike="noStrike" dirty="0">
                <a:solidFill>
                  <a:srgbClr val="5C6370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# Load the data</a:t>
            </a:r>
            <a:b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data = pd.read_csv(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'NOTEEVENTS.csv'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nrows=</a:t>
            </a:r>
            <a:r>
              <a:rPr lang="en-US" sz="1600" b="0" i="0" u="none" strike="noStrike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50000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  <a:b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b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600" b="0" i="1" u="none" strike="noStrike" dirty="0">
                <a:solidFill>
                  <a:srgbClr val="5C6370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# Load diagnoses data</a:t>
            </a:r>
            <a:b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diagnoses = pd.read_csv(</a:t>
            </a:r>
            <a:r>
              <a:rPr lang="en-US" sz="1600" b="0" i="0" u="none" strike="noStrike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'DIAGNOSES_ICD.csv'</a:t>
            </a:r>
            <a:r>
              <a:rPr lang="en-US" sz="16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11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6D25-6AFC-BDA2-2279-C761D12B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355834"/>
          </a:xfrm>
        </p:spPr>
        <p:txBody>
          <a:bodyPr/>
          <a:lstStyle/>
          <a:p>
            <a:r>
              <a:rPr lang="en-US" b="1" dirty="0"/>
              <a:t>Filtering for Diabetes Diagnoses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F47060-ACC9-DE09-72E7-1F60D983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8512-A7C1-1DEA-FE7C-C3748AA3B641}"/>
              </a:ext>
            </a:extLst>
          </p:cNvPr>
          <p:cNvSpPr txBox="1"/>
          <p:nvPr/>
        </p:nvSpPr>
        <p:spPr>
          <a:xfrm>
            <a:off x="685801" y="1552931"/>
            <a:ext cx="100114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/>
              <a:t>Title: Identifying Diabetes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Explanation: Filter the diagnoses to include only those with ICD-9 codes corresponding to Diabetes Mellitus.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5E197BF-14A0-D163-F653-577EE004B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732540"/>
              </p:ext>
            </p:extLst>
          </p:nvPr>
        </p:nvGraphicFramePr>
        <p:xfrm>
          <a:off x="847774" y="2908765"/>
          <a:ext cx="9849519" cy="3735346"/>
        </p:xfrm>
        <a:graphic>
          <a:graphicData uri="http://schemas.openxmlformats.org/drawingml/2006/table">
            <a:tbl>
              <a:tblPr/>
              <a:tblGrid>
                <a:gridCol w="9849519">
                  <a:extLst>
                    <a:ext uri="{9D8B030D-6E8A-4147-A177-3AD203B41FA5}">
                      <a16:colId xmlns:a16="http://schemas.microsoft.com/office/drawing/2014/main" val="643484492"/>
                    </a:ext>
                  </a:extLst>
                </a:gridCol>
              </a:tblGrid>
              <a:tr h="36496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Load diagnoses data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diagnoses = pd.read_csv(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'DIAGNOSES_ICD.csv'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Filter for Diabetes Mellitus ICD-9 codes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diabetes_codes = 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f'250</a:t>
                      </a:r>
                      <a:r>
                        <a:rPr lang="en-US" sz="1100" b="0" i="0" u="none" strike="noStrike" dirty="0">
                          <a:solidFill>
                            <a:srgbClr val="E06C75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{str(i).zfill(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100" b="0" i="0" u="none" strike="noStrike" dirty="0">
                          <a:solidFill>
                            <a:srgbClr val="E06C75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)}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range(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)]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diabetes_diagnoses = diagnoses[diagnoses[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'ICD9_CODE'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].isin(diabetes_codes)].copy()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Create a unique identifier for SUBJECT_ID and HADM_ID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diabetes_diagnoses.loc[:, 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'SUBJ_HADM_ID'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 = diabetes_diagnoses[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'SUBJECT_ID'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].astype(str) + 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'_'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+ diabetes_diagnoses[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].astype(str)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Similarly, prepare the notes data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'SUBJ_HADM_ID'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 = data[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'SUBJECT_ID'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].astype(str) + 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'_'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+ data[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].astype(str)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Merge the notes with the Diabetes diagnoses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diabetes_notes = data[data[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'SUBJ_HADM_ID'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].isin(diabetes_diagnoses[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'SUBJ_HADM_ID'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])].copy()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Reset index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diabetes_notes = diabetes_notes.reset_index(drop=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sz="1700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1733" marR="61733" marT="61733" marB="61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217051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11A3C274-AE28-2CC6-8A0F-429CBE40E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98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6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A6E5-2010-CC78-BDB6-B9BFBB8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Notes with Diagnoses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7913-075C-1824-C2FD-827FA09C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869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Merging Clinical Notes with Diabetes Diagnoses</a:t>
            </a:r>
          </a:p>
          <a:p>
            <a:r>
              <a:rPr lang="en-US" b="1" dirty="0"/>
              <a:t>Explanation:</a:t>
            </a:r>
            <a:r>
              <a:rPr lang="en-US" dirty="0"/>
              <a:t> Create a unique identifier by combining SUBJECT_ID and HADM_ID, then merge the notes with the diabetes diagnoses based on this identifier.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BCC3EF-923F-EE13-0922-CA66A2BCC8F8}"/>
              </a:ext>
            </a:extLst>
          </p:cNvPr>
          <p:cNvSpPr txBox="1">
            <a:spLocks/>
          </p:cNvSpPr>
          <p:nvPr/>
        </p:nvSpPr>
        <p:spPr>
          <a:xfrm>
            <a:off x="685801" y="3442722"/>
            <a:ext cx="10131425" cy="128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509D3E-9009-8978-5790-AFC4F0429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6201"/>
              </p:ext>
            </p:extLst>
          </p:nvPr>
        </p:nvGraphicFramePr>
        <p:xfrm>
          <a:off x="685801" y="3237187"/>
          <a:ext cx="10131425" cy="2175642"/>
        </p:xfrm>
        <a:graphic>
          <a:graphicData uri="http://schemas.openxmlformats.org/drawingml/2006/table">
            <a:tbl>
              <a:tblPr/>
              <a:tblGrid>
                <a:gridCol w="10131425">
                  <a:extLst>
                    <a:ext uri="{9D8B030D-6E8A-4147-A177-3AD203B41FA5}">
                      <a16:colId xmlns:a16="http://schemas.microsoft.com/office/drawing/2014/main" val="170461961"/>
                    </a:ext>
                  </a:extLst>
                </a:gridCol>
              </a:tblGrid>
              <a:tr h="21756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Create a unique identifier for SUBJECT_ID and HADM_ID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diabetes_diagnoses[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'SUBJ_HADM_ID'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 = diabetes_diagnoses[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'SUBJECT_ID'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].astype(str) + 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'_'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+ diabetes_diagnoses[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].astype(str)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Similarly, prepare the notes data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'SUBJ_HADM_ID'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 = data[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'SUBJECT_ID'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].astype(str) + 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'_'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+ data[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].astype(str)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Merge the notes with the Diabetes diagnoses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diabetes_notes = data[data[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'SUBJ_HADM_ID'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].isin(diabetes_diagnoses[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'SUBJ_HADM_ID'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])]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Reset index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diabetes_notes = diabetes_notes.reset_index(drop=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3205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BFAD5B4-60E4-389B-5C2D-184BB1032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81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5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0789-17D4-F18F-7BB5-0F69ED42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1F1F-CFBB-9EF8-E730-F6607EEE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Cleaning Clinical Notes Text</a:t>
            </a:r>
          </a:p>
          <a:p>
            <a:r>
              <a:rPr lang="en-US" b="1" dirty="0"/>
              <a:t>Explanation:</a:t>
            </a:r>
            <a:r>
              <a:rPr lang="en-US" dirty="0"/>
              <a:t> Remove null entries in the TEXT column and clean the text by removing de-identification brackets and extra whitespace.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F1EE1-4AD9-0020-1D79-81F1F1C55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58712"/>
              </p:ext>
            </p:extLst>
          </p:nvPr>
        </p:nvGraphicFramePr>
        <p:xfrm>
          <a:off x="685801" y="3500120"/>
          <a:ext cx="10131425" cy="2748280"/>
        </p:xfrm>
        <a:graphic>
          <a:graphicData uri="http://schemas.openxmlformats.org/drawingml/2006/table">
            <a:tbl>
              <a:tblPr/>
              <a:tblGrid>
                <a:gridCol w="10131425">
                  <a:extLst>
                    <a:ext uri="{9D8B030D-6E8A-4147-A177-3AD203B41FA5}">
                      <a16:colId xmlns:a16="http://schemas.microsoft.com/office/drawing/2014/main" val="1402599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re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Remove null TEXT entries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diabetes_notes = diabetes_notes.dropna(subset=[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'TEXT'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Function to clean text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61AEEE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clean_text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(text):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text = re.sub(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r'\[\*\*.*?\*\*\]'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text)  </a:t>
                      </a: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Remove de-identification brackets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text = re.sub(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r'\s+'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 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, text)  </a:t>
                      </a: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Remove extra whitespace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text.strip()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diabetes_notes[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'CLEAN_TEXT'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 = diabetes_notes[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'TEXT'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].apply(clean_text)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6958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4F5895-CAF3-1754-9FF3-50D1E2A3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5002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7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533-CCBD-C281-4EFA-6DE5C775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NLP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735C-4717-8299-90B4-7612456C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562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Loading SpaCy and SciSpaCy Models</a:t>
            </a:r>
          </a:p>
          <a:p>
            <a:r>
              <a:rPr lang="en-US" b="1" dirty="0"/>
              <a:t>Explanation:</a:t>
            </a:r>
            <a:r>
              <a:rPr lang="en-US" dirty="0"/>
              <a:t> Load the necessary SpaCy and SciSpaCy models for NLP processing, including the biomedical NER model.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7755B2-8838-13AA-F471-880E261F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03317"/>
              </p:ext>
            </p:extLst>
          </p:nvPr>
        </p:nvGraphicFramePr>
        <p:xfrm>
          <a:off x="685801" y="3429000"/>
          <a:ext cx="10131425" cy="2413000"/>
        </p:xfrm>
        <a:graphic>
          <a:graphicData uri="http://schemas.openxmlformats.org/drawingml/2006/table">
            <a:tbl>
              <a:tblPr/>
              <a:tblGrid>
                <a:gridCol w="10131425">
                  <a:extLst>
                    <a:ext uri="{9D8B030D-6E8A-4147-A177-3AD203B41FA5}">
                      <a16:colId xmlns:a16="http://schemas.microsoft.com/office/drawing/2014/main" val="4083532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spacy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Load SpaCy's English model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nlp_spacy = spacy.load(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'en_core_web_sm'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Load SciSpaCy's models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nlp_scispacy = spacy.load(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'en_core_sci_sm'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rgbClr val="5C6370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# Load SciSpaCy's NER model for biomedical data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nlp_scispacy_ner = spacy.load(</a:t>
                      </a:r>
                      <a:r>
                        <a:rPr lang="en-US" sz="11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'en_ner_bc5cdr_md'</a:t>
                      </a: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290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E16E290-12E2-187C-3479-594A0287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4297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4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F4B6-B6B4-35AD-016E-524470A2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560267" cy="1456267"/>
          </a:xfrm>
        </p:spPr>
        <p:txBody>
          <a:bodyPr/>
          <a:lstStyle/>
          <a:p>
            <a:r>
              <a:rPr lang="en-US" dirty="0"/>
              <a:t>Entity Recognition with 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47BB-7AD6-BA62-11BC-24CCE9C2F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5287"/>
            <a:ext cx="5683468" cy="1375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Extracting Entities with SpaCy</a:t>
            </a:r>
          </a:p>
          <a:p>
            <a:r>
              <a:rPr lang="en-US" b="1" dirty="0"/>
              <a:t>Explanation:</a:t>
            </a:r>
            <a:r>
              <a:rPr lang="en-US" dirty="0"/>
              <a:t> Use SpaCy's English model to extract entities from a sample clinical note.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E5F3C3-0668-1B48-D3C3-883F181A3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3873"/>
              </p:ext>
            </p:extLst>
          </p:nvPr>
        </p:nvGraphicFramePr>
        <p:xfrm>
          <a:off x="685800" y="3831992"/>
          <a:ext cx="6138040" cy="2352079"/>
        </p:xfrm>
        <a:graphic>
          <a:graphicData uri="http://schemas.openxmlformats.org/drawingml/2006/table">
            <a:tbl>
              <a:tblPr/>
              <a:tblGrid>
                <a:gridCol w="6138040">
                  <a:extLst>
                    <a:ext uri="{9D8B030D-6E8A-4147-A177-3AD203B41FA5}">
                      <a16:colId xmlns:a16="http://schemas.microsoft.com/office/drawing/2014/main" val="670835230"/>
                    </a:ext>
                  </a:extLst>
                </a:gridCol>
              </a:tblGrid>
              <a:tr h="23520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doc_spacy = nlp_spacy(diabetes_notes[</a:t>
                      </a:r>
                      <a:r>
                        <a:rPr lang="en-US" sz="20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'CLEAN_TEXT'</a:t>
                      </a:r>
                      <a: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"SpaCy Entities:"</a:t>
                      </a:r>
                      <a: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ent </a:t>
                      </a:r>
                      <a:r>
                        <a:rPr lang="en-US" sz="20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doc_spacy.ents:</a:t>
                      </a:r>
                      <a:b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    print(</a:t>
                      </a:r>
                      <a:r>
                        <a:rPr lang="en-US" sz="20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f"</a:t>
                      </a:r>
                      <a:r>
                        <a:rPr lang="en-US" sz="2000" b="0" i="0" u="none" strike="noStrike" dirty="0">
                          <a:solidFill>
                            <a:srgbClr val="E06C75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{ent.text}</a:t>
                      </a:r>
                      <a:r>
                        <a:rPr lang="en-US" sz="20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- </a:t>
                      </a:r>
                      <a:r>
                        <a:rPr lang="en-US" sz="2000" b="0" i="0" u="none" strike="noStrike" dirty="0">
                          <a:solidFill>
                            <a:srgbClr val="E06C75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{ent.label_}</a:t>
                      </a:r>
                      <a:r>
                        <a:rPr lang="en-US" sz="20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endParaRPr lang="en-US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4782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8716C4B-3652-E1F1-493A-A2D3C57B5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46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898C3-18E6-0CEA-5077-C98C0CE19A11}"/>
              </a:ext>
            </a:extLst>
          </p:cNvPr>
          <p:cNvSpPr txBox="1"/>
          <p:nvPr/>
        </p:nvSpPr>
        <p:spPr>
          <a:xfrm>
            <a:off x="7593726" y="3067146"/>
            <a:ext cx="410428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b="0" i="0" u="none" strike="noStrike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SpaCy Entities: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Zocor / Lescol Attending - ORG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History of Present Illness - WORK_OF_ART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84 - CARDINAL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1 - CARDINAL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28 - CARDINAL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25-30% - PERCENT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CAD - ORG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s/p CABG - ORG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SVG - ORG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LIMA - GPE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SVG-OM - ORG</a:t>
            </a:r>
            <a:br>
              <a:rPr lang="en-US" sz="14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...</a:t>
            </a:r>
            <a:br>
              <a:rPr lang="en-US" sz="1800" b="0" i="0" u="none" strike="noStrike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5D398-131E-C715-8C63-529F903D6B65}"/>
              </a:ext>
            </a:extLst>
          </p:cNvPr>
          <p:cNvSpPr txBox="1"/>
          <p:nvPr/>
        </p:nvSpPr>
        <p:spPr>
          <a:xfrm>
            <a:off x="7571391" y="2142068"/>
            <a:ext cx="414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Output:</a:t>
            </a:r>
            <a:endParaRPr lang="en-US" sz="1600" dirty="0"/>
          </a:p>
          <a:p>
            <a:r>
              <a:rPr lang="en-US" sz="1600" dirty="0"/>
              <a:t>List of entities identified by SpaCy with their labels (e.g., Zocor / Lescol Attending - ORG).</a:t>
            </a:r>
          </a:p>
        </p:txBody>
      </p:sp>
    </p:spTree>
    <p:extLst>
      <p:ext uri="{BB962C8B-B14F-4D97-AF65-F5344CB8AC3E}">
        <p14:creationId xmlns:p14="http://schemas.microsoft.com/office/powerpoint/2010/main" val="65843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E132-1C4F-BAB5-3AA3-E3AA4B80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Recognition with SciSpaCy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7C12-2393-5E6D-50D8-35223047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4888850" cy="15470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Title:</a:t>
            </a:r>
            <a:r>
              <a:rPr lang="en-US" dirty="0"/>
              <a:t> Extracting Entities with SciSpaCy</a:t>
            </a:r>
          </a:p>
          <a:p>
            <a:r>
              <a:rPr lang="en-US" b="1" dirty="0"/>
              <a:t>Explanation:</a:t>
            </a:r>
            <a:r>
              <a:rPr lang="en-US" dirty="0"/>
              <a:t> Use SciSpaCy's model to extract scientific and biomedical entities from the same clinical note.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689A4-4161-50FE-B3C2-3C2586E2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4162"/>
              </p:ext>
            </p:extLst>
          </p:nvPr>
        </p:nvGraphicFramePr>
        <p:xfrm>
          <a:off x="759374" y="3735229"/>
          <a:ext cx="4888850" cy="2126881"/>
        </p:xfrm>
        <a:graphic>
          <a:graphicData uri="http://schemas.openxmlformats.org/drawingml/2006/table">
            <a:tbl>
              <a:tblPr/>
              <a:tblGrid>
                <a:gridCol w="4888850">
                  <a:extLst>
                    <a:ext uri="{9D8B030D-6E8A-4147-A177-3AD203B41FA5}">
                      <a16:colId xmlns:a16="http://schemas.microsoft.com/office/drawing/2014/main" val="4268346233"/>
                    </a:ext>
                  </a:extLst>
                </a:gridCol>
              </a:tblGrid>
              <a:tr h="21268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doc_scispacy = nlp_scispacy(diabetes_notes[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'CLEAN_TEXT'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1400" b="0" i="0" u="none" strike="noStrike" dirty="0">
                          <a:solidFill>
                            <a:srgbClr val="D19A66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]) print(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"\nSciSpaCy Entities:"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ent </a:t>
                      </a:r>
                      <a:r>
                        <a:rPr lang="en-US" sz="1400" b="0" i="0" u="none" strike="noStrike" dirty="0">
                          <a:solidFill>
                            <a:srgbClr val="C678DD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doc_scispacy.ents: print(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f"</a:t>
                      </a:r>
                      <a:r>
                        <a:rPr lang="en-US" sz="1400" b="0" i="0" u="none" strike="noStrike" dirty="0">
                          <a:solidFill>
                            <a:srgbClr val="E06C75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{ent.text}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 - </a:t>
                      </a:r>
                      <a:r>
                        <a:rPr lang="en-US" sz="1400" b="0" i="0" u="none" strike="noStrike" dirty="0">
                          <a:solidFill>
                            <a:srgbClr val="E06C75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{ent.label_}</a:t>
                      </a:r>
                      <a:r>
                        <a:rPr lang="en-US" sz="1400" b="0" i="0" u="none" strike="noStrike" dirty="0">
                          <a:solidFill>
                            <a:srgbClr val="98C379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2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29F70D4-D7A9-99FE-477B-2D2625B2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40823"/>
            <a:ext cx="58831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234BE-0518-25D4-B481-F706D127A8BA}"/>
              </a:ext>
            </a:extLst>
          </p:cNvPr>
          <p:cNvSpPr txBox="1"/>
          <p:nvPr/>
        </p:nvSpPr>
        <p:spPr>
          <a:xfrm>
            <a:off x="7412421" y="2139163"/>
            <a:ext cx="4093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 of entities identified by SciSpaCy with the label ENTITY.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075FCF-EAA0-274B-759D-DD4286E46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05028"/>
              </p:ext>
            </p:extLst>
          </p:nvPr>
        </p:nvGraphicFramePr>
        <p:xfrm>
          <a:off x="7412420" y="3135789"/>
          <a:ext cx="3907221" cy="3317563"/>
        </p:xfrm>
        <a:graphic>
          <a:graphicData uri="http://schemas.openxmlformats.org/drawingml/2006/table">
            <a:tbl>
              <a:tblPr/>
              <a:tblGrid>
                <a:gridCol w="3907221">
                  <a:extLst>
                    <a:ext uri="{9D8B030D-6E8A-4147-A177-3AD203B41FA5}">
                      <a16:colId xmlns:a16="http://schemas.microsoft.com/office/drawing/2014/main" val="2207161345"/>
                    </a:ext>
                  </a:extLst>
                </a:gridCol>
              </a:tblGrid>
              <a:tr h="33175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SciSpaCy Entities: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Admission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Discharge Date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Service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MEDICINE Allergies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Zocor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Lescol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Attending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Chief Complaint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Chest pain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Surgical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Invasive Procedure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Central venous line insertion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right internal jugular vein) History of Present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Illness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Mr. - ENTITY</a:t>
                      </a:r>
                      <a:b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man – ENTITY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ABB2BF"/>
                          </a:solidFill>
                          <a:effectLst/>
                          <a:highlight>
                            <a:srgbClr val="282C34"/>
                          </a:highlight>
                          <a:latin typeface="Consolas" panose="020B0609020204030204" pitchFamily="49" charset="0"/>
                        </a:rPr>
                        <a:t>...</a:t>
                      </a:r>
                      <a:endParaRPr lang="en-US" dirty="0">
                        <a:effectLst/>
                        <a:highlight>
                          <a:srgbClr val="282C34"/>
                        </a:highlight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6109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FE665F56-7FB0-7C31-C63E-90353EC02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421" y="3334911"/>
            <a:ext cx="47018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5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</TotalTime>
  <Words>3183</Words>
  <Application>Microsoft Macintosh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Celestial</vt:lpstr>
      <vt:lpstr>NLP MIMIC III</vt:lpstr>
      <vt:lpstr>Analyzing Diabetes Patient Notes with NLP Techniques</vt:lpstr>
      <vt:lpstr>Data Loading</vt:lpstr>
      <vt:lpstr>Filtering for Diabetes Diagnoses </vt:lpstr>
      <vt:lpstr>Merging Notes with Diagnoses</vt:lpstr>
      <vt:lpstr>Data Cleaning</vt:lpstr>
      <vt:lpstr>Loading NLP Models</vt:lpstr>
      <vt:lpstr>Entity Recognition with SpaCy</vt:lpstr>
      <vt:lpstr>Entity Recognition with SciSpaCy</vt:lpstr>
      <vt:lpstr>Biomedical NER with SciSpaCy</vt:lpstr>
      <vt:lpstr>Visualizing Entities</vt:lpstr>
      <vt:lpstr>Preprocessing Text for Word2Vec</vt:lpstr>
      <vt:lpstr>Training Word2Vec Model </vt:lpstr>
      <vt:lpstr>Visualizing Word Embeddings with t-SNE</vt:lpstr>
      <vt:lpstr>Using ClinicalBERT for Embeddings</vt:lpstr>
      <vt:lpstr>Visualizing ClinicalBERT Embeddings</vt:lpstr>
      <vt:lpstr>PowerPoint Presentation</vt:lpstr>
      <vt:lpstr>Comparing ClinicalBERT with Standard BERT</vt:lpstr>
      <vt:lpstr>PowerPoint Presentation</vt:lpstr>
      <vt:lpstr>Top 10 Entitles from all diabetes notes</vt:lpstr>
      <vt:lpstr>PowerPoint Presentation</vt:lpstr>
      <vt:lpstr>Observations and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Mir, Maz</dc:creator>
  <cp:lastModifiedBy>Mir, Maz</cp:lastModifiedBy>
  <cp:revision>2</cp:revision>
  <dcterms:created xsi:type="dcterms:W3CDTF">2024-10-08T04:02:33Z</dcterms:created>
  <dcterms:modified xsi:type="dcterms:W3CDTF">2024-10-08T05:22:48Z</dcterms:modified>
</cp:coreProperties>
</file>