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280" r:id="rId5"/>
    <p:sldId id="258" r:id="rId6"/>
    <p:sldId id="286" r:id="rId7"/>
    <p:sldId id="281" r:id="rId8"/>
    <p:sldId id="282" r:id="rId9"/>
    <p:sldId id="283" r:id="rId10"/>
    <p:sldId id="284" r:id="rId11"/>
    <p:sldId id="292" r:id="rId12"/>
    <p:sldId id="285" r:id="rId13"/>
    <p:sldId id="287" r:id="rId14"/>
    <p:sldId id="289" r:id="rId15"/>
    <p:sldId id="291" r:id="rId16"/>
    <p:sldId id="29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1BCC049-E27B-48B1-AB4E-BC1D25A7CBA0}">
          <p14:sldIdLst>
            <p14:sldId id="280"/>
            <p14:sldId id="258"/>
            <p14:sldId id="286"/>
            <p14:sldId id="281"/>
            <p14:sldId id="282"/>
            <p14:sldId id="283"/>
            <p14:sldId id="284"/>
            <p14:sldId id="292"/>
            <p14:sldId id="285"/>
            <p14:sldId id="287"/>
            <p14:sldId id="289"/>
            <p14:sldId id="291"/>
            <p14:sldId id="290"/>
            <p14:sldId id="27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6A6F8A-5E86-1C79-68C9-ACD7088DD6B1}" v="558" dt="2024-10-25T20:29:01.4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2" autoAdjust="0"/>
    <p:restoredTop sz="90655" autoAdjust="0"/>
  </p:normalViewPr>
  <p:slideViewPr>
    <p:cSldViewPr snapToGrid="0">
      <p:cViewPr varScale="1">
        <p:scale>
          <a:sx n="101" d="100"/>
          <a:sy n="101" d="100"/>
        </p:scale>
        <p:origin x="69" y="483"/>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10/25/2024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10/25/2024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20661440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the model is trained, we evaluate its performance on the test set, which the model has never seen before. This helps us understand how well the model generalizes to new, unseen data. In this case, we’re particularly interested in the </a:t>
            </a:r>
            <a:r>
              <a:rPr lang="en-US" b="1" dirty="0"/>
              <a:t>test accuracy</a:t>
            </a:r>
            <a:r>
              <a:rPr lang="en-US" dirty="0"/>
              <a:t>—how often the model correctly predicts mortality.</a:t>
            </a:r>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1725187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better understand the model's performance over time, we plot the accuracy and loss for both the training and validation sets across all 30 epochs. A model that is overfitting will have a validation loss that starts increasing while the training loss continues to decrease, which we can visually check here.</a:t>
            </a:r>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60405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summarize, the FCNN model achieved a strong accuracy of around 89%, making it a powerful tool for predicting ICU mortality. However, we observed some signs of overfitting as the validation loss increased toward the end of training. Moving forward, we can experiment with hyperparameter tuning or other models like LSTM to improve results.</a:t>
            </a:r>
          </a:p>
        </p:txBody>
      </p:sp>
      <p:sp>
        <p:nvSpPr>
          <p:cNvPr id="4" name="Slide Number Placeholder 3"/>
          <p:cNvSpPr>
            <a:spLocks noGrp="1"/>
          </p:cNvSpPr>
          <p:nvPr>
            <p:ph type="sldNum" sz="quarter" idx="5"/>
          </p:nvPr>
        </p:nvSpPr>
        <p:spPr/>
        <p:txBody>
          <a:bodyPr/>
          <a:lstStyle/>
          <a:p>
            <a:fld id="{22289C57-55D7-40A4-A101-E74FAC7A092B}" type="slidenum">
              <a:rPr lang="en-US" smtClean="0"/>
              <a:t>12</a:t>
            </a:fld>
            <a:endParaRPr lang="en-US" dirty="0"/>
          </a:p>
        </p:txBody>
      </p:sp>
    </p:spTree>
    <p:extLst>
      <p:ext uri="{BB962C8B-B14F-4D97-AF65-F5344CB8AC3E}">
        <p14:creationId xmlns:p14="http://schemas.microsoft.com/office/powerpoint/2010/main" val="2411321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702683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a:t>In this project, we aim to predict ICU mortality using patient data from the MIMIC-III dataset.</a:t>
            </a:r>
          </a:p>
          <a:p>
            <a:pPr marL="171450" indent="-171450">
              <a:buFont typeface="Arial"/>
              <a:buChar char="•"/>
            </a:pPr>
            <a:r>
              <a:rPr lang="en-US"/>
              <a:t>We'll build a Fully Connected Neural Network (FCNN) model to make predictions based on vital signs, lab results, and patient information.</a:t>
            </a:r>
          </a:p>
          <a:p>
            <a:endParaRPr lang="en-US" dirty="0">
              <a:cs typeface="Calibri"/>
            </a:endParaRPr>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dirty="0"/>
              <a:t>The MIMIC-III dataset includes various tables with information about patients, their admissions, ICU stays, and vital signs.</a:t>
            </a:r>
          </a:p>
          <a:p>
            <a:pPr marL="285750" indent="-285750">
              <a:buFont typeface="Arial"/>
              <a:buChar char="•"/>
            </a:pPr>
            <a:r>
              <a:rPr lang="en-US" dirty="0"/>
              <a:t>We focus on critical features such as vitals and lab results that are captured within the first 24 hours of ICU stay to make early predictions of patient mortality.</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774837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 to predict ICU mortality using data such as patient demographics, vital signs, and lab results. The main steps we will follow include data preprocessing, designing a Fully Connected Neural Network, training the model, and finally evaluating its performance to see how well it predicts outcomes.</a:t>
            </a:r>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1025326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start, we load the data from multiple tables, including patient demographics, admissions, and ICU stays. We then merge these datasets into one comprehensive </a:t>
            </a:r>
            <a:r>
              <a:rPr lang="en-US" dirty="0" err="1"/>
              <a:t>DataFrame</a:t>
            </a:r>
            <a:r>
              <a:rPr lang="en-US" dirty="0"/>
              <a:t>. The key point here is that we add a </a:t>
            </a:r>
            <a:r>
              <a:rPr lang="en-US" b="1" dirty="0"/>
              <a:t>mortality flag</a:t>
            </a:r>
            <a:r>
              <a:rPr lang="en-US" dirty="0"/>
              <a:t>, which will serve as our target variable—basically, a label of whether the patient survived or not</a:t>
            </a:r>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236659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extract the important features. These include vital signs like heart rate, blood pressure, and respiratory rate. For each of these, we compute summary statistics such as the mean, max, and min during the first 24 hours of ICU stay. After calculating these, we pivot the data so that each ICU stay has one row, and merge these features back into the main </a:t>
            </a:r>
            <a:r>
              <a:rPr lang="en-US" dirty="0" err="1"/>
              <a:t>DataFrame</a:t>
            </a:r>
            <a:r>
              <a:rPr lang="en-US" dirty="0"/>
              <a:t>.</a:t>
            </a:r>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840986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our features ready, we define our input matrix X and our target variable y. Since neural networks perform better when the data is scaled, we use </a:t>
            </a:r>
            <a:r>
              <a:rPr lang="en-US" b="1" dirty="0" err="1"/>
              <a:t>StandardScaler</a:t>
            </a:r>
            <a:r>
              <a:rPr lang="en-US" dirty="0"/>
              <a:t> to standardize the data. Finally, we split the data into training and test sets, with 70% of the data used for training and 30% for testing</a:t>
            </a:r>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575465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training our model, it’s crucial to evaluate its performance using key metrics. In this case, we’re using:</a:t>
            </a:r>
          </a:p>
          <a:p>
            <a:pPr marL="285750" indent="-285750">
              <a:buFont typeface="Arial"/>
              <a:buChar char="•"/>
            </a:pPr>
            <a:r>
              <a:rPr lang="en-US" b="1" dirty="0"/>
              <a:t>Accuracy:</a:t>
            </a:r>
            <a:r>
              <a:rPr lang="en-US" dirty="0"/>
              <a:t> The proportion of correct predictions over the total number of cases, which is about 90%.</a:t>
            </a:r>
            <a:endParaRPr lang="en-US" dirty="0">
              <a:cs typeface="Calibri"/>
            </a:endParaRPr>
          </a:p>
          <a:p>
            <a:pPr marL="285750" indent="-285750">
              <a:buFont typeface="Arial"/>
              <a:buChar char="•"/>
            </a:pPr>
            <a:r>
              <a:rPr lang="en-US" b="1" dirty="0"/>
              <a:t>AUC-ROC Score:</a:t>
            </a:r>
            <a:r>
              <a:rPr lang="en-US" dirty="0"/>
              <a:t> This is a measure of how well the model distinguishes between classes, with a score of 0.75 in this instance. It tells us how well the model can differentiate between those who survived and those who did not.</a:t>
            </a:r>
            <a:endParaRPr lang="en-US" dirty="0">
              <a:cs typeface="Calibri"/>
            </a:endParaRPr>
          </a:p>
          <a:p>
            <a:pPr marL="285750" indent="-285750">
              <a:buFont typeface="Arial"/>
              <a:buChar char="•"/>
            </a:pPr>
            <a:r>
              <a:rPr lang="en-US" b="1" dirty="0"/>
              <a:t>Classification Report:</a:t>
            </a:r>
            <a:r>
              <a:rPr lang="en-US" dirty="0"/>
              <a:t> This provides us with precision, recall, and F1-score for each class (patients who survived and patients who did not). Notably, our model performs very well in predicting non-mortality cases, but struggles with mortality cases, as shown by the low recall and F1-score for class 1.</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22260097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dive into the </a:t>
            </a:r>
            <a:r>
              <a:rPr lang="en-US" b="1" dirty="0"/>
              <a:t>Fully Connected Neural Network (FCNN)</a:t>
            </a:r>
            <a:r>
              <a:rPr lang="en-US" dirty="0"/>
              <a:t> design. We start by defining the architecture using </a:t>
            </a:r>
            <a:r>
              <a:rPr lang="en-US" dirty="0" err="1"/>
              <a:t>Keras</a:t>
            </a:r>
            <a:r>
              <a:rPr lang="en-US" dirty="0"/>
              <a:t>. Our network has three hidden layers with 128, 64, and 32 neurons, respectively, each followed by a </a:t>
            </a:r>
            <a:r>
              <a:rPr lang="en-US" b="1" dirty="0"/>
              <a:t>Dropout</a:t>
            </a:r>
            <a:r>
              <a:rPr lang="en-US" dirty="0"/>
              <a:t> layer to prevent overfitting. The output layer uses the </a:t>
            </a:r>
            <a:r>
              <a:rPr lang="en-US" b="1" dirty="0"/>
              <a:t>sigmoid activation function</a:t>
            </a:r>
            <a:r>
              <a:rPr lang="en-US" dirty="0"/>
              <a:t> since this is a binary classification problem—predicting whether the patient survived or not. We compile the model using the </a:t>
            </a:r>
            <a:r>
              <a:rPr lang="en-US" b="1" dirty="0"/>
              <a:t>Adam optimizer</a:t>
            </a:r>
            <a:r>
              <a:rPr lang="en-US" dirty="0"/>
              <a:t> and binary cross-entropy loss.</a:t>
            </a:r>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5377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97BE-403B-122E-90D1-2788978A0B6F}"/>
              </a:ext>
            </a:extLst>
          </p:cNvPr>
          <p:cNvSpPr>
            <a:spLocks noGrp="1"/>
          </p:cNvSpPr>
          <p:nvPr>
            <p:ph type="ctrTitle"/>
          </p:nvPr>
        </p:nvSpPr>
        <p:spPr>
          <a:xfrm>
            <a:off x="6991350" y="2340708"/>
            <a:ext cx="4882954" cy="3345625"/>
          </a:xfrm>
        </p:spPr>
        <p:txBody>
          <a:bodyPr/>
          <a:lstStyle/>
          <a:p>
            <a:r>
              <a:rPr lang="en-US" sz="3200" dirty="0"/>
              <a:t>Predicting ICU Mortality Using deep Learning (FCNN)</a:t>
            </a:r>
            <a:br>
              <a:rPr lang="en-US" sz="3200" dirty="0"/>
            </a:br>
            <a:br>
              <a:rPr lang="en-US" sz="3200" dirty="0"/>
            </a:br>
            <a:br>
              <a:rPr lang="en-US" sz="3200" dirty="0"/>
            </a:br>
            <a:r>
              <a:rPr lang="en-US" sz="3200" dirty="0"/>
              <a:t>Maziyar Mirzaei</a:t>
            </a:r>
            <a:br>
              <a:rPr lang="en-US" sz="3200" dirty="0"/>
            </a:br>
            <a:r>
              <a:rPr lang="en-US" sz="3200" dirty="0"/>
              <a:t>Fall 2024</a:t>
            </a:r>
            <a:br>
              <a:rPr lang="en-US" sz="3200" dirty="0"/>
            </a:br>
            <a:r>
              <a:rPr lang="en-US" sz="3200" dirty="0"/>
              <a:t>UT-Austin</a:t>
            </a:r>
          </a:p>
        </p:txBody>
      </p:sp>
    </p:spTree>
    <p:extLst>
      <p:ext uri="{BB962C8B-B14F-4D97-AF65-F5344CB8AC3E}">
        <p14:creationId xmlns:p14="http://schemas.microsoft.com/office/powerpoint/2010/main" val="334696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EBE52-108E-32AA-F21F-FFA605574043}"/>
              </a:ext>
            </a:extLst>
          </p:cNvPr>
          <p:cNvSpPr>
            <a:spLocks noGrp="1"/>
          </p:cNvSpPr>
          <p:nvPr>
            <p:ph type="title"/>
          </p:nvPr>
        </p:nvSpPr>
        <p:spPr/>
        <p:txBody>
          <a:bodyPr/>
          <a:lstStyle/>
          <a:p>
            <a:r>
              <a:rPr lang="en-US">
                <a:ea typeface="+mj-lt"/>
                <a:cs typeface="+mj-lt"/>
              </a:rPr>
              <a:t>Model Training</a:t>
            </a:r>
            <a:endParaRPr lang="en-US"/>
          </a:p>
        </p:txBody>
      </p:sp>
      <p:graphicFrame>
        <p:nvGraphicFramePr>
          <p:cNvPr id="7" name="Table Placeholder 6">
            <a:extLst>
              <a:ext uri="{FF2B5EF4-FFF2-40B4-BE49-F238E27FC236}">
                <a16:creationId xmlns:a16="http://schemas.microsoft.com/office/drawing/2014/main" id="{4BEE03D6-2BAB-047C-A385-C16DCEC718F8}"/>
              </a:ext>
            </a:extLst>
          </p:cNvPr>
          <p:cNvGraphicFramePr>
            <a:graphicFrameLocks noGrp="1"/>
          </p:cNvGraphicFramePr>
          <p:nvPr>
            <p:ph type="tbl" sz="quarter" idx="14"/>
            <p:extLst>
              <p:ext uri="{D42A27DB-BD31-4B8C-83A1-F6EECF244321}">
                <p14:modId xmlns:p14="http://schemas.microsoft.com/office/powerpoint/2010/main" val="4146178933"/>
              </p:ext>
            </p:extLst>
          </p:nvPr>
        </p:nvGraphicFramePr>
        <p:xfrm>
          <a:off x="838200" y="2111375"/>
          <a:ext cx="10515600" cy="1407160"/>
        </p:xfrm>
        <a:graphic>
          <a:graphicData uri="http://schemas.openxmlformats.org/drawingml/2006/table">
            <a:tbl>
              <a:tblPr bandRow="1">
                <a:tableStyleId>{5C22544A-7EE6-4342-B048-85BDC9FD1C3A}</a:tableStyleId>
              </a:tblPr>
              <a:tblGrid>
                <a:gridCol w="10515600">
                  <a:extLst>
                    <a:ext uri="{9D8B030D-6E8A-4147-A177-3AD203B41FA5}">
                      <a16:colId xmlns:a16="http://schemas.microsoft.com/office/drawing/2014/main" val="1670731193"/>
                    </a:ext>
                  </a:extLst>
                </a:gridCol>
              </a:tblGrid>
              <a:tr h="0">
                <a:tc>
                  <a:txBody>
                    <a:bodyPr/>
                    <a:lstStyle/>
                    <a:p>
                      <a:pPr rtl="0" fontAlgn="t"/>
                      <a:r>
                        <a:rPr lang="en-US" sz="1400" i="1" dirty="0">
                          <a:solidFill>
                            <a:srgbClr val="A0A1A7"/>
                          </a:solidFill>
                          <a:effectLst/>
                          <a:latin typeface="Consolas"/>
                        </a:rPr>
                        <a:t># Train the model</a:t>
                      </a:r>
                      <a:br>
                        <a:rPr lang="en-US" sz="1400" dirty="0">
                          <a:solidFill>
                            <a:srgbClr val="383A42"/>
                          </a:solidFill>
                          <a:effectLst/>
                          <a:latin typeface="Consolas"/>
                        </a:rPr>
                      </a:br>
                      <a:r>
                        <a:rPr lang="en-US" sz="1400" err="1">
                          <a:solidFill>
                            <a:srgbClr val="383A42"/>
                          </a:solidFill>
                          <a:effectLst/>
                          <a:latin typeface="Consolas"/>
                        </a:rPr>
                        <a:t>history_fcnn</a:t>
                      </a:r>
                      <a:r>
                        <a:rPr lang="en-US" sz="1400" dirty="0">
                          <a:solidFill>
                            <a:srgbClr val="383A42"/>
                          </a:solidFill>
                          <a:effectLst/>
                          <a:latin typeface="Consolas"/>
                        </a:rPr>
                        <a:t> = </a:t>
                      </a:r>
                      <a:r>
                        <a:rPr lang="en-US" sz="1400" err="1">
                          <a:solidFill>
                            <a:srgbClr val="383A42"/>
                          </a:solidFill>
                          <a:effectLst/>
                          <a:latin typeface="Consolas"/>
                        </a:rPr>
                        <a:t>fcnn_model.fit</a:t>
                      </a:r>
                      <a:r>
                        <a:rPr lang="en-US" sz="1400" dirty="0">
                          <a:solidFill>
                            <a:srgbClr val="383A42"/>
                          </a:solidFill>
                          <a:effectLst/>
                          <a:latin typeface="Consolas"/>
                        </a:rPr>
                        <a:t>(</a:t>
                      </a:r>
                      <a:r>
                        <a:rPr lang="en-US" sz="1400" err="1">
                          <a:solidFill>
                            <a:srgbClr val="383A42"/>
                          </a:solidFill>
                          <a:effectLst/>
                          <a:latin typeface="Consolas"/>
                        </a:rPr>
                        <a:t>X_train_fcnn</a:t>
                      </a:r>
                      <a:r>
                        <a:rPr lang="en-US" sz="1400" dirty="0">
                          <a:solidFill>
                            <a:srgbClr val="383A42"/>
                          </a:solidFill>
                          <a:effectLst/>
                          <a:latin typeface="Consolas"/>
                        </a:rPr>
                        <a:t>, </a:t>
                      </a:r>
                      <a:r>
                        <a:rPr lang="en-US" sz="1400" err="1">
                          <a:solidFill>
                            <a:srgbClr val="383A42"/>
                          </a:solidFill>
                          <a:effectLst/>
                          <a:latin typeface="Consolas"/>
                        </a:rPr>
                        <a:t>y_train_fcnn</a:t>
                      </a:r>
                      <a:r>
                        <a:rPr lang="en-US" sz="1400" dirty="0">
                          <a:solidFill>
                            <a:srgbClr val="383A42"/>
                          </a:solidFill>
                          <a:effectLst/>
                          <a:latin typeface="Consolas"/>
                        </a:rPr>
                        <a:t>, epochs=</a:t>
                      </a:r>
                      <a:r>
                        <a:rPr lang="en-US" sz="1400" dirty="0">
                          <a:solidFill>
                            <a:srgbClr val="986801"/>
                          </a:solidFill>
                          <a:effectLst/>
                          <a:latin typeface="Consolas"/>
                        </a:rPr>
                        <a:t>30</a:t>
                      </a:r>
                      <a:r>
                        <a:rPr lang="en-US" sz="1400" dirty="0">
                          <a:solidFill>
                            <a:srgbClr val="383A42"/>
                          </a:solidFill>
                          <a:effectLst/>
                          <a:latin typeface="Consolas"/>
                        </a:rPr>
                        <a:t>, </a:t>
                      </a:r>
                      <a:r>
                        <a:rPr lang="en-US" sz="1400" err="1">
                          <a:solidFill>
                            <a:srgbClr val="383A42"/>
                          </a:solidFill>
                          <a:effectLst/>
                          <a:latin typeface="Consolas"/>
                        </a:rPr>
                        <a:t>batch_size</a:t>
                      </a:r>
                      <a:r>
                        <a:rPr lang="en-US" sz="1400" dirty="0">
                          <a:solidFill>
                            <a:srgbClr val="383A42"/>
                          </a:solidFill>
                          <a:effectLst/>
                          <a:latin typeface="Consolas"/>
                        </a:rPr>
                        <a:t>=</a:t>
                      </a:r>
                      <a:r>
                        <a:rPr lang="en-US" sz="1400" dirty="0">
                          <a:solidFill>
                            <a:srgbClr val="986801"/>
                          </a:solidFill>
                          <a:effectLst/>
                          <a:latin typeface="Consolas"/>
                        </a:rPr>
                        <a:t>64</a:t>
                      </a:r>
                      <a:r>
                        <a:rPr lang="en-US" sz="1400" dirty="0">
                          <a:solidFill>
                            <a:srgbClr val="383A42"/>
                          </a:solidFill>
                          <a:effectLst/>
                          <a:latin typeface="Consolas"/>
                        </a:rPr>
                        <a:t>, </a:t>
                      </a:r>
                      <a:r>
                        <a:rPr lang="en-US" sz="1400" err="1">
                          <a:solidFill>
                            <a:srgbClr val="383A42"/>
                          </a:solidFill>
                          <a:effectLst/>
                          <a:latin typeface="Consolas"/>
                        </a:rPr>
                        <a:t>validation_data</a:t>
                      </a:r>
                      <a:r>
                        <a:rPr lang="en-US" sz="1400" dirty="0">
                          <a:solidFill>
                            <a:srgbClr val="383A42"/>
                          </a:solidFill>
                          <a:effectLst/>
                          <a:latin typeface="Consolas"/>
                        </a:rPr>
                        <a:t>=(</a:t>
                      </a:r>
                      <a:r>
                        <a:rPr lang="en-US" sz="1400" err="1">
                          <a:solidFill>
                            <a:srgbClr val="383A42"/>
                          </a:solidFill>
                          <a:effectLst/>
                          <a:latin typeface="Consolas"/>
                        </a:rPr>
                        <a:t>X_test_fcnn</a:t>
                      </a:r>
                      <a:r>
                        <a:rPr lang="en-US" sz="1400" dirty="0">
                          <a:solidFill>
                            <a:srgbClr val="383A42"/>
                          </a:solidFill>
                          <a:effectLst/>
                          <a:latin typeface="Consolas"/>
                        </a:rPr>
                        <a:t>, </a:t>
                      </a:r>
                      <a:r>
                        <a:rPr lang="en-US" sz="1400" err="1">
                          <a:solidFill>
                            <a:srgbClr val="383A42"/>
                          </a:solidFill>
                          <a:effectLst/>
                          <a:latin typeface="Consolas"/>
                        </a:rPr>
                        <a:t>y_test_fcnn</a:t>
                      </a:r>
                      <a:r>
                        <a:rPr lang="en-US" sz="1400" dirty="0">
                          <a:solidFill>
                            <a:srgbClr val="383A42"/>
                          </a:solidFill>
                          <a:effectLst/>
                          <a:latin typeface="Consolas"/>
                        </a:rPr>
                        <a:t>))</a:t>
                      </a:r>
                      <a:br>
                        <a:rPr lang="en-US" sz="1400" dirty="0">
                          <a:solidFill>
                            <a:srgbClr val="383A42"/>
                          </a:solidFill>
                          <a:effectLst/>
                          <a:latin typeface="Consolas"/>
                        </a:rPr>
                      </a:br>
                      <a:br>
                        <a:rPr lang="en-US" sz="1400" dirty="0">
                          <a:solidFill>
                            <a:srgbClr val="383A42"/>
                          </a:solidFill>
                          <a:effectLst/>
                          <a:latin typeface="Consolas"/>
                        </a:rPr>
                      </a:br>
                      <a:br>
                        <a:rPr lang="en-US" sz="1400" dirty="0">
                          <a:solidFill>
                            <a:srgbClr val="383A42"/>
                          </a:solidFill>
                          <a:effectLst/>
                          <a:latin typeface="Consolas"/>
                        </a:rPr>
                      </a:br>
                      <a:endParaRPr lang="en-US" sz="1400">
                        <a:effectLst/>
                        <a:latin typeface="Consolas"/>
                      </a:endParaRPr>
                    </a:p>
                  </a:txBody>
                  <a:tcPr marL="63500" marR="63500" marT="63500" marB="63500">
                    <a:lnL>
                      <a:noFill/>
                    </a:lnL>
                    <a:lnR>
                      <a:noFill/>
                    </a:lnR>
                    <a:lnT>
                      <a:noFill/>
                    </a:lnT>
                    <a:lnB>
                      <a:noFill/>
                    </a:lnB>
                    <a:noFill/>
                  </a:tcPr>
                </a:tc>
                <a:extLst>
                  <a:ext uri="{0D108BD9-81ED-4DB2-BD59-A6C34878D82A}">
                    <a16:rowId xmlns:a16="http://schemas.microsoft.com/office/drawing/2014/main" val="1690573499"/>
                  </a:ext>
                </a:extLst>
              </a:tr>
            </a:tbl>
          </a:graphicData>
        </a:graphic>
      </p:graphicFrame>
      <p:sp>
        <p:nvSpPr>
          <p:cNvPr id="4" name="Slide Number Placeholder 3">
            <a:extLst>
              <a:ext uri="{FF2B5EF4-FFF2-40B4-BE49-F238E27FC236}">
                <a16:creationId xmlns:a16="http://schemas.microsoft.com/office/drawing/2014/main" id="{6110F369-7425-B8D5-7E80-DEFA5E11D9BF}"/>
              </a:ext>
            </a:extLst>
          </p:cNvPr>
          <p:cNvSpPr>
            <a:spLocks noGrp="1"/>
          </p:cNvSpPr>
          <p:nvPr>
            <p:ph type="sldNum" sz="quarter" idx="12"/>
          </p:nvPr>
        </p:nvSpPr>
        <p:spPr/>
        <p:txBody>
          <a:bodyPr/>
          <a:lstStyle/>
          <a:p>
            <a:fld id="{A49DFD55-3C28-40EF-9E31-A92D2E4017FF}" type="slidenum">
              <a:rPr lang="en-US" smtClean="0"/>
              <a:pPr/>
              <a:t>10</a:t>
            </a:fld>
            <a:endParaRPr lang="en-US" dirty="0"/>
          </a:p>
        </p:txBody>
      </p:sp>
      <p:pic>
        <p:nvPicPr>
          <p:cNvPr id="8" name="Picture 7" descr="A white background with black numbers&#10;&#10;Description automatically generated">
            <a:extLst>
              <a:ext uri="{FF2B5EF4-FFF2-40B4-BE49-F238E27FC236}">
                <a16:creationId xmlns:a16="http://schemas.microsoft.com/office/drawing/2014/main" id="{C48CF930-75C5-628A-294F-7B4AB5E68054}"/>
              </a:ext>
            </a:extLst>
          </p:cNvPr>
          <p:cNvPicPr>
            <a:picLocks noChangeAspect="1"/>
          </p:cNvPicPr>
          <p:nvPr/>
        </p:nvPicPr>
        <p:blipFill>
          <a:blip r:embed="rId3"/>
          <a:stretch>
            <a:fillRect/>
          </a:stretch>
        </p:blipFill>
        <p:spPr>
          <a:xfrm>
            <a:off x="1388766" y="3984680"/>
            <a:ext cx="9305192" cy="1787309"/>
          </a:xfrm>
          <a:prstGeom prst="rect">
            <a:avLst/>
          </a:prstGeom>
        </p:spPr>
      </p:pic>
    </p:spTree>
    <p:extLst>
      <p:ext uri="{BB962C8B-B14F-4D97-AF65-F5344CB8AC3E}">
        <p14:creationId xmlns:p14="http://schemas.microsoft.com/office/powerpoint/2010/main" val="847601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1F266-A6DF-CA9A-BEC5-042E75844DE4}"/>
              </a:ext>
            </a:extLst>
          </p:cNvPr>
          <p:cNvSpPr>
            <a:spLocks noGrp="1"/>
          </p:cNvSpPr>
          <p:nvPr>
            <p:ph type="title"/>
          </p:nvPr>
        </p:nvSpPr>
        <p:spPr/>
        <p:txBody>
          <a:bodyPr/>
          <a:lstStyle/>
          <a:p>
            <a:r>
              <a:rPr lang="en-US">
                <a:ea typeface="+mj-lt"/>
                <a:cs typeface="+mj-lt"/>
              </a:rPr>
              <a:t>Visualizing Model Accuracy and Loss</a:t>
            </a:r>
            <a:endParaRPr lang="en-US"/>
          </a:p>
        </p:txBody>
      </p:sp>
      <p:sp>
        <p:nvSpPr>
          <p:cNvPr id="4" name="Slide Number Placeholder 3">
            <a:extLst>
              <a:ext uri="{FF2B5EF4-FFF2-40B4-BE49-F238E27FC236}">
                <a16:creationId xmlns:a16="http://schemas.microsoft.com/office/drawing/2014/main" id="{6A12CBBE-35DE-8E8D-F437-938987C21D2C}"/>
              </a:ext>
            </a:extLst>
          </p:cNvPr>
          <p:cNvSpPr>
            <a:spLocks noGrp="1"/>
          </p:cNvSpPr>
          <p:nvPr>
            <p:ph type="sldNum" sz="quarter" idx="12"/>
          </p:nvPr>
        </p:nvSpPr>
        <p:spPr/>
        <p:txBody>
          <a:bodyPr/>
          <a:lstStyle/>
          <a:p>
            <a:fld id="{A49DFD55-3C28-40EF-9E31-A92D2E4017FF}" type="slidenum">
              <a:rPr lang="en-US" smtClean="0"/>
              <a:pPr/>
              <a:t>11</a:t>
            </a:fld>
            <a:endParaRPr lang="en-US" dirty="0"/>
          </a:p>
        </p:txBody>
      </p:sp>
      <p:sp>
        <p:nvSpPr>
          <p:cNvPr id="5" name="TextBox 4">
            <a:extLst>
              <a:ext uri="{FF2B5EF4-FFF2-40B4-BE49-F238E27FC236}">
                <a16:creationId xmlns:a16="http://schemas.microsoft.com/office/drawing/2014/main" id="{FF76F3ED-9AE1-B7E6-76F8-D56C697210BB}"/>
              </a:ext>
            </a:extLst>
          </p:cNvPr>
          <p:cNvSpPr txBox="1"/>
          <p:nvPr/>
        </p:nvSpPr>
        <p:spPr>
          <a:xfrm>
            <a:off x="836246" y="1705708"/>
            <a:ext cx="4550508" cy="44935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i="1" dirty="0">
                <a:solidFill>
                  <a:srgbClr val="A0A1A7"/>
                </a:solidFill>
                <a:latin typeface="Consolas"/>
              </a:rPr>
              <a:t># Plot the training history (accuracy)</a:t>
            </a:r>
            <a:br>
              <a:rPr lang="en-US" sz="1100" i="1" dirty="0">
                <a:solidFill>
                  <a:srgbClr val="A0A1A7"/>
                </a:solidFill>
                <a:latin typeface="Consolas"/>
              </a:rPr>
            </a:br>
            <a:r>
              <a:rPr lang="en-US" sz="1100" i="1" dirty="0" err="1">
                <a:solidFill>
                  <a:srgbClr val="A0A1A7"/>
                </a:solidFill>
                <a:latin typeface="Consolas"/>
              </a:rPr>
              <a:t>plt.plot</a:t>
            </a:r>
            <a:r>
              <a:rPr lang="en-US" sz="1100" i="1" dirty="0">
                <a:solidFill>
                  <a:srgbClr val="A0A1A7"/>
                </a:solidFill>
                <a:latin typeface="Consolas"/>
              </a:rPr>
              <a:t>(</a:t>
            </a:r>
            <a:r>
              <a:rPr lang="en-US" sz="1100" i="1" dirty="0" err="1">
                <a:solidFill>
                  <a:srgbClr val="A0A1A7"/>
                </a:solidFill>
                <a:latin typeface="Consolas"/>
              </a:rPr>
              <a:t>history_fcnn.history</a:t>
            </a:r>
            <a:r>
              <a:rPr lang="en-US" sz="1100" i="1" dirty="0">
                <a:solidFill>
                  <a:srgbClr val="A0A1A7"/>
                </a:solidFill>
                <a:latin typeface="Consolas"/>
              </a:rPr>
              <a:t>[</a:t>
            </a:r>
            <a:r>
              <a:rPr lang="en-US" sz="1100" dirty="0">
                <a:solidFill>
                  <a:srgbClr val="50A14F"/>
                </a:solidFill>
                <a:latin typeface="Consolas"/>
              </a:rPr>
              <a:t>'accuracy'</a:t>
            </a:r>
            <a:r>
              <a:rPr lang="en-US" sz="1100" dirty="0">
                <a:solidFill>
                  <a:srgbClr val="383A42"/>
                </a:solidFill>
                <a:latin typeface="Consolas"/>
              </a:rPr>
              <a:t>], label=</a:t>
            </a:r>
            <a:r>
              <a:rPr lang="en-US" sz="1100" dirty="0">
                <a:solidFill>
                  <a:srgbClr val="50A14F"/>
                </a:solidFill>
                <a:latin typeface="Consolas"/>
              </a:rPr>
              <a:t>'Train Accuracy'</a:t>
            </a:r>
            <a:r>
              <a:rPr lang="en-US" sz="1100" dirty="0">
                <a:solidFill>
                  <a:srgbClr val="383A42"/>
                </a:solidFill>
                <a:latin typeface="Consolas"/>
              </a:rPr>
              <a:t>)</a:t>
            </a:r>
            <a:br>
              <a:rPr lang="en-US" sz="1100" dirty="0">
                <a:solidFill>
                  <a:srgbClr val="383A42"/>
                </a:solidFill>
                <a:latin typeface="Consolas"/>
              </a:rPr>
            </a:br>
            <a:r>
              <a:rPr lang="en-US" sz="1100" dirty="0" err="1">
                <a:solidFill>
                  <a:srgbClr val="383A42"/>
                </a:solidFill>
                <a:latin typeface="Consolas"/>
              </a:rPr>
              <a:t>plt.plot</a:t>
            </a:r>
            <a:r>
              <a:rPr lang="en-US" sz="1100" dirty="0">
                <a:solidFill>
                  <a:srgbClr val="383A42"/>
                </a:solidFill>
                <a:latin typeface="Consolas"/>
              </a:rPr>
              <a:t>(</a:t>
            </a:r>
            <a:r>
              <a:rPr lang="en-US" sz="1100" dirty="0" err="1">
                <a:solidFill>
                  <a:srgbClr val="383A42"/>
                </a:solidFill>
                <a:latin typeface="Consolas"/>
              </a:rPr>
              <a:t>history_fcnn.history</a:t>
            </a:r>
            <a:r>
              <a:rPr lang="en-US" sz="1100" dirty="0">
                <a:solidFill>
                  <a:srgbClr val="383A42"/>
                </a:solidFill>
                <a:latin typeface="Consolas"/>
              </a:rPr>
              <a:t>[</a:t>
            </a:r>
            <a:r>
              <a:rPr lang="en-US" sz="1100" dirty="0">
                <a:solidFill>
                  <a:srgbClr val="50A14F"/>
                </a:solidFill>
                <a:latin typeface="Consolas"/>
              </a:rPr>
              <a:t>'</a:t>
            </a:r>
            <a:r>
              <a:rPr lang="en-US" sz="1100" dirty="0" err="1">
                <a:solidFill>
                  <a:srgbClr val="50A14F"/>
                </a:solidFill>
                <a:latin typeface="Consolas"/>
              </a:rPr>
              <a:t>val_accuracy</a:t>
            </a:r>
            <a:r>
              <a:rPr lang="en-US" sz="1100" dirty="0">
                <a:solidFill>
                  <a:srgbClr val="50A14F"/>
                </a:solidFill>
                <a:latin typeface="Consolas"/>
              </a:rPr>
              <a:t>'</a:t>
            </a:r>
            <a:r>
              <a:rPr lang="en-US" sz="1100" dirty="0">
                <a:solidFill>
                  <a:srgbClr val="383A42"/>
                </a:solidFill>
                <a:latin typeface="Consolas"/>
              </a:rPr>
              <a:t>], label=</a:t>
            </a:r>
            <a:r>
              <a:rPr lang="en-US" sz="1100" dirty="0">
                <a:solidFill>
                  <a:srgbClr val="50A14F"/>
                </a:solidFill>
                <a:latin typeface="Consolas"/>
              </a:rPr>
              <a:t>'Val Accuracy'</a:t>
            </a:r>
            <a:r>
              <a:rPr lang="en-US" sz="1100" dirty="0">
                <a:solidFill>
                  <a:srgbClr val="383A42"/>
                </a:solidFill>
                <a:latin typeface="Consolas"/>
              </a:rPr>
              <a:t>)</a:t>
            </a:r>
            <a:br>
              <a:rPr lang="en-US" sz="1100" dirty="0">
                <a:solidFill>
                  <a:srgbClr val="383A42"/>
                </a:solidFill>
                <a:latin typeface="Consolas"/>
              </a:rPr>
            </a:br>
            <a:r>
              <a:rPr lang="en-US" sz="1100" dirty="0" err="1">
                <a:solidFill>
                  <a:srgbClr val="383A42"/>
                </a:solidFill>
                <a:latin typeface="Consolas"/>
              </a:rPr>
              <a:t>plt.title</a:t>
            </a:r>
            <a:r>
              <a:rPr lang="en-US" sz="1100" dirty="0">
                <a:solidFill>
                  <a:srgbClr val="383A42"/>
                </a:solidFill>
                <a:latin typeface="Consolas"/>
              </a:rPr>
              <a:t>(</a:t>
            </a:r>
            <a:r>
              <a:rPr lang="en-US" sz="1100" dirty="0">
                <a:solidFill>
                  <a:srgbClr val="50A14F"/>
                </a:solidFill>
                <a:latin typeface="Consolas"/>
              </a:rPr>
              <a:t>'FCNN Model Accuracy'</a:t>
            </a:r>
            <a:r>
              <a:rPr lang="en-US" sz="1100" dirty="0">
                <a:solidFill>
                  <a:srgbClr val="383A42"/>
                </a:solidFill>
                <a:latin typeface="Consolas"/>
              </a:rPr>
              <a:t>)</a:t>
            </a:r>
            <a:br>
              <a:rPr lang="en-US" sz="1100" dirty="0">
                <a:solidFill>
                  <a:srgbClr val="383A42"/>
                </a:solidFill>
                <a:latin typeface="Consolas"/>
              </a:rPr>
            </a:br>
            <a:r>
              <a:rPr lang="en-US" sz="1100" dirty="0" err="1">
                <a:solidFill>
                  <a:srgbClr val="383A42"/>
                </a:solidFill>
                <a:latin typeface="Consolas"/>
              </a:rPr>
              <a:t>plt.xlabel</a:t>
            </a:r>
            <a:r>
              <a:rPr lang="en-US" sz="1100" dirty="0">
                <a:solidFill>
                  <a:srgbClr val="383A42"/>
                </a:solidFill>
                <a:latin typeface="Consolas"/>
              </a:rPr>
              <a:t>(</a:t>
            </a:r>
            <a:r>
              <a:rPr lang="en-US" sz="1100" dirty="0">
                <a:solidFill>
                  <a:srgbClr val="50A14F"/>
                </a:solidFill>
                <a:latin typeface="Consolas"/>
              </a:rPr>
              <a:t>'Epochs'</a:t>
            </a:r>
            <a:r>
              <a:rPr lang="en-US" sz="1100" dirty="0">
                <a:solidFill>
                  <a:srgbClr val="383A42"/>
                </a:solidFill>
                <a:latin typeface="Consolas"/>
              </a:rPr>
              <a:t>)</a:t>
            </a:r>
            <a:br>
              <a:rPr lang="en-US" sz="1100" dirty="0">
                <a:solidFill>
                  <a:srgbClr val="383A42"/>
                </a:solidFill>
                <a:latin typeface="Consolas"/>
              </a:rPr>
            </a:br>
            <a:r>
              <a:rPr lang="en-US" sz="1100" dirty="0" err="1">
                <a:solidFill>
                  <a:srgbClr val="383A42"/>
                </a:solidFill>
                <a:latin typeface="Consolas"/>
              </a:rPr>
              <a:t>plt.ylabel</a:t>
            </a:r>
            <a:r>
              <a:rPr lang="en-US" sz="1100" dirty="0">
                <a:solidFill>
                  <a:srgbClr val="383A42"/>
                </a:solidFill>
                <a:latin typeface="Consolas"/>
              </a:rPr>
              <a:t>(</a:t>
            </a:r>
            <a:r>
              <a:rPr lang="en-US" sz="1100" dirty="0">
                <a:solidFill>
                  <a:srgbClr val="50A14F"/>
                </a:solidFill>
                <a:latin typeface="Consolas"/>
              </a:rPr>
              <a:t>'Accuracy'</a:t>
            </a:r>
            <a:r>
              <a:rPr lang="en-US" sz="1100" dirty="0">
                <a:solidFill>
                  <a:srgbClr val="383A42"/>
                </a:solidFill>
                <a:latin typeface="Consolas"/>
              </a:rPr>
              <a:t>)</a:t>
            </a:r>
            <a:br>
              <a:rPr lang="en-US" sz="1100" dirty="0">
                <a:solidFill>
                  <a:srgbClr val="383A42"/>
                </a:solidFill>
                <a:latin typeface="Consolas"/>
              </a:rPr>
            </a:br>
            <a:r>
              <a:rPr lang="en-US" sz="1100" dirty="0" err="1">
                <a:solidFill>
                  <a:srgbClr val="383A42"/>
                </a:solidFill>
                <a:latin typeface="Consolas"/>
              </a:rPr>
              <a:t>plt.legend</a:t>
            </a:r>
            <a:r>
              <a:rPr lang="en-US" sz="1100" dirty="0">
                <a:solidFill>
                  <a:srgbClr val="383A42"/>
                </a:solidFill>
                <a:latin typeface="Consolas"/>
              </a:rPr>
              <a:t>()</a:t>
            </a:r>
            <a:br>
              <a:rPr lang="en-US" sz="1100" dirty="0">
                <a:solidFill>
                  <a:srgbClr val="383A42"/>
                </a:solidFill>
                <a:latin typeface="Consolas"/>
              </a:rPr>
            </a:br>
            <a:r>
              <a:rPr lang="en-US" sz="1100" dirty="0" err="1">
                <a:solidFill>
                  <a:srgbClr val="383A42"/>
                </a:solidFill>
                <a:latin typeface="Consolas"/>
              </a:rPr>
              <a:t>plt.show</a:t>
            </a:r>
            <a:r>
              <a:rPr lang="en-US" sz="1100" dirty="0">
                <a:solidFill>
                  <a:srgbClr val="383A42"/>
                </a:solidFill>
                <a:latin typeface="Consolas"/>
              </a:rPr>
              <a:t>()</a:t>
            </a:r>
            <a:br>
              <a:rPr lang="en-US" sz="1100" dirty="0">
                <a:solidFill>
                  <a:srgbClr val="383A42"/>
                </a:solidFill>
                <a:latin typeface="Consolas"/>
              </a:rPr>
            </a:br>
            <a:br>
              <a:rPr lang="en-US" sz="1100" dirty="0">
                <a:solidFill>
                  <a:srgbClr val="383A42"/>
                </a:solidFill>
                <a:latin typeface="Consolas"/>
              </a:rPr>
            </a:br>
            <a:r>
              <a:rPr lang="en-US" sz="1100" dirty="0">
                <a:solidFill>
                  <a:srgbClr val="383A42"/>
                </a:solidFill>
                <a:latin typeface="Consolas"/>
              </a:rPr>
              <a:t># Plot the training history (loss)</a:t>
            </a:r>
            <a:br>
              <a:rPr lang="en-US" sz="1100" dirty="0">
                <a:solidFill>
                  <a:srgbClr val="383A42"/>
                </a:solidFill>
                <a:latin typeface="Consolas"/>
              </a:rPr>
            </a:br>
            <a:r>
              <a:rPr lang="en-US" sz="1100" dirty="0" err="1">
                <a:solidFill>
                  <a:srgbClr val="383A42"/>
                </a:solidFill>
                <a:latin typeface="Consolas"/>
              </a:rPr>
              <a:t>plt.plot</a:t>
            </a:r>
            <a:r>
              <a:rPr lang="en-US" sz="1100" dirty="0">
                <a:solidFill>
                  <a:srgbClr val="383A42"/>
                </a:solidFill>
                <a:latin typeface="Consolas"/>
              </a:rPr>
              <a:t>(</a:t>
            </a:r>
            <a:r>
              <a:rPr lang="en-US" sz="1100" dirty="0" err="1">
                <a:solidFill>
                  <a:srgbClr val="383A42"/>
                </a:solidFill>
                <a:latin typeface="Consolas"/>
              </a:rPr>
              <a:t>history_fcnn.history</a:t>
            </a:r>
            <a:r>
              <a:rPr lang="en-US" sz="1100" dirty="0">
                <a:solidFill>
                  <a:srgbClr val="383A42"/>
                </a:solidFill>
                <a:latin typeface="Consolas"/>
              </a:rPr>
              <a:t>[</a:t>
            </a:r>
            <a:r>
              <a:rPr lang="en-US" sz="1100" dirty="0">
                <a:solidFill>
                  <a:srgbClr val="50A14F"/>
                </a:solidFill>
                <a:latin typeface="Consolas"/>
              </a:rPr>
              <a:t>'loss'</a:t>
            </a:r>
            <a:r>
              <a:rPr lang="en-US" sz="1100" dirty="0">
                <a:solidFill>
                  <a:srgbClr val="383A42"/>
                </a:solidFill>
                <a:latin typeface="Consolas"/>
              </a:rPr>
              <a:t>], label=</a:t>
            </a:r>
            <a:r>
              <a:rPr lang="en-US" sz="1100" dirty="0">
                <a:solidFill>
                  <a:srgbClr val="50A14F"/>
                </a:solidFill>
                <a:latin typeface="Consolas"/>
              </a:rPr>
              <a:t>'Train Loss'</a:t>
            </a:r>
            <a:r>
              <a:rPr lang="en-US" sz="1100" dirty="0">
                <a:solidFill>
                  <a:srgbClr val="383A42"/>
                </a:solidFill>
                <a:latin typeface="Consolas"/>
              </a:rPr>
              <a:t>)</a:t>
            </a:r>
            <a:br>
              <a:rPr lang="en-US" sz="1100" dirty="0">
                <a:solidFill>
                  <a:srgbClr val="383A42"/>
                </a:solidFill>
                <a:latin typeface="Consolas"/>
              </a:rPr>
            </a:br>
            <a:r>
              <a:rPr lang="en-US" sz="1100" dirty="0" err="1">
                <a:solidFill>
                  <a:srgbClr val="383A42"/>
                </a:solidFill>
                <a:latin typeface="Consolas"/>
              </a:rPr>
              <a:t>plt.plot</a:t>
            </a:r>
            <a:r>
              <a:rPr lang="en-US" sz="1100" dirty="0">
                <a:solidFill>
                  <a:srgbClr val="383A42"/>
                </a:solidFill>
                <a:latin typeface="Consolas"/>
              </a:rPr>
              <a:t>(</a:t>
            </a:r>
            <a:r>
              <a:rPr lang="en-US" sz="1100" dirty="0" err="1">
                <a:solidFill>
                  <a:srgbClr val="383A42"/>
                </a:solidFill>
                <a:latin typeface="Consolas"/>
              </a:rPr>
              <a:t>history_fcnn.history</a:t>
            </a:r>
            <a:r>
              <a:rPr lang="en-US" sz="1100" dirty="0">
                <a:solidFill>
                  <a:srgbClr val="383A42"/>
                </a:solidFill>
                <a:latin typeface="Consolas"/>
              </a:rPr>
              <a:t>[</a:t>
            </a:r>
            <a:r>
              <a:rPr lang="en-US" sz="1100" dirty="0">
                <a:solidFill>
                  <a:srgbClr val="50A14F"/>
                </a:solidFill>
                <a:latin typeface="Consolas"/>
              </a:rPr>
              <a:t>'</a:t>
            </a:r>
            <a:r>
              <a:rPr lang="en-US" sz="1100" dirty="0" err="1">
                <a:solidFill>
                  <a:srgbClr val="50A14F"/>
                </a:solidFill>
                <a:latin typeface="Consolas"/>
              </a:rPr>
              <a:t>val_loss</a:t>
            </a:r>
            <a:r>
              <a:rPr lang="en-US" sz="1100" dirty="0">
                <a:solidFill>
                  <a:srgbClr val="50A14F"/>
                </a:solidFill>
                <a:latin typeface="Consolas"/>
              </a:rPr>
              <a:t>'</a:t>
            </a:r>
            <a:r>
              <a:rPr lang="en-US" sz="1100" dirty="0">
                <a:solidFill>
                  <a:srgbClr val="383A42"/>
                </a:solidFill>
                <a:latin typeface="Consolas"/>
              </a:rPr>
              <a:t>], label=</a:t>
            </a:r>
            <a:r>
              <a:rPr lang="en-US" sz="1100" dirty="0">
                <a:solidFill>
                  <a:srgbClr val="50A14F"/>
                </a:solidFill>
                <a:latin typeface="Consolas"/>
              </a:rPr>
              <a:t>'Val Loss'</a:t>
            </a:r>
            <a:r>
              <a:rPr lang="en-US" sz="1100" dirty="0">
                <a:solidFill>
                  <a:srgbClr val="383A42"/>
                </a:solidFill>
                <a:latin typeface="Consolas"/>
              </a:rPr>
              <a:t>)</a:t>
            </a:r>
            <a:br>
              <a:rPr lang="en-US" sz="1100" dirty="0">
                <a:solidFill>
                  <a:srgbClr val="383A42"/>
                </a:solidFill>
                <a:latin typeface="Consolas"/>
              </a:rPr>
            </a:br>
            <a:r>
              <a:rPr lang="en-US" sz="1100" dirty="0" err="1">
                <a:solidFill>
                  <a:srgbClr val="383A42"/>
                </a:solidFill>
                <a:latin typeface="Consolas"/>
              </a:rPr>
              <a:t>plt.title</a:t>
            </a:r>
            <a:r>
              <a:rPr lang="en-US" sz="1100" dirty="0">
                <a:solidFill>
                  <a:srgbClr val="383A42"/>
                </a:solidFill>
                <a:latin typeface="Consolas"/>
              </a:rPr>
              <a:t>(</a:t>
            </a:r>
            <a:r>
              <a:rPr lang="en-US" sz="1100" dirty="0">
                <a:solidFill>
                  <a:srgbClr val="50A14F"/>
                </a:solidFill>
                <a:latin typeface="Consolas"/>
              </a:rPr>
              <a:t>'FCNN Model Loss'</a:t>
            </a:r>
            <a:r>
              <a:rPr lang="en-US" sz="1100" dirty="0">
                <a:solidFill>
                  <a:srgbClr val="383A42"/>
                </a:solidFill>
                <a:latin typeface="Consolas"/>
              </a:rPr>
              <a:t>)</a:t>
            </a:r>
            <a:br>
              <a:rPr lang="en-US" sz="1100" dirty="0">
                <a:solidFill>
                  <a:srgbClr val="383A42"/>
                </a:solidFill>
                <a:latin typeface="Consolas"/>
              </a:rPr>
            </a:br>
            <a:r>
              <a:rPr lang="en-US" sz="1100" dirty="0" err="1">
                <a:solidFill>
                  <a:srgbClr val="383A42"/>
                </a:solidFill>
                <a:latin typeface="Consolas"/>
              </a:rPr>
              <a:t>plt.xlabel</a:t>
            </a:r>
            <a:r>
              <a:rPr lang="en-US" sz="1100" dirty="0">
                <a:solidFill>
                  <a:srgbClr val="383A42"/>
                </a:solidFill>
                <a:latin typeface="Consolas"/>
              </a:rPr>
              <a:t>(</a:t>
            </a:r>
            <a:r>
              <a:rPr lang="en-US" sz="1100" dirty="0">
                <a:solidFill>
                  <a:srgbClr val="50A14F"/>
                </a:solidFill>
                <a:latin typeface="Consolas"/>
              </a:rPr>
              <a:t>'Epochs'</a:t>
            </a:r>
            <a:r>
              <a:rPr lang="en-US" sz="1100" dirty="0">
                <a:solidFill>
                  <a:srgbClr val="383A42"/>
                </a:solidFill>
                <a:latin typeface="Consolas"/>
              </a:rPr>
              <a:t>)</a:t>
            </a:r>
            <a:br>
              <a:rPr lang="en-US" sz="1100" dirty="0">
                <a:solidFill>
                  <a:srgbClr val="383A42"/>
                </a:solidFill>
                <a:latin typeface="Consolas"/>
              </a:rPr>
            </a:br>
            <a:r>
              <a:rPr lang="en-US" sz="1100" dirty="0" err="1">
                <a:solidFill>
                  <a:srgbClr val="383A42"/>
                </a:solidFill>
                <a:latin typeface="Consolas"/>
              </a:rPr>
              <a:t>plt.ylabel</a:t>
            </a:r>
            <a:r>
              <a:rPr lang="en-US" sz="1100" dirty="0">
                <a:solidFill>
                  <a:srgbClr val="383A42"/>
                </a:solidFill>
                <a:latin typeface="Consolas"/>
              </a:rPr>
              <a:t>(</a:t>
            </a:r>
            <a:r>
              <a:rPr lang="en-US" sz="1100" dirty="0">
                <a:solidFill>
                  <a:srgbClr val="50A14F"/>
                </a:solidFill>
                <a:latin typeface="Consolas"/>
              </a:rPr>
              <a:t>'Loss'</a:t>
            </a:r>
            <a:r>
              <a:rPr lang="en-US" sz="1100" dirty="0">
                <a:solidFill>
                  <a:srgbClr val="383A42"/>
                </a:solidFill>
                <a:latin typeface="Consolas"/>
              </a:rPr>
              <a:t>)</a:t>
            </a:r>
            <a:br>
              <a:rPr lang="en-US" sz="1100" dirty="0">
                <a:solidFill>
                  <a:srgbClr val="383A42"/>
                </a:solidFill>
                <a:latin typeface="Consolas"/>
              </a:rPr>
            </a:br>
            <a:r>
              <a:rPr lang="en-US" sz="1100" dirty="0" err="1">
                <a:solidFill>
                  <a:srgbClr val="383A42"/>
                </a:solidFill>
                <a:latin typeface="Consolas"/>
              </a:rPr>
              <a:t>plt.legend</a:t>
            </a:r>
            <a:r>
              <a:rPr lang="en-US" sz="1100" dirty="0">
                <a:solidFill>
                  <a:srgbClr val="383A42"/>
                </a:solidFill>
                <a:latin typeface="Consolas"/>
              </a:rPr>
              <a:t>()</a:t>
            </a:r>
            <a:br>
              <a:rPr lang="en-US" sz="1100" dirty="0">
                <a:solidFill>
                  <a:srgbClr val="383A42"/>
                </a:solidFill>
                <a:latin typeface="Consolas"/>
              </a:rPr>
            </a:br>
            <a:r>
              <a:rPr lang="en-US" sz="1100" dirty="0" err="1">
                <a:solidFill>
                  <a:srgbClr val="383A42"/>
                </a:solidFill>
                <a:latin typeface="Consolas"/>
              </a:rPr>
              <a:t>plt.show</a:t>
            </a:r>
            <a:r>
              <a:rPr lang="en-US" sz="1100" dirty="0">
                <a:solidFill>
                  <a:srgbClr val="383A42"/>
                </a:solidFill>
                <a:latin typeface="Consolas"/>
              </a:rPr>
              <a:t>()</a:t>
            </a:r>
            <a:br>
              <a:rPr lang="en-US" sz="1100" dirty="0">
                <a:solidFill>
                  <a:srgbClr val="383A42"/>
                </a:solidFill>
                <a:latin typeface="Consolas"/>
              </a:rPr>
            </a:br>
            <a:br>
              <a:rPr lang="en-US" sz="1100" dirty="0">
                <a:solidFill>
                  <a:srgbClr val="383A42"/>
                </a:solidFill>
                <a:latin typeface="Consolas"/>
              </a:rPr>
            </a:br>
            <a:r>
              <a:rPr lang="en-US" sz="1100" dirty="0">
                <a:solidFill>
                  <a:srgbClr val="383A42"/>
                </a:solidFill>
                <a:latin typeface="Consolas"/>
              </a:rPr>
              <a:t># Evaluate on the test set</a:t>
            </a:r>
            <a:br>
              <a:rPr lang="en-US" sz="1100" dirty="0">
                <a:solidFill>
                  <a:srgbClr val="383A42"/>
                </a:solidFill>
                <a:latin typeface="Consolas"/>
              </a:rPr>
            </a:br>
            <a:r>
              <a:rPr lang="en-US" sz="1100" dirty="0" err="1">
                <a:solidFill>
                  <a:srgbClr val="383A42"/>
                </a:solidFill>
                <a:latin typeface="Consolas"/>
              </a:rPr>
              <a:t>test_loss</a:t>
            </a:r>
            <a:r>
              <a:rPr lang="en-US" sz="1100" dirty="0">
                <a:solidFill>
                  <a:srgbClr val="383A42"/>
                </a:solidFill>
                <a:latin typeface="Consolas"/>
              </a:rPr>
              <a:t>, </a:t>
            </a:r>
            <a:r>
              <a:rPr lang="en-US" sz="1100" dirty="0" err="1">
                <a:solidFill>
                  <a:srgbClr val="383A42"/>
                </a:solidFill>
                <a:latin typeface="Consolas"/>
              </a:rPr>
              <a:t>test_accuracy</a:t>
            </a:r>
            <a:r>
              <a:rPr lang="en-US" sz="1100" dirty="0">
                <a:solidFill>
                  <a:srgbClr val="383A42"/>
                </a:solidFill>
                <a:latin typeface="Consolas"/>
              </a:rPr>
              <a:t> = </a:t>
            </a:r>
            <a:r>
              <a:rPr lang="en-US" sz="1100" dirty="0" err="1">
                <a:solidFill>
                  <a:srgbClr val="383A42"/>
                </a:solidFill>
                <a:latin typeface="Consolas"/>
              </a:rPr>
              <a:t>fcnn_model.evaluate</a:t>
            </a:r>
            <a:r>
              <a:rPr lang="en-US" sz="1100" dirty="0">
                <a:solidFill>
                  <a:srgbClr val="383A42"/>
                </a:solidFill>
                <a:latin typeface="Consolas"/>
              </a:rPr>
              <a:t>(</a:t>
            </a:r>
            <a:r>
              <a:rPr lang="en-US" sz="1100" dirty="0" err="1">
                <a:solidFill>
                  <a:srgbClr val="383A42"/>
                </a:solidFill>
                <a:latin typeface="Consolas"/>
              </a:rPr>
              <a:t>X_test_fcnn</a:t>
            </a:r>
            <a:r>
              <a:rPr lang="en-US" sz="1100" dirty="0">
                <a:solidFill>
                  <a:srgbClr val="383A42"/>
                </a:solidFill>
                <a:latin typeface="Consolas"/>
              </a:rPr>
              <a:t>, </a:t>
            </a:r>
            <a:r>
              <a:rPr lang="en-US" sz="1100" dirty="0" err="1">
                <a:solidFill>
                  <a:srgbClr val="383A42"/>
                </a:solidFill>
                <a:latin typeface="Consolas"/>
              </a:rPr>
              <a:t>y_test_fcnn</a:t>
            </a:r>
            <a:r>
              <a:rPr lang="en-US" sz="1100" dirty="0">
                <a:solidFill>
                  <a:srgbClr val="383A42"/>
                </a:solidFill>
                <a:latin typeface="Consolas"/>
              </a:rPr>
              <a:t>)</a:t>
            </a:r>
            <a:br>
              <a:rPr lang="en-US" sz="1100" dirty="0">
                <a:solidFill>
                  <a:srgbClr val="383A42"/>
                </a:solidFill>
                <a:latin typeface="Consolas"/>
              </a:rPr>
            </a:br>
            <a:r>
              <a:rPr lang="en-US" sz="1100" dirty="0">
                <a:solidFill>
                  <a:srgbClr val="383A42"/>
                </a:solidFill>
                <a:latin typeface="Consolas"/>
              </a:rPr>
              <a:t>print(</a:t>
            </a:r>
            <a:r>
              <a:rPr lang="en-US" sz="1100" dirty="0" err="1">
                <a:solidFill>
                  <a:srgbClr val="50A14F"/>
                </a:solidFill>
                <a:latin typeface="Consolas"/>
              </a:rPr>
              <a:t>f"Test</a:t>
            </a:r>
            <a:r>
              <a:rPr lang="en-US" sz="1100" dirty="0">
                <a:solidFill>
                  <a:srgbClr val="50A14F"/>
                </a:solidFill>
                <a:latin typeface="Consolas"/>
              </a:rPr>
              <a:t> Accuracy: </a:t>
            </a:r>
            <a:r>
              <a:rPr lang="en-US" sz="1100" dirty="0">
                <a:solidFill>
                  <a:srgbClr val="E45649"/>
                </a:solidFill>
                <a:latin typeface="Consolas"/>
              </a:rPr>
              <a:t>{</a:t>
            </a:r>
            <a:r>
              <a:rPr lang="en-US" sz="1100" dirty="0" err="1">
                <a:solidFill>
                  <a:srgbClr val="E45649"/>
                </a:solidFill>
                <a:latin typeface="Consolas"/>
              </a:rPr>
              <a:t>test_accuracy</a:t>
            </a:r>
            <a:r>
              <a:rPr lang="en-US" sz="1100" dirty="0">
                <a:solidFill>
                  <a:srgbClr val="E45649"/>
                </a:solidFill>
                <a:latin typeface="Consolas"/>
              </a:rPr>
              <a:t>}</a:t>
            </a:r>
            <a:r>
              <a:rPr lang="en-US" sz="1100" dirty="0">
                <a:solidFill>
                  <a:srgbClr val="50A14F"/>
                </a:solidFill>
                <a:latin typeface="Consolas"/>
              </a:rPr>
              <a:t>"</a:t>
            </a:r>
            <a:r>
              <a:rPr lang="en-US" sz="1100" dirty="0">
                <a:solidFill>
                  <a:srgbClr val="383A42"/>
                </a:solidFill>
                <a:latin typeface="Consolas"/>
              </a:rPr>
              <a:t>)</a:t>
            </a:r>
            <a:endParaRPr lang="en-US" dirty="0"/>
          </a:p>
        </p:txBody>
      </p:sp>
      <p:pic>
        <p:nvPicPr>
          <p:cNvPr id="8" name="Picture 7" descr="A graph showing a line graph&#10;&#10;Description automatically generated">
            <a:extLst>
              <a:ext uri="{FF2B5EF4-FFF2-40B4-BE49-F238E27FC236}">
                <a16:creationId xmlns:a16="http://schemas.microsoft.com/office/drawing/2014/main" id="{CDF20318-C2BC-60D7-0DE3-A0A1E67509F7}"/>
              </a:ext>
            </a:extLst>
          </p:cNvPr>
          <p:cNvPicPr>
            <a:picLocks noChangeAspect="1"/>
          </p:cNvPicPr>
          <p:nvPr/>
        </p:nvPicPr>
        <p:blipFill>
          <a:blip r:embed="rId3"/>
          <a:stretch>
            <a:fillRect/>
          </a:stretch>
        </p:blipFill>
        <p:spPr>
          <a:xfrm>
            <a:off x="5908086" y="1898078"/>
            <a:ext cx="5446059" cy="4114800"/>
          </a:xfrm>
          <a:prstGeom prst="rect">
            <a:avLst/>
          </a:prstGeom>
        </p:spPr>
      </p:pic>
    </p:spTree>
    <p:extLst>
      <p:ext uri="{BB962C8B-B14F-4D97-AF65-F5344CB8AC3E}">
        <p14:creationId xmlns:p14="http://schemas.microsoft.com/office/powerpoint/2010/main" val="1563210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C8733FA-B06C-32E9-0736-A52863169EAF}"/>
              </a:ext>
            </a:extLst>
          </p:cNvPr>
          <p:cNvSpPr>
            <a:spLocks noGrp="1"/>
          </p:cNvSpPr>
          <p:nvPr>
            <p:ph type="sldNum" sz="quarter" idx="12"/>
          </p:nvPr>
        </p:nvSpPr>
        <p:spPr/>
        <p:txBody>
          <a:bodyPr/>
          <a:lstStyle/>
          <a:p>
            <a:fld id="{A49DFD55-3C28-40EF-9E31-A92D2E4017FF}" type="slidenum">
              <a:rPr lang="en-US" smtClean="0"/>
              <a:pPr/>
              <a:t>12</a:t>
            </a:fld>
            <a:endParaRPr lang="en-US" dirty="0"/>
          </a:p>
        </p:txBody>
      </p:sp>
      <p:pic>
        <p:nvPicPr>
          <p:cNvPr id="5" name="Picture 4" descr="A graph showing a line graph&#10;&#10;Description automatically generated">
            <a:extLst>
              <a:ext uri="{FF2B5EF4-FFF2-40B4-BE49-F238E27FC236}">
                <a16:creationId xmlns:a16="http://schemas.microsoft.com/office/drawing/2014/main" id="{31D4A540-66E0-854B-EA2B-D7EF3D2B13AB}"/>
              </a:ext>
            </a:extLst>
          </p:cNvPr>
          <p:cNvPicPr>
            <a:picLocks noChangeAspect="1"/>
          </p:cNvPicPr>
          <p:nvPr/>
        </p:nvPicPr>
        <p:blipFill>
          <a:blip r:embed="rId2"/>
          <a:stretch>
            <a:fillRect/>
          </a:stretch>
        </p:blipFill>
        <p:spPr>
          <a:xfrm>
            <a:off x="652240" y="1370540"/>
            <a:ext cx="5446059" cy="4114800"/>
          </a:xfrm>
          <a:prstGeom prst="rect">
            <a:avLst/>
          </a:prstGeom>
        </p:spPr>
      </p:pic>
      <p:pic>
        <p:nvPicPr>
          <p:cNvPr id="6" name="Picture 5">
            <a:extLst>
              <a:ext uri="{FF2B5EF4-FFF2-40B4-BE49-F238E27FC236}">
                <a16:creationId xmlns:a16="http://schemas.microsoft.com/office/drawing/2014/main" id="{B8D61A6A-F44F-ACF2-08A4-6D9CFBA41039}"/>
              </a:ext>
            </a:extLst>
          </p:cNvPr>
          <p:cNvPicPr>
            <a:picLocks noChangeAspect="1"/>
          </p:cNvPicPr>
          <p:nvPr/>
        </p:nvPicPr>
        <p:blipFill>
          <a:blip r:embed="rId3"/>
          <a:stretch>
            <a:fillRect/>
          </a:stretch>
        </p:blipFill>
        <p:spPr>
          <a:xfrm>
            <a:off x="6330695" y="1642458"/>
            <a:ext cx="5030687" cy="3570963"/>
          </a:xfrm>
          <a:prstGeom prst="rect">
            <a:avLst/>
          </a:prstGeom>
        </p:spPr>
      </p:pic>
    </p:spTree>
    <p:extLst>
      <p:ext uri="{BB962C8B-B14F-4D97-AF65-F5344CB8AC3E}">
        <p14:creationId xmlns:p14="http://schemas.microsoft.com/office/powerpoint/2010/main" val="1377054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47AFA-778B-D364-17D5-72CD6B2AAD2A}"/>
              </a:ext>
            </a:extLst>
          </p:cNvPr>
          <p:cNvSpPr>
            <a:spLocks noGrp="1"/>
          </p:cNvSpPr>
          <p:nvPr>
            <p:ph type="title"/>
          </p:nvPr>
        </p:nvSpPr>
        <p:spPr/>
        <p:txBody>
          <a:bodyPr/>
          <a:lstStyle/>
          <a:p>
            <a:r>
              <a:rPr lang="en-US">
                <a:ea typeface="+mj-lt"/>
                <a:cs typeface="+mj-lt"/>
              </a:rPr>
              <a:t>Conclusion</a:t>
            </a:r>
            <a:endParaRPr lang="en-US"/>
          </a:p>
        </p:txBody>
      </p:sp>
      <p:sp>
        <p:nvSpPr>
          <p:cNvPr id="4" name="Slide Number Placeholder 3">
            <a:extLst>
              <a:ext uri="{FF2B5EF4-FFF2-40B4-BE49-F238E27FC236}">
                <a16:creationId xmlns:a16="http://schemas.microsoft.com/office/drawing/2014/main" id="{E41E36B4-50A1-9214-C73C-2D616A43AD5A}"/>
              </a:ext>
            </a:extLst>
          </p:cNvPr>
          <p:cNvSpPr>
            <a:spLocks noGrp="1"/>
          </p:cNvSpPr>
          <p:nvPr>
            <p:ph type="sldNum" sz="quarter" idx="12"/>
          </p:nvPr>
        </p:nvSpPr>
        <p:spPr/>
        <p:txBody>
          <a:bodyPr/>
          <a:lstStyle/>
          <a:p>
            <a:fld id="{A49DFD55-3C28-40EF-9E31-A92D2E4017FF}" type="slidenum">
              <a:rPr lang="en-US" smtClean="0"/>
              <a:pPr/>
              <a:t>13</a:t>
            </a:fld>
            <a:endParaRPr lang="en-US" dirty="0"/>
          </a:p>
        </p:txBody>
      </p:sp>
      <p:sp>
        <p:nvSpPr>
          <p:cNvPr id="5" name="TextBox 4">
            <a:extLst>
              <a:ext uri="{FF2B5EF4-FFF2-40B4-BE49-F238E27FC236}">
                <a16:creationId xmlns:a16="http://schemas.microsoft.com/office/drawing/2014/main" id="{C3CFF2BA-6324-1E8E-82AA-C5AECE016C3A}"/>
              </a:ext>
            </a:extLst>
          </p:cNvPr>
          <p:cNvSpPr txBox="1"/>
          <p:nvPr/>
        </p:nvSpPr>
        <p:spPr>
          <a:xfrm>
            <a:off x="1095131" y="2272323"/>
            <a:ext cx="10763738"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Test Accuracy:</a:t>
            </a:r>
            <a:r>
              <a:rPr lang="en-US" sz="2400" dirty="0"/>
              <a:t> ~0.897</a:t>
            </a:r>
          </a:p>
          <a:p>
            <a:pPr marL="228600" indent="-228600">
              <a:buFont typeface=""/>
              <a:buChar char="•"/>
            </a:pPr>
            <a:r>
              <a:rPr lang="en-US" sz="2400" b="1" dirty="0"/>
              <a:t>Key Points:</a:t>
            </a:r>
          </a:p>
          <a:p>
            <a:pPr marL="685800" lvl="2" indent="-228600">
              <a:buFont typeface="Wingdings"/>
              <a:buChar char="§"/>
            </a:pPr>
            <a:r>
              <a:rPr lang="en-US" sz="2400" dirty="0"/>
              <a:t>FCNN achieved high accuracy (~89%) in predicting ICU mortality.</a:t>
            </a:r>
          </a:p>
          <a:p>
            <a:pPr marL="685800" lvl="2" indent="-228600">
              <a:buFont typeface="Wingdings"/>
              <a:buChar char="§"/>
            </a:pPr>
            <a:r>
              <a:rPr lang="en-US" sz="2400" dirty="0"/>
              <a:t>Model generalizes well but shows some overfitting signs.</a:t>
            </a:r>
          </a:p>
          <a:p>
            <a:pPr marL="685800" lvl="2" indent="-228600">
              <a:buFont typeface="Wingdings"/>
              <a:buChar char="§"/>
            </a:pPr>
            <a:r>
              <a:rPr lang="en-US" sz="2400" dirty="0"/>
              <a:t>Further improvements can be made by tuning hyperparameters or using different models.</a:t>
            </a:r>
          </a:p>
        </p:txBody>
      </p:sp>
    </p:spTree>
    <p:extLst>
      <p:ext uri="{BB962C8B-B14F-4D97-AF65-F5344CB8AC3E}">
        <p14:creationId xmlns:p14="http://schemas.microsoft.com/office/powerpoint/2010/main" val="2799574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2850181"/>
          </a:xfrm>
        </p:spPr>
        <p:txBody>
          <a:bodyPr vert="horz" lIns="91440" tIns="45720" rIns="91440" bIns="45720" rtlCol="0" anchor="t">
            <a:noAutofit/>
          </a:bodyPr>
          <a:lstStyle/>
          <a:p>
            <a:r>
              <a:rPr lang="en-US" dirty="0"/>
              <a:t>Maziyar Mirzaei</a:t>
            </a:r>
          </a:p>
          <a:p>
            <a:endParaRPr lang="en-US" dirty="0"/>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14</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834975"/>
            <a:ext cx="7288282" cy="631370"/>
          </a:xfrm>
        </p:spPr>
        <p:txBody>
          <a:bodyPr/>
          <a:lstStyle/>
          <a:p>
            <a:r>
              <a:rPr lang="en-US">
                <a:ea typeface="+mj-lt"/>
                <a:cs typeface="+mj-lt"/>
              </a:rPr>
              <a:t>Introduction</a:t>
            </a:r>
            <a:endParaRPr lang="en-US"/>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1727540"/>
            <a:ext cx="7288212" cy="3407051"/>
          </a:xfrm>
        </p:spPr>
        <p:txBody>
          <a:bodyPr vert="horz" lIns="91440" tIns="45720" rIns="91440" bIns="45720" rtlCol="0" anchor="t">
            <a:noAutofit/>
          </a:bodyPr>
          <a:lstStyle/>
          <a:p>
            <a:pPr marL="285750" indent="-285750">
              <a:buFont typeface="Arial"/>
              <a:buChar char="•"/>
            </a:pPr>
            <a:endParaRPr lang="en-US" b="0" dirty="0">
              <a:ea typeface="+mn-lt"/>
              <a:cs typeface="+mn-lt"/>
            </a:endParaRPr>
          </a:p>
          <a:p>
            <a:r>
              <a:rPr lang="en-US" sz="2000" dirty="0">
                <a:ea typeface="+mn-lt"/>
                <a:cs typeface="+mn-lt"/>
              </a:rPr>
              <a:t>Objective: Predict ICU mortality using patient data</a:t>
            </a:r>
          </a:p>
          <a:p>
            <a:r>
              <a:rPr lang="en-US" sz="2000" dirty="0">
                <a:ea typeface="+mn-lt"/>
                <a:cs typeface="+mn-lt"/>
              </a:rPr>
              <a:t>Approach: Fully Connected Neural Network (FCNN)</a:t>
            </a:r>
            <a:endParaRPr lang="en-US" sz="2000"/>
          </a:p>
          <a:p>
            <a:r>
              <a:rPr lang="en-US" sz="2000" dirty="0">
                <a:ea typeface="+mn-lt"/>
                <a:cs typeface="+mn-lt"/>
              </a:rPr>
              <a:t>Dataset: MIMIC-III (Medical Information Mart for Intensive Care)</a:t>
            </a:r>
            <a:endParaRPr lang="en-US" sz="2000" dirty="0"/>
          </a:p>
          <a:p>
            <a:endParaRPr lang="en-US" sz="2000" dirty="0">
              <a:ea typeface="+mn-lt"/>
              <a:cs typeface="+mn-lt"/>
            </a:endParaRPr>
          </a:p>
          <a:p>
            <a:endParaRPr lang="en-US" sz="2000" dirty="0">
              <a:ea typeface="+mn-lt"/>
              <a:cs typeface="+mn-lt"/>
            </a:endParaRPr>
          </a:p>
          <a:p>
            <a:r>
              <a:rPr lang="en-US" sz="2000" b="0" dirty="0">
                <a:ea typeface="+mn-lt"/>
                <a:cs typeface="+mn-lt"/>
              </a:rPr>
              <a:t>A step-by-step guide on building a Fully Connected Neural Network for mortality prediction in ICU patients.</a:t>
            </a:r>
            <a:endParaRPr lang="en-US"/>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EC987-85A5-BAF8-7A38-2A5D166C0D42}"/>
              </a:ext>
            </a:extLst>
          </p:cNvPr>
          <p:cNvSpPr>
            <a:spLocks noGrp="1"/>
          </p:cNvSpPr>
          <p:nvPr>
            <p:ph type="title"/>
          </p:nvPr>
        </p:nvSpPr>
        <p:spPr>
          <a:xfrm>
            <a:off x="1322318" y="1005936"/>
            <a:ext cx="7288282" cy="709524"/>
          </a:xfrm>
        </p:spPr>
        <p:txBody>
          <a:bodyPr/>
          <a:lstStyle/>
          <a:p>
            <a:r>
              <a:rPr lang="en-US">
                <a:ea typeface="+mj-lt"/>
                <a:cs typeface="+mj-lt"/>
              </a:rPr>
              <a:t>Dataset Overview (MIMIC-III)</a:t>
            </a:r>
            <a:endParaRPr lang="en-US"/>
          </a:p>
        </p:txBody>
      </p:sp>
      <p:sp>
        <p:nvSpPr>
          <p:cNvPr id="3" name="Content Placeholder 2">
            <a:extLst>
              <a:ext uri="{FF2B5EF4-FFF2-40B4-BE49-F238E27FC236}">
                <a16:creationId xmlns:a16="http://schemas.microsoft.com/office/drawing/2014/main" id="{ED74D8F6-13D5-A52F-2FFC-573CC8DD586E}"/>
              </a:ext>
            </a:extLst>
          </p:cNvPr>
          <p:cNvSpPr>
            <a:spLocks noGrp="1"/>
          </p:cNvSpPr>
          <p:nvPr>
            <p:ph sz="half" idx="2"/>
          </p:nvPr>
        </p:nvSpPr>
        <p:spPr>
          <a:xfrm>
            <a:off x="1322388" y="2343001"/>
            <a:ext cx="7288212" cy="3807589"/>
          </a:xfrm>
        </p:spPr>
        <p:txBody>
          <a:bodyPr vert="horz" lIns="91440" tIns="45720" rIns="91440" bIns="45720" rtlCol="0" anchor="t">
            <a:normAutofit/>
          </a:bodyPr>
          <a:lstStyle/>
          <a:p>
            <a:pPr marL="285750" indent="-285750">
              <a:buFont typeface="Arial"/>
              <a:buChar char="•"/>
            </a:pPr>
            <a:r>
              <a:rPr lang="en-US" sz="2000" b="0" dirty="0">
                <a:ea typeface="+mn-lt"/>
                <a:cs typeface="+mn-lt"/>
              </a:rPr>
              <a:t>Patient Information: Gender, Age, Expire Flag, etc.</a:t>
            </a:r>
            <a:endParaRPr lang="en-US" sz="2000"/>
          </a:p>
          <a:p>
            <a:pPr marL="285750" indent="-285750">
              <a:buFont typeface="Arial"/>
              <a:buChar char="•"/>
            </a:pPr>
            <a:r>
              <a:rPr lang="en-US" sz="2000" b="0" dirty="0">
                <a:ea typeface="+mn-lt"/>
                <a:cs typeface="+mn-lt"/>
              </a:rPr>
              <a:t>Admission Details: Admit time, Discharge time, Diagnosis, etc.</a:t>
            </a:r>
            <a:endParaRPr lang="en-US" sz="2000"/>
          </a:p>
          <a:p>
            <a:pPr marL="285750" indent="-285750">
              <a:buFont typeface="Arial"/>
              <a:buChar char="•"/>
            </a:pPr>
            <a:r>
              <a:rPr lang="en-US" sz="2000" b="0" dirty="0">
                <a:ea typeface="+mn-lt"/>
                <a:cs typeface="+mn-lt"/>
              </a:rPr>
              <a:t>ICU Stay: ICU entry/exit times, Length of Stay (LOS)</a:t>
            </a:r>
            <a:endParaRPr lang="en-US" sz="2000"/>
          </a:p>
          <a:p>
            <a:pPr marL="285750" indent="-285750">
              <a:buFont typeface="Arial"/>
              <a:buChar char="•"/>
            </a:pPr>
            <a:r>
              <a:rPr lang="en-US" sz="2000" b="0" dirty="0">
                <a:ea typeface="+mn-lt"/>
                <a:cs typeface="+mn-lt"/>
              </a:rPr>
              <a:t>Vital Signs &amp; Lab Results: Heart Rate, Blood Pressure, Sodium, Potassium, etc.</a:t>
            </a:r>
            <a:endParaRPr lang="en-US" sz="2000" dirty="0"/>
          </a:p>
          <a:p>
            <a:endParaRPr lang="en-US" dirty="0"/>
          </a:p>
        </p:txBody>
      </p:sp>
      <p:sp>
        <p:nvSpPr>
          <p:cNvPr id="4" name="Slide Number Placeholder 3">
            <a:extLst>
              <a:ext uri="{FF2B5EF4-FFF2-40B4-BE49-F238E27FC236}">
                <a16:creationId xmlns:a16="http://schemas.microsoft.com/office/drawing/2014/main" id="{AA28CFE4-45C8-879C-42D3-D668845F1814}"/>
              </a:ext>
            </a:extLst>
          </p:cNvPr>
          <p:cNvSpPr>
            <a:spLocks noGrp="1"/>
          </p:cNvSpPr>
          <p:nvPr>
            <p:ph type="sldNum" sz="quarter" idx="12"/>
          </p:nvPr>
        </p:nvSpPr>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435582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title"/>
          </p:nvPr>
        </p:nvSpPr>
        <p:spPr>
          <a:xfrm>
            <a:off x="2455008" y="1076961"/>
            <a:ext cx="8395677" cy="637860"/>
          </a:xfrm>
        </p:spPr>
        <p:txBody>
          <a:bodyPr/>
          <a:lstStyle/>
          <a:p>
            <a:r>
              <a:rPr lang="en-US">
                <a:ea typeface="+mj-lt"/>
                <a:cs typeface="+mj-lt"/>
              </a:rPr>
              <a:t>Project Overview</a:t>
            </a:r>
            <a:endParaRPr lang="en-US"/>
          </a:p>
        </p:txBody>
      </p:sp>
      <p:sp>
        <p:nvSpPr>
          <p:cNvPr id="35" name="Content Placeholder 34">
            <a:extLst>
              <a:ext uri="{FF2B5EF4-FFF2-40B4-BE49-F238E27FC236}">
                <a16:creationId xmlns:a16="http://schemas.microsoft.com/office/drawing/2014/main" id="{EDBE6233-75E9-40D1-968F-58CA9AD0FF50}"/>
              </a:ext>
            </a:extLst>
          </p:cNvPr>
          <p:cNvSpPr>
            <a:spLocks noGrp="1"/>
          </p:cNvSpPr>
          <p:nvPr>
            <p:ph sz="half" idx="13"/>
          </p:nvPr>
        </p:nvSpPr>
        <p:spPr>
          <a:xfrm>
            <a:off x="2455008" y="2206289"/>
            <a:ext cx="8413050" cy="3244033"/>
          </a:xfrm>
        </p:spPr>
        <p:txBody>
          <a:bodyPr vert="horz" lIns="91440" tIns="0" rIns="91440" bIns="45720" rtlCol="0" anchor="t">
            <a:noAutofit/>
          </a:bodyPr>
          <a:lstStyle/>
          <a:p>
            <a:pPr marL="285750" indent="-285750">
              <a:buFont typeface="Arial"/>
              <a:buChar char="•"/>
            </a:pPr>
            <a:r>
              <a:rPr lang="en-US" sz="2000" b="1" dirty="0">
                <a:ea typeface="+mn-lt"/>
                <a:cs typeface="+mn-lt"/>
              </a:rPr>
              <a:t>Goal:</a:t>
            </a:r>
            <a:r>
              <a:rPr lang="en-US" sz="2000" dirty="0">
                <a:ea typeface="+mn-lt"/>
                <a:cs typeface="+mn-lt"/>
              </a:rPr>
              <a:t> To predict ICU mortality using patient data (vital signs and lab results).</a:t>
            </a:r>
            <a:endParaRPr lang="en-US" sz="2000"/>
          </a:p>
          <a:p>
            <a:pPr marL="285750" indent="-285750">
              <a:buFont typeface="Arial"/>
              <a:buChar char="•"/>
            </a:pPr>
            <a:r>
              <a:rPr lang="en-US" sz="2000" b="1" dirty="0">
                <a:ea typeface="+mn-lt"/>
                <a:cs typeface="+mn-lt"/>
              </a:rPr>
              <a:t>Data Source:</a:t>
            </a:r>
            <a:r>
              <a:rPr lang="en-US" sz="2000" dirty="0">
                <a:ea typeface="+mn-lt"/>
                <a:cs typeface="+mn-lt"/>
              </a:rPr>
              <a:t> ICU data including patient demographics, vitals, and lab tests.</a:t>
            </a:r>
            <a:endParaRPr lang="en-US" sz="2000"/>
          </a:p>
          <a:p>
            <a:pPr marL="285750" indent="-285750">
              <a:buFont typeface="Arial"/>
              <a:buChar char="•"/>
            </a:pPr>
            <a:r>
              <a:rPr lang="en-US" sz="2000" b="1" dirty="0">
                <a:ea typeface="+mn-lt"/>
                <a:cs typeface="+mn-lt"/>
              </a:rPr>
              <a:t>Steps:</a:t>
            </a:r>
            <a:endParaRPr lang="en-US" sz="2000"/>
          </a:p>
          <a:p>
            <a:pPr marL="568960" lvl="1" indent="-285750">
              <a:buFont typeface="Courier New"/>
              <a:buChar char="o"/>
            </a:pPr>
            <a:r>
              <a:rPr lang="en-US" sz="2000" dirty="0">
                <a:ea typeface="+mn-lt"/>
                <a:cs typeface="+mn-lt"/>
              </a:rPr>
              <a:t>Data Collection &amp; Preprocessing</a:t>
            </a:r>
            <a:endParaRPr lang="en-US" sz="2000"/>
          </a:p>
          <a:p>
            <a:pPr marL="568960" lvl="1" indent="-285750">
              <a:buFont typeface="Courier New"/>
              <a:buChar char="o"/>
            </a:pPr>
            <a:r>
              <a:rPr lang="en-US" sz="2000" dirty="0">
                <a:ea typeface="+mn-lt"/>
                <a:cs typeface="+mn-lt"/>
              </a:rPr>
              <a:t>Model Design (FCNN)</a:t>
            </a:r>
            <a:endParaRPr lang="en-US" sz="2000"/>
          </a:p>
          <a:p>
            <a:pPr marL="568960" lvl="1" indent="-285750">
              <a:buFont typeface="Courier New"/>
              <a:buChar char="o"/>
            </a:pPr>
            <a:r>
              <a:rPr lang="en-US" sz="2000" dirty="0">
                <a:ea typeface="+mn-lt"/>
                <a:cs typeface="+mn-lt"/>
              </a:rPr>
              <a:t>Training the Model</a:t>
            </a:r>
            <a:endParaRPr lang="en-US" sz="2000"/>
          </a:p>
          <a:p>
            <a:pPr marL="568960" lvl="1" indent="-285750">
              <a:buFont typeface="Courier New"/>
              <a:buChar char="o"/>
            </a:pPr>
            <a:r>
              <a:rPr lang="en-US" sz="2000" dirty="0">
                <a:ea typeface="+mn-lt"/>
                <a:cs typeface="+mn-lt"/>
              </a:rPr>
              <a:t>Evaluating Performance</a:t>
            </a:r>
            <a:endParaRPr lang="en-US" sz="2000" dirty="0"/>
          </a:p>
          <a:p>
            <a:endParaRPr lang="en-US" b="1" dirty="0"/>
          </a:p>
          <a:p>
            <a:endParaRPr lang="en-US" dirty="0"/>
          </a:p>
          <a:p>
            <a:endParaRPr lang="en-US" dirty="0"/>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103458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1341120" y="651608"/>
            <a:ext cx="9967961" cy="613437"/>
          </a:xfrm>
        </p:spPr>
        <p:txBody>
          <a:bodyPr/>
          <a:lstStyle/>
          <a:p>
            <a:r>
              <a:rPr lang="en-US">
                <a:ea typeface="+mj-lt"/>
                <a:cs typeface="+mj-lt"/>
              </a:rPr>
              <a:t>Data Preprocessing</a:t>
            </a:r>
            <a:endParaRPr lang="en-US"/>
          </a:p>
        </p:txBody>
      </p:sp>
      <p:sp>
        <p:nvSpPr>
          <p:cNvPr id="36" name="Content Placeholder 35">
            <a:extLst>
              <a:ext uri="{FF2B5EF4-FFF2-40B4-BE49-F238E27FC236}">
                <a16:creationId xmlns:a16="http://schemas.microsoft.com/office/drawing/2014/main" id="{E71298F0-74F1-FECA-0F02-495F9A2EBA7B}"/>
              </a:ext>
            </a:extLst>
          </p:cNvPr>
          <p:cNvSpPr>
            <a:spLocks noGrp="1"/>
          </p:cNvSpPr>
          <p:nvPr>
            <p:ph sz="half" idx="15"/>
          </p:nvPr>
        </p:nvSpPr>
        <p:spPr>
          <a:xfrm>
            <a:off x="5615159" y="1936421"/>
            <a:ext cx="5702496" cy="4128316"/>
          </a:xfrm>
        </p:spPr>
        <p:txBody>
          <a:bodyPr vert="horz" lIns="91440" tIns="0" rIns="91440" bIns="45720" rtlCol="0" anchor="t">
            <a:noAutofit/>
          </a:bodyPr>
          <a:lstStyle/>
          <a:p>
            <a:pPr marL="283210" indent="-283210">
              <a:buNone/>
            </a:pPr>
            <a:br>
              <a:rPr lang="en-US" sz="1100" i="1" dirty="0">
                <a:solidFill>
                  <a:srgbClr val="5C6370"/>
                </a:solidFill>
                <a:latin typeface="Consolas"/>
                <a:ea typeface="+mn-lt"/>
                <a:cs typeface="+mn-lt"/>
              </a:rPr>
            </a:br>
            <a:r>
              <a:rPr lang="en-US" sz="1200" i="1" dirty="0">
                <a:solidFill>
                  <a:srgbClr val="5C6370"/>
                </a:solidFill>
                <a:latin typeface="Consolas"/>
                <a:ea typeface="+mn-lt"/>
                <a:cs typeface="+mn-lt"/>
              </a:rPr>
              <a:t>import</a:t>
            </a:r>
            <a:r>
              <a:rPr lang="en-US" sz="1200" dirty="0">
                <a:solidFill>
                  <a:srgbClr val="ABB2BF"/>
                </a:solidFill>
                <a:latin typeface="Consolas"/>
                <a:ea typeface="+mn-lt"/>
                <a:cs typeface="+mn-lt"/>
              </a:rPr>
              <a:t> pandas </a:t>
            </a:r>
            <a:r>
              <a:rPr lang="en-US" sz="1200" dirty="0">
                <a:solidFill>
                  <a:srgbClr val="C678DD"/>
                </a:solidFill>
                <a:latin typeface="Consolas"/>
                <a:ea typeface="+mn-lt"/>
                <a:cs typeface="+mn-lt"/>
              </a:rPr>
              <a:t>as</a:t>
            </a:r>
            <a:r>
              <a:rPr lang="en-US" sz="1200" dirty="0">
                <a:solidFill>
                  <a:srgbClr val="ABB2BF"/>
                </a:solidFill>
                <a:latin typeface="Consolas"/>
                <a:ea typeface="+mn-lt"/>
                <a:cs typeface="+mn-lt"/>
              </a:rPr>
              <a:t> pd </a:t>
            </a:r>
            <a:br>
              <a:rPr lang="en-US" sz="1200" dirty="0">
                <a:latin typeface="Consolas"/>
                <a:ea typeface="+mn-lt"/>
                <a:cs typeface="+mn-lt"/>
              </a:rPr>
            </a:br>
            <a:r>
              <a:rPr lang="en-US" sz="1200" dirty="0">
                <a:solidFill>
                  <a:srgbClr val="ABB2BF"/>
                </a:solidFill>
                <a:latin typeface="Consolas"/>
                <a:ea typeface="+mn-lt"/>
                <a:cs typeface="+mn-lt"/>
              </a:rPr>
              <a:t># Load data </a:t>
            </a:r>
            <a:br>
              <a:rPr lang="en-US" sz="1200" dirty="0">
                <a:latin typeface="Consolas"/>
                <a:ea typeface="+mn-lt"/>
                <a:cs typeface="+mn-lt"/>
              </a:rPr>
            </a:br>
            <a:r>
              <a:rPr lang="en-US" sz="1200" dirty="0">
                <a:solidFill>
                  <a:srgbClr val="ABB2BF"/>
                </a:solidFill>
                <a:latin typeface="Consolas"/>
                <a:ea typeface="+mn-lt"/>
                <a:cs typeface="+mn-lt"/>
              </a:rPr>
              <a:t>patients = </a:t>
            </a:r>
            <a:r>
              <a:rPr lang="en-US" sz="1200" err="1">
                <a:solidFill>
                  <a:srgbClr val="ABB2BF"/>
                </a:solidFill>
                <a:latin typeface="Consolas"/>
                <a:ea typeface="+mn-lt"/>
                <a:cs typeface="+mn-lt"/>
              </a:rPr>
              <a:t>pd.read_csv</a:t>
            </a:r>
            <a:r>
              <a:rPr lang="en-US" sz="1200" dirty="0">
                <a:solidFill>
                  <a:srgbClr val="ABB2BF"/>
                </a:solidFill>
                <a:latin typeface="Consolas"/>
                <a:ea typeface="+mn-lt"/>
                <a:cs typeface="+mn-lt"/>
              </a:rPr>
              <a:t>(</a:t>
            </a:r>
            <a:r>
              <a:rPr lang="en-US" sz="1200" dirty="0">
                <a:solidFill>
                  <a:srgbClr val="98C379"/>
                </a:solidFill>
                <a:latin typeface="Consolas"/>
                <a:ea typeface="+mn-lt"/>
                <a:cs typeface="+mn-lt"/>
              </a:rPr>
              <a:t>'PATIENTS.csv'</a:t>
            </a:r>
            <a:r>
              <a:rPr lang="en-US" sz="1200" dirty="0">
                <a:solidFill>
                  <a:srgbClr val="ABB2BF"/>
                </a:solidFill>
                <a:latin typeface="Consolas"/>
                <a:ea typeface="+mn-lt"/>
                <a:cs typeface="+mn-lt"/>
              </a:rPr>
              <a:t>, </a:t>
            </a:r>
            <a:r>
              <a:rPr lang="en-US" sz="1200" err="1">
                <a:solidFill>
                  <a:srgbClr val="ABB2BF"/>
                </a:solidFill>
                <a:latin typeface="Consolas"/>
                <a:ea typeface="+mn-lt"/>
                <a:cs typeface="+mn-lt"/>
              </a:rPr>
              <a:t>low_memory</a:t>
            </a:r>
            <a:r>
              <a:rPr lang="en-US" sz="1200" dirty="0">
                <a:solidFill>
                  <a:srgbClr val="ABB2BF"/>
                </a:solidFill>
                <a:latin typeface="Consolas"/>
                <a:ea typeface="+mn-lt"/>
                <a:cs typeface="+mn-lt"/>
              </a:rPr>
              <a:t>=</a:t>
            </a:r>
            <a:r>
              <a:rPr lang="en-US" sz="1200" dirty="0">
                <a:solidFill>
                  <a:srgbClr val="C678DD"/>
                </a:solidFill>
                <a:latin typeface="Consolas"/>
                <a:ea typeface="+mn-lt"/>
                <a:cs typeface="+mn-lt"/>
              </a:rPr>
              <a:t>False</a:t>
            </a:r>
            <a:r>
              <a:rPr lang="en-US" sz="1200" dirty="0">
                <a:solidFill>
                  <a:srgbClr val="ABB2BF"/>
                </a:solidFill>
                <a:latin typeface="Consolas"/>
                <a:ea typeface="+mn-lt"/>
                <a:cs typeface="+mn-lt"/>
              </a:rPr>
              <a:t>) </a:t>
            </a:r>
            <a:br>
              <a:rPr lang="en-US" sz="1200" dirty="0">
                <a:latin typeface="Consolas"/>
                <a:ea typeface="+mn-lt"/>
                <a:cs typeface="+mn-lt"/>
              </a:rPr>
            </a:br>
            <a:r>
              <a:rPr lang="en-US" sz="1200" dirty="0">
                <a:solidFill>
                  <a:srgbClr val="ABB2BF"/>
                </a:solidFill>
                <a:latin typeface="Consolas"/>
                <a:ea typeface="+mn-lt"/>
                <a:cs typeface="+mn-lt"/>
              </a:rPr>
              <a:t>admissions = </a:t>
            </a:r>
            <a:r>
              <a:rPr lang="en-US" sz="1200" err="1">
                <a:solidFill>
                  <a:srgbClr val="ABB2BF"/>
                </a:solidFill>
                <a:latin typeface="Consolas"/>
                <a:ea typeface="+mn-lt"/>
                <a:cs typeface="+mn-lt"/>
              </a:rPr>
              <a:t>pd.read_csv</a:t>
            </a:r>
            <a:r>
              <a:rPr lang="en-US" sz="1200" dirty="0">
                <a:solidFill>
                  <a:srgbClr val="ABB2BF"/>
                </a:solidFill>
                <a:latin typeface="Consolas"/>
                <a:ea typeface="+mn-lt"/>
                <a:cs typeface="+mn-lt"/>
              </a:rPr>
              <a:t>(</a:t>
            </a:r>
            <a:r>
              <a:rPr lang="en-US" sz="1200" dirty="0">
                <a:solidFill>
                  <a:srgbClr val="98C379"/>
                </a:solidFill>
                <a:latin typeface="Consolas"/>
                <a:ea typeface="+mn-lt"/>
                <a:cs typeface="+mn-lt"/>
              </a:rPr>
              <a:t>'ADMISSIONS.csv'</a:t>
            </a:r>
            <a:r>
              <a:rPr lang="en-US" sz="1200" dirty="0">
                <a:solidFill>
                  <a:srgbClr val="ABB2BF"/>
                </a:solidFill>
                <a:latin typeface="Consolas"/>
                <a:ea typeface="+mn-lt"/>
                <a:cs typeface="+mn-lt"/>
              </a:rPr>
              <a:t>, </a:t>
            </a:r>
            <a:r>
              <a:rPr lang="en-US" sz="1200" err="1">
                <a:solidFill>
                  <a:srgbClr val="ABB2BF"/>
                </a:solidFill>
                <a:latin typeface="Consolas"/>
                <a:ea typeface="+mn-lt"/>
                <a:cs typeface="+mn-lt"/>
              </a:rPr>
              <a:t>low_memory</a:t>
            </a:r>
            <a:r>
              <a:rPr lang="en-US" sz="1200" dirty="0">
                <a:solidFill>
                  <a:srgbClr val="ABB2BF"/>
                </a:solidFill>
                <a:latin typeface="Consolas"/>
                <a:ea typeface="+mn-lt"/>
                <a:cs typeface="+mn-lt"/>
              </a:rPr>
              <a:t>=</a:t>
            </a:r>
            <a:r>
              <a:rPr lang="en-US" sz="1200" dirty="0">
                <a:solidFill>
                  <a:srgbClr val="C678DD"/>
                </a:solidFill>
                <a:latin typeface="Consolas"/>
                <a:ea typeface="+mn-lt"/>
                <a:cs typeface="+mn-lt"/>
              </a:rPr>
              <a:t>False</a:t>
            </a:r>
            <a:r>
              <a:rPr lang="en-US" sz="1200" dirty="0">
                <a:solidFill>
                  <a:srgbClr val="ABB2BF"/>
                </a:solidFill>
                <a:latin typeface="Consolas"/>
                <a:ea typeface="+mn-lt"/>
                <a:cs typeface="+mn-lt"/>
              </a:rPr>
              <a:t>) </a:t>
            </a:r>
            <a:br>
              <a:rPr lang="en-US" sz="1200" dirty="0">
                <a:latin typeface="Consolas"/>
                <a:ea typeface="+mn-lt"/>
                <a:cs typeface="+mn-lt"/>
              </a:rPr>
            </a:br>
            <a:r>
              <a:rPr lang="en-US" sz="1200" err="1">
                <a:solidFill>
                  <a:srgbClr val="ABB2BF"/>
                </a:solidFill>
                <a:latin typeface="Consolas"/>
                <a:ea typeface="+mn-lt"/>
                <a:cs typeface="+mn-lt"/>
              </a:rPr>
              <a:t>icustays</a:t>
            </a:r>
            <a:r>
              <a:rPr lang="en-US" sz="1200" dirty="0">
                <a:solidFill>
                  <a:srgbClr val="ABB2BF"/>
                </a:solidFill>
                <a:latin typeface="Consolas"/>
                <a:ea typeface="+mn-lt"/>
                <a:cs typeface="+mn-lt"/>
              </a:rPr>
              <a:t> = </a:t>
            </a:r>
            <a:r>
              <a:rPr lang="en-US" sz="1200" err="1">
                <a:solidFill>
                  <a:srgbClr val="ABB2BF"/>
                </a:solidFill>
                <a:latin typeface="Consolas"/>
                <a:ea typeface="+mn-lt"/>
                <a:cs typeface="+mn-lt"/>
              </a:rPr>
              <a:t>pd.read_csv</a:t>
            </a:r>
            <a:r>
              <a:rPr lang="en-US" sz="1200" dirty="0">
                <a:solidFill>
                  <a:srgbClr val="ABB2BF"/>
                </a:solidFill>
                <a:latin typeface="Consolas"/>
                <a:ea typeface="+mn-lt"/>
                <a:cs typeface="+mn-lt"/>
              </a:rPr>
              <a:t>(</a:t>
            </a:r>
            <a:r>
              <a:rPr lang="en-US" sz="1200" dirty="0">
                <a:solidFill>
                  <a:srgbClr val="98C379"/>
                </a:solidFill>
                <a:latin typeface="Consolas"/>
                <a:ea typeface="+mn-lt"/>
                <a:cs typeface="+mn-lt"/>
              </a:rPr>
              <a:t>'ICUSTAYS.csv'</a:t>
            </a:r>
            <a:r>
              <a:rPr lang="en-US" sz="1200" dirty="0">
                <a:solidFill>
                  <a:srgbClr val="ABB2BF"/>
                </a:solidFill>
                <a:latin typeface="Consolas"/>
                <a:ea typeface="+mn-lt"/>
                <a:cs typeface="+mn-lt"/>
              </a:rPr>
              <a:t>, </a:t>
            </a:r>
            <a:r>
              <a:rPr lang="en-US" sz="1200" err="1">
                <a:solidFill>
                  <a:srgbClr val="ABB2BF"/>
                </a:solidFill>
                <a:latin typeface="Consolas"/>
                <a:ea typeface="+mn-lt"/>
                <a:cs typeface="+mn-lt"/>
              </a:rPr>
              <a:t>low_memory</a:t>
            </a:r>
            <a:r>
              <a:rPr lang="en-US" sz="1200" dirty="0">
                <a:solidFill>
                  <a:srgbClr val="ABB2BF"/>
                </a:solidFill>
                <a:latin typeface="Consolas"/>
                <a:ea typeface="+mn-lt"/>
                <a:cs typeface="+mn-lt"/>
              </a:rPr>
              <a:t>=</a:t>
            </a:r>
            <a:r>
              <a:rPr lang="en-US" sz="1200" dirty="0">
                <a:solidFill>
                  <a:srgbClr val="C678DD"/>
                </a:solidFill>
                <a:latin typeface="Consolas"/>
                <a:ea typeface="+mn-lt"/>
                <a:cs typeface="+mn-lt"/>
              </a:rPr>
              <a:t>False</a:t>
            </a:r>
            <a:r>
              <a:rPr lang="en-US" sz="1200" dirty="0">
                <a:solidFill>
                  <a:srgbClr val="ABB2BF"/>
                </a:solidFill>
                <a:latin typeface="Consolas"/>
                <a:ea typeface="+mn-lt"/>
                <a:cs typeface="+mn-lt"/>
              </a:rPr>
              <a:t>) </a:t>
            </a:r>
            <a:br>
              <a:rPr lang="en-US" sz="1200" dirty="0">
                <a:latin typeface="Consolas"/>
                <a:ea typeface="+mn-lt"/>
                <a:cs typeface="+mn-lt"/>
              </a:rPr>
            </a:br>
            <a:r>
              <a:rPr lang="en-US" sz="1200" err="1">
                <a:solidFill>
                  <a:srgbClr val="ABB2BF"/>
                </a:solidFill>
                <a:latin typeface="Consolas"/>
                <a:ea typeface="+mn-lt"/>
                <a:cs typeface="+mn-lt"/>
              </a:rPr>
              <a:t>chartevents</a:t>
            </a:r>
            <a:r>
              <a:rPr lang="en-US" sz="1200" dirty="0">
                <a:solidFill>
                  <a:srgbClr val="ABB2BF"/>
                </a:solidFill>
                <a:latin typeface="Consolas"/>
                <a:ea typeface="+mn-lt"/>
                <a:cs typeface="+mn-lt"/>
              </a:rPr>
              <a:t> = </a:t>
            </a:r>
            <a:r>
              <a:rPr lang="en-US" sz="1200" err="1">
                <a:solidFill>
                  <a:srgbClr val="ABB2BF"/>
                </a:solidFill>
                <a:latin typeface="Consolas"/>
                <a:ea typeface="+mn-lt"/>
                <a:cs typeface="+mn-lt"/>
              </a:rPr>
              <a:t>pd.read_csv</a:t>
            </a:r>
            <a:r>
              <a:rPr lang="en-US" sz="1200" dirty="0">
                <a:solidFill>
                  <a:srgbClr val="ABB2BF"/>
                </a:solidFill>
                <a:latin typeface="Consolas"/>
                <a:ea typeface="+mn-lt"/>
                <a:cs typeface="+mn-lt"/>
              </a:rPr>
              <a:t>(</a:t>
            </a:r>
            <a:r>
              <a:rPr lang="en-US" sz="1200" dirty="0">
                <a:solidFill>
                  <a:srgbClr val="98C379"/>
                </a:solidFill>
                <a:latin typeface="Consolas"/>
                <a:ea typeface="+mn-lt"/>
                <a:cs typeface="+mn-lt"/>
              </a:rPr>
              <a:t>'CHARTEVENTS.csv'</a:t>
            </a:r>
            <a:r>
              <a:rPr lang="en-US" sz="1200" dirty="0">
                <a:solidFill>
                  <a:srgbClr val="ABB2BF"/>
                </a:solidFill>
                <a:latin typeface="Consolas"/>
                <a:ea typeface="+mn-lt"/>
                <a:cs typeface="+mn-lt"/>
              </a:rPr>
              <a:t>, </a:t>
            </a:r>
            <a:r>
              <a:rPr lang="en-US" sz="1200" err="1">
                <a:solidFill>
                  <a:srgbClr val="ABB2BF"/>
                </a:solidFill>
                <a:latin typeface="Consolas"/>
                <a:ea typeface="+mn-lt"/>
                <a:cs typeface="+mn-lt"/>
              </a:rPr>
              <a:t>low_memory</a:t>
            </a:r>
            <a:r>
              <a:rPr lang="en-US" sz="1200" dirty="0">
                <a:solidFill>
                  <a:srgbClr val="ABB2BF"/>
                </a:solidFill>
                <a:latin typeface="Consolas"/>
                <a:ea typeface="+mn-lt"/>
                <a:cs typeface="+mn-lt"/>
              </a:rPr>
              <a:t>=</a:t>
            </a:r>
            <a:r>
              <a:rPr lang="en-US" sz="1200" dirty="0">
                <a:solidFill>
                  <a:srgbClr val="C678DD"/>
                </a:solidFill>
                <a:latin typeface="Consolas"/>
                <a:ea typeface="+mn-lt"/>
                <a:cs typeface="+mn-lt"/>
              </a:rPr>
              <a:t>False</a:t>
            </a:r>
            <a:r>
              <a:rPr lang="en-US" sz="1200" dirty="0">
                <a:solidFill>
                  <a:srgbClr val="ABB2BF"/>
                </a:solidFill>
                <a:latin typeface="Consolas"/>
                <a:ea typeface="+mn-lt"/>
                <a:cs typeface="+mn-lt"/>
              </a:rPr>
              <a:t>) </a:t>
            </a:r>
            <a:br>
              <a:rPr lang="en-US" sz="1200" dirty="0">
                <a:latin typeface="Consolas"/>
                <a:ea typeface="+mn-lt"/>
                <a:cs typeface="+mn-lt"/>
              </a:rPr>
            </a:br>
            <a:r>
              <a:rPr lang="en-US" sz="1200" err="1">
                <a:solidFill>
                  <a:srgbClr val="ABB2BF"/>
                </a:solidFill>
                <a:latin typeface="Consolas"/>
                <a:ea typeface="+mn-lt"/>
                <a:cs typeface="+mn-lt"/>
              </a:rPr>
              <a:t>labevents</a:t>
            </a:r>
            <a:r>
              <a:rPr lang="en-US" sz="1200" dirty="0">
                <a:solidFill>
                  <a:srgbClr val="ABB2BF"/>
                </a:solidFill>
                <a:latin typeface="Consolas"/>
                <a:ea typeface="+mn-lt"/>
                <a:cs typeface="+mn-lt"/>
              </a:rPr>
              <a:t> = </a:t>
            </a:r>
            <a:r>
              <a:rPr lang="en-US" sz="1200" err="1">
                <a:solidFill>
                  <a:srgbClr val="ABB2BF"/>
                </a:solidFill>
                <a:latin typeface="Consolas"/>
                <a:ea typeface="+mn-lt"/>
                <a:cs typeface="+mn-lt"/>
              </a:rPr>
              <a:t>pd.read_csv</a:t>
            </a:r>
            <a:r>
              <a:rPr lang="en-US" sz="1200" dirty="0">
                <a:solidFill>
                  <a:srgbClr val="ABB2BF"/>
                </a:solidFill>
                <a:latin typeface="Consolas"/>
                <a:ea typeface="+mn-lt"/>
                <a:cs typeface="+mn-lt"/>
              </a:rPr>
              <a:t>(</a:t>
            </a:r>
            <a:r>
              <a:rPr lang="en-US" sz="1200" dirty="0">
                <a:solidFill>
                  <a:srgbClr val="98C379"/>
                </a:solidFill>
                <a:latin typeface="Consolas"/>
                <a:ea typeface="+mn-lt"/>
                <a:cs typeface="+mn-lt"/>
              </a:rPr>
              <a:t>'LABEVENTS.csv'</a:t>
            </a:r>
            <a:r>
              <a:rPr lang="en-US" sz="1200" dirty="0">
                <a:solidFill>
                  <a:srgbClr val="ABB2BF"/>
                </a:solidFill>
                <a:latin typeface="Consolas"/>
                <a:ea typeface="+mn-lt"/>
                <a:cs typeface="+mn-lt"/>
              </a:rPr>
              <a:t>, </a:t>
            </a:r>
            <a:r>
              <a:rPr lang="en-US" sz="1200" err="1">
                <a:solidFill>
                  <a:srgbClr val="ABB2BF"/>
                </a:solidFill>
                <a:latin typeface="Consolas"/>
                <a:ea typeface="+mn-lt"/>
                <a:cs typeface="+mn-lt"/>
              </a:rPr>
              <a:t>low_memory</a:t>
            </a:r>
            <a:r>
              <a:rPr lang="en-US" sz="1200" dirty="0">
                <a:solidFill>
                  <a:srgbClr val="ABB2BF"/>
                </a:solidFill>
                <a:latin typeface="Consolas"/>
                <a:ea typeface="+mn-lt"/>
                <a:cs typeface="+mn-lt"/>
              </a:rPr>
              <a:t>=</a:t>
            </a:r>
            <a:r>
              <a:rPr lang="en-US" sz="1200" dirty="0">
                <a:solidFill>
                  <a:srgbClr val="C678DD"/>
                </a:solidFill>
                <a:latin typeface="Consolas"/>
                <a:ea typeface="+mn-lt"/>
                <a:cs typeface="+mn-lt"/>
              </a:rPr>
              <a:t>False</a:t>
            </a:r>
            <a:r>
              <a:rPr lang="en-US" sz="1200" dirty="0">
                <a:solidFill>
                  <a:srgbClr val="ABB2BF"/>
                </a:solidFill>
                <a:latin typeface="Consolas"/>
                <a:ea typeface="+mn-lt"/>
                <a:cs typeface="+mn-lt"/>
              </a:rPr>
              <a:t>) </a:t>
            </a:r>
            <a:br>
              <a:rPr lang="en-US" sz="1200" dirty="0">
                <a:latin typeface="Consolas"/>
                <a:ea typeface="+mn-lt"/>
                <a:cs typeface="+mn-lt"/>
              </a:rPr>
            </a:br>
            <a:r>
              <a:rPr lang="en-US" sz="1200" dirty="0">
                <a:solidFill>
                  <a:srgbClr val="ABB2BF"/>
                </a:solidFill>
                <a:latin typeface="Consolas"/>
                <a:ea typeface="+mn-lt"/>
                <a:cs typeface="+mn-lt"/>
              </a:rPr>
              <a:t> </a:t>
            </a:r>
            <a:br>
              <a:rPr lang="en-US" sz="1200" dirty="0">
                <a:latin typeface="Consolas"/>
                <a:ea typeface="+mn-lt"/>
                <a:cs typeface="+mn-lt"/>
              </a:rPr>
            </a:br>
            <a:r>
              <a:rPr lang="en-US" sz="1200" dirty="0">
                <a:solidFill>
                  <a:srgbClr val="ABB2BF"/>
                </a:solidFill>
                <a:latin typeface="Consolas"/>
                <a:ea typeface="+mn-lt"/>
                <a:cs typeface="+mn-lt"/>
              </a:rPr>
              <a:t># Merge patient, admission, and ICU stay data </a:t>
            </a:r>
            <a:br>
              <a:rPr lang="en-US" sz="1200" dirty="0">
                <a:latin typeface="Consolas"/>
                <a:ea typeface="+mn-lt"/>
                <a:cs typeface="+mn-lt"/>
              </a:rPr>
            </a:br>
            <a:r>
              <a:rPr lang="en-US" sz="1200" err="1">
                <a:solidFill>
                  <a:srgbClr val="ABB2BF"/>
                </a:solidFill>
                <a:latin typeface="Consolas"/>
                <a:ea typeface="+mn-lt"/>
                <a:cs typeface="+mn-lt"/>
              </a:rPr>
              <a:t>merged_df</a:t>
            </a:r>
            <a:r>
              <a:rPr lang="en-US" sz="1200" dirty="0">
                <a:solidFill>
                  <a:srgbClr val="ABB2BF"/>
                </a:solidFill>
                <a:latin typeface="Consolas"/>
                <a:ea typeface="+mn-lt"/>
                <a:cs typeface="+mn-lt"/>
              </a:rPr>
              <a:t> = </a:t>
            </a:r>
            <a:r>
              <a:rPr lang="en-US" sz="1200" err="1">
                <a:solidFill>
                  <a:srgbClr val="ABB2BF"/>
                </a:solidFill>
                <a:latin typeface="Consolas"/>
                <a:ea typeface="+mn-lt"/>
                <a:cs typeface="+mn-lt"/>
              </a:rPr>
              <a:t>icustays.merge</a:t>
            </a:r>
            <a:r>
              <a:rPr lang="en-US" sz="1200" dirty="0">
                <a:solidFill>
                  <a:srgbClr val="ABB2BF"/>
                </a:solidFill>
                <a:latin typeface="Consolas"/>
                <a:ea typeface="+mn-lt"/>
                <a:cs typeface="+mn-lt"/>
              </a:rPr>
              <a:t>(admissions, on=[</a:t>
            </a:r>
            <a:r>
              <a:rPr lang="en-US" sz="1200" dirty="0">
                <a:solidFill>
                  <a:srgbClr val="98C379"/>
                </a:solidFill>
                <a:latin typeface="Consolas"/>
                <a:ea typeface="+mn-lt"/>
                <a:cs typeface="+mn-lt"/>
              </a:rPr>
              <a:t>'SUBJECT_ID'</a:t>
            </a:r>
            <a:r>
              <a:rPr lang="en-US" sz="1200" dirty="0">
                <a:solidFill>
                  <a:srgbClr val="ABB2BF"/>
                </a:solidFill>
                <a:latin typeface="Consolas"/>
                <a:ea typeface="+mn-lt"/>
                <a:cs typeface="+mn-lt"/>
              </a:rPr>
              <a:t>, </a:t>
            </a:r>
            <a:r>
              <a:rPr lang="en-US" sz="1200" dirty="0">
                <a:solidFill>
                  <a:srgbClr val="98C379"/>
                </a:solidFill>
                <a:latin typeface="Consolas"/>
                <a:ea typeface="+mn-lt"/>
                <a:cs typeface="+mn-lt"/>
              </a:rPr>
              <a:t>'HADM_ID'</a:t>
            </a:r>
            <a:r>
              <a:rPr lang="en-US" sz="1200" dirty="0">
                <a:solidFill>
                  <a:srgbClr val="ABB2BF"/>
                </a:solidFill>
                <a:latin typeface="Consolas"/>
                <a:ea typeface="+mn-lt"/>
                <a:cs typeface="+mn-lt"/>
              </a:rPr>
              <a:t>], how=</a:t>
            </a:r>
            <a:r>
              <a:rPr lang="en-US" sz="1200" dirty="0">
                <a:solidFill>
                  <a:srgbClr val="98C379"/>
                </a:solidFill>
                <a:latin typeface="Consolas"/>
                <a:ea typeface="+mn-lt"/>
                <a:cs typeface="+mn-lt"/>
              </a:rPr>
              <a:t>'inner'</a:t>
            </a:r>
            <a:r>
              <a:rPr lang="en-US" sz="1200" dirty="0">
                <a:solidFill>
                  <a:srgbClr val="ABB2BF"/>
                </a:solidFill>
                <a:latin typeface="Consolas"/>
                <a:ea typeface="+mn-lt"/>
                <a:cs typeface="+mn-lt"/>
              </a:rPr>
              <a:t>) \ </a:t>
            </a:r>
            <a:br>
              <a:rPr lang="en-US" sz="1200" dirty="0">
                <a:latin typeface="Consolas"/>
                <a:ea typeface="+mn-lt"/>
                <a:cs typeface="+mn-lt"/>
              </a:rPr>
            </a:br>
            <a:r>
              <a:rPr lang="en-US" sz="1200" dirty="0">
                <a:solidFill>
                  <a:srgbClr val="ABB2BF"/>
                </a:solidFill>
                <a:latin typeface="Consolas"/>
                <a:ea typeface="+mn-lt"/>
                <a:cs typeface="+mn-lt"/>
              </a:rPr>
              <a:t>                .merge(patients, on=</a:t>
            </a:r>
            <a:r>
              <a:rPr lang="en-US" sz="1200" dirty="0">
                <a:solidFill>
                  <a:srgbClr val="98C379"/>
                </a:solidFill>
                <a:latin typeface="Consolas"/>
                <a:ea typeface="+mn-lt"/>
                <a:cs typeface="+mn-lt"/>
              </a:rPr>
              <a:t>'SUBJECT_ID'</a:t>
            </a:r>
            <a:r>
              <a:rPr lang="en-US" sz="1200" dirty="0">
                <a:solidFill>
                  <a:srgbClr val="ABB2BF"/>
                </a:solidFill>
                <a:latin typeface="Consolas"/>
                <a:ea typeface="+mn-lt"/>
                <a:cs typeface="+mn-lt"/>
              </a:rPr>
              <a:t>, how=</a:t>
            </a:r>
            <a:r>
              <a:rPr lang="en-US" sz="1200" dirty="0">
                <a:solidFill>
                  <a:srgbClr val="98C379"/>
                </a:solidFill>
                <a:latin typeface="Consolas"/>
                <a:ea typeface="+mn-lt"/>
                <a:cs typeface="+mn-lt"/>
              </a:rPr>
              <a:t>'inner'</a:t>
            </a:r>
            <a:r>
              <a:rPr lang="en-US" sz="1200" dirty="0">
                <a:solidFill>
                  <a:srgbClr val="ABB2BF"/>
                </a:solidFill>
                <a:latin typeface="Consolas"/>
                <a:ea typeface="+mn-lt"/>
                <a:cs typeface="+mn-lt"/>
              </a:rPr>
              <a:t>) </a:t>
            </a:r>
            <a:br>
              <a:rPr lang="en-US" sz="1200" dirty="0">
                <a:latin typeface="Consolas"/>
                <a:ea typeface="+mn-lt"/>
                <a:cs typeface="+mn-lt"/>
              </a:rPr>
            </a:br>
            <a:r>
              <a:rPr lang="en-US" sz="1200" dirty="0">
                <a:solidFill>
                  <a:srgbClr val="ABB2BF"/>
                </a:solidFill>
                <a:latin typeface="Consolas"/>
                <a:ea typeface="+mn-lt"/>
                <a:cs typeface="+mn-lt"/>
              </a:rPr>
              <a:t> </a:t>
            </a:r>
            <a:br>
              <a:rPr lang="en-US" sz="1200" dirty="0">
                <a:latin typeface="Consolas"/>
                <a:ea typeface="+mn-lt"/>
                <a:cs typeface="+mn-lt"/>
              </a:rPr>
            </a:br>
            <a:r>
              <a:rPr lang="en-US" sz="1200" dirty="0">
                <a:solidFill>
                  <a:srgbClr val="ABB2BF"/>
                </a:solidFill>
                <a:latin typeface="Consolas"/>
                <a:ea typeface="+mn-lt"/>
                <a:cs typeface="+mn-lt"/>
              </a:rPr>
              <a:t># Add mortality flag as the target variable </a:t>
            </a:r>
            <a:br>
              <a:rPr lang="en-US" sz="1200" dirty="0">
                <a:latin typeface="Consolas"/>
                <a:ea typeface="+mn-lt"/>
                <a:cs typeface="+mn-lt"/>
              </a:rPr>
            </a:br>
            <a:r>
              <a:rPr lang="en-US" sz="1200" err="1">
                <a:solidFill>
                  <a:srgbClr val="ABB2BF"/>
                </a:solidFill>
                <a:latin typeface="Consolas"/>
                <a:ea typeface="+mn-lt"/>
                <a:cs typeface="+mn-lt"/>
              </a:rPr>
              <a:t>merged_df</a:t>
            </a:r>
            <a:r>
              <a:rPr lang="en-US" sz="1200" dirty="0">
                <a:solidFill>
                  <a:srgbClr val="ABB2BF"/>
                </a:solidFill>
                <a:latin typeface="Consolas"/>
                <a:ea typeface="+mn-lt"/>
                <a:cs typeface="+mn-lt"/>
              </a:rPr>
              <a:t>[</a:t>
            </a:r>
            <a:r>
              <a:rPr lang="en-US" sz="1200" dirty="0">
                <a:solidFill>
                  <a:srgbClr val="98C379"/>
                </a:solidFill>
                <a:latin typeface="Consolas"/>
                <a:ea typeface="+mn-lt"/>
                <a:cs typeface="+mn-lt"/>
              </a:rPr>
              <a:t>'MORTALITY'</a:t>
            </a:r>
            <a:r>
              <a:rPr lang="en-US" sz="1200" dirty="0">
                <a:solidFill>
                  <a:srgbClr val="ABB2BF"/>
                </a:solidFill>
                <a:latin typeface="Consolas"/>
                <a:ea typeface="+mn-lt"/>
                <a:cs typeface="+mn-lt"/>
              </a:rPr>
              <a:t>] = </a:t>
            </a:r>
            <a:r>
              <a:rPr lang="en-US" sz="1200" err="1">
                <a:solidFill>
                  <a:srgbClr val="ABB2BF"/>
                </a:solidFill>
                <a:latin typeface="Consolas"/>
                <a:ea typeface="+mn-lt"/>
                <a:cs typeface="+mn-lt"/>
              </a:rPr>
              <a:t>merged_df</a:t>
            </a:r>
            <a:r>
              <a:rPr lang="en-US" sz="1200" dirty="0">
                <a:solidFill>
                  <a:srgbClr val="ABB2BF"/>
                </a:solidFill>
                <a:latin typeface="Consolas"/>
                <a:ea typeface="+mn-lt"/>
                <a:cs typeface="+mn-lt"/>
              </a:rPr>
              <a:t>[</a:t>
            </a:r>
            <a:r>
              <a:rPr lang="en-US" sz="1200" dirty="0">
                <a:solidFill>
                  <a:srgbClr val="98C379"/>
                </a:solidFill>
                <a:latin typeface="Consolas"/>
                <a:ea typeface="+mn-lt"/>
                <a:cs typeface="+mn-lt"/>
              </a:rPr>
              <a:t>'HOSPITAL_EXPIRE_FLAG'</a:t>
            </a:r>
            <a:r>
              <a:rPr lang="en-US" sz="1200" dirty="0">
                <a:solidFill>
                  <a:srgbClr val="ABB2BF"/>
                </a:solidFill>
                <a:latin typeface="Consolas"/>
                <a:ea typeface="+mn-lt"/>
                <a:cs typeface="+mn-lt"/>
              </a:rPr>
              <a:t>]</a:t>
            </a:r>
            <a:endParaRPr lang="en-US" sz="1200" dirty="0">
              <a:solidFill>
                <a:srgbClr val="ABB2BF"/>
              </a:solidFill>
              <a:latin typeface="Consolas"/>
            </a:endParaRPr>
          </a:p>
          <a:p>
            <a:pPr marL="283210" indent="-283210">
              <a:buNone/>
            </a:pPr>
            <a:endParaRPr lang="en-US" sz="1050" dirty="0">
              <a:solidFill>
                <a:schemeClr val="tx2"/>
              </a:solidFill>
              <a:latin typeface="Tenorite"/>
              <a:ea typeface="+mn-lt"/>
              <a:cs typeface="Courier New"/>
            </a:endParaRPr>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5</a:t>
            </a:fld>
            <a:endParaRPr lang="en-US" dirty="0"/>
          </a:p>
        </p:txBody>
      </p:sp>
      <p:sp>
        <p:nvSpPr>
          <p:cNvPr id="12" name="Content Placeholder 35">
            <a:extLst>
              <a:ext uri="{FF2B5EF4-FFF2-40B4-BE49-F238E27FC236}">
                <a16:creationId xmlns:a16="http://schemas.microsoft.com/office/drawing/2014/main" id="{A64DA4A8-E414-7B0E-1C0F-FE1B4BECE295}"/>
              </a:ext>
            </a:extLst>
          </p:cNvPr>
          <p:cNvSpPr txBox="1">
            <a:spLocks/>
          </p:cNvSpPr>
          <p:nvPr/>
        </p:nvSpPr>
        <p:spPr>
          <a:xfrm>
            <a:off x="1107635" y="1942283"/>
            <a:ext cx="4989343" cy="4128316"/>
          </a:xfrm>
          <a:prstGeom prst="rect">
            <a:avLst/>
          </a:prstGeom>
        </p:spPr>
        <p:txBody>
          <a:bodyPr vert="horz" lIns="91440" tIns="0" rIns="91440" bIns="45720" rtlCol="0" anchor="t">
            <a:noAutofit/>
          </a:bodyPr>
          <a:lstStyle>
            <a:lvl1pPr marL="283464" indent="-283464" algn="l" defTabSz="914400" rtl="0" eaLnBrk="1" latinLnBrk="0" hangingPunct="1">
              <a:lnSpc>
                <a:spcPct val="100000"/>
              </a:lnSpc>
              <a:spcBef>
                <a:spcPts val="1000"/>
              </a:spcBef>
              <a:buFont typeface="+mj-lt"/>
              <a:buAutoNum type="arabicPeriod"/>
              <a:defRPr sz="1800" b="0" kern="1200" spc="50" baseline="0">
                <a:solidFill>
                  <a:schemeClr val="tx1"/>
                </a:solidFill>
                <a:latin typeface="+mn-lt"/>
                <a:ea typeface="+mn-ea"/>
                <a:cs typeface="+mn-cs"/>
              </a:defRPr>
            </a:lvl1pPr>
            <a:lvl2pPr marL="566928" indent="-342900" algn="l" defTabSz="914400" rtl="0" eaLnBrk="1" latinLnBrk="0" hangingPunct="1">
              <a:lnSpc>
                <a:spcPct val="100000"/>
              </a:lnSpc>
              <a:spcBef>
                <a:spcPts val="1000"/>
              </a:spcBef>
              <a:buFont typeface="+mj-lt"/>
              <a:buAutoNum type="alphaLcPeriod"/>
              <a:defRPr sz="1800" kern="1200" spc="50" baseline="0">
                <a:solidFill>
                  <a:schemeClr val="tx1"/>
                </a:solidFill>
                <a:latin typeface="+mn-lt"/>
                <a:ea typeface="+mn-ea"/>
                <a:cs typeface="+mn-cs"/>
              </a:defRPr>
            </a:lvl2pPr>
            <a:lvl3pPr marL="850392" indent="-342900" algn="l" defTabSz="914400" rtl="0" eaLnBrk="1" latinLnBrk="0" hangingPunct="1">
              <a:lnSpc>
                <a:spcPct val="100000"/>
              </a:lnSpc>
              <a:spcBef>
                <a:spcPts val="1000"/>
              </a:spcBef>
              <a:buFont typeface="+mj-lt"/>
              <a:buAutoNum type="arabicParenR"/>
              <a:defRPr sz="1800" kern="1200" spc="50" baseline="0">
                <a:solidFill>
                  <a:schemeClr val="tx1"/>
                </a:solidFill>
                <a:latin typeface="+mn-lt"/>
                <a:ea typeface="+mn-ea"/>
                <a:cs typeface="+mn-cs"/>
              </a:defRPr>
            </a:lvl3pPr>
            <a:lvl4pPr marL="1042416" indent="-342900" algn="l" defTabSz="914400" rtl="0" eaLnBrk="1" latinLnBrk="0" hangingPunct="1">
              <a:lnSpc>
                <a:spcPct val="100000"/>
              </a:lnSpc>
              <a:spcBef>
                <a:spcPts val="1000"/>
              </a:spcBef>
              <a:buFont typeface="+mj-lt"/>
              <a:buAutoNum type="alphaLcParenR"/>
              <a:defRPr sz="1800" kern="1200" spc="50" baseline="0">
                <a:solidFill>
                  <a:schemeClr val="tx1"/>
                </a:solidFill>
                <a:latin typeface="+mn-lt"/>
                <a:ea typeface="+mn-ea"/>
                <a:cs typeface="+mn-cs"/>
              </a:defRPr>
            </a:lvl4pPr>
            <a:lvl5pPr marL="1074420" indent="-400050" algn="l" defTabSz="914400" rtl="0" eaLnBrk="1" latinLnBrk="0" hangingPunct="1">
              <a:lnSpc>
                <a:spcPct val="100000"/>
              </a:lnSpc>
              <a:spcBef>
                <a:spcPts val="1000"/>
              </a:spcBef>
              <a:buFont typeface="+mj-lt"/>
              <a:buAutoNum type="romanLcPeriod"/>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3210" indent="-283210">
              <a:buFont typeface="+mj-lt"/>
              <a:buNone/>
            </a:pPr>
            <a:br>
              <a:rPr lang="en-US" sz="1100" i="1" dirty="0">
                <a:solidFill>
                  <a:srgbClr val="5C6370"/>
                </a:solidFill>
                <a:latin typeface="Consolas"/>
                <a:ea typeface="+mn-lt"/>
                <a:cs typeface="+mn-lt"/>
              </a:rPr>
            </a:br>
            <a:endParaRPr lang="en-US" sz="1100">
              <a:solidFill>
                <a:srgbClr val="ABB2BF"/>
              </a:solidFill>
              <a:latin typeface="Consolas"/>
            </a:endParaRPr>
          </a:p>
          <a:p>
            <a:pPr marL="283210" indent="-283210">
              <a:buFont typeface="+mj-lt"/>
              <a:buNone/>
            </a:pPr>
            <a:endParaRPr lang="en-US" sz="1050" dirty="0">
              <a:solidFill>
                <a:schemeClr val="tx2"/>
              </a:solidFill>
              <a:latin typeface="Tenorite"/>
              <a:ea typeface="+mn-lt"/>
              <a:cs typeface="Courier New"/>
            </a:endParaRPr>
          </a:p>
        </p:txBody>
      </p:sp>
      <p:sp>
        <p:nvSpPr>
          <p:cNvPr id="24" name="TextBox 23">
            <a:extLst>
              <a:ext uri="{FF2B5EF4-FFF2-40B4-BE49-F238E27FC236}">
                <a16:creationId xmlns:a16="http://schemas.microsoft.com/office/drawing/2014/main" id="{D6E2E48B-40EB-8D85-394C-4831C48D5FDB}"/>
              </a:ext>
            </a:extLst>
          </p:cNvPr>
          <p:cNvSpPr txBox="1"/>
          <p:nvPr/>
        </p:nvSpPr>
        <p:spPr>
          <a:xfrm>
            <a:off x="1339362" y="2135554"/>
            <a:ext cx="4750776" cy="28315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
              <a:buChar char="•"/>
            </a:pPr>
            <a:r>
              <a:rPr lang="en-US" sz="2000" dirty="0"/>
              <a:t> Merging patient, admission, and ICU stay data</a:t>
            </a:r>
          </a:p>
          <a:p>
            <a:endParaRPr lang="en-US" sz="2000" dirty="0"/>
          </a:p>
          <a:p>
            <a:pPr>
              <a:buFont typeface=""/>
              <a:buChar char="•"/>
            </a:pPr>
            <a:r>
              <a:rPr lang="en-US" sz="2000" dirty="0"/>
              <a:t> Adding the MORTALITY flag as the target variable</a:t>
            </a:r>
          </a:p>
          <a:p>
            <a:endParaRPr lang="en-US" sz="2000" dirty="0"/>
          </a:p>
          <a:p>
            <a:pPr>
              <a:buFont typeface=""/>
              <a:buChar char="•"/>
            </a:pPr>
            <a:r>
              <a:rPr lang="en-US" sz="2000" dirty="0"/>
              <a:t> Filtering data for the first 24 hours of ICU stay</a:t>
            </a:r>
          </a:p>
          <a:p>
            <a:endParaRPr lang="en-US"/>
          </a:p>
        </p:txBody>
      </p:sp>
    </p:spTree>
    <p:extLst>
      <p:ext uri="{BB962C8B-B14F-4D97-AF65-F5344CB8AC3E}">
        <p14:creationId xmlns:p14="http://schemas.microsoft.com/office/powerpoint/2010/main" val="636929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21055C-5E33-5D21-2A6E-21827FA88ED3}"/>
              </a:ext>
            </a:extLst>
          </p:cNvPr>
          <p:cNvSpPr>
            <a:spLocks noGrp="1"/>
          </p:cNvSpPr>
          <p:nvPr>
            <p:ph type="title"/>
          </p:nvPr>
        </p:nvSpPr>
        <p:spPr>
          <a:xfrm>
            <a:off x="838201" y="895350"/>
            <a:ext cx="4776547" cy="1097085"/>
          </a:xfrm>
        </p:spPr>
        <p:txBody>
          <a:bodyPr>
            <a:normAutofit/>
          </a:bodyPr>
          <a:lstStyle/>
          <a:p>
            <a:r>
              <a:rPr lang="en-US">
                <a:ea typeface="+mj-lt"/>
                <a:cs typeface="+mj-lt"/>
              </a:rPr>
              <a:t>Feature Extraction</a:t>
            </a:r>
            <a:endParaRPr lang="en-US"/>
          </a:p>
        </p:txBody>
      </p:sp>
      <p:sp>
        <p:nvSpPr>
          <p:cNvPr id="5" name="Slide Number Placeholder 4">
            <a:extLst>
              <a:ext uri="{FF2B5EF4-FFF2-40B4-BE49-F238E27FC236}">
                <a16:creationId xmlns:a16="http://schemas.microsoft.com/office/drawing/2014/main" id="{E74B0ADB-527F-A58C-9372-D8502ED6F918}"/>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6</a:t>
            </a:fld>
            <a:endParaRPr lang="en-US" dirty="0"/>
          </a:p>
        </p:txBody>
      </p:sp>
      <p:sp>
        <p:nvSpPr>
          <p:cNvPr id="2" name="TextBox 1">
            <a:extLst>
              <a:ext uri="{FF2B5EF4-FFF2-40B4-BE49-F238E27FC236}">
                <a16:creationId xmlns:a16="http://schemas.microsoft.com/office/drawing/2014/main" id="{16CBC5F2-0A54-D635-9D91-9558E04FC734}"/>
              </a:ext>
            </a:extLst>
          </p:cNvPr>
          <p:cNvSpPr txBox="1"/>
          <p:nvPr/>
        </p:nvSpPr>
        <p:spPr>
          <a:xfrm>
            <a:off x="6096977" y="1715477"/>
            <a:ext cx="5830276" cy="40318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i="1" dirty="0">
                <a:solidFill>
                  <a:srgbClr val="A0A1A7"/>
                </a:solidFill>
                <a:latin typeface="Consolas"/>
              </a:rPr>
              <a:t># Aggregating vital sign data (mean, min, max)</a:t>
            </a:r>
            <a:br>
              <a:rPr lang="en-US" sz="1600" dirty="0">
                <a:latin typeface="Consolas"/>
              </a:rPr>
            </a:br>
            <a:r>
              <a:rPr lang="en-US" sz="1600" err="1">
                <a:solidFill>
                  <a:srgbClr val="383A42"/>
                </a:solidFill>
                <a:latin typeface="Consolas"/>
              </a:rPr>
              <a:t>vital_signs_itemids</a:t>
            </a:r>
            <a:r>
              <a:rPr lang="en-US" sz="1600" dirty="0">
                <a:solidFill>
                  <a:srgbClr val="383A42"/>
                </a:solidFill>
                <a:latin typeface="Consolas"/>
              </a:rPr>
              <a:t> = [</a:t>
            </a:r>
            <a:r>
              <a:rPr lang="en-US" sz="1600" dirty="0">
                <a:solidFill>
                  <a:srgbClr val="986801"/>
                </a:solidFill>
                <a:latin typeface="Consolas"/>
              </a:rPr>
              <a:t>220045</a:t>
            </a:r>
            <a:r>
              <a:rPr lang="en-US" sz="1600" dirty="0">
                <a:solidFill>
                  <a:srgbClr val="383A42"/>
                </a:solidFill>
                <a:latin typeface="Consolas"/>
              </a:rPr>
              <a:t>, </a:t>
            </a:r>
            <a:r>
              <a:rPr lang="en-US" sz="1600" dirty="0">
                <a:solidFill>
                  <a:srgbClr val="986801"/>
                </a:solidFill>
                <a:latin typeface="Consolas"/>
              </a:rPr>
              <a:t>220179</a:t>
            </a:r>
            <a:r>
              <a:rPr lang="en-US" sz="1600" dirty="0">
                <a:solidFill>
                  <a:srgbClr val="383A42"/>
                </a:solidFill>
                <a:latin typeface="Consolas"/>
              </a:rPr>
              <a:t>, </a:t>
            </a:r>
            <a:r>
              <a:rPr lang="en-US" sz="1600" dirty="0">
                <a:solidFill>
                  <a:srgbClr val="986801"/>
                </a:solidFill>
                <a:latin typeface="Consolas"/>
              </a:rPr>
              <a:t>220180</a:t>
            </a:r>
            <a:r>
              <a:rPr lang="en-US" sz="1600" dirty="0">
                <a:solidFill>
                  <a:srgbClr val="383A42"/>
                </a:solidFill>
                <a:latin typeface="Consolas"/>
              </a:rPr>
              <a:t>, </a:t>
            </a:r>
            <a:r>
              <a:rPr lang="en-US" sz="1600" dirty="0">
                <a:solidFill>
                  <a:srgbClr val="986801"/>
                </a:solidFill>
                <a:latin typeface="Consolas"/>
              </a:rPr>
              <a:t>220181</a:t>
            </a:r>
            <a:r>
              <a:rPr lang="en-US" sz="1600" dirty="0">
                <a:solidFill>
                  <a:srgbClr val="383A42"/>
                </a:solidFill>
                <a:latin typeface="Consolas"/>
              </a:rPr>
              <a:t>, </a:t>
            </a:r>
            <a:r>
              <a:rPr lang="en-US" sz="1600" dirty="0">
                <a:solidFill>
                  <a:srgbClr val="986801"/>
                </a:solidFill>
                <a:latin typeface="Consolas"/>
              </a:rPr>
              <a:t>220210</a:t>
            </a:r>
            <a:r>
              <a:rPr lang="en-US" sz="1600" dirty="0">
                <a:solidFill>
                  <a:srgbClr val="383A42"/>
                </a:solidFill>
                <a:latin typeface="Consolas"/>
              </a:rPr>
              <a:t>, </a:t>
            </a:r>
            <a:r>
              <a:rPr lang="en-US" sz="1600" dirty="0">
                <a:solidFill>
                  <a:srgbClr val="986801"/>
                </a:solidFill>
                <a:latin typeface="Consolas"/>
              </a:rPr>
              <a:t>220277</a:t>
            </a:r>
            <a:r>
              <a:rPr lang="en-US" sz="1600" dirty="0">
                <a:solidFill>
                  <a:srgbClr val="383A42"/>
                </a:solidFill>
                <a:latin typeface="Consolas"/>
              </a:rPr>
              <a:t>]</a:t>
            </a:r>
            <a:br>
              <a:rPr lang="en-US" sz="1600" dirty="0">
                <a:latin typeface="Consolas"/>
              </a:rPr>
            </a:br>
            <a:r>
              <a:rPr lang="en-US" sz="1600" err="1">
                <a:solidFill>
                  <a:srgbClr val="383A42"/>
                </a:solidFill>
                <a:latin typeface="Consolas"/>
              </a:rPr>
              <a:t>vital_agg</a:t>
            </a:r>
            <a:r>
              <a:rPr lang="en-US" sz="1600" dirty="0">
                <a:solidFill>
                  <a:srgbClr val="383A42"/>
                </a:solidFill>
                <a:latin typeface="Consolas"/>
              </a:rPr>
              <a:t> = </a:t>
            </a:r>
            <a:r>
              <a:rPr lang="en-US" sz="1600" err="1">
                <a:solidFill>
                  <a:srgbClr val="383A42"/>
                </a:solidFill>
                <a:latin typeface="Consolas"/>
              </a:rPr>
              <a:t>filtered_vitals.groupby</a:t>
            </a:r>
            <a:r>
              <a:rPr lang="en-US" sz="1600" dirty="0">
                <a:solidFill>
                  <a:srgbClr val="383A42"/>
                </a:solidFill>
                <a:latin typeface="Consolas"/>
              </a:rPr>
              <a:t>([</a:t>
            </a:r>
            <a:r>
              <a:rPr lang="en-US" sz="1600" dirty="0">
                <a:solidFill>
                  <a:srgbClr val="50A14F"/>
                </a:solidFill>
                <a:latin typeface="Consolas"/>
              </a:rPr>
              <a:t>'ICUSTAY_ID'</a:t>
            </a:r>
            <a:r>
              <a:rPr lang="en-US" sz="1600" dirty="0">
                <a:solidFill>
                  <a:srgbClr val="383A42"/>
                </a:solidFill>
                <a:latin typeface="Consolas"/>
              </a:rPr>
              <a:t>, </a:t>
            </a:r>
            <a:r>
              <a:rPr lang="en-US" sz="1600" dirty="0">
                <a:solidFill>
                  <a:srgbClr val="50A14F"/>
                </a:solidFill>
                <a:latin typeface="Consolas"/>
              </a:rPr>
              <a:t>'ITEMID'</a:t>
            </a:r>
            <a:r>
              <a:rPr lang="en-US" sz="1600" dirty="0">
                <a:solidFill>
                  <a:srgbClr val="383A42"/>
                </a:solidFill>
                <a:latin typeface="Consolas"/>
              </a:rPr>
              <a:t>]).</a:t>
            </a:r>
            <a:r>
              <a:rPr lang="en-US" sz="1600" err="1">
                <a:solidFill>
                  <a:srgbClr val="383A42"/>
                </a:solidFill>
                <a:latin typeface="Consolas"/>
              </a:rPr>
              <a:t>agg</a:t>
            </a:r>
            <a:r>
              <a:rPr lang="en-US" sz="1600" dirty="0">
                <a:solidFill>
                  <a:srgbClr val="383A42"/>
                </a:solidFill>
                <a:latin typeface="Consolas"/>
              </a:rPr>
              <a:t>({</a:t>
            </a:r>
            <a:br>
              <a:rPr lang="en-US" sz="1600" dirty="0">
                <a:latin typeface="Consolas"/>
              </a:rPr>
            </a:br>
            <a:r>
              <a:rPr lang="en-US" sz="1600" dirty="0">
                <a:solidFill>
                  <a:srgbClr val="383A42"/>
                </a:solidFill>
                <a:latin typeface="Consolas"/>
              </a:rPr>
              <a:t>    </a:t>
            </a:r>
            <a:r>
              <a:rPr lang="en-US" sz="1600" dirty="0">
                <a:solidFill>
                  <a:srgbClr val="50A14F"/>
                </a:solidFill>
                <a:latin typeface="Consolas"/>
              </a:rPr>
              <a:t>'VALUENUM'</a:t>
            </a:r>
            <a:r>
              <a:rPr lang="en-US" sz="1600" dirty="0">
                <a:solidFill>
                  <a:srgbClr val="383A42"/>
                </a:solidFill>
                <a:latin typeface="Consolas"/>
              </a:rPr>
              <a:t>: [</a:t>
            </a:r>
            <a:r>
              <a:rPr lang="en-US" sz="1600" dirty="0">
                <a:solidFill>
                  <a:srgbClr val="50A14F"/>
                </a:solidFill>
                <a:latin typeface="Consolas"/>
              </a:rPr>
              <a:t>'mean'</a:t>
            </a:r>
            <a:r>
              <a:rPr lang="en-US" sz="1600" dirty="0">
                <a:solidFill>
                  <a:srgbClr val="383A42"/>
                </a:solidFill>
                <a:latin typeface="Consolas"/>
              </a:rPr>
              <a:t>, </a:t>
            </a:r>
            <a:r>
              <a:rPr lang="en-US" sz="1600" dirty="0">
                <a:solidFill>
                  <a:srgbClr val="50A14F"/>
                </a:solidFill>
                <a:latin typeface="Consolas"/>
              </a:rPr>
              <a:t>'max'</a:t>
            </a:r>
            <a:r>
              <a:rPr lang="en-US" sz="1600" dirty="0">
                <a:solidFill>
                  <a:srgbClr val="383A42"/>
                </a:solidFill>
                <a:latin typeface="Consolas"/>
              </a:rPr>
              <a:t>, </a:t>
            </a:r>
            <a:r>
              <a:rPr lang="en-US" sz="1600" dirty="0">
                <a:solidFill>
                  <a:srgbClr val="50A14F"/>
                </a:solidFill>
                <a:latin typeface="Consolas"/>
              </a:rPr>
              <a:t>'min'</a:t>
            </a:r>
            <a:r>
              <a:rPr lang="en-US" sz="1600" dirty="0">
                <a:solidFill>
                  <a:srgbClr val="383A42"/>
                </a:solidFill>
                <a:latin typeface="Consolas"/>
              </a:rPr>
              <a:t>]</a:t>
            </a:r>
            <a:br>
              <a:rPr lang="en-US" sz="1600" dirty="0">
                <a:latin typeface="Consolas"/>
              </a:rPr>
            </a:br>
            <a:r>
              <a:rPr lang="en-US" sz="1600" dirty="0">
                <a:solidFill>
                  <a:srgbClr val="383A42"/>
                </a:solidFill>
                <a:latin typeface="Consolas"/>
              </a:rPr>
              <a:t>}).</a:t>
            </a:r>
            <a:r>
              <a:rPr lang="en-US" sz="1600" err="1">
                <a:solidFill>
                  <a:srgbClr val="383A42"/>
                </a:solidFill>
                <a:latin typeface="Consolas"/>
              </a:rPr>
              <a:t>reset_index</a:t>
            </a:r>
            <a:r>
              <a:rPr lang="en-US" sz="1600" dirty="0">
                <a:solidFill>
                  <a:srgbClr val="383A42"/>
                </a:solidFill>
                <a:latin typeface="Consolas"/>
              </a:rPr>
              <a:t>()</a:t>
            </a:r>
            <a:br>
              <a:rPr lang="en-US" sz="1600" dirty="0">
                <a:latin typeface="Consolas"/>
              </a:rPr>
            </a:br>
            <a:br>
              <a:rPr lang="en-US" sz="1600" dirty="0">
                <a:latin typeface="Consolas"/>
              </a:rPr>
            </a:br>
            <a:r>
              <a:rPr lang="en-US" sz="1600" i="1" dirty="0">
                <a:solidFill>
                  <a:srgbClr val="A0A1A7"/>
                </a:solidFill>
                <a:latin typeface="Consolas"/>
              </a:rPr>
              <a:t># Pivot to create one row per ICU stay</a:t>
            </a:r>
            <a:br>
              <a:rPr lang="en-US" sz="1600" dirty="0">
                <a:latin typeface="Consolas"/>
              </a:rPr>
            </a:br>
            <a:r>
              <a:rPr lang="en-US" sz="1600" err="1">
                <a:solidFill>
                  <a:srgbClr val="383A42"/>
                </a:solidFill>
                <a:latin typeface="Consolas"/>
              </a:rPr>
              <a:t>vital_features</a:t>
            </a:r>
            <a:r>
              <a:rPr lang="en-US" sz="1600" dirty="0">
                <a:solidFill>
                  <a:srgbClr val="383A42"/>
                </a:solidFill>
                <a:latin typeface="Consolas"/>
              </a:rPr>
              <a:t> = </a:t>
            </a:r>
            <a:r>
              <a:rPr lang="en-US" sz="1600" err="1">
                <a:solidFill>
                  <a:srgbClr val="383A42"/>
                </a:solidFill>
                <a:latin typeface="Consolas"/>
              </a:rPr>
              <a:t>vital_agg.pivot</a:t>
            </a:r>
            <a:r>
              <a:rPr lang="en-US" sz="1600" dirty="0">
                <a:solidFill>
                  <a:srgbClr val="383A42"/>
                </a:solidFill>
                <a:latin typeface="Consolas"/>
              </a:rPr>
              <a:t>(index=</a:t>
            </a:r>
            <a:r>
              <a:rPr lang="en-US" sz="1600" dirty="0">
                <a:solidFill>
                  <a:srgbClr val="50A14F"/>
                </a:solidFill>
                <a:latin typeface="Consolas"/>
              </a:rPr>
              <a:t>'ICUSTAY_ID'</a:t>
            </a:r>
            <a:r>
              <a:rPr lang="en-US" sz="1600" dirty="0">
                <a:solidFill>
                  <a:srgbClr val="383A42"/>
                </a:solidFill>
                <a:latin typeface="Consolas"/>
              </a:rPr>
              <a:t>, columns=</a:t>
            </a:r>
            <a:r>
              <a:rPr lang="en-US" sz="1600" dirty="0">
                <a:solidFill>
                  <a:srgbClr val="50A14F"/>
                </a:solidFill>
                <a:latin typeface="Consolas"/>
              </a:rPr>
              <a:t>'ITEMID'</a:t>
            </a:r>
            <a:r>
              <a:rPr lang="en-US" sz="1600" dirty="0">
                <a:solidFill>
                  <a:srgbClr val="383A42"/>
                </a:solidFill>
                <a:latin typeface="Consolas"/>
              </a:rPr>
              <a:t>, values=[</a:t>
            </a:r>
            <a:r>
              <a:rPr lang="en-US" sz="1600" dirty="0">
                <a:solidFill>
                  <a:srgbClr val="50A14F"/>
                </a:solidFill>
                <a:latin typeface="Consolas"/>
              </a:rPr>
              <a:t>'mean'</a:t>
            </a:r>
            <a:r>
              <a:rPr lang="en-US" sz="1600" dirty="0">
                <a:solidFill>
                  <a:srgbClr val="383A42"/>
                </a:solidFill>
                <a:latin typeface="Consolas"/>
              </a:rPr>
              <a:t>, </a:t>
            </a:r>
            <a:r>
              <a:rPr lang="en-US" sz="1600" dirty="0">
                <a:solidFill>
                  <a:srgbClr val="50A14F"/>
                </a:solidFill>
                <a:latin typeface="Consolas"/>
              </a:rPr>
              <a:t>'max'</a:t>
            </a:r>
            <a:r>
              <a:rPr lang="en-US" sz="1600" dirty="0">
                <a:solidFill>
                  <a:srgbClr val="383A42"/>
                </a:solidFill>
                <a:latin typeface="Consolas"/>
              </a:rPr>
              <a:t>, </a:t>
            </a:r>
            <a:r>
              <a:rPr lang="en-US" sz="1600" dirty="0">
                <a:solidFill>
                  <a:srgbClr val="50A14F"/>
                </a:solidFill>
                <a:latin typeface="Consolas"/>
              </a:rPr>
              <a:t>'min'</a:t>
            </a:r>
            <a:r>
              <a:rPr lang="en-US" sz="1600" dirty="0">
                <a:solidFill>
                  <a:srgbClr val="383A42"/>
                </a:solidFill>
                <a:latin typeface="Consolas"/>
              </a:rPr>
              <a:t>])</a:t>
            </a:r>
            <a:br>
              <a:rPr lang="en-US" sz="1600" dirty="0">
                <a:latin typeface="Consolas"/>
              </a:rPr>
            </a:br>
            <a:r>
              <a:rPr lang="en-US" sz="1600" err="1">
                <a:solidFill>
                  <a:srgbClr val="383A42"/>
                </a:solidFill>
                <a:latin typeface="Consolas"/>
              </a:rPr>
              <a:t>vital_features.columns</a:t>
            </a:r>
            <a:r>
              <a:rPr lang="en-US" sz="1600" dirty="0">
                <a:solidFill>
                  <a:srgbClr val="383A42"/>
                </a:solidFill>
                <a:latin typeface="Consolas"/>
              </a:rPr>
              <a:t> = [</a:t>
            </a:r>
            <a:r>
              <a:rPr lang="en-US" sz="1600" dirty="0">
                <a:solidFill>
                  <a:srgbClr val="50A14F"/>
                </a:solidFill>
                <a:latin typeface="Consolas"/>
              </a:rPr>
              <a:t>'_'</a:t>
            </a:r>
            <a:r>
              <a:rPr lang="en-US" sz="1600" dirty="0">
                <a:solidFill>
                  <a:srgbClr val="383A42"/>
                </a:solidFill>
                <a:latin typeface="Consolas"/>
              </a:rPr>
              <a:t>.join(map(str, col)) </a:t>
            </a:r>
            <a:r>
              <a:rPr lang="en-US" sz="1600" dirty="0">
                <a:solidFill>
                  <a:srgbClr val="A626A4"/>
                </a:solidFill>
                <a:latin typeface="Consolas"/>
              </a:rPr>
              <a:t>for</a:t>
            </a:r>
            <a:r>
              <a:rPr lang="en-US" sz="1600" dirty="0">
                <a:solidFill>
                  <a:srgbClr val="383A42"/>
                </a:solidFill>
                <a:latin typeface="Consolas"/>
              </a:rPr>
              <a:t> col </a:t>
            </a:r>
            <a:r>
              <a:rPr lang="en-US" sz="1600" dirty="0">
                <a:solidFill>
                  <a:srgbClr val="A626A4"/>
                </a:solidFill>
                <a:latin typeface="Consolas"/>
              </a:rPr>
              <a:t>in</a:t>
            </a:r>
            <a:r>
              <a:rPr lang="en-US" sz="1600" dirty="0">
                <a:solidFill>
                  <a:srgbClr val="383A42"/>
                </a:solidFill>
                <a:latin typeface="Consolas"/>
              </a:rPr>
              <a:t> </a:t>
            </a:r>
            <a:r>
              <a:rPr lang="en-US" sz="1600" err="1">
                <a:solidFill>
                  <a:srgbClr val="383A42"/>
                </a:solidFill>
                <a:latin typeface="Consolas"/>
              </a:rPr>
              <a:t>vital_features.columns</a:t>
            </a:r>
            <a:r>
              <a:rPr lang="en-US" sz="1600" dirty="0">
                <a:solidFill>
                  <a:srgbClr val="383A42"/>
                </a:solidFill>
                <a:latin typeface="Consolas"/>
              </a:rPr>
              <a:t>]</a:t>
            </a:r>
            <a:br>
              <a:rPr lang="en-US" sz="1600" dirty="0">
                <a:latin typeface="Consolas"/>
              </a:rPr>
            </a:br>
            <a:r>
              <a:rPr lang="en-US" sz="1600" err="1">
                <a:solidFill>
                  <a:srgbClr val="383A42"/>
                </a:solidFill>
                <a:latin typeface="Consolas"/>
              </a:rPr>
              <a:t>merged_df</a:t>
            </a:r>
            <a:r>
              <a:rPr lang="en-US" sz="1600" dirty="0">
                <a:solidFill>
                  <a:srgbClr val="383A42"/>
                </a:solidFill>
                <a:latin typeface="Consolas"/>
              </a:rPr>
              <a:t> = </a:t>
            </a:r>
            <a:r>
              <a:rPr lang="en-US" sz="1600" err="1">
                <a:solidFill>
                  <a:srgbClr val="383A42"/>
                </a:solidFill>
                <a:latin typeface="Consolas"/>
              </a:rPr>
              <a:t>pd.merge</a:t>
            </a:r>
            <a:r>
              <a:rPr lang="en-US" sz="1600" dirty="0">
                <a:solidFill>
                  <a:srgbClr val="383A42"/>
                </a:solidFill>
                <a:latin typeface="Consolas"/>
              </a:rPr>
              <a:t>(</a:t>
            </a:r>
            <a:r>
              <a:rPr lang="en-US" sz="1600" err="1">
                <a:solidFill>
                  <a:srgbClr val="383A42"/>
                </a:solidFill>
                <a:latin typeface="Consolas"/>
              </a:rPr>
              <a:t>merged_df</a:t>
            </a:r>
            <a:r>
              <a:rPr lang="en-US" sz="1600" dirty="0">
                <a:solidFill>
                  <a:srgbClr val="383A42"/>
                </a:solidFill>
                <a:latin typeface="Consolas"/>
              </a:rPr>
              <a:t>, </a:t>
            </a:r>
            <a:r>
              <a:rPr lang="en-US" sz="1600" err="1">
                <a:solidFill>
                  <a:srgbClr val="383A42"/>
                </a:solidFill>
                <a:latin typeface="Consolas"/>
              </a:rPr>
              <a:t>vital_features</a:t>
            </a:r>
            <a:r>
              <a:rPr lang="en-US" sz="1600" dirty="0">
                <a:solidFill>
                  <a:srgbClr val="383A42"/>
                </a:solidFill>
                <a:latin typeface="Consolas"/>
              </a:rPr>
              <a:t>, on=</a:t>
            </a:r>
            <a:r>
              <a:rPr lang="en-US" sz="1600" dirty="0">
                <a:solidFill>
                  <a:srgbClr val="50A14F"/>
                </a:solidFill>
                <a:latin typeface="Consolas"/>
              </a:rPr>
              <a:t>'ICUSTAY_ID'</a:t>
            </a:r>
            <a:r>
              <a:rPr lang="en-US" sz="1600" dirty="0">
                <a:solidFill>
                  <a:srgbClr val="383A42"/>
                </a:solidFill>
                <a:latin typeface="Consolas"/>
              </a:rPr>
              <a:t>, how=</a:t>
            </a:r>
            <a:r>
              <a:rPr lang="en-US" sz="1600" dirty="0">
                <a:solidFill>
                  <a:srgbClr val="50A14F"/>
                </a:solidFill>
                <a:latin typeface="Consolas"/>
              </a:rPr>
              <a:t>'left'</a:t>
            </a:r>
            <a:r>
              <a:rPr lang="en-US" sz="1600" dirty="0">
                <a:solidFill>
                  <a:srgbClr val="383A42"/>
                </a:solidFill>
                <a:latin typeface="Consolas"/>
              </a:rPr>
              <a:t>)</a:t>
            </a:r>
            <a:endParaRPr lang="en-US" sz="1600"/>
          </a:p>
        </p:txBody>
      </p:sp>
      <p:sp>
        <p:nvSpPr>
          <p:cNvPr id="4" name="TextBox 3">
            <a:extLst>
              <a:ext uri="{FF2B5EF4-FFF2-40B4-BE49-F238E27FC236}">
                <a16:creationId xmlns:a16="http://schemas.microsoft.com/office/drawing/2014/main" id="{6E330034-1DFE-AAFB-4301-A7D186AD7C16}"/>
              </a:ext>
            </a:extLst>
          </p:cNvPr>
          <p:cNvSpPr txBox="1"/>
          <p:nvPr/>
        </p:nvSpPr>
        <p:spPr>
          <a:xfrm>
            <a:off x="836246" y="1993900"/>
            <a:ext cx="4990123"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Feature Selection (Vital Signs &amp; Labs)</a:t>
            </a:r>
          </a:p>
          <a:p>
            <a:endParaRPr lang="en-US" dirty="0"/>
          </a:p>
          <a:p>
            <a:r>
              <a:rPr lang="en-US" b="1" dirty="0"/>
              <a:t>Slide Content:</a:t>
            </a:r>
            <a:br>
              <a:rPr lang="en-US" b="1" dirty="0"/>
            </a:br>
            <a:endParaRPr lang="en-US" b="1" dirty="0"/>
          </a:p>
          <a:p>
            <a:pPr>
              <a:buFont typeface=""/>
              <a:buChar char="•"/>
            </a:pPr>
            <a:r>
              <a:rPr lang="en-US" dirty="0"/>
              <a:t> Vital signs: Heart Rate, Systolic BP, Diastolic BP, Respiratory Rate, Oxygen Saturation</a:t>
            </a:r>
            <a:br>
              <a:rPr lang="en-US" dirty="0"/>
            </a:br>
            <a:endParaRPr lang="en-US" dirty="0"/>
          </a:p>
          <a:p>
            <a:pPr>
              <a:buFont typeface=""/>
              <a:buChar char="•"/>
            </a:pPr>
            <a:r>
              <a:rPr lang="en-US" dirty="0"/>
              <a:t> Lab tests: Sodium, Potassium, Bicarbonate, etc.</a:t>
            </a:r>
          </a:p>
          <a:p>
            <a:pPr>
              <a:buFont typeface=""/>
              <a:buChar char="•"/>
            </a:pPr>
            <a:r>
              <a:rPr lang="en-US" dirty="0"/>
              <a:t> Aggregated over the first 24 hours: Mean, Max, Min</a:t>
            </a:r>
          </a:p>
        </p:txBody>
      </p:sp>
    </p:spTree>
    <p:extLst>
      <p:ext uri="{BB962C8B-B14F-4D97-AF65-F5344CB8AC3E}">
        <p14:creationId xmlns:p14="http://schemas.microsoft.com/office/powerpoint/2010/main" val="1658164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09140014-73D5-419B-8867-972BB18D52D4}"/>
              </a:ext>
            </a:extLst>
          </p:cNvPr>
          <p:cNvSpPr>
            <a:spLocks noGrp="1"/>
          </p:cNvSpPr>
          <p:nvPr>
            <p:ph type="title"/>
          </p:nvPr>
        </p:nvSpPr>
        <p:spPr>
          <a:xfrm>
            <a:off x="838200" y="337192"/>
            <a:ext cx="5655197" cy="1997867"/>
          </a:xfrm>
        </p:spPr>
        <p:txBody>
          <a:bodyPr anchor="b"/>
          <a:lstStyle/>
          <a:p>
            <a:r>
              <a:rPr lang="en-US" b="1"/>
              <a:t>Data Splitting and Scaling</a:t>
            </a:r>
            <a:endParaRPr lang="en-US"/>
          </a:p>
          <a:p>
            <a:endParaRPr lang="en-US" dirty="0"/>
          </a:p>
        </p:txBody>
      </p:sp>
      <p:sp>
        <p:nvSpPr>
          <p:cNvPr id="20"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838199" y="3154166"/>
            <a:ext cx="5733773" cy="3032733"/>
          </a:xfrm>
        </p:spPr>
        <p:txBody>
          <a:bodyPr vert="horz" lIns="91440" tIns="45720" rIns="91440" bIns="45720" rtlCol="0" anchor="t">
            <a:noAutofit/>
          </a:bodyPr>
          <a:lstStyle/>
          <a:p>
            <a:r>
              <a:rPr lang="en-US" dirty="0">
                <a:ea typeface="+mn-lt"/>
                <a:cs typeface="+mn-lt"/>
              </a:rPr>
              <a:t>Apply </a:t>
            </a:r>
            <a:r>
              <a:rPr lang="en-US" dirty="0" err="1">
                <a:latin typeface="Consolas"/>
              </a:rPr>
              <a:t>StandardScaler</a:t>
            </a:r>
            <a:r>
              <a:rPr lang="en-US" dirty="0">
                <a:ea typeface="+mn-lt"/>
                <a:cs typeface="+mn-lt"/>
              </a:rPr>
              <a:t> to standardize features</a:t>
            </a:r>
            <a:endParaRPr lang="en-US" dirty="0"/>
          </a:p>
          <a:p>
            <a:r>
              <a:rPr lang="en-US" dirty="0">
                <a:ea typeface="+mn-lt"/>
                <a:cs typeface="+mn-lt"/>
              </a:rPr>
              <a:t>Ensures that all features have mean 0 and variance 1</a:t>
            </a:r>
            <a:endParaRPr lang="en-US" dirty="0"/>
          </a:p>
          <a:p>
            <a:endParaRPr lang="en-US" dirty="0"/>
          </a:p>
          <a:p>
            <a:endParaRPr lang="en-US" dirty="0"/>
          </a:p>
        </p:txBody>
      </p:sp>
      <p:sp>
        <p:nvSpPr>
          <p:cNvPr id="35" name="Content Placeholder 34">
            <a:extLst>
              <a:ext uri="{FF2B5EF4-FFF2-40B4-BE49-F238E27FC236}">
                <a16:creationId xmlns:a16="http://schemas.microsoft.com/office/drawing/2014/main" id="{4E9A764F-6B65-050E-E561-82F77339D164}"/>
              </a:ext>
            </a:extLst>
          </p:cNvPr>
          <p:cNvSpPr>
            <a:spLocks noGrp="1"/>
          </p:cNvSpPr>
          <p:nvPr>
            <p:ph sz="half" idx="14"/>
          </p:nvPr>
        </p:nvSpPr>
        <p:spPr>
          <a:xfrm>
            <a:off x="6490107" y="2612906"/>
            <a:ext cx="5169665" cy="3574925"/>
          </a:xfrm>
        </p:spPr>
        <p:txBody>
          <a:bodyPr vert="horz" lIns="91440" tIns="0" rIns="91440" bIns="45720" rtlCol="0" anchor="t">
            <a:normAutofit/>
          </a:bodyPr>
          <a:lstStyle/>
          <a:p>
            <a:r>
              <a:rPr lang="en-US" sz="1200" dirty="0">
                <a:solidFill>
                  <a:srgbClr val="A626A4"/>
                </a:solidFill>
                <a:latin typeface="Consolas"/>
              </a:rPr>
              <a:t>from</a:t>
            </a:r>
            <a:r>
              <a:rPr lang="en-US" sz="1200" dirty="0">
                <a:solidFill>
                  <a:srgbClr val="383A42"/>
                </a:solidFill>
                <a:latin typeface="Consolas"/>
              </a:rPr>
              <a:t> </a:t>
            </a:r>
            <a:r>
              <a:rPr lang="en-US" sz="1200" err="1">
                <a:solidFill>
                  <a:srgbClr val="383A42"/>
                </a:solidFill>
                <a:latin typeface="Consolas"/>
              </a:rPr>
              <a:t>sklearn.model_selection</a:t>
            </a:r>
            <a:r>
              <a:rPr lang="en-US" sz="1200" dirty="0">
                <a:solidFill>
                  <a:srgbClr val="383A42"/>
                </a:solidFill>
                <a:latin typeface="Consolas"/>
              </a:rPr>
              <a:t> </a:t>
            </a:r>
            <a:r>
              <a:rPr lang="en-US" sz="1200" dirty="0">
                <a:solidFill>
                  <a:srgbClr val="A626A4"/>
                </a:solidFill>
                <a:latin typeface="Consolas"/>
              </a:rPr>
              <a:t>import</a:t>
            </a:r>
            <a:r>
              <a:rPr lang="en-US" sz="1200" dirty="0">
                <a:solidFill>
                  <a:srgbClr val="383A42"/>
                </a:solidFill>
                <a:latin typeface="Consolas"/>
              </a:rPr>
              <a:t> </a:t>
            </a:r>
            <a:r>
              <a:rPr lang="en-US" sz="1200" err="1">
                <a:solidFill>
                  <a:srgbClr val="383A42"/>
                </a:solidFill>
                <a:latin typeface="Consolas"/>
              </a:rPr>
              <a:t>train_test_split</a:t>
            </a:r>
            <a:br>
              <a:rPr lang="en-US" sz="1200" dirty="0">
                <a:latin typeface="Consolas"/>
              </a:rPr>
            </a:br>
            <a:r>
              <a:rPr lang="en-US" sz="1200" dirty="0">
                <a:solidFill>
                  <a:srgbClr val="383A42"/>
                </a:solidFill>
                <a:latin typeface="Consolas"/>
              </a:rPr>
              <a:t>from </a:t>
            </a:r>
            <a:r>
              <a:rPr lang="en-US" sz="1200" err="1">
                <a:solidFill>
                  <a:srgbClr val="383A42"/>
                </a:solidFill>
                <a:latin typeface="Consolas"/>
              </a:rPr>
              <a:t>sklearn.preprocessing</a:t>
            </a:r>
            <a:r>
              <a:rPr lang="en-US" sz="1200" dirty="0">
                <a:solidFill>
                  <a:srgbClr val="383A42"/>
                </a:solidFill>
                <a:latin typeface="Consolas"/>
              </a:rPr>
              <a:t> </a:t>
            </a:r>
            <a:r>
              <a:rPr lang="en-US" sz="1200" dirty="0">
                <a:solidFill>
                  <a:srgbClr val="A626A4"/>
                </a:solidFill>
                <a:latin typeface="Consolas"/>
              </a:rPr>
              <a:t>import</a:t>
            </a:r>
            <a:r>
              <a:rPr lang="en-US" sz="1200" dirty="0">
                <a:solidFill>
                  <a:srgbClr val="383A42"/>
                </a:solidFill>
                <a:latin typeface="Consolas"/>
              </a:rPr>
              <a:t> </a:t>
            </a:r>
            <a:r>
              <a:rPr lang="en-US" sz="1200" err="1">
                <a:solidFill>
                  <a:srgbClr val="383A42"/>
                </a:solidFill>
                <a:latin typeface="Consolas"/>
              </a:rPr>
              <a:t>StandardScaler</a:t>
            </a:r>
            <a:br>
              <a:rPr lang="en-US" sz="1200" dirty="0">
                <a:latin typeface="Consolas"/>
              </a:rPr>
            </a:br>
            <a:br>
              <a:rPr lang="en-US" sz="1200" dirty="0">
                <a:latin typeface="Consolas"/>
              </a:rPr>
            </a:br>
            <a:r>
              <a:rPr lang="en-US" sz="1200" dirty="0">
                <a:solidFill>
                  <a:srgbClr val="383A42"/>
                </a:solidFill>
                <a:latin typeface="Consolas"/>
              </a:rPr>
              <a:t># Define features and target</a:t>
            </a:r>
            <a:br>
              <a:rPr lang="en-US" sz="1200" dirty="0">
                <a:latin typeface="Consolas"/>
              </a:rPr>
            </a:br>
            <a:r>
              <a:rPr lang="en-US" sz="1200" err="1">
                <a:solidFill>
                  <a:srgbClr val="383A42"/>
                </a:solidFill>
                <a:latin typeface="Consolas"/>
              </a:rPr>
              <a:t>X_fcnn</a:t>
            </a:r>
            <a:r>
              <a:rPr lang="en-US" sz="1200" dirty="0">
                <a:solidFill>
                  <a:srgbClr val="383A42"/>
                </a:solidFill>
                <a:latin typeface="Consolas"/>
              </a:rPr>
              <a:t> = </a:t>
            </a:r>
            <a:r>
              <a:rPr lang="en-US" sz="1200" err="1">
                <a:solidFill>
                  <a:srgbClr val="383A42"/>
                </a:solidFill>
                <a:latin typeface="Consolas"/>
              </a:rPr>
              <a:t>merged_df</a:t>
            </a:r>
            <a:r>
              <a:rPr lang="en-US" sz="1200" dirty="0">
                <a:solidFill>
                  <a:srgbClr val="383A42"/>
                </a:solidFill>
                <a:latin typeface="Consolas"/>
              </a:rPr>
              <a:t>[</a:t>
            </a:r>
            <a:r>
              <a:rPr lang="en-US" sz="1200" err="1">
                <a:solidFill>
                  <a:srgbClr val="383A42"/>
                </a:solidFill>
                <a:latin typeface="Consolas"/>
              </a:rPr>
              <a:t>vital_cols</a:t>
            </a:r>
            <a:r>
              <a:rPr lang="en-US" sz="1200" dirty="0">
                <a:solidFill>
                  <a:srgbClr val="383A42"/>
                </a:solidFill>
                <a:latin typeface="Consolas"/>
              </a:rPr>
              <a:t> + </a:t>
            </a:r>
            <a:r>
              <a:rPr lang="en-US" sz="1200" err="1">
                <a:solidFill>
                  <a:srgbClr val="383A42"/>
                </a:solidFill>
                <a:latin typeface="Consolas"/>
              </a:rPr>
              <a:t>lab_cols</a:t>
            </a:r>
            <a:r>
              <a:rPr lang="en-US" sz="1200" dirty="0">
                <a:solidFill>
                  <a:srgbClr val="383A42"/>
                </a:solidFill>
                <a:latin typeface="Consolas"/>
              </a:rPr>
              <a:t>].values</a:t>
            </a:r>
            <a:br>
              <a:rPr lang="en-US" sz="1200" dirty="0">
                <a:latin typeface="Consolas"/>
              </a:rPr>
            </a:br>
            <a:r>
              <a:rPr lang="en-US" sz="1200" err="1">
                <a:solidFill>
                  <a:srgbClr val="383A42"/>
                </a:solidFill>
                <a:latin typeface="Consolas"/>
              </a:rPr>
              <a:t>y_fcnn</a:t>
            </a:r>
            <a:r>
              <a:rPr lang="en-US" sz="1200" dirty="0">
                <a:solidFill>
                  <a:srgbClr val="383A42"/>
                </a:solidFill>
                <a:latin typeface="Consolas"/>
              </a:rPr>
              <a:t> = </a:t>
            </a:r>
            <a:r>
              <a:rPr lang="en-US" sz="1200" err="1">
                <a:solidFill>
                  <a:srgbClr val="383A42"/>
                </a:solidFill>
                <a:latin typeface="Consolas"/>
              </a:rPr>
              <a:t>merged_df</a:t>
            </a:r>
            <a:r>
              <a:rPr lang="en-US" sz="1200" dirty="0">
                <a:solidFill>
                  <a:srgbClr val="383A42"/>
                </a:solidFill>
                <a:latin typeface="Consolas"/>
              </a:rPr>
              <a:t>[</a:t>
            </a:r>
            <a:r>
              <a:rPr lang="en-US" sz="1200" dirty="0">
                <a:solidFill>
                  <a:srgbClr val="50A14F"/>
                </a:solidFill>
                <a:latin typeface="Consolas"/>
              </a:rPr>
              <a:t>'MORTALITY'</a:t>
            </a:r>
            <a:r>
              <a:rPr lang="en-US" sz="1200" dirty="0">
                <a:solidFill>
                  <a:srgbClr val="383A42"/>
                </a:solidFill>
                <a:latin typeface="Consolas"/>
              </a:rPr>
              <a:t>].values</a:t>
            </a:r>
            <a:br>
              <a:rPr lang="en-US" sz="1200" dirty="0">
                <a:latin typeface="Consolas"/>
              </a:rPr>
            </a:br>
            <a:br>
              <a:rPr lang="en-US" sz="1200" dirty="0">
                <a:latin typeface="Consolas"/>
              </a:rPr>
            </a:br>
            <a:r>
              <a:rPr lang="en-US" sz="1200" dirty="0">
                <a:solidFill>
                  <a:srgbClr val="383A42"/>
                </a:solidFill>
                <a:latin typeface="Consolas"/>
              </a:rPr>
              <a:t># Standardize the features</a:t>
            </a:r>
            <a:br>
              <a:rPr lang="en-US" sz="1200" dirty="0">
                <a:latin typeface="Consolas"/>
              </a:rPr>
            </a:br>
            <a:r>
              <a:rPr lang="en-US" sz="1200" dirty="0">
                <a:solidFill>
                  <a:srgbClr val="383A42"/>
                </a:solidFill>
                <a:latin typeface="Consolas"/>
              </a:rPr>
              <a:t>scaler = </a:t>
            </a:r>
            <a:r>
              <a:rPr lang="en-US" sz="1200" err="1">
                <a:solidFill>
                  <a:srgbClr val="383A42"/>
                </a:solidFill>
                <a:latin typeface="Consolas"/>
              </a:rPr>
              <a:t>StandardScaler</a:t>
            </a:r>
            <a:r>
              <a:rPr lang="en-US" sz="1200" dirty="0">
                <a:solidFill>
                  <a:srgbClr val="383A42"/>
                </a:solidFill>
                <a:latin typeface="Consolas"/>
              </a:rPr>
              <a:t>()</a:t>
            </a:r>
            <a:br>
              <a:rPr lang="en-US" sz="1200" dirty="0">
                <a:latin typeface="Consolas"/>
              </a:rPr>
            </a:br>
            <a:r>
              <a:rPr lang="en-US" sz="1200" err="1">
                <a:solidFill>
                  <a:srgbClr val="383A42"/>
                </a:solidFill>
                <a:latin typeface="Consolas"/>
              </a:rPr>
              <a:t>X_fcnn</a:t>
            </a:r>
            <a:r>
              <a:rPr lang="en-US" sz="1200" dirty="0">
                <a:solidFill>
                  <a:srgbClr val="383A42"/>
                </a:solidFill>
                <a:latin typeface="Consolas"/>
              </a:rPr>
              <a:t> = </a:t>
            </a:r>
            <a:r>
              <a:rPr lang="en-US" sz="1200" err="1">
                <a:solidFill>
                  <a:srgbClr val="383A42"/>
                </a:solidFill>
                <a:latin typeface="Consolas"/>
              </a:rPr>
              <a:t>scaler.fit_transform</a:t>
            </a:r>
            <a:r>
              <a:rPr lang="en-US" sz="1200" dirty="0">
                <a:solidFill>
                  <a:srgbClr val="383A42"/>
                </a:solidFill>
                <a:latin typeface="Consolas"/>
              </a:rPr>
              <a:t>(</a:t>
            </a:r>
            <a:r>
              <a:rPr lang="en-US" sz="1200" err="1">
                <a:solidFill>
                  <a:srgbClr val="383A42"/>
                </a:solidFill>
                <a:latin typeface="Consolas"/>
              </a:rPr>
              <a:t>X_fcnn</a:t>
            </a:r>
            <a:r>
              <a:rPr lang="en-US" sz="1200" dirty="0">
                <a:solidFill>
                  <a:srgbClr val="383A42"/>
                </a:solidFill>
                <a:latin typeface="Consolas"/>
              </a:rPr>
              <a:t>)</a:t>
            </a:r>
            <a:br>
              <a:rPr lang="en-US" sz="1200" dirty="0">
                <a:latin typeface="Consolas"/>
              </a:rPr>
            </a:br>
            <a:br>
              <a:rPr lang="en-US" sz="1200" dirty="0">
                <a:latin typeface="Consolas"/>
              </a:rPr>
            </a:br>
            <a:r>
              <a:rPr lang="en-US" sz="1200" dirty="0">
                <a:solidFill>
                  <a:srgbClr val="383A42"/>
                </a:solidFill>
                <a:latin typeface="Consolas"/>
              </a:rPr>
              <a:t># Split into training and test sets</a:t>
            </a:r>
            <a:br>
              <a:rPr lang="en-US" sz="1200" dirty="0">
                <a:latin typeface="Consolas"/>
              </a:rPr>
            </a:br>
            <a:r>
              <a:rPr lang="en-US" sz="1200" err="1">
                <a:solidFill>
                  <a:srgbClr val="383A42"/>
                </a:solidFill>
                <a:latin typeface="Consolas"/>
              </a:rPr>
              <a:t>X_train_fcnn</a:t>
            </a:r>
            <a:r>
              <a:rPr lang="en-US" sz="1200" dirty="0">
                <a:solidFill>
                  <a:srgbClr val="383A42"/>
                </a:solidFill>
                <a:latin typeface="Consolas"/>
              </a:rPr>
              <a:t>, </a:t>
            </a:r>
            <a:r>
              <a:rPr lang="en-US" sz="1200" err="1">
                <a:solidFill>
                  <a:srgbClr val="383A42"/>
                </a:solidFill>
                <a:latin typeface="Consolas"/>
              </a:rPr>
              <a:t>X_test_fcnn</a:t>
            </a:r>
            <a:r>
              <a:rPr lang="en-US" sz="1200" dirty="0">
                <a:solidFill>
                  <a:srgbClr val="383A42"/>
                </a:solidFill>
                <a:latin typeface="Consolas"/>
              </a:rPr>
              <a:t>, </a:t>
            </a:r>
            <a:r>
              <a:rPr lang="en-US" sz="1200" err="1">
                <a:solidFill>
                  <a:srgbClr val="383A42"/>
                </a:solidFill>
                <a:latin typeface="Consolas"/>
              </a:rPr>
              <a:t>y_train_fcnn</a:t>
            </a:r>
            <a:r>
              <a:rPr lang="en-US" sz="1200" dirty="0">
                <a:solidFill>
                  <a:srgbClr val="383A42"/>
                </a:solidFill>
                <a:latin typeface="Consolas"/>
              </a:rPr>
              <a:t>, </a:t>
            </a:r>
            <a:r>
              <a:rPr lang="en-US" sz="1200" err="1">
                <a:solidFill>
                  <a:srgbClr val="383A42"/>
                </a:solidFill>
                <a:latin typeface="Consolas"/>
              </a:rPr>
              <a:t>y_test_fcnn</a:t>
            </a:r>
            <a:r>
              <a:rPr lang="en-US" sz="1200" dirty="0">
                <a:solidFill>
                  <a:srgbClr val="383A42"/>
                </a:solidFill>
                <a:latin typeface="Consolas"/>
              </a:rPr>
              <a:t> = </a:t>
            </a:r>
            <a:r>
              <a:rPr lang="en-US" sz="1200" err="1">
                <a:solidFill>
                  <a:srgbClr val="383A42"/>
                </a:solidFill>
                <a:latin typeface="Consolas"/>
              </a:rPr>
              <a:t>train_test_split</a:t>
            </a:r>
            <a:r>
              <a:rPr lang="en-US" sz="1200" dirty="0">
                <a:solidFill>
                  <a:srgbClr val="383A42"/>
                </a:solidFill>
                <a:latin typeface="Consolas"/>
              </a:rPr>
              <a:t>(</a:t>
            </a:r>
            <a:r>
              <a:rPr lang="en-US" sz="1200" err="1">
                <a:solidFill>
                  <a:srgbClr val="383A42"/>
                </a:solidFill>
                <a:latin typeface="Consolas"/>
              </a:rPr>
              <a:t>X_fcnn</a:t>
            </a:r>
            <a:r>
              <a:rPr lang="en-US" sz="1200" dirty="0">
                <a:solidFill>
                  <a:srgbClr val="383A42"/>
                </a:solidFill>
                <a:latin typeface="Consolas"/>
              </a:rPr>
              <a:t>, </a:t>
            </a:r>
            <a:r>
              <a:rPr lang="en-US" sz="1200" err="1">
                <a:solidFill>
                  <a:srgbClr val="383A42"/>
                </a:solidFill>
                <a:latin typeface="Consolas"/>
              </a:rPr>
              <a:t>y_fcnn</a:t>
            </a:r>
            <a:r>
              <a:rPr lang="en-US" sz="1200" dirty="0">
                <a:solidFill>
                  <a:srgbClr val="383A42"/>
                </a:solidFill>
                <a:latin typeface="Consolas"/>
              </a:rPr>
              <a:t>, </a:t>
            </a:r>
            <a:r>
              <a:rPr lang="en-US" sz="1200" err="1">
                <a:solidFill>
                  <a:srgbClr val="383A42"/>
                </a:solidFill>
                <a:latin typeface="Consolas"/>
              </a:rPr>
              <a:t>test_size</a:t>
            </a:r>
            <a:r>
              <a:rPr lang="en-US" sz="1200" dirty="0">
                <a:solidFill>
                  <a:srgbClr val="383A42"/>
                </a:solidFill>
                <a:latin typeface="Consolas"/>
              </a:rPr>
              <a:t>=</a:t>
            </a:r>
            <a:r>
              <a:rPr lang="en-US" sz="1200" dirty="0">
                <a:solidFill>
                  <a:srgbClr val="986801"/>
                </a:solidFill>
                <a:latin typeface="Consolas"/>
              </a:rPr>
              <a:t>0.3</a:t>
            </a:r>
            <a:r>
              <a:rPr lang="en-US" sz="1200" dirty="0">
                <a:solidFill>
                  <a:srgbClr val="383A42"/>
                </a:solidFill>
                <a:latin typeface="Consolas"/>
              </a:rPr>
              <a:t>, </a:t>
            </a:r>
            <a:r>
              <a:rPr lang="en-US" sz="1200" err="1">
                <a:solidFill>
                  <a:srgbClr val="383A42"/>
                </a:solidFill>
                <a:latin typeface="Consolas"/>
              </a:rPr>
              <a:t>random_state</a:t>
            </a:r>
            <a:r>
              <a:rPr lang="en-US" sz="1200" dirty="0">
                <a:solidFill>
                  <a:srgbClr val="383A42"/>
                </a:solidFill>
                <a:latin typeface="Consolas"/>
              </a:rPr>
              <a:t>=</a:t>
            </a:r>
            <a:r>
              <a:rPr lang="en-US" sz="1200" dirty="0">
                <a:solidFill>
                  <a:srgbClr val="986801"/>
                </a:solidFill>
                <a:latin typeface="Consolas"/>
              </a:rPr>
              <a:t>42</a:t>
            </a:r>
            <a:r>
              <a:rPr lang="en-US" sz="1200" dirty="0">
                <a:solidFill>
                  <a:srgbClr val="383A42"/>
                </a:solidFill>
                <a:latin typeface="Consolas"/>
              </a:rPr>
              <a:t>)</a:t>
            </a:r>
            <a:endParaRPr lang="en-US" sz="1200"/>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2403577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2E53D-48E2-352B-44A8-4A022A1E75C6}"/>
              </a:ext>
            </a:extLst>
          </p:cNvPr>
          <p:cNvSpPr>
            <a:spLocks noGrp="1"/>
          </p:cNvSpPr>
          <p:nvPr>
            <p:ph type="title"/>
          </p:nvPr>
        </p:nvSpPr>
        <p:spPr>
          <a:xfrm>
            <a:off x="1341120" y="959339"/>
            <a:ext cx="9967961" cy="940707"/>
          </a:xfrm>
        </p:spPr>
        <p:txBody>
          <a:bodyPr/>
          <a:lstStyle/>
          <a:p>
            <a:r>
              <a:rPr lang="en-US">
                <a:ea typeface="+mj-lt"/>
                <a:cs typeface="+mj-lt"/>
              </a:rPr>
              <a:t>Evaluating the Performance of the Deep Learning Model</a:t>
            </a:r>
            <a:endParaRPr lang="en-US"/>
          </a:p>
        </p:txBody>
      </p:sp>
      <p:sp>
        <p:nvSpPr>
          <p:cNvPr id="6" name="Content Placeholder 5">
            <a:extLst>
              <a:ext uri="{FF2B5EF4-FFF2-40B4-BE49-F238E27FC236}">
                <a16:creationId xmlns:a16="http://schemas.microsoft.com/office/drawing/2014/main" id="{05070541-8D2B-9C81-7256-CF9FC651B58F}"/>
              </a:ext>
            </a:extLst>
          </p:cNvPr>
          <p:cNvSpPr>
            <a:spLocks noGrp="1"/>
          </p:cNvSpPr>
          <p:nvPr>
            <p:ph sz="half" idx="15"/>
          </p:nvPr>
        </p:nvSpPr>
        <p:spPr>
          <a:xfrm>
            <a:off x="1341120" y="2673997"/>
            <a:ext cx="4989340" cy="2936470"/>
          </a:xfrm>
        </p:spPr>
        <p:txBody>
          <a:bodyPr vert="horz" lIns="91440" tIns="0" rIns="91440" bIns="45720" rtlCol="0" anchor="t">
            <a:normAutofit lnSpcReduction="10000"/>
          </a:bodyPr>
          <a:lstStyle/>
          <a:p>
            <a:pPr marL="0" indent="0">
              <a:buNone/>
            </a:pPr>
            <a:r>
              <a:rPr lang="en-US" sz="1100" dirty="0">
                <a:solidFill>
                  <a:srgbClr val="A626A4"/>
                </a:solidFill>
                <a:latin typeface="Consolas"/>
              </a:rPr>
              <a:t>from</a:t>
            </a:r>
            <a:r>
              <a:rPr lang="en-US" sz="1100" dirty="0">
                <a:solidFill>
                  <a:srgbClr val="383A42"/>
                </a:solidFill>
                <a:latin typeface="Consolas"/>
              </a:rPr>
              <a:t> </a:t>
            </a:r>
            <a:r>
              <a:rPr lang="en-US" sz="1100" dirty="0" err="1">
                <a:solidFill>
                  <a:srgbClr val="383A42"/>
                </a:solidFill>
                <a:latin typeface="Consolas"/>
              </a:rPr>
              <a:t>sklearn.metrics</a:t>
            </a:r>
            <a:r>
              <a:rPr lang="en-US" sz="1100" dirty="0">
                <a:solidFill>
                  <a:srgbClr val="383A42"/>
                </a:solidFill>
                <a:latin typeface="Consolas"/>
              </a:rPr>
              <a:t> </a:t>
            </a:r>
            <a:r>
              <a:rPr lang="en-US" sz="1100" dirty="0">
                <a:solidFill>
                  <a:srgbClr val="A626A4"/>
                </a:solidFill>
                <a:latin typeface="Consolas"/>
              </a:rPr>
              <a:t>import</a:t>
            </a:r>
            <a:r>
              <a:rPr lang="en-US" sz="1100" dirty="0">
                <a:solidFill>
                  <a:srgbClr val="383A42"/>
                </a:solidFill>
                <a:latin typeface="Consolas"/>
              </a:rPr>
              <a:t> </a:t>
            </a:r>
            <a:r>
              <a:rPr lang="en-US" sz="1100" dirty="0" err="1">
                <a:solidFill>
                  <a:srgbClr val="383A42"/>
                </a:solidFill>
                <a:latin typeface="Consolas"/>
              </a:rPr>
              <a:t>accuracy_score</a:t>
            </a:r>
            <a:r>
              <a:rPr lang="en-US" sz="1100" dirty="0">
                <a:solidFill>
                  <a:srgbClr val="383A42"/>
                </a:solidFill>
                <a:latin typeface="Consolas"/>
              </a:rPr>
              <a:t>, </a:t>
            </a:r>
            <a:r>
              <a:rPr lang="en-US" sz="1100" dirty="0" err="1">
                <a:solidFill>
                  <a:srgbClr val="383A42"/>
                </a:solidFill>
                <a:latin typeface="Consolas"/>
              </a:rPr>
              <a:t>roc_auc_score</a:t>
            </a:r>
            <a:r>
              <a:rPr lang="en-US" sz="1100" dirty="0">
                <a:solidFill>
                  <a:srgbClr val="383A42"/>
                </a:solidFill>
                <a:latin typeface="Consolas"/>
              </a:rPr>
              <a:t>, </a:t>
            </a:r>
            <a:r>
              <a:rPr lang="en-US" sz="1100" dirty="0" err="1">
                <a:solidFill>
                  <a:srgbClr val="383A42"/>
                </a:solidFill>
                <a:latin typeface="Consolas"/>
              </a:rPr>
              <a:t>classification_report</a:t>
            </a:r>
            <a:br>
              <a:rPr lang="en-US" sz="1100" dirty="0">
                <a:solidFill>
                  <a:srgbClr val="383A42"/>
                </a:solidFill>
                <a:latin typeface="Consolas"/>
              </a:rPr>
            </a:br>
            <a:br>
              <a:rPr lang="en-US" sz="1100" dirty="0">
                <a:solidFill>
                  <a:srgbClr val="383A42"/>
                </a:solidFill>
                <a:latin typeface="Consolas"/>
              </a:rPr>
            </a:br>
            <a:r>
              <a:rPr lang="en-US" sz="1100" dirty="0">
                <a:solidFill>
                  <a:srgbClr val="383A42"/>
                </a:solidFill>
                <a:latin typeface="Consolas"/>
              </a:rPr>
              <a:t># Make predictions</a:t>
            </a:r>
            <a:br>
              <a:rPr lang="en-US" sz="1100" dirty="0">
                <a:solidFill>
                  <a:srgbClr val="383A42"/>
                </a:solidFill>
                <a:latin typeface="Consolas"/>
              </a:rPr>
            </a:br>
            <a:r>
              <a:rPr lang="en-US" sz="1100" dirty="0" err="1">
                <a:solidFill>
                  <a:srgbClr val="383A42"/>
                </a:solidFill>
                <a:latin typeface="Consolas"/>
              </a:rPr>
              <a:t>y_pred</a:t>
            </a:r>
            <a:r>
              <a:rPr lang="en-US" sz="1100" dirty="0">
                <a:solidFill>
                  <a:srgbClr val="383A42"/>
                </a:solidFill>
                <a:latin typeface="Consolas"/>
              </a:rPr>
              <a:t> = (</a:t>
            </a:r>
            <a:r>
              <a:rPr lang="en-US" sz="1100" dirty="0" err="1">
                <a:solidFill>
                  <a:srgbClr val="383A42"/>
                </a:solidFill>
                <a:latin typeface="Consolas"/>
              </a:rPr>
              <a:t>model.predict</a:t>
            </a:r>
            <a:r>
              <a:rPr lang="en-US" sz="1100" dirty="0">
                <a:solidFill>
                  <a:srgbClr val="383A42"/>
                </a:solidFill>
                <a:latin typeface="Consolas"/>
              </a:rPr>
              <a:t>(</a:t>
            </a:r>
            <a:r>
              <a:rPr lang="en-US" sz="1100" dirty="0" err="1">
                <a:solidFill>
                  <a:srgbClr val="383A42"/>
                </a:solidFill>
                <a:latin typeface="Consolas"/>
              </a:rPr>
              <a:t>X_test_scaled</a:t>
            </a:r>
            <a:r>
              <a:rPr lang="en-US" sz="1100" dirty="0">
                <a:solidFill>
                  <a:srgbClr val="383A42"/>
                </a:solidFill>
                <a:latin typeface="Consolas"/>
              </a:rPr>
              <a:t>) &gt; </a:t>
            </a:r>
            <a:r>
              <a:rPr lang="en-US" sz="1100" dirty="0">
                <a:solidFill>
                  <a:srgbClr val="986801"/>
                </a:solidFill>
                <a:latin typeface="Consolas"/>
              </a:rPr>
              <a:t>0.5</a:t>
            </a:r>
            <a:r>
              <a:rPr lang="en-US" sz="1100" dirty="0">
                <a:solidFill>
                  <a:srgbClr val="383A42"/>
                </a:solidFill>
                <a:latin typeface="Consolas"/>
              </a:rPr>
              <a:t>).</a:t>
            </a:r>
            <a:r>
              <a:rPr lang="en-US" sz="1100" dirty="0" err="1">
                <a:solidFill>
                  <a:srgbClr val="383A42"/>
                </a:solidFill>
                <a:latin typeface="Consolas"/>
              </a:rPr>
              <a:t>astype</a:t>
            </a:r>
            <a:r>
              <a:rPr lang="en-US" sz="1100" dirty="0">
                <a:solidFill>
                  <a:srgbClr val="383A42"/>
                </a:solidFill>
                <a:latin typeface="Consolas"/>
              </a:rPr>
              <a:t>(</a:t>
            </a:r>
            <a:r>
              <a:rPr lang="en-US" sz="1100" dirty="0">
                <a:solidFill>
                  <a:srgbClr val="50A14F"/>
                </a:solidFill>
                <a:latin typeface="Consolas"/>
              </a:rPr>
              <a:t>"int32"</a:t>
            </a:r>
            <a:r>
              <a:rPr lang="en-US" sz="1100" dirty="0">
                <a:solidFill>
                  <a:srgbClr val="383A42"/>
                </a:solidFill>
                <a:latin typeface="Consolas"/>
              </a:rPr>
              <a:t>)</a:t>
            </a:r>
            <a:br>
              <a:rPr lang="en-US" sz="1100" dirty="0">
                <a:solidFill>
                  <a:srgbClr val="383A42"/>
                </a:solidFill>
                <a:latin typeface="Consolas"/>
              </a:rPr>
            </a:br>
            <a:br>
              <a:rPr lang="en-US" sz="1100" dirty="0">
                <a:solidFill>
                  <a:srgbClr val="383A42"/>
                </a:solidFill>
                <a:latin typeface="Consolas"/>
              </a:rPr>
            </a:br>
            <a:r>
              <a:rPr lang="en-US" sz="1100" dirty="0">
                <a:solidFill>
                  <a:srgbClr val="383A42"/>
                </a:solidFill>
                <a:latin typeface="Consolas"/>
              </a:rPr>
              <a:t># Calculate accuracy and AUC-ROC score</a:t>
            </a:r>
            <a:br>
              <a:rPr lang="en-US" sz="1100" dirty="0">
                <a:solidFill>
                  <a:srgbClr val="383A42"/>
                </a:solidFill>
                <a:latin typeface="Consolas"/>
              </a:rPr>
            </a:br>
            <a:r>
              <a:rPr lang="en-US" sz="1100" dirty="0">
                <a:solidFill>
                  <a:srgbClr val="383A42"/>
                </a:solidFill>
                <a:latin typeface="Consolas"/>
              </a:rPr>
              <a:t>accuracy = </a:t>
            </a:r>
            <a:r>
              <a:rPr lang="en-US" sz="1100" dirty="0" err="1">
                <a:solidFill>
                  <a:srgbClr val="383A42"/>
                </a:solidFill>
                <a:latin typeface="Consolas"/>
              </a:rPr>
              <a:t>accuracy_score</a:t>
            </a:r>
            <a:r>
              <a:rPr lang="en-US" sz="1100" dirty="0">
                <a:solidFill>
                  <a:srgbClr val="383A42"/>
                </a:solidFill>
                <a:latin typeface="Consolas"/>
              </a:rPr>
              <a:t>(</a:t>
            </a:r>
            <a:r>
              <a:rPr lang="en-US" sz="1100" dirty="0" err="1">
                <a:solidFill>
                  <a:srgbClr val="383A42"/>
                </a:solidFill>
                <a:latin typeface="Consolas"/>
              </a:rPr>
              <a:t>y_test</a:t>
            </a:r>
            <a:r>
              <a:rPr lang="en-US" sz="1100" dirty="0">
                <a:solidFill>
                  <a:srgbClr val="383A42"/>
                </a:solidFill>
                <a:latin typeface="Consolas"/>
              </a:rPr>
              <a:t>, </a:t>
            </a:r>
            <a:r>
              <a:rPr lang="en-US" sz="1100" dirty="0" err="1">
                <a:solidFill>
                  <a:srgbClr val="383A42"/>
                </a:solidFill>
                <a:latin typeface="Consolas"/>
              </a:rPr>
              <a:t>y_pred</a:t>
            </a:r>
            <a:r>
              <a:rPr lang="en-US" sz="1100" dirty="0">
                <a:solidFill>
                  <a:srgbClr val="383A42"/>
                </a:solidFill>
                <a:latin typeface="Consolas"/>
              </a:rPr>
              <a:t>)</a:t>
            </a:r>
            <a:br>
              <a:rPr lang="en-US" sz="1100" dirty="0">
                <a:solidFill>
                  <a:srgbClr val="383A42"/>
                </a:solidFill>
                <a:latin typeface="Consolas"/>
              </a:rPr>
            </a:br>
            <a:r>
              <a:rPr lang="en-US" sz="1100" dirty="0" err="1">
                <a:solidFill>
                  <a:srgbClr val="383A42"/>
                </a:solidFill>
                <a:latin typeface="Consolas"/>
              </a:rPr>
              <a:t>y_pred_proba</a:t>
            </a:r>
            <a:r>
              <a:rPr lang="en-US" sz="1100" dirty="0">
                <a:solidFill>
                  <a:srgbClr val="383A42"/>
                </a:solidFill>
                <a:latin typeface="Consolas"/>
              </a:rPr>
              <a:t> = </a:t>
            </a:r>
            <a:r>
              <a:rPr lang="en-US" sz="1100" dirty="0" err="1">
                <a:solidFill>
                  <a:srgbClr val="383A42"/>
                </a:solidFill>
                <a:latin typeface="Consolas"/>
              </a:rPr>
              <a:t>model.predict</a:t>
            </a:r>
            <a:r>
              <a:rPr lang="en-US" sz="1100" dirty="0">
                <a:solidFill>
                  <a:srgbClr val="383A42"/>
                </a:solidFill>
                <a:latin typeface="Consolas"/>
              </a:rPr>
              <a:t>(</a:t>
            </a:r>
            <a:r>
              <a:rPr lang="en-US" sz="1100" dirty="0" err="1">
                <a:solidFill>
                  <a:srgbClr val="383A42"/>
                </a:solidFill>
                <a:latin typeface="Consolas"/>
              </a:rPr>
              <a:t>X_test_scaled</a:t>
            </a:r>
            <a:r>
              <a:rPr lang="en-US" sz="1100" dirty="0">
                <a:solidFill>
                  <a:srgbClr val="383A42"/>
                </a:solidFill>
                <a:latin typeface="Consolas"/>
              </a:rPr>
              <a:t>) </a:t>
            </a:r>
            <a:endParaRPr lang="en-US" dirty="0">
              <a:solidFill>
                <a:srgbClr val="000000"/>
              </a:solidFill>
              <a:latin typeface="Tenorite"/>
            </a:endParaRPr>
          </a:p>
          <a:p>
            <a:pPr marL="0" indent="0">
              <a:buNone/>
            </a:pPr>
            <a:r>
              <a:rPr lang="en-US" sz="1100" i="1" dirty="0">
                <a:solidFill>
                  <a:srgbClr val="A0A1A7"/>
                </a:solidFill>
                <a:latin typeface="Consolas"/>
              </a:rPr>
              <a:t># Probabilities for AUC</a:t>
            </a:r>
            <a:br>
              <a:rPr lang="en-US" sz="1100" i="1" dirty="0">
                <a:solidFill>
                  <a:srgbClr val="A0A1A7"/>
                </a:solidFill>
                <a:latin typeface="Consolas"/>
              </a:rPr>
            </a:br>
            <a:r>
              <a:rPr lang="en-US" sz="1100" i="1" dirty="0" err="1">
                <a:solidFill>
                  <a:srgbClr val="A0A1A7"/>
                </a:solidFill>
                <a:latin typeface="Consolas"/>
              </a:rPr>
              <a:t>roc_auc</a:t>
            </a:r>
            <a:r>
              <a:rPr lang="en-US" sz="1100" i="1" dirty="0">
                <a:solidFill>
                  <a:srgbClr val="A0A1A7"/>
                </a:solidFill>
                <a:latin typeface="Consolas"/>
              </a:rPr>
              <a:t> = </a:t>
            </a:r>
            <a:r>
              <a:rPr lang="en-US" sz="1100" i="1" dirty="0" err="1">
                <a:solidFill>
                  <a:srgbClr val="A0A1A7"/>
                </a:solidFill>
                <a:latin typeface="Consolas"/>
              </a:rPr>
              <a:t>roc_auc_score</a:t>
            </a:r>
            <a:r>
              <a:rPr lang="en-US" sz="1100" i="1" dirty="0">
                <a:solidFill>
                  <a:srgbClr val="A0A1A7"/>
                </a:solidFill>
                <a:latin typeface="Consolas"/>
              </a:rPr>
              <a:t>(</a:t>
            </a:r>
            <a:r>
              <a:rPr lang="en-US" sz="1100" i="1" dirty="0" err="1">
                <a:solidFill>
                  <a:srgbClr val="A0A1A7"/>
                </a:solidFill>
                <a:latin typeface="Consolas"/>
              </a:rPr>
              <a:t>y_test</a:t>
            </a:r>
            <a:r>
              <a:rPr lang="en-US" sz="1100" i="1" dirty="0">
                <a:solidFill>
                  <a:srgbClr val="A0A1A7"/>
                </a:solidFill>
                <a:latin typeface="Consolas"/>
              </a:rPr>
              <a:t>, </a:t>
            </a:r>
            <a:r>
              <a:rPr lang="en-US" sz="1100" i="1" dirty="0" err="1">
                <a:solidFill>
                  <a:srgbClr val="A0A1A7"/>
                </a:solidFill>
                <a:latin typeface="Consolas"/>
              </a:rPr>
              <a:t>y_pred_proba</a:t>
            </a:r>
            <a:r>
              <a:rPr lang="en-US" sz="1100" i="1" dirty="0">
                <a:solidFill>
                  <a:srgbClr val="A0A1A7"/>
                </a:solidFill>
                <a:latin typeface="Consolas"/>
              </a:rPr>
              <a:t>)</a:t>
            </a:r>
            <a:br>
              <a:rPr lang="en-US" sz="1100" i="1" dirty="0">
                <a:solidFill>
                  <a:srgbClr val="A0A1A7"/>
                </a:solidFill>
                <a:latin typeface="Consolas"/>
              </a:rPr>
            </a:br>
            <a:br>
              <a:rPr lang="en-US" sz="1100" i="1" dirty="0">
                <a:solidFill>
                  <a:srgbClr val="A0A1A7"/>
                </a:solidFill>
                <a:latin typeface="Consolas"/>
              </a:rPr>
            </a:br>
            <a:r>
              <a:rPr lang="en-US" sz="1100" i="1" dirty="0">
                <a:solidFill>
                  <a:srgbClr val="A0A1A7"/>
                </a:solidFill>
                <a:latin typeface="Consolas"/>
              </a:rPr>
              <a:t>print(</a:t>
            </a:r>
            <a:r>
              <a:rPr lang="en-US" sz="1100" dirty="0" err="1">
                <a:solidFill>
                  <a:srgbClr val="50A14F"/>
                </a:solidFill>
                <a:latin typeface="Consolas"/>
              </a:rPr>
              <a:t>f"Deep</a:t>
            </a:r>
            <a:r>
              <a:rPr lang="en-US" sz="1100" dirty="0">
                <a:solidFill>
                  <a:srgbClr val="50A14F"/>
                </a:solidFill>
                <a:latin typeface="Consolas"/>
              </a:rPr>
              <a:t> Learning Model Accuracy: </a:t>
            </a:r>
            <a:r>
              <a:rPr lang="en-US" sz="1100" dirty="0">
                <a:solidFill>
                  <a:srgbClr val="E45649"/>
                </a:solidFill>
                <a:latin typeface="Consolas"/>
              </a:rPr>
              <a:t>{accuracy}</a:t>
            </a:r>
            <a:r>
              <a:rPr lang="en-US" sz="1100" dirty="0">
                <a:solidFill>
                  <a:srgbClr val="50A14F"/>
                </a:solidFill>
                <a:latin typeface="Consolas"/>
              </a:rPr>
              <a:t>"</a:t>
            </a:r>
            <a:r>
              <a:rPr lang="en-US" sz="1100" dirty="0">
                <a:solidFill>
                  <a:srgbClr val="383A42"/>
                </a:solidFill>
                <a:latin typeface="Consolas"/>
              </a:rPr>
              <a:t>)</a:t>
            </a:r>
            <a:br>
              <a:rPr lang="en-US" sz="1100" dirty="0">
                <a:solidFill>
                  <a:srgbClr val="383A42"/>
                </a:solidFill>
                <a:latin typeface="Consolas"/>
              </a:rPr>
            </a:br>
            <a:r>
              <a:rPr lang="en-US" sz="1100" dirty="0">
                <a:solidFill>
                  <a:srgbClr val="383A42"/>
                </a:solidFill>
                <a:latin typeface="Consolas"/>
              </a:rPr>
              <a:t>print(</a:t>
            </a:r>
            <a:r>
              <a:rPr lang="en-US" sz="1100" dirty="0" err="1">
                <a:solidFill>
                  <a:srgbClr val="50A14F"/>
                </a:solidFill>
                <a:latin typeface="Consolas"/>
              </a:rPr>
              <a:t>f"Deep</a:t>
            </a:r>
            <a:r>
              <a:rPr lang="en-US" sz="1100" dirty="0">
                <a:solidFill>
                  <a:srgbClr val="50A14F"/>
                </a:solidFill>
                <a:latin typeface="Consolas"/>
              </a:rPr>
              <a:t> Learning Model AUC-ROC: </a:t>
            </a:r>
            <a:r>
              <a:rPr lang="en-US" sz="1100" dirty="0">
                <a:solidFill>
                  <a:srgbClr val="E45649"/>
                </a:solidFill>
                <a:latin typeface="Consolas"/>
              </a:rPr>
              <a:t>{</a:t>
            </a:r>
            <a:r>
              <a:rPr lang="en-US" sz="1100" dirty="0" err="1">
                <a:solidFill>
                  <a:srgbClr val="E45649"/>
                </a:solidFill>
                <a:latin typeface="Consolas"/>
              </a:rPr>
              <a:t>roc_auc</a:t>
            </a:r>
            <a:r>
              <a:rPr lang="en-US" sz="1100" dirty="0">
                <a:solidFill>
                  <a:srgbClr val="E45649"/>
                </a:solidFill>
                <a:latin typeface="Consolas"/>
              </a:rPr>
              <a:t>}</a:t>
            </a:r>
            <a:r>
              <a:rPr lang="en-US" sz="1100" dirty="0">
                <a:solidFill>
                  <a:srgbClr val="50A14F"/>
                </a:solidFill>
                <a:latin typeface="Consolas"/>
              </a:rPr>
              <a:t>"</a:t>
            </a:r>
            <a:r>
              <a:rPr lang="en-US" sz="1100" dirty="0">
                <a:solidFill>
                  <a:srgbClr val="383A42"/>
                </a:solidFill>
                <a:latin typeface="Consolas"/>
              </a:rPr>
              <a:t>)</a:t>
            </a:r>
            <a:br>
              <a:rPr lang="en-US" sz="1100" dirty="0">
                <a:solidFill>
                  <a:srgbClr val="383A42"/>
                </a:solidFill>
                <a:latin typeface="Consolas"/>
              </a:rPr>
            </a:br>
            <a:br>
              <a:rPr lang="en-US" sz="1100" dirty="0">
                <a:solidFill>
                  <a:srgbClr val="383A42"/>
                </a:solidFill>
                <a:latin typeface="Consolas"/>
              </a:rPr>
            </a:br>
            <a:r>
              <a:rPr lang="en-US" sz="1100" dirty="0">
                <a:solidFill>
                  <a:srgbClr val="383A42"/>
                </a:solidFill>
                <a:latin typeface="Consolas"/>
              </a:rPr>
              <a:t># Classification report</a:t>
            </a:r>
            <a:br>
              <a:rPr lang="en-US" sz="1100" dirty="0">
                <a:solidFill>
                  <a:srgbClr val="383A42"/>
                </a:solidFill>
                <a:latin typeface="Consolas"/>
              </a:rPr>
            </a:br>
            <a:r>
              <a:rPr lang="en-US" sz="1100" dirty="0">
                <a:solidFill>
                  <a:srgbClr val="383A42"/>
                </a:solidFill>
                <a:latin typeface="Consolas"/>
              </a:rPr>
              <a:t>print(</a:t>
            </a:r>
            <a:r>
              <a:rPr lang="en-US" sz="1100" dirty="0" err="1">
                <a:solidFill>
                  <a:srgbClr val="383A42"/>
                </a:solidFill>
                <a:latin typeface="Consolas"/>
              </a:rPr>
              <a:t>classification_report</a:t>
            </a:r>
            <a:r>
              <a:rPr lang="en-US" sz="1100" dirty="0">
                <a:solidFill>
                  <a:srgbClr val="383A42"/>
                </a:solidFill>
                <a:latin typeface="Consolas"/>
              </a:rPr>
              <a:t>(</a:t>
            </a:r>
            <a:r>
              <a:rPr lang="en-US" sz="1100" dirty="0" err="1">
                <a:solidFill>
                  <a:srgbClr val="383A42"/>
                </a:solidFill>
                <a:latin typeface="Consolas"/>
              </a:rPr>
              <a:t>y_test</a:t>
            </a:r>
            <a:r>
              <a:rPr lang="en-US" sz="1100" dirty="0">
                <a:solidFill>
                  <a:srgbClr val="383A42"/>
                </a:solidFill>
                <a:latin typeface="Consolas"/>
              </a:rPr>
              <a:t>, </a:t>
            </a:r>
            <a:r>
              <a:rPr lang="en-US" sz="1100" dirty="0" err="1">
                <a:solidFill>
                  <a:srgbClr val="383A42"/>
                </a:solidFill>
                <a:latin typeface="Consolas"/>
              </a:rPr>
              <a:t>y_pred</a:t>
            </a:r>
            <a:r>
              <a:rPr lang="en-US" sz="1100" dirty="0">
                <a:solidFill>
                  <a:srgbClr val="383A42"/>
                </a:solidFill>
                <a:latin typeface="Consolas"/>
              </a:rPr>
              <a:t>))</a:t>
            </a:r>
            <a:endParaRPr lang="en-US"/>
          </a:p>
        </p:txBody>
      </p:sp>
      <p:pic>
        <p:nvPicPr>
          <p:cNvPr id="8" name="Content Placeholder 7" descr="A screenshot of a computer&#10;&#10;Description automatically generated">
            <a:extLst>
              <a:ext uri="{FF2B5EF4-FFF2-40B4-BE49-F238E27FC236}">
                <a16:creationId xmlns:a16="http://schemas.microsoft.com/office/drawing/2014/main" id="{78FE61BA-B7CA-E726-2DAA-7710F607E741}"/>
              </a:ext>
            </a:extLst>
          </p:cNvPr>
          <p:cNvPicPr>
            <a:picLocks noGrp="1" noChangeAspect="1"/>
          </p:cNvPicPr>
          <p:nvPr>
            <p:ph sz="half" idx="14"/>
          </p:nvPr>
        </p:nvPicPr>
        <p:blipFill>
          <a:blip r:embed="rId3"/>
          <a:stretch>
            <a:fillRect/>
          </a:stretch>
        </p:blipFill>
        <p:spPr>
          <a:xfrm>
            <a:off x="6814625" y="2654716"/>
            <a:ext cx="4488961" cy="2979660"/>
          </a:xfrm>
        </p:spPr>
      </p:pic>
      <p:sp>
        <p:nvSpPr>
          <p:cNvPr id="7" name="Slide Number Placeholder 6">
            <a:extLst>
              <a:ext uri="{FF2B5EF4-FFF2-40B4-BE49-F238E27FC236}">
                <a16:creationId xmlns:a16="http://schemas.microsoft.com/office/drawing/2014/main" id="{35D540F9-9587-4CD0-7F80-0097FAC4341B}"/>
              </a:ext>
            </a:extLst>
          </p:cNvPr>
          <p:cNvSpPr>
            <a:spLocks noGrp="1"/>
          </p:cNvSpPr>
          <p:nvPr>
            <p:ph type="sldNum" sz="quarter" idx="13"/>
          </p:nvPr>
        </p:nvSpPr>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3330819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E5FEE2D-79E5-4C1D-8BF7-EE619CA7039A}"/>
              </a:ext>
            </a:extLst>
          </p:cNvPr>
          <p:cNvSpPr>
            <a:spLocks noGrp="1"/>
          </p:cNvSpPr>
          <p:nvPr>
            <p:ph type="title"/>
          </p:nvPr>
        </p:nvSpPr>
        <p:spPr>
          <a:xfrm>
            <a:off x="847969" y="534281"/>
            <a:ext cx="10515600" cy="646601"/>
          </a:xfrm>
        </p:spPr>
        <p:txBody>
          <a:bodyPr anchor="b"/>
          <a:lstStyle/>
          <a:p>
            <a:r>
              <a:rPr lang="en-US">
                <a:ea typeface="+mj-lt"/>
                <a:cs typeface="+mj-lt"/>
              </a:rPr>
              <a:t>FCNN Model Design</a:t>
            </a:r>
            <a:endParaRPr lang="en-US"/>
          </a:p>
        </p:txBody>
      </p:sp>
      <p:sp>
        <p:nvSpPr>
          <p:cNvPr id="5" name="Slide Number Placeholder 5">
            <a:extLst>
              <a:ext uri="{FF2B5EF4-FFF2-40B4-BE49-F238E27FC236}">
                <a16:creationId xmlns:a16="http://schemas.microsoft.com/office/drawing/2014/main" id="{4832B776-E386-1CF9-CC8F-2D2FF3EA7066}"/>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9</a:t>
            </a:fld>
            <a:endParaRPr lang="en-US" dirty="0"/>
          </a:p>
        </p:txBody>
      </p:sp>
      <p:graphicFrame>
        <p:nvGraphicFramePr>
          <p:cNvPr id="7" name="Table Placeholder 6">
            <a:extLst>
              <a:ext uri="{FF2B5EF4-FFF2-40B4-BE49-F238E27FC236}">
                <a16:creationId xmlns:a16="http://schemas.microsoft.com/office/drawing/2014/main" id="{BA274B39-B146-E0C6-6486-62BF2752952F}"/>
              </a:ext>
            </a:extLst>
          </p:cNvPr>
          <p:cNvGraphicFramePr>
            <a:graphicFrameLocks noGrp="1"/>
          </p:cNvGraphicFramePr>
          <p:nvPr>
            <p:ph type="tbl" sz="quarter" idx="14"/>
            <p:extLst>
              <p:ext uri="{D42A27DB-BD31-4B8C-83A1-F6EECF244321}">
                <p14:modId xmlns:p14="http://schemas.microsoft.com/office/powerpoint/2010/main" val="1862482047"/>
              </p:ext>
            </p:extLst>
          </p:nvPr>
        </p:nvGraphicFramePr>
        <p:xfrm>
          <a:off x="838200" y="2111375"/>
          <a:ext cx="10515600" cy="904240"/>
        </p:xfrm>
        <a:graphic>
          <a:graphicData uri="http://schemas.openxmlformats.org/drawingml/2006/table">
            <a:tbl>
              <a:tblPr bandRow="1">
                <a:tableStyleId>{5C22544A-7EE6-4342-B048-85BDC9FD1C3A}</a:tableStyleId>
              </a:tblPr>
              <a:tblGrid>
                <a:gridCol w="10515600">
                  <a:extLst>
                    <a:ext uri="{9D8B030D-6E8A-4147-A177-3AD203B41FA5}">
                      <a16:colId xmlns:a16="http://schemas.microsoft.com/office/drawing/2014/main" val="3259260891"/>
                    </a:ext>
                  </a:extLst>
                </a:gridCol>
              </a:tblGrid>
              <a:tr h="0">
                <a:tc>
                  <a:txBody>
                    <a:bodyPr/>
                    <a:lstStyle/>
                    <a:p>
                      <a:pPr rtl="0" fontAlgn="t"/>
                      <a:br>
                        <a:rPr lang="en-US" sz="1100" dirty="0">
                          <a:solidFill>
                            <a:srgbClr val="383A42"/>
                          </a:solidFill>
                          <a:effectLst/>
                          <a:latin typeface="Consolas"/>
                        </a:rPr>
                      </a:br>
                      <a:br>
                        <a:rPr lang="en-US" sz="1100" dirty="0">
                          <a:solidFill>
                            <a:srgbClr val="383A42"/>
                          </a:solidFill>
                          <a:effectLst/>
                          <a:latin typeface="Consolas"/>
                        </a:rPr>
                      </a:br>
                      <a:br>
                        <a:rPr lang="en-US" sz="1100" dirty="0">
                          <a:solidFill>
                            <a:srgbClr val="383A42"/>
                          </a:solidFill>
                          <a:effectLst/>
                          <a:latin typeface="Consolas"/>
                        </a:rPr>
                      </a:br>
                      <a:endParaRPr lang="en-US" dirty="0">
                        <a:effectLst/>
                        <a:latin typeface="Consolas"/>
                      </a:endParaRPr>
                    </a:p>
                  </a:txBody>
                  <a:tcPr marL="63500" marR="63500" marT="63500" marB="63500">
                    <a:lnL>
                      <a:noFill/>
                    </a:lnL>
                    <a:lnR>
                      <a:noFill/>
                    </a:lnR>
                    <a:lnT>
                      <a:noFill/>
                    </a:lnT>
                    <a:lnB>
                      <a:noFill/>
                    </a:lnB>
                    <a:noFill/>
                  </a:tcPr>
                </a:tc>
                <a:extLst>
                  <a:ext uri="{0D108BD9-81ED-4DB2-BD59-A6C34878D82A}">
                    <a16:rowId xmlns:a16="http://schemas.microsoft.com/office/drawing/2014/main" val="2913181914"/>
                  </a:ext>
                </a:extLst>
              </a:tr>
            </a:tbl>
          </a:graphicData>
        </a:graphic>
      </p:graphicFrame>
      <p:graphicFrame>
        <p:nvGraphicFramePr>
          <p:cNvPr id="10" name="Table 9">
            <a:extLst>
              <a:ext uri="{FF2B5EF4-FFF2-40B4-BE49-F238E27FC236}">
                <a16:creationId xmlns:a16="http://schemas.microsoft.com/office/drawing/2014/main" id="{94664BAD-BC30-7030-5123-83107457A33C}"/>
              </a:ext>
            </a:extLst>
          </p:cNvPr>
          <p:cNvGraphicFramePr>
            <a:graphicFrameLocks noGrp="1"/>
          </p:cNvGraphicFramePr>
          <p:nvPr>
            <p:extLst>
              <p:ext uri="{D42A27DB-BD31-4B8C-83A1-F6EECF244321}">
                <p14:modId xmlns:p14="http://schemas.microsoft.com/office/powerpoint/2010/main" val="1675053493"/>
              </p:ext>
            </p:extLst>
          </p:nvPr>
        </p:nvGraphicFramePr>
        <p:xfrm>
          <a:off x="840154" y="1460500"/>
          <a:ext cx="4311333" cy="5034280"/>
        </p:xfrm>
        <a:graphic>
          <a:graphicData uri="http://schemas.openxmlformats.org/drawingml/2006/table">
            <a:tbl>
              <a:tblPr bandRow="1">
                <a:tableStyleId>{5C22544A-7EE6-4342-B048-85BDC9FD1C3A}</a:tableStyleId>
              </a:tblPr>
              <a:tblGrid>
                <a:gridCol w="4311333">
                  <a:extLst>
                    <a:ext uri="{9D8B030D-6E8A-4147-A177-3AD203B41FA5}">
                      <a16:colId xmlns:a16="http://schemas.microsoft.com/office/drawing/2014/main" val="2439295037"/>
                    </a:ext>
                  </a:extLst>
                </a:gridCol>
              </a:tblGrid>
              <a:tr h="3482296">
                <a:tc>
                  <a:txBody>
                    <a:bodyPr/>
                    <a:lstStyle/>
                    <a:p>
                      <a:pPr rtl="0" fontAlgn="t"/>
                      <a:r>
                        <a:rPr lang="en-US" sz="700" b="0" i="0" u="none" strike="noStrike" dirty="0">
                          <a:solidFill>
                            <a:srgbClr val="A626A4"/>
                          </a:solidFill>
                          <a:effectLst/>
                          <a:latin typeface="Consolas"/>
                        </a:rPr>
                        <a:t>from</a:t>
                      </a:r>
                      <a:r>
                        <a:rPr lang="en-US" sz="700" b="0" i="0" u="none" strike="noStrike" dirty="0">
                          <a:solidFill>
                            <a:srgbClr val="383A42"/>
                          </a:solidFill>
                          <a:effectLst/>
                          <a:latin typeface="Consolas"/>
                        </a:rPr>
                        <a:t> </a:t>
                      </a:r>
                      <a:r>
                        <a:rPr lang="en-US" sz="700" b="0" i="0" u="none" strike="noStrike" err="1">
                          <a:solidFill>
                            <a:srgbClr val="383A42"/>
                          </a:solidFill>
                          <a:effectLst/>
                          <a:latin typeface="Consolas"/>
                        </a:rPr>
                        <a:t>tensorflow.keras.models</a:t>
                      </a:r>
                      <a:r>
                        <a:rPr lang="en-US" sz="700" b="0" i="0" u="none" strike="noStrike" dirty="0">
                          <a:solidFill>
                            <a:srgbClr val="383A42"/>
                          </a:solidFill>
                          <a:effectLst/>
                          <a:latin typeface="Consolas"/>
                        </a:rPr>
                        <a:t> </a:t>
                      </a:r>
                      <a:r>
                        <a:rPr lang="en-US" sz="700" b="0" i="0" u="none" strike="noStrike" dirty="0">
                          <a:solidFill>
                            <a:srgbClr val="A626A4"/>
                          </a:solidFill>
                          <a:effectLst/>
                          <a:latin typeface="Consolas"/>
                        </a:rPr>
                        <a:t>import</a:t>
                      </a:r>
                      <a:r>
                        <a:rPr lang="en-US" sz="700" b="0" i="0" u="none" strike="noStrike" dirty="0">
                          <a:solidFill>
                            <a:srgbClr val="383A42"/>
                          </a:solidFill>
                          <a:effectLst/>
                          <a:latin typeface="Consolas"/>
                        </a:rPr>
                        <a:t> Sequential</a:t>
                      </a:r>
                      <a:br>
                        <a:rPr lang="en-US" sz="700" b="0" i="0" u="none" strike="noStrike" dirty="0">
                          <a:solidFill>
                            <a:srgbClr val="383A42"/>
                          </a:solidFill>
                          <a:effectLst/>
                          <a:latin typeface="Consolas"/>
                        </a:rPr>
                      </a:br>
                      <a:r>
                        <a:rPr lang="en-US" sz="700" b="0" i="0" u="none" strike="noStrike" dirty="0">
                          <a:solidFill>
                            <a:srgbClr val="A626A4"/>
                          </a:solidFill>
                          <a:effectLst/>
                          <a:latin typeface="Consolas"/>
                        </a:rPr>
                        <a:t>from</a:t>
                      </a:r>
                      <a:r>
                        <a:rPr lang="en-US" sz="700" b="0" i="0" u="none" strike="noStrike" dirty="0">
                          <a:solidFill>
                            <a:srgbClr val="383A42"/>
                          </a:solidFill>
                          <a:effectLst/>
                          <a:latin typeface="Consolas"/>
                        </a:rPr>
                        <a:t> </a:t>
                      </a:r>
                      <a:r>
                        <a:rPr lang="en-US" sz="700" b="0" i="0" u="none" strike="noStrike" err="1">
                          <a:solidFill>
                            <a:srgbClr val="383A42"/>
                          </a:solidFill>
                          <a:effectLst/>
                          <a:latin typeface="Consolas"/>
                        </a:rPr>
                        <a:t>tensorflow.keras.layers</a:t>
                      </a:r>
                      <a:r>
                        <a:rPr lang="en-US" sz="700" b="0" i="0" u="none" strike="noStrike" dirty="0">
                          <a:solidFill>
                            <a:srgbClr val="383A42"/>
                          </a:solidFill>
                          <a:effectLst/>
                          <a:latin typeface="Consolas"/>
                        </a:rPr>
                        <a:t> </a:t>
                      </a:r>
                      <a:r>
                        <a:rPr lang="en-US" sz="700" b="0" i="0" u="none" strike="noStrike" dirty="0">
                          <a:solidFill>
                            <a:srgbClr val="A626A4"/>
                          </a:solidFill>
                          <a:effectLst/>
                          <a:latin typeface="Consolas"/>
                        </a:rPr>
                        <a:t>import</a:t>
                      </a:r>
                      <a:r>
                        <a:rPr lang="en-US" sz="700" b="0" i="0" u="none" strike="noStrike" dirty="0">
                          <a:solidFill>
                            <a:srgbClr val="383A42"/>
                          </a:solidFill>
                          <a:effectLst/>
                          <a:latin typeface="Consolas"/>
                        </a:rPr>
                        <a:t> Dense, Dropout</a:t>
                      </a:r>
                      <a:br>
                        <a:rPr lang="en-US" sz="700" b="0" i="0" u="none" strike="noStrike" dirty="0">
                          <a:solidFill>
                            <a:srgbClr val="383A42"/>
                          </a:solidFill>
                          <a:effectLst/>
                          <a:latin typeface="Consolas"/>
                        </a:rPr>
                      </a:br>
                      <a:r>
                        <a:rPr lang="en-US" sz="700" b="0" i="0" u="none" strike="noStrike" dirty="0">
                          <a:solidFill>
                            <a:srgbClr val="A626A4"/>
                          </a:solidFill>
                          <a:effectLst/>
                          <a:latin typeface="Consolas"/>
                        </a:rPr>
                        <a:t>from</a:t>
                      </a:r>
                      <a:r>
                        <a:rPr lang="en-US" sz="700" b="0" i="0" u="none" strike="noStrike" dirty="0">
                          <a:solidFill>
                            <a:srgbClr val="383A42"/>
                          </a:solidFill>
                          <a:effectLst/>
                          <a:latin typeface="Consolas"/>
                        </a:rPr>
                        <a:t> </a:t>
                      </a:r>
                      <a:r>
                        <a:rPr lang="en-US" sz="700" b="0" i="0" u="none" strike="noStrike" err="1">
                          <a:solidFill>
                            <a:srgbClr val="383A42"/>
                          </a:solidFill>
                          <a:effectLst/>
                          <a:latin typeface="Consolas"/>
                        </a:rPr>
                        <a:t>sklearn.model_selection</a:t>
                      </a:r>
                      <a:r>
                        <a:rPr lang="en-US" sz="700" b="0" i="0" u="none" strike="noStrike" dirty="0">
                          <a:solidFill>
                            <a:srgbClr val="383A42"/>
                          </a:solidFill>
                          <a:effectLst/>
                          <a:latin typeface="Consolas"/>
                        </a:rPr>
                        <a:t> </a:t>
                      </a:r>
                      <a:r>
                        <a:rPr lang="en-US" sz="700" b="0" i="0" u="none" strike="noStrike" dirty="0">
                          <a:solidFill>
                            <a:srgbClr val="A626A4"/>
                          </a:solidFill>
                          <a:effectLst/>
                          <a:latin typeface="Consolas"/>
                        </a:rPr>
                        <a:t>import</a:t>
                      </a:r>
                      <a:r>
                        <a:rPr lang="en-US" sz="700" b="0" i="0" u="none" strike="noStrike" dirty="0">
                          <a:solidFill>
                            <a:srgbClr val="383A42"/>
                          </a:solidFill>
                          <a:effectLst/>
                          <a:latin typeface="Consolas"/>
                        </a:rPr>
                        <a:t> </a:t>
                      </a:r>
                      <a:r>
                        <a:rPr lang="en-US" sz="700" b="0" i="0" u="none" strike="noStrike" err="1">
                          <a:solidFill>
                            <a:srgbClr val="383A42"/>
                          </a:solidFill>
                          <a:effectLst/>
                          <a:latin typeface="Consolas"/>
                        </a:rPr>
                        <a:t>train_test_split</a:t>
                      </a:r>
                      <a:br>
                        <a:rPr lang="en-US" sz="700" b="0" i="0" u="none" strike="noStrike" dirty="0">
                          <a:solidFill>
                            <a:srgbClr val="383A42"/>
                          </a:solidFill>
                          <a:effectLst/>
                          <a:latin typeface="Consolas"/>
                        </a:rPr>
                      </a:br>
                      <a:r>
                        <a:rPr lang="en-US" sz="700" b="0" i="0" u="none" strike="noStrike" dirty="0">
                          <a:solidFill>
                            <a:srgbClr val="A626A4"/>
                          </a:solidFill>
                          <a:effectLst/>
                          <a:latin typeface="Consolas"/>
                        </a:rPr>
                        <a:t>from</a:t>
                      </a:r>
                      <a:r>
                        <a:rPr lang="en-US" sz="700" b="0" i="0" u="none" strike="noStrike" dirty="0">
                          <a:solidFill>
                            <a:srgbClr val="383A42"/>
                          </a:solidFill>
                          <a:effectLst/>
                          <a:latin typeface="Consolas"/>
                        </a:rPr>
                        <a:t> </a:t>
                      </a:r>
                      <a:r>
                        <a:rPr lang="en-US" sz="700" b="0" i="0" u="none" strike="noStrike" err="1">
                          <a:solidFill>
                            <a:srgbClr val="383A42"/>
                          </a:solidFill>
                          <a:effectLst/>
                          <a:latin typeface="Consolas"/>
                        </a:rPr>
                        <a:t>sklearn.preprocessing</a:t>
                      </a:r>
                      <a:r>
                        <a:rPr lang="en-US" sz="700" b="0" i="0" u="none" strike="noStrike" dirty="0">
                          <a:solidFill>
                            <a:srgbClr val="383A42"/>
                          </a:solidFill>
                          <a:effectLst/>
                          <a:latin typeface="Consolas"/>
                        </a:rPr>
                        <a:t> </a:t>
                      </a:r>
                      <a:r>
                        <a:rPr lang="en-US" sz="700" b="0" i="0" u="none" strike="noStrike" dirty="0">
                          <a:solidFill>
                            <a:srgbClr val="A626A4"/>
                          </a:solidFill>
                          <a:effectLst/>
                          <a:latin typeface="Consolas"/>
                        </a:rPr>
                        <a:t>import</a:t>
                      </a:r>
                      <a:r>
                        <a:rPr lang="en-US" sz="700" b="0" i="0" u="none" strike="noStrike" dirty="0">
                          <a:solidFill>
                            <a:srgbClr val="383A42"/>
                          </a:solidFill>
                          <a:effectLst/>
                          <a:latin typeface="Consolas"/>
                        </a:rPr>
                        <a:t> </a:t>
                      </a:r>
                      <a:r>
                        <a:rPr lang="en-US" sz="700" b="0" i="0" u="none" strike="noStrike" err="1">
                          <a:solidFill>
                            <a:srgbClr val="383A42"/>
                          </a:solidFill>
                          <a:effectLst/>
                          <a:latin typeface="Consolas"/>
                        </a:rPr>
                        <a:t>StandardScaler</a:t>
                      </a:r>
                      <a:br>
                        <a:rPr lang="en-US" sz="700" b="0" i="0" u="none" strike="noStrike" dirty="0">
                          <a:solidFill>
                            <a:srgbClr val="383A42"/>
                          </a:solidFill>
                          <a:effectLst/>
                          <a:latin typeface="Consolas"/>
                        </a:rPr>
                      </a:br>
                      <a:r>
                        <a:rPr lang="en-US" sz="700" b="0" i="0" u="none" strike="noStrike" dirty="0">
                          <a:solidFill>
                            <a:srgbClr val="A626A4"/>
                          </a:solidFill>
                          <a:effectLst/>
                          <a:latin typeface="Consolas"/>
                        </a:rPr>
                        <a:t>import</a:t>
                      </a:r>
                      <a:r>
                        <a:rPr lang="en-US" sz="700" b="0" i="0" u="none" strike="noStrike" dirty="0">
                          <a:solidFill>
                            <a:srgbClr val="383A42"/>
                          </a:solidFill>
                          <a:effectLst/>
                          <a:latin typeface="Consolas"/>
                        </a:rPr>
                        <a:t> </a:t>
                      </a:r>
                      <a:r>
                        <a:rPr lang="en-US" sz="700" b="0" i="0" u="none" strike="noStrike" err="1">
                          <a:solidFill>
                            <a:srgbClr val="383A42"/>
                          </a:solidFill>
                          <a:effectLst/>
                          <a:latin typeface="Consolas"/>
                        </a:rPr>
                        <a:t>matplotlib.pyplot</a:t>
                      </a:r>
                      <a:r>
                        <a:rPr lang="en-US" sz="700" b="0" i="0" u="none" strike="noStrike" dirty="0">
                          <a:solidFill>
                            <a:srgbClr val="383A42"/>
                          </a:solidFill>
                          <a:effectLst/>
                          <a:latin typeface="Consolas"/>
                        </a:rPr>
                        <a:t> </a:t>
                      </a:r>
                      <a:r>
                        <a:rPr lang="en-US" sz="700" b="0" i="0" u="none" strike="noStrike" dirty="0">
                          <a:solidFill>
                            <a:srgbClr val="A626A4"/>
                          </a:solidFill>
                          <a:effectLst/>
                          <a:latin typeface="Consolas"/>
                        </a:rPr>
                        <a:t>as</a:t>
                      </a:r>
                      <a:r>
                        <a:rPr lang="en-US" sz="700" b="0" i="0" u="none" strike="noStrike" dirty="0">
                          <a:solidFill>
                            <a:srgbClr val="383A42"/>
                          </a:solidFill>
                          <a:effectLst/>
                          <a:latin typeface="Consolas"/>
                        </a:rPr>
                        <a:t> </a:t>
                      </a:r>
                      <a:r>
                        <a:rPr lang="en-US" sz="700" b="0" i="0" u="none" strike="noStrike" err="1">
                          <a:solidFill>
                            <a:srgbClr val="383A42"/>
                          </a:solidFill>
                          <a:effectLst/>
                          <a:latin typeface="Consolas"/>
                        </a:rPr>
                        <a:t>plt</a:t>
                      </a:r>
                      <a:br>
                        <a:rPr lang="en-US" sz="700" b="0" i="0" u="none" strike="noStrike" dirty="0">
                          <a:solidFill>
                            <a:srgbClr val="383A42"/>
                          </a:solidFill>
                          <a:effectLst/>
                          <a:latin typeface="Consolas"/>
                        </a:rPr>
                      </a:br>
                      <a:br>
                        <a:rPr lang="en-US" sz="700" b="0" i="0" u="none" strike="noStrike" dirty="0">
                          <a:solidFill>
                            <a:srgbClr val="383A42"/>
                          </a:solidFill>
                          <a:effectLst/>
                          <a:latin typeface="Consolas"/>
                        </a:rPr>
                      </a:br>
                      <a:r>
                        <a:rPr lang="en-US" sz="700" b="0" i="1" u="none" strike="noStrike" dirty="0">
                          <a:solidFill>
                            <a:srgbClr val="A0A1A7"/>
                          </a:solidFill>
                          <a:effectLst/>
                          <a:latin typeface="Consolas"/>
                        </a:rPr>
                        <a:t># Assume </a:t>
                      </a:r>
                      <a:r>
                        <a:rPr lang="en-US" sz="700" b="0" i="1" u="none" strike="noStrike" err="1">
                          <a:solidFill>
                            <a:srgbClr val="A0A1A7"/>
                          </a:solidFill>
                          <a:effectLst/>
                          <a:latin typeface="Consolas"/>
                        </a:rPr>
                        <a:t>merged_df</a:t>
                      </a:r>
                      <a:r>
                        <a:rPr lang="en-US" sz="700" b="0" i="1" u="none" strike="noStrike" dirty="0">
                          <a:solidFill>
                            <a:srgbClr val="A0A1A7"/>
                          </a:solidFill>
                          <a:effectLst/>
                          <a:latin typeface="Consolas"/>
                        </a:rPr>
                        <a:t>, </a:t>
                      </a:r>
                      <a:r>
                        <a:rPr lang="en-US" sz="700" b="0" i="1" u="none" strike="noStrike" err="1">
                          <a:solidFill>
                            <a:srgbClr val="A0A1A7"/>
                          </a:solidFill>
                          <a:effectLst/>
                          <a:latin typeface="Consolas"/>
                        </a:rPr>
                        <a:t>vital_cols</a:t>
                      </a:r>
                      <a:r>
                        <a:rPr lang="en-US" sz="700" b="0" i="1" u="none" strike="noStrike" dirty="0">
                          <a:solidFill>
                            <a:srgbClr val="A0A1A7"/>
                          </a:solidFill>
                          <a:effectLst/>
                          <a:latin typeface="Consolas"/>
                        </a:rPr>
                        <a:t>, and </a:t>
                      </a:r>
                      <a:r>
                        <a:rPr lang="en-US" sz="700" b="0" i="1" u="none" strike="noStrike" err="1">
                          <a:solidFill>
                            <a:srgbClr val="A0A1A7"/>
                          </a:solidFill>
                          <a:effectLst/>
                          <a:latin typeface="Consolas"/>
                        </a:rPr>
                        <a:t>lab_cols</a:t>
                      </a:r>
                      <a:r>
                        <a:rPr lang="en-US" sz="700" b="0" i="1" u="none" strike="noStrike" dirty="0">
                          <a:solidFill>
                            <a:srgbClr val="A0A1A7"/>
                          </a:solidFill>
                          <a:effectLst/>
                          <a:latin typeface="Consolas"/>
                        </a:rPr>
                        <a:t> are defined and </a:t>
                      </a:r>
                      <a:r>
                        <a:rPr lang="en-US" sz="700" b="0" i="1" u="none" strike="noStrike" err="1">
                          <a:solidFill>
                            <a:srgbClr val="A0A1A7"/>
                          </a:solidFill>
                          <a:effectLst/>
                          <a:latin typeface="Consolas"/>
                        </a:rPr>
                        <a:t>X_lstm</a:t>
                      </a:r>
                      <a:r>
                        <a:rPr lang="en-US" sz="700" b="0" i="1" u="none" strike="noStrike" dirty="0">
                          <a:solidFill>
                            <a:srgbClr val="A0A1A7"/>
                          </a:solidFill>
                          <a:effectLst/>
                          <a:latin typeface="Consolas"/>
                        </a:rPr>
                        <a:t> and </a:t>
                      </a:r>
                      <a:r>
                        <a:rPr lang="en-US" sz="700" b="0" i="1" u="none" strike="noStrike" err="1">
                          <a:solidFill>
                            <a:srgbClr val="A0A1A7"/>
                          </a:solidFill>
                          <a:effectLst/>
                          <a:latin typeface="Consolas"/>
                        </a:rPr>
                        <a:t>y_lstm</a:t>
                      </a:r>
                      <a:r>
                        <a:rPr lang="en-US" sz="700" b="0" i="1" u="none" strike="noStrike" dirty="0">
                          <a:solidFill>
                            <a:srgbClr val="A0A1A7"/>
                          </a:solidFill>
                          <a:effectLst/>
                          <a:latin typeface="Consolas"/>
                        </a:rPr>
                        <a:t> are prepared</a:t>
                      </a:r>
                      <a:br>
                        <a:rPr lang="en-US" sz="700" b="0" i="0" u="none" strike="noStrike" dirty="0">
                          <a:solidFill>
                            <a:srgbClr val="383A42"/>
                          </a:solidFill>
                          <a:effectLst/>
                          <a:latin typeface="Consolas"/>
                        </a:rPr>
                      </a:br>
                      <a:r>
                        <a:rPr lang="en-US" sz="700" b="0" i="1" u="none" strike="noStrike" dirty="0">
                          <a:solidFill>
                            <a:srgbClr val="A0A1A7"/>
                          </a:solidFill>
                          <a:effectLst/>
                          <a:latin typeface="Consolas"/>
                        </a:rPr>
                        <a:t># Combine the features for the FCNN</a:t>
                      </a:r>
                      <a:br>
                        <a:rPr lang="en-US" sz="700" b="0" i="0" u="none" strike="noStrike" dirty="0">
                          <a:solidFill>
                            <a:srgbClr val="383A42"/>
                          </a:solidFill>
                          <a:effectLst/>
                          <a:latin typeface="Consolas"/>
                        </a:rPr>
                      </a:br>
                      <a:r>
                        <a:rPr lang="en-US" sz="700" b="0" i="0" u="none" strike="noStrike" err="1">
                          <a:solidFill>
                            <a:srgbClr val="383A42"/>
                          </a:solidFill>
                          <a:effectLst/>
                          <a:latin typeface="Consolas"/>
                        </a:rPr>
                        <a:t>X_fcnn</a:t>
                      </a:r>
                      <a:r>
                        <a:rPr lang="en-US" sz="700" b="0" i="0" u="none" strike="noStrike" dirty="0">
                          <a:solidFill>
                            <a:srgbClr val="383A42"/>
                          </a:solidFill>
                          <a:effectLst/>
                          <a:latin typeface="Consolas"/>
                        </a:rPr>
                        <a:t> = </a:t>
                      </a:r>
                      <a:r>
                        <a:rPr lang="en-US" sz="700" b="0" i="0" u="none" strike="noStrike" err="1">
                          <a:solidFill>
                            <a:srgbClr val="383A42"/>
                          </a:solidFill>
                          <a:effectLst/>
                          <a:latin typeface="Consolas"/>
                        </a:rPr>
                        <a:t>merged_df</a:t>
                      </a:r>
                      <a:r>
                        <a:rPr lang="en-US" sz="700" b="0" i="0" u="none" strike="noStrike" dirty="0">
                          <a:solidFill>
                            <a:srgbClr val="383A42"/>
                          </a:solidFill>
                          <a:effectLst/>
                          <a:latin typeface="Consolas"/>
                        </a:rPr>
                        <a:t>[</a:t>
                      </a:r>
                      <a:r>
                        <a:rPr lang="en-US" sz="700" b="0" i="0" u="none" strike="noStrike" err="1">
                          <a:solidFill>
                            <a:srgbClr val="383A42"/>
                          </a:solidFill>
                          <a:effectLst/>
                          <a:latin typeface="Consolas"/>
                        </a:rPr>
                        <a:t>vital_cols</a:t>
                      </a:r>
                      <a:r>
                        <a:rPr lang="en-US" sz="700" b="0" i="0" u="none" strike="noStrike" dirty="0">
                          <a:solidFill>
                            <a:srgbClr val="383A42"/>
                          </a:solidFill>
                          <a:effectLst/>
                          <a:latin typeface="Consolas"/>
                        </a:rPr>
                        <a:t> + </a:t>
                      </a:r>
                      <a:r>
                        <a:rPr lang="en-US" sz="700" b="0" i="0" u="none" strike="noStrike" err="1">
                          <a:solidFill>
                            <a:srgbClr val="383A42"/>
                          </a:solidFill>
                          <a:effectLst/>
                          <a:latin typeface="Consolas"/>
                        </a:rPr>
                        <a:t>lab_cols</a:t>
                      </a:r>
                      <a:r>
                        <a:rPr lang="en-US" sz="700" b="0" i="0" u="none" strike="noStrike" dirty="0">
                          <a:solidFill>
                            <a:srgbClr val="383A42"/>
                          </a:solidFill>
                          <a:effectLst/>
                          <a:latin typeface="Consolas"/>
                        </a:rPr>
                        <a:t>].values  </a:t>
                      </a:r>
                      <a:r>
                        <a:rPr lang="en-US" sz="700" b="0" i="1" u="none" strike="noStrike" dirty="0">
                          <a:solidFill>
                            <a:srgbClr val="A0A1A7"/>
                          </a:solidFill>
                          <a:effectLst/>
                          <a:latin typeface="Consolas"/>
                        </a:rPr>
                        <a:t># All features (vitals and labs)</a:t>
                      </a:r>
                      <a:br>
                        <a:rPr lang="en-US" sz="700" b="0" i="0" u="none" strike="noStrike" dirty="0">
                          <a:solidFill>
                            <a:srgbClr val="383A42"/>
                          </a:solidFill>
                          <a:effectLst/>
                          <a:latin typeface="Consolas"/>
                        </a:rPr>
                      </a:br>
                      <a:r>
                        <a:rPr lang="en-US" sz="700" b="0" i="0" u="none" strike="noStrike" err="1">
                          <a:solidFill>
                            <a:srgbClr val="383A42"/>
                          </a:solidFill>
                          <a:effectLst/>
                          <a:latin typeface="Consolas"/>
                        </a:rPr>
                        <a:t>y_fcnn</a:t>
                      </a:r>
                      <a:r>
                        <a:rPr lang="en-US" sz="700" b="0" i="0" u="none" strike="noStrike" dirty="0">
                          <a:solidFill>
                            <a:srgbClr val="383A42"/>
                          </a:solidFill>
                          <a:effectLst/>
                          <a:latin typeface="Consolas"/>
                        </a:rPr>
                        <a:t> = </a:t>
                      </a:r>
                      <a:r>
                        <a:rPr lang="en-US" sz="700" b="0" i="0" u="none" strike="noStrike" err="1">
                          <a:solidFill>
                            <a:srgbClr val="383A42"/>
                          </a:solidFill>
                          <a:effectLst/>
                          <a:latin typeface="Consolas"/>
                        </a:rPr>
                        <a:t>merged_df</a:t>
                      </a:r>
                      <a:r>
                        <a:rPr lang="en-US" sz="700" b="0" i="0" u="none" strike="noStrike" dirty="0">
                          <a:solidFill>
                            <a:srgbClr val="383A42"/>
                          </a:solidFill>
                          <a:effectLst/>
                          <a:latin typeface="Consolas"/>
                        </a:rPr>
                        <a:t>[</a:t>
                      </a:r>
                      <a:r>
                        <a:rPr lang="en-US" sz="700" b="0" i="0" u="none" strike="noStrike" dirty="0">
                          <a:solidFill>
                            <a:srgbClr val="50A14F"/>
                          </a:solidFill>
                          <a:effectLst/>
                          <a:latin typeface="Consolas"/>
                        </a:rPr>
                        <a:t>'MORTALITY'</a:t>
                      </a:r>
                      <a:r>
                        <a:rPr lang="en-US" sz="700" b="0" i="0" u="none" strike="noStrike" dirty="0">
                          <a:solidFill>
                            <a:srgbClr val="383A42"/>
                          </a:solidFill>
                          <a:effectLst/>
                          <a:latin typeface="Consolas"/>
                        </a:rPr>
                        <a:t>].values            </a:t>
                      </a:r>
                      <a:r>
                        <a:rPr lang="en-US" sz="700" b="0" i="1" u="none" strike="noStrike" dirty="0">
                          <a:solidFill>
                            <a:srgbClr val="A0A1A7"/>
                          </a:solidFill>
                          <a:effectLst/>
                          <a:latin typeface="Consolas"/>
                        </a:rPr>
                        <a:t># Target variable</a:t>
                      </a:r>
                      <a:br>
                        <a:rPr lang="en-US" sz="700" b="0" i="0" u="none" strike="noStrike" dirty="0">
                          <a:solidFill>
                            <a:srgbClr val="383A42"/>
                          </a:solidFill>
                          <a:effectLst/>
                          <a:latin typeface="Consolas"/>
                        </a:rPr>
                      </a:br>
                      <a:br>
                        <a:rPr lang="en-US" sz="700" b="0" i="0" u="none" strike="noStrike" dirty="0">
                          <a:solidFill>
                            <a:srgbClr val="383A42"/>
                          </a:solidFill>
                          <a:effectLst/>
                          <a:latin typeface="Consolas"/>
                        </a:rPr>
                      </a:br>
                      <a:r>
                        <a:rPr lang="en-US" sz="700" b="0" i="1" u="none" strike="noStrike" dirty="0">
                          <a:solidFill>
                            <a:srgbClr val="A0A1A7"/>
                          </a:solidFill>
                          <a:effectLst/>
                          <a:latin typeface="Consolas"/>
                        </a:rPr>
                        <a:t># Standardize the features</a:t>
                      </a:r>
                      <a:br>
                        <a:rPr lang="en-US" sz="700" b="0" i="0" u="none" strike="noStrike" dirty="0">
                          <a:solidFill>
                            <a:srgbClr val="383A42"/>
                          </a:solidFill>
                          <a:effectLst/>
                          <a:latin typeface="Consolas"/>
                        </a:rPr>
                      </a:br>
                      <a:r>
                        <a:rPr lang="en-US" sz="700" b="0" i="0" u="none" strike="noStrike" dirty="0">
                          <a:solidFill>
                            <a:srgbClr val="383A42"/>
                          </a:solidFill>
                          <a:effectLst/>
                          <a:latin typeface="Consolas"/>
                        </a:rPr>
                        <a:t>scaler = </a:t>
                      </a:r>
                      <a:r>
                        <a:rPr lang="en-US" sz="700" b="0" i="0" u="none" strike="noStrike" err="1">
                          <a:solidFill>
                            <a:srgbClr val="383A42"/>
                          </a:solidFill>
                          <a:effectLst/>
                          <a:latin typeface="Consolas"/>
                        </a:rPr>
                        <a:t>StandardScaler</a:t>
                      </a:r>
                      <a:r>
                        <a:rPr lang="en-US" sz="700" b="0" i="0" u="none" strike="noStrike" dirty="0">
                          <a:solidFill>
                            <a:srgbClr val="383A42"/>
                          </a:solidFill>
                          <a:effectLst/>
                          <a:latin typeface="Consolas"/>
                        </a:rPr>
                        <a:t>()</a:t>
                      </a:r>
                      <a:br>
                        <a:rPr lang="en-US" sz="700" b="0" i="0" u="none" strike="noStrike" dirty="0">
                          <a:solidFill>
                            <a:srgbClr val="383A42"/>
                          </a:solidFill>
                          <a:effectLst/>
                          <a:latin typeface="Consolas"/>
                        </a:rPr>
                      </a:br>
                      <a:r>
                        <a:rPr lang="en-US" sz="700" b="0" i="0" u="none" strike="noStrike" err="1">
                          <a:solidFill>
                            <a:srgbClr val="383A42"/>
                          </a:solidFill>
                          <a:effectLst/>
                          <a:latin typeface="Consolas"/>
                        </a:rPr>
                        <a:t>X_fcnn</a:t>
                      </a:r>
                      <a:r>
                        <a:rPr lang="en-US" sz="700" b="0" i="0" u="none" strike="noStrike" dirty="0">
                          <a:solidFill>
                            <a:srgbClr val="383A42"/>
                          </a:solidFill>
                          <a:effectLst/>
                          <a:latin typeface="Consolas"/>
                        </a:rPr>
                        <a:t> = </a:t>
                      </a:r>
                      <a:r>
                        <a:rPr lang="en-US" sz="700" b="0" i="0" u="none" strike="noStrike" err="1">
                          <a:solidFill>
                            <a:srgbClr val="383A42"/>
                          </a:solidFill>
                          <a:effectLst/>
                          <a:latin typeface="Consolas"/>
                        </a:rPr>
                        <a:t>scaler.fit_transform</a:t>
                      </a:r>
                      <a:r>
                        <a:rPr lang="en-US" sz="700" b="0" i="0" u="none" strike="noStrike" dirty="0">
                          <a:solidFill>
                            <a:srgbClr val="383A42"/>
                          </a:solidFill>
                          <a:effectLst/>
                          <a:latin typeface="Consolas"/>
                        </a:rPr>
                        <a:t>(</a:t>
                      </a:r>
                      <a:r>
                        <a:rPr lang="en-US" sz="700" b="0" i="0" u="none" strike="noStrike" err="1">
                          <a:solidFill>
                            <a:srgbClr val="383A42"/>
                          </a:solidFill>
                          <a:effectLst/>
                          <a:latin typeface="Consolas"/>
                        </a:rPr>
                        <a:t>X_fcnn</a:t>
                      </a:r>
                      <a:r>
                        <a:rPr lang="en-US" sz="700" b="0" i="0" u="none" strike="noStrike" dirty="0">
                          <a:solidFill>
                            <a:srgbClr val="383A42"/>
                          </a:solidFill>
                          <a:effectLst/>
                          <a:latin typeface="Consolas"/>
                        </a:rPr>
                        <a:t>)</a:t>
                      </a:r>
                      <a:br>
                        <a:rPr lang="en-US" sz="700" b="0" i="0" u="none" strike="noStrike" dirty="0">
                          <a:solidFill>
                            <a:srgbClr val="383A42"/>
                          </a:solidFill>
                          <a:effectLst/>
                          <a:latin typeface="Consolas"/>
                        </a:rPr>
                      </a:br>
                      <a:br>
                        <a:rPr lang="en-US" sz="700" b="0" i="0" u="none" strike="noStrike" dirty="0">
                          <a:solidFill>
                            <a:srgbClr val="383A42"/>
                          </a:solidFill>
                          <a:effectLst/>
                          <a:latin typeface="Consolas"/>
                        </a:rPr>
                      </a:br>
                      <a:r>
                        <a:rPr lang="en-US" sz="700" b="0" i="1" u="none" strike="noStrike" dirty="0">
                          <a:solidFill>
                            <a:srgbClr val="A0A1A7"/>
                          </a:solidFill>
                          <a:effectLst/>
                          <a:latin typeface="Consolas"/>
                        </a:rPr>
                        <a:t># Split the data into training and testing sets</a:t>
                      </a:r>
                      <a:br>
                        <a:rPr lang="en-US" sz="700" b="0" i="0" u="none" strike="noStrike" dirty="0">
                          <a:solidFill>
                            <a:srgbClr val="383A42"/>
                          </a:solidFill>
                          <a:effectLst/>
                          <a:latin typeface="Consolas"/>
                        </a:rPr>
                      </a:br>
                      <a:r>
                        <a:rPr lang="en-US" sz="700" b="0" i="0" u="none" strike="noStrike" err="1">
                          <a:solidFill>
                            <a:srgbClr val="383A42"/>
                          </a:solidFill>
                          <a:effectLst/>
                          <a:latin typeface="Consolas"/>
                        </a:rPr>
                        <a:t>X_train_fcnn</a:t>
                      </a:r>
                      <a:r>
                        <a:rPr lang="en-US" sz="700" b="0" i="0" u="none" strike="noStrike" dirty="0">
                          <a:solidFill>
                            <a:srgbClr val="383A42"/>
                          </a:solidFill>
                          <a:effectLst/>
                          <a:latin typeface="Consolas"/>
                        </a:rPr>
                        <a:t>, </a:t>
                      </a:r>
                      <a:r>
                        <a:rPr lang="en-US" sz="700" b="0" i="0" u="none" strike="noStrike" err="1">
                          <a:solidFill>
                            <a:srgbClr val="383A42"/>
                          </a:solidFill>
                          <a:effectLst/>
                          <a:latin typeface="Consolas"/>
                        </a:rPr>
                        <a:t>X_test_fcnn</a:t>
                      </a:r>
                      <a:r>
                        <a:rPr lang="en-US" sz="700" b="0" i="0" u="none" strike="noStrike" dirty="0">
                          <a:solidFill>
                            <a:srgbClr val="383A42"/>
                          </a:solidFill>
                          <a:effectLst/>
                          <a:latin typeface="Consolas"/>
                        </a:rPr>
                        <a:t>, </a:t>
                      </a:r>
                      <a:r>
                        <a:rPr lang="en-US" sz="700" b="0" i="0" u="none" strike="noStrike" err="1">
                          <a:solidFill>
                            <a:srgbClr val="383A42"/>
                          </a:solidFill>
                          <a:effectLst/>
                          <a:latin typeface="Consolas"/>
                        </a:rPr>
                        <a:t>y_train_fcnn</a:t>
                      </a:r>
                      <a:r>
                        <a:rPr lang="en-US" sz="700" b="0" i="0" u="none" strike="noStrike" dirty="0">
                          <a:solidFill>
                            <a:srgbClr val="383A42"/>
                          </a:solidFill>
                          <a:effectLst/>
                          <a:latin typeface="Consolas"/>
                        </a:rPr>
                        <a:t>, </a:t>
                      </a:r>
                      <a:r>
                        <a:rPr lang="en-US" sz="700" b="0" i="0" u="none" strike="noStrike" err="1">
                          <a:solidFill>
                            <a:srgbClr val="383A42"/>
                          </a:solidFill>
                          <a:effectLst/>
                          <a:latin typeface="Consolas"/>
                        </a:rPr>
                        <a:t>y_test_fcnn</a:t>
                      </a:r>
                      <a:r>
                        <a:rPr lang="en-US" sz="700" b="0" i="0" u="none" strike="noStrike" dirty="0">
                          <a:solidFill>
                            <a:srgbClr val="383A42"/>
                          </a:solidFill>
                          <a:effectLst/>
                          <a:latin typeface="Consolas"/>
                        </a:rPr>
                        <a:t> = </a:t>
                      </a:r>
                      <a:r>
                        <a:rPr lang="en-US" sz="700" b="0" i="0" u="none" strike="noStrike" err="1">
                          <a:solidFill>
                            <a:srgbClr val="383A42"/>
                          </a:solidFill>
                          <a:effectLst/>
                          <a:latin typeface="Consolas"/>
                        </a:rPr>
                        <a:t>train_test_split</a:t>
                      </a:r>
                      <a:r>
                        <a:rPr lang="en-US" sz="700" b="0" i="0" u="none" strike="noStrike" dirty="0">
                          <a:solidFill>
                            <a:srgbClr val="383A42"/>
                          </a:solidFill>
                          <a:effectLst/>
                          <a:latin typeface="Consolas"/>
                        </a:rPr>
                        <a:t>(</a:t>
                      </a:r>
                      <a:r>
                        <a:rPr lang="en-US" sz="700" b="0" i="0" u="none" strike="noStrike" err="1">
                          <a:solidFill>
                            <a:srgbClr val="383A42"/>
                          </a:solidFill>
                          <a:effectLst/>
                          <a:latin typeface="Consolas"/>
                        </a:rPr>
                        <a:t>X_fcnn</a:t>
                      </a:r>
                      <a:r>
                        <a:rPr lang="en-US" sz="700" b="0" i="0" u="none" strike="noStrike" dirty="0">
                          <a:solidFill>
                            <a:srgbClr val="383A42"/>
                          </a:solidFill>
                          <a:effectLst/>
                          <a:latin typeface="Consolas"/>
                        </a:rPr>
                        <a:t>, </a:t>
                      </a:r>
                      <a:r>
                        <a:rPr lang="en-US" sz="700" b="0" i="0" u="none" strike="noStrike" err="1">
                          <a:solidFill>
                            <a:srgbClr val="383A42"/>
                          </a:solidFill>
                          <a:effectLst/>
                          <a:latin typeface="Consolas"/>
                        </a:rPr>
                        <a:t>y_fcnn</a:t>
                      </a:r>
                      <a:r>
                        <a:rPr lang="en-US" sz="700" b="0" i="0" u="none" strike="noStrike" dirty="0">
                          <a:solidFill>
                            <a:srgbClr val="383A42"/>
                          </a:solidFill>
                          <a:effectLst/>
                          <a:latin typeface="Consolas"/>
                        </a:rPr>
                        <a:t>, </a:t>
                      </a:r>
                      <a:r>
                        <a:rPr lang="en-US" sz="700" b="0" i="0" u="none" strike="noStrike" err="1">
                          <a:solidFill>
                            <a:srgbClr val="383A42"/>
                          </a:solidFill>
                          <a:effectLst/>
                          <a:latin typeface="Consolas"/>
                        </a:rPr>
                        <a:t>test_size</a:t>
                      </a:r>
                      <a:r>
                        <a:rPr lang="en-US" sz="700" b="0" i="0" u="none" strike="noStrike" dirty="0">
                          <a:solidFill>
                            <a:srgbClr val="383A42"/>
                          </a:solidFill>
                          <a:effectLst/>
                          <a:latin typeface="Consolas"/>
                        </a:rPr>
                        <a:t>=</a:t>
                      </a:r>
                      <a:r>
                        <a:rPr lang="en-US" sz="700" b="0" i="0" u="none" strike="noStrike" dirty="0">
                          <a:solidFill>
                            <a:srgbClr val="986801"/>
                          </a:solidFill>
                          <a:effectLst/>
                          <a:latin typeface="Consolas"/>
                        </a:rPr>
                        <a:t>0.3</a:t>
                      </a:r>
                      <a:r>
                        <a:rPr lang="en-US" sz="700" b="0" i="0" u="none" strike="noStrike" dirty="0">
                          <a:solidFill>
                            <a:srgbClr val="383A42"/>
                          </a:solidFill>
                          <a:effectLst/>
                          <a:latin typeface="Consolas"/>
                        </a:rPr>
                        <a:t>, </a:t>
                      </a:r>
                      <a:r>
                        <a:rPr lang="en-US" sz="700" b="0" i="0" u="none" strike="noStrike" err="1">
                          <a:solidFill>
                            <a:srgbClr val="383A42"/>
                          </a:solidFill>
                          <a:effectLst/>
                          <a:latin typeface="Consolas"/>
                        </a:rPr>
                        <a:t>random_state</a:t>
                      </a:r>
                      <a:r>
                        <a:rPr lang="en-US" sz="700" b="0" i="0" u="none" strike="noStrike" dirty="0">
                          <a:solidFill>
                            <a:srgbClr val="383A42"/>
                          </a:solidFill>
                          <a:effectLst/>
                          <a:latin typeface="Consolas"/>
                        </a:rPr>
                        <a:t>=</a:t>
                      </a:r>
                      <a:r>
                        <a:rPr lang="en-US" sz="700" b="0" i="0" u="none" strike="noStrike" dirty="0">
                          <a:solidFill>
                            <a:srgbClr val="986801"/>
                          </a:solidFill>
                          <a:effectLst/>
                          <a:latin typeface="Consolas"/>
                        </a:rPr>
                        <a:t>42</a:t>
                      </a:r>
                      <a:r>
                        <a:rPr lang="en-US" sz="700" b="0" i="0" u="none" strike="noStrike" dirty="0">
                          <a:solidFill>
                            <a:srgbClr val="383A42"/>
                          </a:solidFill>
                          <a:effectLst/>
                          <a:latin typeface="Consolas"/>
                        </a:rPr>
                        <a:t>)</a:t>
                      </a:r>
                      <a:br>
                        <a:rPr lang="en-US" sz="700" b="0" i="0" u="none" strike="noStrike" dirty="0">
                          <a:solidFill>
                            <a:srgbClr val="383A42"/>
                          </a:solidFill>
                          <a:effectLst/>
                          <a:latin typeface="Consolas"/>
                        </a:rPr>
                      </a:br>
                      <a:br>
                        <a:rPr lang="en-US" sz="700" b="0" i="0" u="none" strike="noStrike" dirty="0">
                          <a:solidFill>
                            <a:srgbClr val="383A42"/>
                          </a:solidFill>
                          <a:effectLst/>
                          <a:latin typeface="Consolas"/>
                        </a:rPr>
                      </a:br>
                      <a:r>
                        <a:rPr lang="en-US" sz="700" b="0" i="1" u="none" strike="noStrike" dirty="0">
                          <a:solidFill>
                            <a:srgbClr val="A0A1A7"/>
                          </a:solidFill>
                          <a:effectLst/>
                          <a:latin typeface="Consolas"/>
                        </a:rPr>
                        <a:t># Define a Fully Connected Neural Network (FCNN) model</a:t>
                      </a:r>
                      <a:br>
                        <a:rPr lang="en-US" sz="700" b="0" i="0" u="none" strike="noStrike" dirty="0">
                          <a:solidFill>
                            <a:srgbClr val="383A42"/>
                          </a:solidFill>
                          <a:effectLst/>
                          <a:latin typeface="Consolas"/>
                        </a:rPr>
                      </a:br>
                      <a:r>
                        <a:rPr lang="en-US" sz="700" b="0" i="0" u="none" strike="noStrike" err="1">
                          <a:solidFill>
                            <a:srgbClr val="383A42"/>
                          </a:solidFill>
                          <a:effectLst/>
                          <a:latin typeface="Consolas"/>
                        </a:rPr>
                        <a:t>fcnn_model</a:t>
                      </a:r>
                      <a:r>
                        <a:rPr lang="en-US" sz="700" b="0" i="0" u="none" strike="noStrike" dirty="0">
                          <a:solidFill>
                            <a:srgbClr val="383A42"/>
                          </a:solidFill>
                          <a:effectLst/>
                          <a:latin typeface="Consolas"/>
                        </a:rPr>
                        <a:t> = Sequential()</a:t>
                      </a:r>
                      <a:br>
                        <a:rPr lang="en-US" sz="700" b="0" i="0" u="none" strike="noStrike" dirty="0">
                          <a:solidFill>
                            <a:srgbClr val="383A42"/>
                          </a:solidFill>
                          <a:effectLst/>
                          <a:latin typeface="Consolas"/>
                        </a:rPr>
                      </a:br>
                      <a:br>
                        <a:rPr lang="en-US" sz="700" b="0" i="0" u="none" strike="noStrike" dirty="0">
                          <a:solidFill>
                            <a:srgbClr val="383A42"/>
                          </a:solidFill>
                          <a:effectLst/>
                          <a:latin typeface="Consolas"/>
                        </a:rPr>
                      </a:br>
                      <a:r>
                        <a:rPr lang="en-US" sz="700" b="0" i="1" u="none" strike="noStrike" dirty="0">
                          <a:solidFill>
                            <a:srgbClr val="A0A1A7"/>
                          </a:solidFill>
                          <a:effectLst/>
                          <a:latin typeface="Consolas"/>
                        </a:rPr>
                        <a:t># First dense layer with 128 units</a:t>
                      </a:r>
                      <a:br>
                        <a:rPr lang="en-US" sz="700" b="0" i="0" u="none" strike="noStrike" dirty="0">
                          <a:solidFill>
                            <a:srgbClr val="383A42"/>
                          </a:solidFill>
                          <a:effectLst/>
                          <a:latin typeface="Consolas"/>
                        </a:rPr>
                      </a:br>
                      <a:r>
                        <a:rPr lang="en-US" sz="700" b="0" i="0" u="none" strike="noStrike" err="1">
                          <a:solidFill>
                            <a:srgbClr val="383A42"/>
                          </a:solidFill>
                          <a:effectLst/>
                          <a:latin typeface="Consolas"/>
                        </a:rPr>
                        <a:t>fcnn_model.add</a:t>
                      </a:r>
                      <a:r>
                        <a:rPr lang="en-US" sz="700" b="0" i="0" u="none" strike="noStrike" dirty="0">
                          <a:solidFill>
                            <a:srgbClr val="383A42"/>
                          </a:solidFill>
                          <a:effectLst/>
                          <a:latin typeface="Consolas"/>
                        </a:rPr>
                        <a:t>(Dense(</a:t>
                      </a:r>
                      <a:r>
                        <a:rPr lang="en-US" sz="700" b="0" i="0" u="none" strike="noStrike" dirty="0">
                          <a:solidFill>
                            <a:srgbClr val="986801"/>
                          </a:solidFill>
                          <a:effectLst/>
                          <a:latin typeface="Consolas"/>
                        </a:rPr>
                        <a:t>128</a:t>
                      </a:r>
                      <a:r>
                        <a:rPr lang="en-US" sz="700" b="0" i="0" u="none" strike="noStrike" dirty="0">
                          <a:solidFill>
                            <a:srgbClr val="383A42"/>
                          </a:solidFill>
                          <a:effectLst/>
                          <a:latin typeface="Consolas"/>
                        </a:rPr>
                        <a:t>, activation=</a:t>
                      </a:r>
                      <a:r>
                        <a:rPr lang="en-US" sz="700" b="0" i="0" u="none" strike="noStrike" dirty="0">
                          <a:solidFill>
                            <a:srgbClr val="50A14F"/>
                          </a:solidFill>
                          <a:effectLst/>
                          <a:latin typeface="Consolas"/>
                        </a:rPr>
                        <a:t>'</a:t>
                      </a:r>
                      <a:r>
                        <a:rPr lang="en-US" sz="700" b="0" i="0" u="none" strike="noStrike" err="1">
                          <a:solidFill>
                            <a:srgbClr val="50A14F"/>
                          </a:solidFill>
                          <a:effectLst/>
                          <a:latin typeface="Consolas"/>
                        </a:rPr>
                        <a:t>relu</a:t>
                      </a:r>
                      <a:r>
                        <a:rPr lang="en-US" sz="700" b="0" i="0" u="none" strike="noStrike" dirty="0">
                          <a:solidFill>
                            <a:srgbClr val="50A14F"/>
                          </a:solidFill>
                          <a:effectLst/>
                          <a:latin typeface="Consolas"/>
                        </a:rPr>
                        <a:t>'</a:t>
                      </a:r>
                      <a:r>
                        <a:rPr lang="en-US" sz="700" b="0" i="0" u="none" strike="noStrike" dirty="0">
                          <a:solidFill>
                            <a:srgbClr val="383A42"/>
                          </a:solidFill>
                          <a:effectLst/>
                          <a:latin typeface="Consolas"/>
                        </a:rPr>
                        <a:t>, </a:t>
                      </a:r>
                      <a:r>
                        <a:rPr lang="en-US" sz="700" b="0" i="0" u="none" strike="noStrike" err="1">
                          <a:solidFill>
                            <a:srgbClr val="383A42"/>
                          </a:solidFill>
                          <a:effectLst/>
                          <a:latin typeface="Consolas"/>
                        </a:rPr>
                        <a:t>input_shape</a:t>
                      </a:r>
                      <a:r>
                        <a:rPr lang="en-US" sz="700" b="0" i="0" u="none" strike="noStrike" dirty="0">
                          <a:solidFill>
                            <a:srgbClr val="383A42"/>
                          </a:solidFill>
                          <a:effectLst/>
                          <a:latin typeface="Consolas"/>
                        </a:rPr>
                        <a:t>=(</a:t>
                      </a:r>
                      <a:r>
                        <a:rPr lang="en-US" sz="700" b="0" i="0" u="none" strike="noStrike" err="1">
                          <a:solidFill>
                            <a:srgbClr val="383A42"/>
                          </a:solidFill>
                          <a:effectLst/>
                          <a:latin typeface="Consolas"/>
                        </a:rPr>
                        <a:t>X_train_fcnn.shape</a:t>
                      </a:r>
                      <a:r>
                        <a:rPr lang="en-US" sz="700" b="0" i="0" u="none" strike="noStrike" dirty="0">
                          <a:solidFill>
                            <a:srgbClr val="383A42"/>
                          </a:solidFill>
                          <a:effectLst/>
                          <a:latin typeface="Consolas"/>
                        </a:rPr>
                        <a:t>[</a:t>
                      </a:r>
                      <a:r>
                        <a:rPr lang="en-US" sz="700" b="0" i="0" u="none" strike="noStrike" dirty="0">
                          <a:solidFill>
                            <a:srgbClr val="986801"/>
                          </a:solidFill>
                          <a:effectLst/>
                          <a:latin typeface="Consolas"/>
                        </a:rPr>
                        <a:t>1</a:t>
                      </a:r>
                      <a:r>
                        <a:rPr lang="en-US" sz="700" b="0" i="0" u="none" strike="noStrike" dirty="0">
                          <a:solidFill>
                            <a:srgbClr val="383A42"/>
                          </a:solidFill>
                          <a:effectLst/>
                          <a:latin typeface="Consolas"/>
                        </a:rPr>
                        <a:t>],)))</a:t>
                      </a:r>
                      <a:br>
                        <a:rPr lang="en-US" sz="700" b="0" i="0" u="none" strike="noStrike" dirty="0">
                          <a:solidFill>
                            <a:srgbClr val="383A42"/>
                          </a:solidFill>
                          <a:effectLst/>
                          <a:latin typeface="Consolas"/>
                        </a:rPr>
                      </a:br>
                      <a:r>
                        <a:rPr lang="en-US" sz="700" b="0" i="0" u="none" strike="noStrike" err="1">
                          <a:solidFill>
                            <a:srgbClr val="383A42"/>
                          </a:solidFill>
                          <a:effectLst/>
                          <a:latin typeface="Consolas"/>
                        </a:rPr>
                        <a:t>fcnn_model.add</a:t>
                      </a:r>
                      <a:r>
                        <a:rPr lang="en-US" sz="700" b="0" i="0" u="none" strike="noStrike" dirty="0">
                          <a:solidFill>
                            <a:srgbClr val="383A42"/>
                          </a:solidFill>
                          <a:effectLst/>
                          <a:latin typeface="Consolas"/>
                        </a:rPr>
                        <a:t>(Dropout(</a:t>
                      </a:r>
                      <a:r>
                        <a:rPr lang="en-US" sz="700" b="0" i="0" u="none" strike="noStrike" dirty="0">
                          <a:solidFill>
                            <a:srgbClr val="986801"/>
                          </a:solidFill>
                          <a:effectLst/>
                          <a:latin typeface="Consolas"/>
                        </a:rPr>
                        <a:t>0.3</a:t>
                      </a:r>
                      <a:r>
                        <a:rPr lang="en-US" sz="700" b="0" i="0" u="none" strike="noStrike" dirty="0">
                          <a:solidFill>
                            <a:srgbClr val="383A42"/>
                          </a:solidFill>
                          <a:effectLst/>
                          <a:latin typeface="Consolas"/>
                        </a:rPr>
                        <a:t>))  </a:t>
                      </a:r>
                      <a:r>
                        <a:rPr lang="en-US" sz="700" b="0" i="1" u="none" strike="noStrike" dirty="0">
                          <a:solidFill>
                            <a:srgbClr val="A0A1A7"/>
                          </a:solidFill>
                          <a:effectLst/>
                          <a:latin typeface="Consolas"/>
                        </a:rPr>
                        <a:t># Dropout layer to prevent overfitting</a:t>
                      </a:r>
                      <a:br>
                        <a:rPr lang="en-US" sz="700" b="0" i="0" u="none" strike="noStrike" dirty="0">
                          <a:solidFill>
                            <a:srgbClr val="383A42"/>
                          </a:solidFill>
                          <a:effectLst/>
                          <a:latin typeface="Consolas"/>
                        </a:rPr>
                      </a:br>
                      <a:br>
                        <a:rPr lang="en-US" sz="700" b="0" i="0" u="none" strike="noStrike" dirty="0">
                          <a:solidFill>
                            <a:srgbClr val="383A42"/>
                          </a:solidFill>
                          <a:effectLst/>
                          <a:latin typeface="Consolas"/>
                        </a:rPr>
                      </a:br>
                      <a:r>
                        <a:rPr lang="en-US" sz="700" b="0" i="1" u="none" strike="noStrike" dirty="0">
                          <a:solidFill>
                            <a:srgbClr val="A0A1A7"/>
                          </a:solidFill>
                          <a:effectLst/>
                          <a:latin typeface="Consolas"/>
                        </a:rPr>
                        <a:t># Second dense layer with 64 units</a:t>
                      </a:r>
                      <a:br>
                        <a:rPr lang="en-US" sz="700" b="0" i="0" u="none" strike="noStrike" dirty="0">
                          <a:solidFill>
                            <a:srgbClr val="383A42"/>
                          </a:solidFill>
                          <a:effectLst/>
                          <a:latin typeface="Consolas"/>
                        </a:rPr>
                      </a:br>
                      <a:r>
                        <a:rPr lang="en-US" sz="700" b="0" i="0" u="none" strike="noStrike" err="1">
                          <a:solidFill>
                            <a:srgbClr val="383A42"/>
                          </a:solidFill>
                          <a:effectLst/>
                          <a:latin typeface="Consolas"/>
                        </a:rPr>
                        <a:t>fcnn_model.add</a:t>
                      </a:r>
                      <a:r>
                        <a:rPr lang="en-US" sz="700" b="0" i="0" u="none" strike="noStrike" dirty="0">
                          <a:solidFill>
                            <a:srgbClr val="383A42"/>
                          </a:solidFill>
                          <a:effectLst/>
                          <a:latin typeface="Consolas"/>
                        </a:rPr>
                        <a:t>(Dense(</a:t>
                      </a:r>
                      <a:r>
                        <a:rPr lang="en-US" sz="700" b="0" i="0" u="none" strike="noStrike" dirty="0">
                          <a:solidFill>
                            <a:srgbClr val="986801"/>
                          </a:solidFill>
                          <a:effectLst/>
                          <a:latin typeface="Consolas"/>
                        </a:rPr>
                        <a:t>64</a:t>
                      </a:r>
                      <a:r>
                        <a:rPr lang="en-US" sz="700" b="0" i="0" u="none" strike="noStrike" dirty="0">
                          <a:solidFill>
                            <a:srgbClr val="383A42"/>
                          </a:solidFill>
                          <a:effectLst/>
                          <a:latin typeface="Consolas"/>
                        </a:rPr>
                        <a:t>, activation=</a:t>
                      </a:r>
                      <a:r>
                        <a:rPr lang="en-US" sz="700" b="0" i="0" u="none" strike="noStrike" dirty="0">
                          <a:solidFill>
                            <a:srgbClr val="50A14F"/>
                          </a:solidFill>
                          <a:effectLst/>
                          <a:latin typeface="Consolas"/>
                        </a:rPr>
                        <a:t>'</a:t>
                      </a:r>
                      <a:r>
                        <a:rPr lang="en-US" sz="700" b="0" i="0" u="none" strike="noStrike" err="1">
                          <a:solidFill>
                            <a:srgbClr val="50A14F"/>
                          </a:solidFill>
                          <a:effectLst/>
                          <a:latin typeface="Consolas"/>
                        </a:rPr>
                        <a:t>relu</a:t>
                      </a:r>
                      <a:r>
                        <a:rPr lang="en-US" sz="700" b="0" i="0" u="none" strike="noStrike" dirty="0">
                          <a:solidFill>
                            <a:srgbClr val="50A14F"/>
                          </a:solidFill>
                          <a:effectLst/>
                          <a:latin typeface="Consolas"/>
                        </a:rPr>
                        <a:t>'</a:t>
                      </a:r>
                      <a:r>
                        <a:rPr lang="en-US" sz="700" b="0" i="0" u="none" strike="noStrike" dirty="0">
                          <a:solidFill>
                            <a:srgbClr val="383A42"/>
                          </a:solidFill>
                          <a:effectLst/>
                          <a:latin typeface="Consolas"/>
                        </a:rPr>
                        <a:t>))</a:t>
                      </a:r>
                      <a:br>
                        <a:rPr lang="en-US" sz="700" b="0" i="0" u="none" strike="noStrike" dirty="0">
                          <a:solidFill>
                            <a:srgbClr val="383A42"/>
                          </a:solidFill>
                          <a:effectLst/>
                          <a:latin typeface="Consolas"/>
                        </a:rPr>
                      </a:br>
                      <a:r>
                        <a:rPr lang="en-US" sz="700" b="0" i="0" u="none" strike="noStrike" err="1">
                          <a:solidFill>
                            <a:srgbClr val="383A42"/>
                          </a:solidFill>
                          <a:effectLst/>
                          <a:latin typeface="Consolas"/>
                        </a:rPr>
                        <a:t>fcnn_model.add</a:t>
                      </a:r>
                      <a:r>
                        <a:rPr lang="en-US" sz="700" b="0" i="0" u="none" strike="noStrike" dirty="0">
                          <a:solidFill>
                            <a:srgbClr val="383A42"/>
                          </a:solidFill>
                          <a:effectLst/>
                          <a:latin typeface="Consolas"/>
                        </a:rPr>
                        <a:t>(Dropout(</a:t>
                      </a:r>
                      <a:r>
                        <a:rPr lang="en-US" sz="700" b="0" i="0" u="none" strike="noStrike" dirty="0">
                          <a:solidFill>
                            <a:srgbClr val="986801"/>
                          </a:solidFill>
                          <a:effectLst/>
                          <a:latin typeface="Consolas"/>
                        </a:rPr>
                        <a:t>0.3</a:t>
                      </a:r>
                      <a:r>
                        <a:rPr lang="en-US" sz="700" b="0" i="0" u="none" strike="noStrike" dirty="0">
                          <a:solidFill>
                            <a:srgbClr val="383A42"/>
                          </a:solidFill>
                          <a:effectLst/>
                          <a:latin typeface="Consolas"/>
                        </a:rPr>
                        <a:t>))</a:t>
                      </a:r>
                      <a:br>
                        <a:rPr lang="en-US" sz="700" b="0" i="0" u="none" strike="noStrike" dirty="0">
                          <a:solidFill>
                            <a:srgbClr val="383A42"/>
                          </a:solidFill>
                          <a:effectLst/>
                          <a:latin typeface="Consolas"/>
                        </a:rPr>
                      </a:br>
                      <a:br>
                        <a:rPr lang="en-US" sz="700" b="0" i="0" u="none" strike="noStrike" dirty="0">
                          <a:solidFill>
                            <a:srgbClr val="383A42"/>
                          </a:solidFill>
                          <a:effectLst/>
                          <a:latin typeface="Consolas"/>
                        </a:rPr>
                      </a:br>
                      <a:r>
                        <a:rPr lang="en-US" sz="700" b="0" i="1" u="none" strike="noStrike" dirty="0">
                          <a:solidFill>
                            <a:srgbClr val="A0A1A7"/>
                          </a:solidFill>
                          <a:effectLst/>
                          <a:latin typeface="Consolas"/>
                        </a:rPr>
                        <a:t># Third dense layer with 32 units</a:t>
                      </a:r>
                      <a:br>
                        <a:rPr lang="en-US" sz="700" b="0" i="0" u="none" strike="noStrike" dirty="0">
                          <a:solidFill>
                            <a:srgbClr val="383A42"/>
                          </a:solidFill>
                          <a:effectLst/>
                          <a:latin typeface="Consolas"/>
                        </a:rPr>
                      </a:br>
                      <a:r>
                        <a:rPr lang="en-US" sz="700" b="0" i="0" u="none" strike="noStrike" err="1">
                          <a:solidFill>
                            <a:srgbClr val="383A42"/>
                          </a:solidFill>
                          <a:effectLst/>
                          <a:latin typeface="Consolas"/>
                        </a:rPr>
                        <a:t>fcnn_model.add</a:t>
                      </a:r>
                      <a:r>
                        <a:rPr lang="en-US" sz="700" b="0" i="0" u="none" strike="noStrike" dirty="0">
                          <a:solidFill>
                            <a:srgbClr val="383A42"/>
                          </a:solidFill>
                          <a:effectLst/>
                          <a:latin typeface="Consolas"/>
                        </a:rPr>
                        <a:t>(Dense(</a:t>
                      </a:r>
                      <a:r>
                        <a:rPr lang="en-US" sz="700" b="0" i="0" u="none" strike="noStrike" dirty="0">
                          <a:solidFill>
                            <a:srgbClr val="986801"/>
                          </a:solidFill>
                          <a:effectLst/>
                          <a:latin typeface="Consolas"/>
                        </a:rPr>
                        <a:t>32</a:t>
                      </a:r>
                      <a:r>
                        <a:rPr lang="en-US" sz="700" b="0" i="0" u="none" strike="noStrike" dirty="0">
                          <a:solidFill>
                            <a:srgbClr val="383A42"/>
                          </a:solidFill>
                          <a:effectLst/>
                          <a:latin typeface="Consolas"/>
                        </a:rPr>
                        <a:t>, activation=</a:t>
                      </a:r>
                      <a:r>
                        <a:rPr lang="en-US" sz="700" b="0" i="0" u="none" strike="noStrike" dirty="0">
                          <a:solidFill>
                            <a:srgbClr val="50A14F"/>
                          </a:solidFill>
                          <a:effectLst/>
                          <a:latin typeface="Consolas"/>
                        </a:rPr>
                        <a:t>'</a:t>
                      </a:r>
                      <a:r>
                        <a:rPr lang="en-US" sz="700" b="0" i="0" u="none" strike="noStrike" err="1">
                          <a:solidFill>
                            <a:srgbClr val="50A14F"/>
                          </a:solidFill>
                          <a:effectLst/>
                          <a:latin typeface="Consolas"/>
                        </a:rPr>
                        <a:t>relu</a:t>
                      </a:r>
                      <a:r>
                        <a:rPr lang="en-US" sz="700" b="0" i="0" u="none" strike="noStrike" dirty="0">
                          <a:solidFill>
                            <a:srgbClr val="50A14F"/>
                          </a:solidFill>
                          <a:effectLst/>
                          <a:latin typeface="Consolas"/>
                        </a:rPr>
                        <a:t>'</a:t>
                      </a:r>
                      <a:r>
                        <a:rPr lang="en-US" sz="700" b="0" i="0" u="none" strike="noStrike" dirty="0">
                          <a:solidFill>
                            <a:srgbClr val="383A42"/>
                          </a:solidFill>
                          <a:effectLst/>
                          <a:latin typeface="Consolas"/>
                        </a:rPr>
                        <a:t>))</a:t>
                      </a:r>
                      <a:br>
                        <a:rPr lang="en-US" sz="700" b="0" i="0" u="none" strike="noStrike" dirty="0">
                          <a:solidFill>
                            <a:srgbClr val="383A42"/>
                          </a:solidFill>
                          <a:effectLst/>
                          <a:latin typeface="Consolas"/>
                        </a:rPr>
                      </a:br>
                      <a:r>
                        <a:rPr lang="en-US" sz="700" b="0" i="0" u="none" strike="noStrike" err="1">
                          <a:solidFill>
                            <a:srgbClr val="383A42"/>
                          </a:solidFill>
                          <a:effectLst/>
                          <a:latin typeface="Consolas"/>
                        </a:rPr>
                        <a:t>fcnn_model.add</a:t>
                      </a:r>
                      <a:r>
                        <a:rPr lang="en-US" sz="700" b="0" i="0" u="none" strike="noStrike" dirty="0">
                          <a:solidFill>
                            <a:srgbClr val="383A42"/>
                          </a:solidFill>
                          <a:effectLst/>
                          <a:latin typeface="Consolas"/>
                        </a:rPr>
                        <a:t>(Dropout(</a:t>
                      </a:r>
                      <a:r>
                        <a:rPr lang="en-US" sz="700" b="0" i="0" u="none" strike="noStrike" dirty="0">
                          <a:solidFill>
                            <a:srgbClr val="986801"/>
                          </a:solidFill>
                          <a:effectLst/>
                          <a:latin typeface="Consolas"/>
                        </a:rPr>
                        <a:t>0.3</a:t>
                      </a:r>
                      <a:r>
                        <a:rPr lang="en-US" sz="700" b="0" i="0" u="none" strike="noStrike" dirty="0">
                          <a:solidFill>
                            <a:srgbClr val="383A42"/>
                          </a:solidFill>
                          <a:effectLst/>
                          <a:latin typeface="Consolas"/>
                        </a:rPr>
                        <a:t>))</a:t>
                      </a:r>
                      <a:br>
                        <a:rPr lang="en-US" sz="700" b="0" i="0" u="none" strike="noStrike" dirty="0">
                          <a:solidFill>
                            <a:srgbClr val="383A42"/>
                          </a:solidFill>
                          <a:effectLst/>
                          <a:latin typeface="Consolas"/>
                        </a:rPr>
                      </a:br>
                      <a:br>
                        <a:rPr lang="en-US" sz="700" b="0" i="0" u="none" strike="noStrike" dirty="0">
                          <a:solidFill>
                            <a:srgbClr val="383A42"/>
                          </a:solidFill>
                          <a:effectLst/>
                          <a:latin typeface="Consolas"/>
                        </a:rPr>
                      </a:br>
                      <a:r>
                        <a:rPr lang="en-US" sz="700" b="0" i="1" u="none" strike="noStrike" dirty="0">
                          <a:solidFill>
                            <a:srgbClr val="A0A1A7"/>
                          </a:solidFill>
                          <a:effectLst/>
                          <a:latin typeface="Consolas"/>
                        </a:rPr>
                        <a:t># Output layer with sigmoid activation for binary classification</a:t>
                      </a:r>
                      <a:br>
                        <a:rPr lang="en-US" sz="700" b="0" i="0" u="none" strike="noStrike" dirty="0">
                          <a:solidFill>
                            <a:srgbClr val="383A42"/>
                          </a:solidFill>
                          <a:effectLst/>
                          <a:latin typeface="Consolas"/>
                        </a:rPr>
                      </a:br>
                      <a:r>
                        <a:rPr lang="en-US" sz="700" b="0" i="0" u="none" strike="noStrike" err="1">
                          <a:solidFill>
                            <a:srgbClr val="383A42"/>
                          </a:solidFill>
                          <a:effectLst/>
                          <a:latin typeface="Consolas"/>
                        </a:rPr>
                        <a:t>fcnn_model.add</a:t>
                      </a:r>
                      <a:r>
                        <a:rPr lang="en-US" sz="700" b="0" i="0" u="none" strike="noStrike" dirty="0">
                          <a:solidFill>
                            <a:srgbClr val="383A42"/>
                          </a:solidFill>
                          <a:effectLst/>
                          <a:latin typeface="Consolas"/>
                        </a:rPr>
                        <a:t>(Dense(</a:t>
                      </a:r>
                      <a:r>
                        <a:rPr lang="en-US" sz="700" b="0" i="0" u="none" strike="noStrike" dirty="0">
                          <a:solidFill>
                            <a:srgbClr val="986801"/>
                          </a:solidFill>
                          <a:effectLst/>
                          <a:latin typeface="Consolas"/>
                        </a:rPr>
                        <a:t>1</a:t>
                      </a:r>
                      <a:r>
                        <a:rPr lang="en-US" sz="700" b="0" i="0" u="none" strike="noStrike" dirty="0">
                          <a:solidFill>
                            <a:srgbClr val="383A42"/>
                          </a:solidFill>
                          <a:effectLst/>
                          <a:latin typeface="Consolas"/>
                        </a:rPr>
                        <a:t>, activation=</a:t>
                      </a:r>
                      <a:r>
                        <a:rPr lang="en-US" sz="700" b="0" i="0" u="none" strike="noStrike" dirty="0">
                          <a:solidFill>
                            <a:srgbClr val="50A14F"/>
                          </a:solidFill>
                          <a:effectLst/>
                          <a:latin typeface="Consolas"/>
                        </a:rPr>
                        <a:t>'sigmoid'</a:t>
                      </a:r>
                      <a:r>
                        <a:rPr lang="en-US" sz="700" b="0" i="0" u="none" strike="noStrike" dirty="0">
                          <a:solidFill>
                            <a:srgbClr val="383A42"/>
                          </a:solidFill>
                          <a:effectLst/>
                          <a:latin typeface="Consolas"/>
                        </a:rPr>
                        <a:t>))</a:t>
                      </a:r>
                      <a:br>
                        <a:rPr lang="en-US" sz="700" b="0" i="0" u="none" strike="noStrike" dirty="0">
                          <a:solidFill>
                            <a:srgbClr val="383A42"/>
                          </a:solidFill>
                          <a:effectLst/>
                          <a:latin typeface="Consolas"/>
                        </a:rPr>
                      </a:br>
                      <a:br>
                        <a:rPr lang="en-US" sz="700" b="0" i="0" u="none" strike="noStrike" dirty="0">
                          <a:solidFill>
                            <a:srgbClr val="383A42"/>
                          </a:solidFill>
                          <a:effectLst/>
                          <a:latin typeface="Consolas"/>
                        </a:rPr>
                      </a:br>
                      <a:r>
                        <a:rPr lang="en-US" sz="700" b="0" i="1" u="none" strike="noStrike" dirty="0">
                          <a:solidFill>
                            <a:srgbClr val="A0A1A7"/>
                          </a:solidFill>
                          <a:effectLst/>
                          <a:latin typeface="Consolas"/>
                        </a:rPr>
                        <a:t># Compile the model</a:t>
                      </a:r>
                      <a:br>
                        <a:rPr lang="en-US" sz="700" b="0" i="0" u="none" strike="noStrike" dirty="0">
                          <a:solidFill>
                            <a:srgbClr val="383A42"/>
                          </a:solidFill>
                          <a:effectLst/>
                          <a:latin typeface="Consolas"/>
                        </a:rPr>
                      </a:br>
                      <a:r>
                        <a:rPr lang="en-US" sz="700" b="0" i="0" u="none" strike="noStrike" err="1">
                          <a:solidFill>
                            <a:srgbClr val="383A42"/>
                          </a:solidFill>
                          <a:effectLst/>
                          <a:latin typeface="Consolas"/>
                        </a:rPr>
                        <a:t>fcnn_model.compile</a:t>
                      </a:r>
                      <a:r>
                        <a:rPr lang="en-US" sz="700" b="0" i="0" u="none" strike="noStrike" dirty="0">
                          <a:solidFill>
                            <a:srgbClr val="383A42"/>
                          </a:solidFill>
                          <a:effectLst/>
                          <a:latin typeface="Consolas"/>
                        </a:rPr>
                        <a:t>(optimizer=</a:t>
                      </a:r>
                      <a:r>
                        <a:rPr lang="en-US" sz="700" b="0" i="0" u="none" strike="noStrike" dirty="0">
                          <a:solidFill>
                            <a:srgbClr val="50A14F"/>
                          </a:solidFill>
                          <a:effectLst/>
                          <a:latin typeface="Consolas"/>
                        </a:rPr>
                        <a:t>'</a:t>
                      </a:r>
                      <a:r>
                        <a:rPr lang="en-US" sz="700" b="0" i="0" u="none" strike="noStrike" err="1">
                          <a:solidFill>
                            <a:srgbClr val="50A14F"/>
                          </a:solidFill>
                          <a:effectLst/>
                          <a:latin typeface="Consolas"/>
                        </a:rPr>
                        <a:t>adam</a:t>
                      </a:r>
                      <a:r>
                        <a:rPr lang="en-US" sz="700" b="0" i="0" u="none" strike="noStrike" dirty="0">
                          <a:solidFill>
                            <a:srgbClr val="50A14F"/>
                          </a:solidFill>
                          <a:effectLst/>
                          <a:latin typeface="Consolas"/>
                        </a:rPr>
                        <a:t>'</a:t>
                      </a:r>
                      <a:r>
                        <a:rPr lang="en-US" sz="700" b="0" i="0" u="none" strike="noStrike" dirty="0">
                          <a:solidFill>
                            <a:srgbClr val="383A42"/>
                          </a:solidFill>
                          <a:effectLst/>
                          <a:latin typeface="Consolas"/>
                        </a:rPr>
                        <a:t>, loss=</a:t>
                      </a:r>
                      <a:r>
                        <a:rPr lang="en-US" sz="700" b="0" i="0" u="none" strike="noStrike" dirty="0">
                          <a:solidFill>
                            <a:srgbClr val="50A14F"/>
                          </a:solidFill>
                          <a:effectLst/>
                          <a:latin typeface="Consolas"/>
                        </a:rPr>
                        <a:t>'</a:t>
                      </a:r>
                      <a:r>
                        <a:rPr lang="en-US" sz="700" b="0" i="0" u="none" strike="noStrike" err="1">
                          <a:solidFill>
                            <a:srgbClr val="50A14F"/>
                          </a:solidFill>
                          <a:effectLst/>
                          <a:latin typeface="Consolas"/>
                        </a:rPr>
                        <a:t>binary_crossentropy</a:t>
                      </a:r>
                      <a:r>
                        <a:rPr lang="en-US" sz="700" b="0" i="0" u="none" strike="noStrike" dirty="0">
                          <a:solidFill>
                            <a:srgbClr val="50A14F"/>
                          </a:solidFill>
                          <a:effectLst/>
                          <a:latin typeface="Consolas"/>
                        </a:rPr>
                        <a:t>'</a:t>
                      </a:r>
                      <a:r>
                        <a:rPr lang="en-US" sz="700" b="0" i="0" u="none" strike="noStrike" dirty="0">
                          <a:solidFill>
                            <a:srgbClr val="383A42"/>
                          </a:solidFill>
                          <a:effectLst/>
                          <a:latin typeface="Consolas"/>
                        </a:rPr>
                        <a:t>, metrics=[</a:t>
                      </a:r>
                      <a:r>
                        <a:rPr lang="en-US" sz="700" b="0" i="0" u="none" strike="noStrike" dirty="0">
                          <a:solidFill>
                            <a:srgbClr val="50A14F"/>
                          </a:solidFill>
                          <a:effectLst/>
                          <a:latin typeface="Consolas"/>
                        </a:rPr>
                        <a:t>'accuracy'</a:t>
                      </a:r>
                      <a:r>
                        <a:rPr lang="en-US" sz="700" b="0" i="0" u="none" strike="noStrike" dirty="0">
                          <a:solidFill>
                            <a:srgbClr val="383A42"/>
                          </a:solidFill>
                          <a:effectLst/>
                          <a:latin typeface="Consolas"/>
                        </a:rPr>
                        <a:t>])</a:t>
                      </a:r>
                      <a:br>
                        <a:rPr lang="en-US" sz="700" b="0" i="0" u="none" strike="noStrike" dirty="0">
                          <a:solidFill>
                            <a:srgbClr val="383A42"/>
                          </a:solidFill>
                          <a:effectLst/>
                          <a:latin typeface="Consolas"/>
                        </a:rPr>
                      </a:br>
                      <a:br>
                        <a:rPr lang="en-US" sz="700" b="0" i="0" u="none" strike="noStrike" dirty="0">
                          <a:solidFill>
                            <a:srgbClr val="383A42"/>
                          </a:solidFill>
                          <a:effectLst/>
                          <a:latin typeface="Consolas"/>
                        </a:rPr>
                      </a:br>
                      <a:r>
                        <a:rPr lang="en-US" sz="700" b="0" i="1" u="none" strike="noStrike" dirty="0">
                          <a:solidFill>
                            <a:srgbClr val="A0A1A7"/>
                          </a:solidFill>
                          <a:effectLst/>
                          <a:latin typeface="Consolas"/>
                        </a:rPr>
                        <a:t># Print model summary</a:t>
                      </a:r>
                      <a:br>
                        <a:rPr lang="en-US" sz="700" b="0" i="0" u="none" strike="noStrike" dirty="0">
                          <a:solidFill>
                            <a:srgbClr val="383A42"/>
                          </a:solidFill>
                          <a:effectLst/>
                          <a:latin typeface="Consolas"/>
                        </a:rPr>
                      </a:br>
                      <a:r>
                        <a:rPr lang="en-US" sz="700" b="0" i="0" u="none" strike="noStrike" err="1">
                          <a:solidFill>
                            <a:srgbClr val="383A42"/>
                          </a:solidFill>
                          <a:effectLst/>
                          <a:latin typeface="Consolas"/>
                        </a:rPr>
                        <a:t>fcnn_model.summary</a:t>
                      </a:r>
                      <a:r>
                        <a:rPr lang="en-US" sz="700" b="0" i="0" u="none" strike="noStrike" dirty="0">
                          <a:solidFill>
                            <a:srgbClr val="383A42"/>
                          </a:solidFill>
                          <a:effectLst/>
                          <a:latin typeface="Consolas"/>
                        </a:rPr>
                        <a:t>()</a:t>
                      </a:r>
                      <a:br>
                        <a:rPr lang="en-US" sz="700" b="0" i="0" u="none" strike="noStrike" dirty="0">
                          <a:solidFill>
                            <a:srgbClr val="383A42"/>
                          </a:solidFill>
                          <a:effectLst/>
                          <a:latin typeface="Consolas"/>
                        </a:rPr>
                      </a:br>
                      <a:br>
                        <a:rPr lang="en-US" sz="700" b="0" i="0" u="none" strike="noStrike" dirty="0">
                          <a:solidFill>
                            <a:srgbClr val="383A42"/>
                          </a:solidFill>
                          <a:effectLst/>
                          <a:latin typeface="Consolas"/>
                        </a:rPr>
                      </a:br>
                      <a:endParaRPr lang="en-US" sz="700">
                        <a:effectLst/>
                        <a:latin typeface="Consolas"/>
                      </a:endParaRPr>
                    </a:p>
                  </a:txBody>
                  <a:tcPr marL="63500" marR="63500" marT="63500" marB="63500">
                    <a:lnL>
                      <a:noFill/>
                    </a:lnL>
                    <a:lnR>
                      <a:noFill/>
                    </a:lnR>
                    <a:lnT>
                      <a:noFill/>
                    </a:lnT>
                    <a:lnB>
                      <a:noFill/>
                    </a:lnB>
                    <a:noFill/>
                  </a:tcPr>
                </a:tc>
                <a:extLst>
                  <a:ext uri="{0D108BD9-81ED-4DB2-BD59-A6C34878D82A}">
                    <a16:rowId xmlns:a16="http://schemas.microsoft.com/office/drawing/2014/main" val="1162673080"/>
                  </a:ext>
                </a:extLst>
              </a:tr>
            </a:tbl>
          </a:graphicData>
        </a:graphic>
      </p:graphicFrame>
      <p:pic>
        <p:nvPicPr>
          <p:cNvPr id="11" name="Picture 10" descr="A table with numbers and text&#10;&#10;Description automatically generated">
            <a:extLst>
              <a:ext uri="{FF2B5EF4-FFF2-40B4-BE49-F238E27FC236}">
                <a16:creationId xmlns:a16="http://schemas.microsoft.com/office/drawing/2014/main" id="{97C3BF6F-6D9E-43BC-5419-CF52C5DB4B58}"/>
              </a:ext>
            </a:extLst>
          </p:cNvPr>
          <p:cNvPicPr>
            <a:picLocks noChangeAspect="1"/>
          </p:cNvPicPr>
          <p:nvPr/>
        </p:nvPicPr>
        <p:blipFill>
          <a:blip r:embed="rId3"/>
          <a:stretch>
            <a:fillRect/>
          </a:stretch>
        </p:blipFill>
        <p:spPr>
          <a:xfrm>
            <a:off x="5593024" y="2093719"/>
            <a:ext cx="6096000" cy="3625434"/>
          </a:xfrm>
          <a:prstGeom prst="rect">
            <a:avLst/>
          </a:prstGeom>
        </p:spPr>
      </p:pic>
    </p:spTree>
    <p:extLst>
      <p:ext uri="{BB962C8B-B14F-4D97-AF65-F5344CB8AC3E}">
        <p14:creationId xmlns:p14="http://schemas.microsoft.com/office/powerpoint/2010/main" val="2791821786"/>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ABF691C-888B-4061-8A6F-D5CE84A0254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442</Words>
  <Application>Microsoft Office PowerPoint</Application>
  <PresentationFormat>Widescreen</PresentationFormat>
  <Paragraphs>137</Paragraphs>
  <Slides>14</Slides>
  <Notes>13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Custom</vt:lpstr>
      <vt:lpstr>Predicting ICU Mortality Using deep Learning (FCNN)   Maziyar Mirzaei Fall 2024 UT-Austin</vt:lpstr>
      <vt:lpstr>Introduction</vt:lpstr>
      <vt:lpstr>Dataset Overview (MIMIC-III)</vt:lpstr>
      <vt:lpstr>Project Overview</vt:lpstr>
      <vt:lpstr>Data Preprocessing</vt:lpstr>
      <vt:lpstr>Feature Extraction</vt:lpstr>
      <vt:lpstr>Data Splitting and Scaling </vt:lpstr>
      <vt:lpstr>Evaluating the Performance of the Deep Learning Model</vt:lpstr>
      <vt:lpstr>FCNN Model Design</vt:lpstr>
      <vt:lpstr>Model Training</vt:lpstr>
      <vt:lpstr>Visualizing Model Accuracy and Loss</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259</cp:revision>
  <dcterms:created xsi:type="dcterms:W3CDTF">2024-10-25T17:15:23Z</dcterms:created>
  <dcterms:modified xsi:type="dcterms:W3CDTF">2024-10-25T20:36:35Z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