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4090-732D-0090-C659-58457109F6EE}" v="454" dt="2024-11-09T20:11:26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5B82B-B765-4EF0-8EC2-E6F5B87909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241C0C-5F03-4904-ADF4-B2B2451EDB21}">
      <dgm:prSet/>
      <dgm:spPr/>
      <dgm:t>
        <a:bodyPr/>
        <a:lstStyle/>
        <a:p>
          <a:pPr>
            <a:defRPr cap="all"/>
          </a:pPr>
          <a:r>
            <a:rPr lang="en-US" b="1"/>
            <a:t>Objective</a:t>
          </a:r>
          <a:r>
            <a:rPr lang="en-US"/>
            <a:t>: Predict the risk of sepsis onset within the ICU stay, focusing on the first 24 hours.</a:t>
          </a:r>
        </a:p>
      </dgm:t>
    </dgm:pt>
    <dgm:pt modelId="{858A68A5-CFB2-45AF-97F4-3C65B2C88552}" type="parTrans" cxnId="{FFE1DEC1-6A9E-4EBB-B52E-7F51D34DB2EB}">
      <dgm:prSet/>
      <dgm:spPr/>
      <dgm:t>
        <a:bodyPr/>
        <a:lstStyle/>
        <a:p>
          <a:endParaRPr lang="en-US"/>
        </a:p>
      </dgm:t>
    </dgm:pt>
    <dgm:pt modelId="{D1A6AF93-37B7-41AA-B5AA-8183CCE4B44F}" type="sibTrans" cxnId="{FFE1DEC1-6A9E-4EBB-B52E-7F51D34DB2EB}">
      <dgm:prSet/>
      <dgm:spPr/>
      <dgm:t>
        <a:bodyPr/>
        <a:lstStyle/>
        <a:p>
          <a:endParaRPr lang="en-US"/>
        </a:p>
      </dgm:t>
    </dgm:pt>
    <dgm:pt modelId="{A000A933-8031-445F-8C6C-9085F48E5B6C}">
      <dgm:prSet/>
      <dgm:spPr/>
      <dgm:t>
        <a:bodyPr/>
        <a:lstStyle/>
        <a:p>
          <a:pPr>
            <a:defRPr cap="all"/>
          </a:pPr>
          <a:r>
            <a:rPr lang="en-US" b="1"/>
            <a:t>Dataset</a:t>
          </a:r>
          <a:r>
            <a:rPr lang="en-US"/>
            <a:t>: MIMIC-III clinical database, containing detailed ICU patient information.</a:t>
          </a:r>
        </a:p>
      </dgm:t>
    </dgm:pt>
    <dgm:pt modelId="{7D7A59CE-2FFF-41FF-89F4-68F05E740143}" type="parTrans" cxnId="{09280168-59CB-4A48-ADD3-15F926682217}">
      <dgm:prSet/>
      <dgm:spPr/>
      <dgm:t>
        <a:bodyPr/>
        <a:lstStyle/>
        <a:p>
          <a:endParaRPr lang="en-US"/>
        </a:p>
      </dgm:t>
    </dgm:pt>
    <dgm:pt modelId="{342C70B5-EDCB-48F5-923D-3203A9A3B91E}" type="sibTrans" cxnId="{09280168-59CB-4A48-ADD3-15F926682217}">
      <dgm:prSet/>
      <dgm:spPr/>
      <dgm:t>
        <a:bodyPr/>
        <a:lstStyle/>
        <a:p>
          <a:endParaRPr lang="en-US"/>
        </a:p>
      </dgm:t>
    </dgm:pt>
    <dgm:pt modelId="{5F84E00B-4F92-4866-9220-843A8FC73A3E}">
      <dgm:prSet/>
      <dgm:spPr/>
      <dgm:t>
        <a:bodyPr/>
        <a:lstStyle/>
        <a:p>
          <a:pPr>
            <a:defRPr cap="all"/>
          </a:pPr>
          <a:r>
            <a:rPr lang="en-US" b="1"/>
            <a:t>Justification</a:t>
          </a:r>
          <a:r>
            <a:rPr lang="en-US"/>
            <a:t>: Early detection and treatment can save lives and reduce complications associated with sepsis.</a:t>
          </a:r>
        </a:p>
      </dgm:t>
    </dgm:pt>
    <dgm:pt modelId="{06BABE20-4753-4FA5-9252-D110C91465BE}" type="parTrans" cxnId="{E40E7203-D938-4DDF-B3A7-6C72D28948ED}">
      <dgm:prSet/>
      <dgm:spPr/>
      <dgm:t>
        <a:bodyPr/>
        <a:lstStyle/>
        <a:p>
          <a:endParaRPr lang="en-US"/>
        </a:p>
      </dgm:t>
    </dgm:pt>
    <dgm:pt modelId="{2A047FA0-101A-4033-A6AD-5B9DC68CB1FD}" type="sibTrans" cxnId="{E40E7203-D938-4DDF-B3A7-6C72D28948ED}">
      <dgm:prSet/>
      <dgm:spPr/>
      <dgm:t>
        <a:bodyPr/>
        <a:lstStyle/>
        <a:p>
          <a:endParaRPr lang="en-US"/>
        </a:p>
      </dgm:t>
    </dgm:pt>
    <dgm:pt modelId="{45DA4B12-1F7F-491A-AD1D-AF2447588978}" type="pres">
      <dgm:prSet presAssocID="{6C75B82B-B765-4EF0-8EC2-E6F5B879096F}" presName="root" presStyleCnt="0">
        <dgm:presLayoutVars>
          <dgm:dir/>
          <dgm:resizeHandles val="exact"/>
        </dgm:presLayoutVars>
      </dgm:prSet>
      <dgm:spPr/>
    </dgm:pt>
    <dgm:pt modelId="{3E83A985-9983-4187-A68D-887FCF186774}" type="pres">
      <dgm:prSet presAssocID="{23241C0C-5F03-4904-ADF4-B2B2451EDB21}" presName="compNode" presStyleCnt="0"/>
      <dgm:spPr/>
    </dgm:pt>
    <dgm:pt modelId="{9B61CC75-011D-41BC-A287-CEAACDF010EB}" type="pres">
      <dgm:prSet presAssocID="{23241C0C-5F03-4904-ADF4-B2B2451EDB21}" presName="iconBgRect" presStyleLbl="bgShp" presStyleIdx="0" presStyleCnt="3"/>
      <dgm:spPr/>
    </dgm:pt>
    <dgm:pt modelId="{6AAF3873-E43B-422F-BD25-4F1EA5C3EE97}" type="pres">
      <dgm:prSet presAssocID="{23241C0C-5F03-4904-ADF4-B2B2451EDB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00C6F86-D6AE-4666-B261-BB80B869DE10}" type="pres">
      <dgm:prSet presAssocID="{23241C0C-5F03-4904-ADF4-B2B2451EDB21}" presName="spaceRect" presStyleCnt="0"/>
      <dgm:spPr/>
    </dgm:pt>
    <dgm:pt modelId="{2892ED0B-E113-4877-8367-D11A0D145260}" type="pres">
      <dgm:prSet presAssocID="{23241C0C-5F03-4904-ADF4-B2B2451EDB21}" presName="textRect" presStyleLbl="revTx" presStyleIdx="0" presStyleCnt="3">
        <dgm:presLayoutVars>
          <dgm:chMax val="1"/>
          <dgm:chPref val="1"/>
        </dgm:presLayoutVars>
      </dgm:prSet>
      <dgm:spPr/>
    </dgm:pt>
    <dgm:pt modelId="{2139E582-6344-431A-8B1C-B3F50D2A059D}" type="pres">
      <dgm:prSet presAssocID="{D1A6AF93-37B7-41AA-B5AA-8183CCE4B44F}" presName="sibTrans" presStyleCnt="0"/>
      <dgm:spPr/>
    </dgm:pt>
    <dgm:pt modelId="{B43BEB17-3767-4B99-A628-9614E643BFD6}" type="pres">
      <dgm:prSet presAssocID="{A000A933-8031-445F-8C6C-9085F48E5B6C}" presName="compNode" presStyleCnt="0"/>
      <dgm:spPr/>
    </dgm:pt>
    <dgm:pt modelId="{D692AA0F-C849-4A18-A66C-64CF05D6D0D6}" type="pres">
      <dgm:prSet presAssocID="{A000A933-8031-445F-8C6C-9085F48E5B6C}" presName="iconBgRect" presStyleLbl="bgShp" presStyleIdx="1" presStyleCnt="3"/>
      <dgm:spPr/>
    </dgm:pt>
    <dgm:pt modelId="{186AC597-14BE-4FD9-9A11-0A29016051BA}" type="pres">
      <dgm:prSet presAssocID="{A000A933-8031-445F-8C6C-9085F48E5B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3F248E-4BC7-4061-83DB-46BF50A493A4}" type="pres">
      <dgm:prSet presAssocID="{A000A933-8031-445F-8C6C-9085F48E5B6C}" presName="spaceRect" presStyleCnt="0"/>
      <dgm:spPr/>
    </dgm:pt>
    <dgm:pt modelId="{FAA22817-F91A-4B07-B366-AB34A2F6BBF1}" type="pres">
      <dgm:prSet presAssocID="{A000A933-8031-445F-8C6C-9085F48E5B6C}" presName="textRect" presStyleLbl="revTx" presStyleIdx="1" presStyleCnt="3">
        <dgm:presLayoutVars>
          <dgm:chMax val="1"/>
          <dgm:chPref val="1"/>
        </dgm:presLayoutVars>
      </dgm:prSet>
      <dgm:spPr/>
    </dgm:pt>
    <dgm:pt modelId="{4B564E8A-9B0A-47F3-9976-E86190D1250B}" type="pres">
      <dgm:prSet presAssocID="{342C70B5-EDCB-48F5-923D-3203A9A3B91E}" presName="sibTrans" presStyleCnt="0"/>
      <dgm:spPr/>
    </dgm:pt>
    <dgm:pt modelId="{DDDA4AA9-3F78-4858-9E60-7AFEB06C11D9}" type="pres">
      <dgm:prSet presAssocID="{5F84E00B-4F92-4866-9220-843A8FC73A3E}" presName="compNode" presStyleCnt="0"/>
      <dgm:spPr/>
    </dgm:pt>
    <dgm:pt modelId="{343A52ED-C968-4400-BF58-E30985C5D39E}" type="pres">
      <dgm:prSet presAssocID="{5F84E00B-4F92-4866-9220-843A8FC73A3E}" presName="iconBgRect" presStyleLbl="bgShp" presStyleIdx="2" presStyleCnt="3"/>
      <dgm:spPr/>
    </dgm:pt>
    <dgm:pt modelId="{0AC92CB2-5C9D-43DF-A472-C1FAC1DD6F41}" type="pres">
      <dgm:prSet presAssocID="{5F84E00B-4F92-4866-9220-843A8FC73A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18B6ABF0-6B3C-4F79-992E-379BAAD97C40}" type="pres">
      <dgm:prSet presAssocID="{5F84E00B-4F92-4866-9220-843A8FC73A3E}" presName="spaceRect" presStyleCnt="0"/>
      <dgm:spPr/>
    </dgm:pt>
    <dgm:pt modelId="{ACDE132F-2CFD-404E-B405-6741D813E522}" type="pres">
      <dgm:prSet presAssocID="{5F84E00B-4F92-4866-9220-843A8FC73A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0E7203-D938-4DDF-B3A7-6C72D28948ED}" srcId="{6C75B82B-B765-4EF0-8EC2-E6F5B879096F}" destId="{5F84E00B-4F92-4866-9220-843A8FC73A3E}" srcOrd="2" destOrd="0" parTransId="{06BABE20-4753-4FA5-9252-D110C91465BE}" sibTransId="{2A047FA0-101A-4033-A6AD-5B9DC68CB1FD}"/>
    <dgm:cxn modelId="{8B01D90A-9047-4A04-8F29-690A4F3240D7}" type="presOf" srcId="{23241C0C-5F03-4904-ADF4-B2B2451EDB21}" destId="{2892ED0B-E113-4877-8367-D11A0D145260}" srcOrd="0" destOrd="0" presId="urn:microsoft.com/office/officeart/2018/5/layout/IconCircleLabelList"/>
    <dgm:cxn modelId="{B2132F18-51D3-48B0-9C60-67A491FA29B0}" type="presOf" srcId="{6C75B82B-B765-4EF0-8EC2-E6F5B879096F}" destId="{45DA4B12-1F7F-491A-AD1D-AF2447588978}" srcOrd="0" destOrd="0" presId="urn:microsoft.com/office/officeart/2018/5/layout/IconCircleLabelList"/>
    <dgm:cxn modelId="{09280168-59CB-4A48-ADD3-15F926682217}" srcId="{6C75B82B-B765-4EF0-8EC2-E6F5B879096F}" destId="{A000A933-8031-445F-8C6C-9085F48E5B6C}" srcOrd="1" destOrd="0" parTransId="{7D7A59CE-2FFF-41FF-89F4-68F05E740143}" sibTransId="{342C70B5-EDCB-48F5-923D-3203A9A3B91E}"/>
    <dgm:cxn modelId="{7C07A498-EE14-4A3C-AF80-38C48C598C50}" type="presOf" srcId="{5F84E00B-4F92-4866-9220-843A8FC73A3E}" destId="{ACDE132F-2CFD-404E-B405-6741D813E522}" srcOrd="0" destOrd="0" presId="urn:microsoft.com/office/officeart/2018/5/layout/IconCircleLabelList"/>
    <dgm:cxn modelId="{FFE1DEC1-6A9E-4EBB-B52E-7F51D34DB2EB}" srcId="{6C75B82B-B765-4EF0-8EC2-E6F5B879096F}" destId="{23241C0C-5F03-4904-ADF4-B2B2451EDB21}" srcOrd="0" destOrd="0" parTransId="{858A68A5-CFB2-45AF-97F4-3C65B2C88552}" sibTransId="{D1A6AF93-37B7-41AA-B5AA-8183CCE4B44F}"/>
    <dgm:cxn modelId="{954EEAD1-6859-4BA1-8A3C-EB986992C0F0}" type="presOf" srcId="{A000A933-8031-445F-8C6C-9085F48E5B6C}" destId="{FAA22817-F91A-4B07-B366-AB34A2F6BBF1}" srcOrd="0" destOrd="0" presId="urn:microsoft.com/office/officeart/2018/5/layout/IconCircleLabelList"/>
    <dgm:cxn modelId="{965238C1-2242-49D6-83DD-46D5290D61E3}" type="presParOf" srcId="{45DA4B12-1F7F-491A-AD1D-AF2447588978}" destId="{3E83A985-9983-4187-A68D-887FCF186774}" srcOrd="0" destOrd="0" presId="urn:microsoft.com/office/officeart/2018/5/layout/IconCircleLabelList"/>
    <dgm:cxn modelId="{308B949D-B9E8-4416-942B-C65CA48CD78A}" type="presParOf" srcId="{3E83A985-9983-4187-A68D-887FCF186774}" destId="{9B61CC75-011D-41BC-A287-CEAACDF010EB}" srcOrd="0" destOrd="0" presId="urn:microsoft.com/office/officeart/2018/5/layout/IconCircleLabelList"/>
    <dgm:cxn modelId="{8D7C6B62-604E-496C-9EA5-3D2873ACD630}" type="presParOf" srcId="{3E83A985-9983-4187-A68D-887FCF186774}" destId="{6AAF3873-E43B-422F-BD25-4F1EA5C3EE97}" srcOrd="1" destOrd="0" presId="urn:microsoft.com/office/officeart/2018/5/layout/IconCircleLabelList"/>
    <dgm:cxn modelId="{02AB433E-42BC-4B87-B3C5-ACE100565B35}" type="presParOf" srcId="{3E83A985-9983-4187-A68D-887FCF186774}" destId="{000C6F86-D6AE-4666-B261-BB80B869DE10}" srcOrd="2" destOrd="0" presId="urn:microsoft.com/office/officeart/2018/5/layout/IconCircleLabelList"/>
    <dgm:cxn modelId="{807ADF96-8679-49D4-BE56-25C4890A2BB8}" type="presParOf" srcId="{3E83A985-9983-4187-A68D-887FCF186774}" destId="{2892ED0B-E113-4877-8367-D11A0D145260}" srcOrd="3" destOrd="0" presId="urn:microsoft.com/office/officeart/2018/5/layout/IconCircleLabelList"/>
    <dgm:cxn modelId="{8285FA5D-42B2-4AB1-9344-4E81BB61D636}" type="presParOf" srcId="{45DA4B12-1F7F-491A-AD1D-AF2447588978}" destId="{2139E582-6344-431A-8B1C-B3F50D2A059D}" srcOrd="1" destOrd="0" presId="urn:microsoft.com/office/officeart/2018/5/layout/IconCircleLabelList"/>
    <dgm:cxn modelId="{D76E2002-EC24-4139-A771-0435B7794196}" type="presParOf" srcId="{45DA4B12-1F7F-491A-AD1D-AF2447588978}" destId="{B43BEB17-3767-4B99-A628-9614E643BFD6}" srcOrd="2" destOrd="0" presId="urn:microsoft.com/office/officeart/2018/5/layout/IconCircleLabelList"/>
    <dgm:cxn modelId="{0DCB9221-EA87-4DA4-84E6-8CBCD6EB3287}" type="presParOf" srcId="{B43BEB17-3767-4B99-A628-9614E643BFD6}" destId="{D692AA0F-C849-4A18-A66C-64CF05D6D0D6}" srcOrd="0" destOrd="0" presId="urn:microsoft.com/office/officeart/2018/5/layout/IconCircleLabelList"/>
    <dgm:cxn modelId="{944E6EC4-ED77-41CE-A258-5A0A623A46CD}" type="presParOf" srcId="{B43BEB17-3767-4B99-A628-9614E643BFD6}" destId="{186AC597-14BE-4FD9-9A11-0A29016051BA}" srcOrd="1" destOrd="0" presId="urn:microsoft.com/office/officeart/2018/5/layout/IconCircleLabelList"/>
    <dgm:cxn modelId="{6525E86D-94F9-4FB5-BB5F-0CDF3396BC32}" type="presParOf" srcId="{B43BEB17-3767-4B99-A628-9614E643BFD6}" destId="{F83F248E-4BC7-4061-83DB-46BF50A493A4}" srcOrd="2" destOrd="0" presId="urn:microsoft.com/office/officeart/2018/5/layout/IconCircleLabelList"/>
    <dgm:cxn modelId="{D495335D-6475-46ED-9EFC-D854C9437125}" type="presParOf" srcId="{B43BEB17-3767-4B99-A628-9614E643BFD6}" destId="{FAA22817-F91A-4B07-B366-AB34A2F6BBF1}" srcOrd="3" destOrd="0" presId="urn:microsoft.com/office/officeart/2018/5/layout/IconCircleLabelList"/>
    <dgm:cxn modelId="{411FA9DC-427B-4DFD-B2DE-182E203FFDB8}" type="presParOf" srcId="{45DA4B12-1F7F-491A-AD1D-AF2447588978}" destId="{4B564E8A-9B0A-47F3-9976-E86190D1250B}" srcOrd="3" destOrd="0" presId="urn:microsoft.com/office/officeart/2018/5/layout/IconCircleLabelList"/>
    <dgm:cxn modelId="{E4E497C9-D165-40B2-A156-6FF33A1593CB}" type="presParOf" srcId="{45DA4B12-1F7F-491A-AD1D-AF2447588978}" destId="{DDDA4AA9-3F78-4858-9E60-7AFEB06C11D9}" srcOrd="4" destOrd="0" presId="urn:microsoft.com/office/officeart/2018/5/layout/IconCircleLabelList"/>
    <dgm:cxn modelId="{32ECC26A-A7C9-43CF-86DC-B4191E51FC45}" type="presParOf" srcId="{DDDA4AA9-3F78-4858-9E60-7AFEB06C11D9}" destId="{343A52ED-C968-4400-BF58-E30985C5D39E}" srcOrd="0" destOrd="0" presId="urn:microsoft.com/office/officeart/2018/5/layout/IconCircleLabelList"/>
    <dgm:cxn modelId="{097C5461-F363-41AA-97A8-3BF63A07B3D0}" type="presParOf" srcId="{DDDA4AA9-3F78-4858-9E60-7AFEB06C11D9}" destId="{0AC92CB2-5C9D-43DF-A472-C1FAC1DD6F41}" srcOrd="1" destOrd="0" presId="urn:microsoft.com/office/officeart/2018/5/layout/IconCircleLabelList"/>
    <dgm:cxn modelId="{DDD2D6AA-7352-447C-906B-BB39AA173676}" type="presParOf" srcId="{DDDA4AA9-3F78-4858-9E60-7AFEB06C11D9}" destId="{18B6ABF0-6B3C-4F79-992E-379BAAD97C40}" srcOrd="2" destOrd="0" presId="urn:microsoft.com/office/officeart/2018/5/layout/IconCircleLabelList"/>
    <dgm:cxn modelId="{AF75C845-425D-44E1-8471-7BF798358D55}" type="presParOf" srcId="{DDDA4AA9-3F78-4858-9E60-7AFEB06C11D9}" destId="{ACDE132F-2CFD-404E-B405-6741D813E5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1D054-F0FE-414A-86FE-2AF3742452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428EAC-6D5D-4C59-8909-29D7813F6DB0}">
      <dgm:prSet/>
      <dgm:spPr/>
      <dgm:t>
        <a:bodyPr/>
        <a:lstStyle/>
        <a:p>
          <a:r>
            <a:rPr lang="en-US"/>
            <a:t>We load only the first 500,000 rows of chartevents and labevents as they large tables. But we can adjust the number of rows based on our computer memeory.</a:t>
          </a:r>
        </a:p>
      </dgm:t>
    </dgm:pt>
    <dgm:pt modelId="{A6EC1BED-3461-4A1E-8EAD-48080FC63CE3}" type="parTrans" cxnId="{25DA6D81-F009-4169-A845-4F12B23F7AA2}">
      <dgm:prSet/>
      <dgm:spPr/>
      <dgm:t>
        <a:bodyPr/>
        <a:lstStyle/>
        <a:p>
          <a:endParaRPr lang="en-US"/>
        </a:p>
      </dgm:t>
    </dgm:pt>
    <dgm:pt modelId="{AC663719-E3CF-4F2E-82DC-35E4C07EF209}" type="sibTrans" cxnId="{25DA6D81-F009-4169-A845-4F12B23F7AA2}">
      <dgm:prSet/>
      <dgm:spPr/>
      <dgm:t>
        <a:bodyPr/>
        <a:lstStyle/>
        <a:p>
          <a:endParaRPr lang="en-US"/>
        </a:p>
      </dgm:t>
    </dgm:pt>
    <dgm:pt modelId="{867735CA-ECE4-4125-8F87-6633408E3C8A}">
      <dgm:prSet/>
      <dgm:spPr/>
      <dgm:t>
        <a:bodyPr/>
        <a:lstStyle/>
        <a:p>
          <a:r>
            <a:rPr lang="en-US"/>
            <a:t>Print the shape of each DataFrame to understand the size of each table.</a:t>
          </a:r>
        </a:p>
      </dgm:t>
    </dgm:pt>
    <dgm:pt modelId="{20037F5C-CC3F-4F29-810C-E26C1AD66677}" type="parTrans" cxnId="{71A41135-6488-499C-B491-4D6BA0FBB467}">
      <dgm:prSet/>
      <dgm:spPr/>
      <dgm:t>
        <a:bodyPr/>
        <a:lstStyle/>
        <a:p>
          <a:endParaRPr lang="en-US"/>
        </a:p>
      </dgm:t>
    </dgm:pt>
    <dgm:pt modelId="{79BB83D7-A6EE-459A-8130-2F4113A4E71D}" type="sibTrans" cxnId="{71A41135-6488-499C-B491-4D6BA0FBB467}">
      <dgm:prSet/>
      <dgm:spPr/>
      <dgm:t>
        <a:bodyPr/>
        <a:lstStyle/>
        <a:p>
          <a:endParaRPr lang="en-US"/>
        </a:p>
      </dgm:t>
    </dgm:pt>
    <dgm:pt modelId="{952FE443-5621-43D5-97EE-F2679778EA7A}" type="pres">
      <dgm:prSet presAssocID="{1E81D054-F0FE-414A-86FE-2AF3742452B6}" presName="linear" presStyleCnt="0">
        <dgm:presLayoutVars>
          <dgm:animLvl val="lvl"/>
          <dgm:resizeHandles val="exact"/>
        </dgm:presLayoutVars>
      </dgm:prSet>
      <dgm:spPr/>
    </dgm:pt>
    <dgm:pt modelId="{8E5168D9-F0CD-48FA-B407-B65121990479}" type="pres">
      <dgm:prSet presAssocID="{B8428EAC-6D5D-4C59-8909-29D7813F6D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78FE5B-4549-4D62-B764-E77E2B894827}" type="pres">
      <dgm:prSet presAssocID="{AC663719-E3CF-4F2E-82DC-35E4C07EF209}" presName="spacer" presStyleCnt="0"/>
      <dgm:spPr/>
    </dgm:pt>
    <dgm:pt modelId="{B0B1089C-17F1-46D1-AEED-A84F8673C787}" type="pres">
      <dgm:prSet presAssocID="{867735CA-ECE4-4125-8F87-6633408E3C8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A41135-6488-499C-B491-4D6BA0FBB467}" srcId="{1E81D054-F0FE-414A-86FE-2AF3742452B6}" destId="{867735CA-ECE4-4125-8F87-6633408E3C8A}" srcOrd="1" destOrd="0" parTransId="{20037F5C-CC3F-4F29-810C-E26C1AD66677}" sibTransId="{79BB83D7-A6EE-459A-8130-2F4113A4E71D}"/>
    <dgm:cxn modelId="{EBB90E36-566A-4068-ABE6-7B5DB3E814DB}" type="presOf" srcId="{867735CA-ECE4-4125-8F87-6633408E3C8A}" destId="{B0B1089C-17F1-46D1-AEED-A84F8673C787}" srcOrd="0" destOrd="0" presId="urn:microsoft.com/office/officeart/2005/8/layout/vList2"/>
    <dgm:cxn modelId="{21A01168-70D8-44F3-9CA2-47505140F32B}" type="presOf" srcId="{1E81D054-F0FE-414A-86FE-2AF3742452B6}" destId="{952FE443-5621-43D5-97EE-F2679778EA7A}" srcOrd="0" destOrd="0" presId="urn:microsoft.com/office/officeart/2005/8/layout/vList2"/>
    <dgm:cxn modelId="{25DA6D81-F009-4169-A845-4F12B23F7AA2}" srcId="{1E81D054-F0FE-414A-86FE-2AF3742452B6}" destId="{B8428EAC-6D5D-4C59-8909-29D7813F6DB0}" srcOrd="0" destOrd="0" parTransId="{A6EC1BED-3461-4A1E-8EAD-48080FC63CE3}" sibTransId="{AC663719-E3CF-4F2E-82DC-35E4C07EF209}"/>
    <dgm:cxn modelId="{511855E4-826C-401A-BC59-90E3ADEE6E8E}" type="presOf" srcId="{B8428EAC-6D5D-4C59-8909-29D7813F6DB0}" destId="{8E5168D9-F0CD-48FA-B407-B65121990479}" srcOrd="0" destOrd="0" presId="urn:microsoft.com/office/officeart/2005/8/layout/vList2"/>
    <dgm:cxn modelId="{C13F969B-D4EC-490C-8444-0A9C8C3C284D}" type="presParOf" srcId="{952FE443-5621-43D5-97EE-F2679778EA7A}" destId="{8E5168D9-F0CD-48FA-B407-B65121990479}" srcOrd="0" destOrd="0" presId="urn:microsoft.com/office/officeart/2005/8/layout/vList2"/>
    <dgm:cxn modelId="{F146B747-A163-4FA4-8937-C4F0A4DC0DF0}" type="presParOf" srcId="{952FE443-5621-43D5-97EE-F2679778EA7A}" destId="{1778FE5B-4549-4D62-B764-E77E2B894827}" srcOrd="1" destOrd="0" presId="urn:microsoft.com/office/officeart/2005/8/layout/vList2"/>
    <dgm:cxn modelId="{930036EE-3709-483B-A418-C0073E90FD3F}" type="presParOf" srcId="{952FE443-5621-43D5-97EE-F2679778EA7A}" destId="{B0B1089C-17F1-46D1-AEED-A84F8673C7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2CA67-5F2B-4EA4-9363-B98E611811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44F409-7853-45C0-AEC7-536393F94345}">
      <dgm:prSet/>
      <dgm:spPr/>
      <dgm:t>
        <a:bodyPr/>
        <a:lstStyle/>
        <a:p>
          <a:pPr>
            <a:defRPr cap="all"/>
          </a:pPr>
          <a:r>
            <a:rPr lang="en-US"/>
            <a:t>We’ll need to merge the data to get comprehensive information for each patient in the ICU.</a:t>
          </a:r>
        </a:p>
      </dgm:t>
    </dgm:pt>
    <dgm:pt modelId="{16688080-D4C5-42B4-BCC5-A362F335B98B}" type="parTrans" cxnId="{782D3895-B9E0-42CB-A3E8-23264217F4A3}">
      <dgm:prSet/>
      <dgm:spPr/>
      <dgm:t>
        <a:bodyPr/>
        <a:lstStyle/>
        <a:p>
          <a:endParaRPr lang="en-US"/>
        </a:p>
      </dgm:t>
    </dgm:pt>
    <dgm:pt modelId="{020FB2EE-0AD6-41FC-BD77-DFFAE9E760EF}" type="sibTrans" cxnId="{782D3895-B9E0-42CB-A3E8-23264217F4A3}">
      <dgm:prSet/>
      <dgm:spPr/>
      <dgm:t>
        <a:bodyPr/>
        <a:lstStyle/>
        <a:p>
          <a:endParaRPr lang="en-US"/>
        </a:p>
      </dgm:t>
    </dgm:pt>
    <dgm:pt modelId="{3C3F7055-294C-402E-B587-99433DE49E47}">
      <dgm:prSet/>
      <dgm:spPr/>
      <dgm:t>
        <a:bodyPr/>
        <a:lstStyle/>
        <a:p>
          <a:pPr>
            <a:defRPr cap="all"/>
          </a:pPr>
          <a:r>
            <a:rPr lang="en-US"/>
            <a:t>We join icustays with admissions and patients to get each ICU stay’s associated admission and patient info.</a:t>
          </a:r>
        </a:p>
      </dgm:t>
    </dgm:pt>
    <dgm:pt modelId="{184D97CC-1FD0-4247-983F-BA18DCE7B28F}" type="parTrans" cxnId="{A1B11BEA-B102-4489-8DC6-976CEABB7941}">
      <dgm:prSet/>
      <dgm:spPr/>
      <dgm:t>
        <a:bodyPr/>
        <a:lstStyle/>
        <a:p>
          <a:endParaRPr lang="en-US"/>
        </a:p>
      </dgm:t>
    </dgm:pt>
    <dgm:pt modelId="{D906269C-DBAB-4DDF-ACAE-9736FF57D363}" type="sibTrans" cxnId="{A1B11BEA-B102-4489-8DC6-976CEABB7941}">
      <dgm:prSet/>
      <dgm:spPr/>
      <dgm:t>
        <a:bodyPr/>
        <a:lstStyle/>
        <a:p>
          <a:endParaRPr lang="en-US"/>
        </a:p>
      </dgm:t>
    </dgm:pt>
    <dgm:pt modelId="{CAD62042-4C63-476D-BFEE-348886ED1F90}">
      <dgm:prSet/>
      <dgm:spPr/>
      <dgm:t>
        <a:bodyPr/>
        <a:lstStyle/>
        <a:p>
          <a:pPr>
            <a:defRPr cap="all"/>
          </a:pPr>
          <a:r>
            <a:rPr lang="en-US"/>
            <a:t>This merged DataFrame (merged_df) is the basis for linking ICU stay data with patient demographics and outcomes.</a:t>
          </a:r>
        </a:p>
      </dgm:t>
    </dgm:pt>
    <dgm:pt modelId="{5691CFE8-580C-4CB6-A635-FB871F4D864F}" type="parTrans" cxnId="{E10CECCA-9A0B-4983-A4FB-11A6754FFE28}">
      <dgm:prSet/>
      <dgm:spPr/>
      <dgm:t>
        <a:bodyPr/>
        <a:lstStyle/>
        <a:p>
          <a:endParaRPr lang="en-US"/>
        </a:p>
      </dgm:t>
    </dgm:pt>
    <dgm:pt modelId="{E760F3D7-E51A-4B5E-8698-2241A366A30A}" type="sibTrans" cxnId="{E10CECCA-9A0B-4983-A4FB-11A6754FFE28}">
      <dgm:prSet/>
      <dgm:spPr/>
      <dgm:t>
        <a:bodyPr/>
        <a:lstStyle/>
        <a:p>
          <a:endParaRPr lang="en-US"/>
        </a:p>
      </dgm:t>
    </dgm:pt>
    <dgm:pt modelId="{4C4F7F1D-9D95-4AE6-A193-CED560E5A4AC}" type="pres">
      <dgm:prSet presAssocID="{3192CA67-5F2B-4EA4-9363-B98E611811EA}" presName="linear" presStyleCnt="0">
        <dgm:presLayoutVars>
          <dgm:animLvl val="lvl"/>
          <dgm:resizeHandles val="exact"/>
        </dgm:presLayoutVars>
      </dgm:prSet>
      <dgm:spPr/>
    </dgm:pt>
    <dgm:pt modelId="{7C81B043-51D8-41B4-B6F6-7F5E10ABB2A5}" type="pres">
      <dgm:prSet presAssocID="{DA44F409-7853-45C0-AEC7-536393F943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C73000-4398-42CB-A464-4B73FF892879}" type="pres">
      <dgm:prSet presAssocID="{020FB2EE-0AD6-41FC-BD77-DFFAE9E760EF}" presName="spacer" presStyleCnt="0"/>
      <dgm:spPr/>
    </dgm:pt>
    <dgm:pt modelId="{0ADD23F1-DFA6-4023-B20A-AC3B33EABA8B}" type="pres">
      <dgm:prSet presAssocID="{3C3F7055-294C-402E-B587-99433DE49E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7C9B34-B2B9-436E-A26D-D204280D01F7}" type="pres">
      <dgm:prSet presAssocID="{D906269C-DBAB-4DDF-ACAE-9736FF57D363}" presName="spacer" presStyleCnt="0"/>
      <dgm:spPr/>
    </dgm:pt>
    <dgm:pt modelId="{60BE8EA6-1976-4658-B23B-D7D2C031E892}" type="pres">
      <dgm:prSet presAssocID="{CAD62042-4C63-476D-BFEE-348886ED1F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FC9216-D198-4BAD-B5E2-85BB4C945894}" type="presOf" srcId="{3192CA67-5F2B-4EA4-9363-B98E611811EA}" destId="{4C4F7F1D-9D95-4AE6-A193-CED560E5A4AC}" srcOrd="0" destOrd="0" presId="urn:microsoft.com/office/officeart/2005/8/layout/vList2"/>
    <dgm:cxn modelId="{BA379045-2371-4EB2-9E41-3879476CB9EC}" type="presOf" srcId="{DA44F409-7853-45C0-AEC7-536393F94345}" destId="{7C81B043-51D8-41B4-B6F6-7F5E10ABB2A5}" srcOrd="0" destOrd="0" presId="urn:microsoft.com/office/officeart/2005/8/layout/vList2"/>
    <dgm:cxn modelId="{7AB05367-E683-4D15-BEE3-9F0A86BEFA3E}" type="presOf" srcId="{CAD62042-4C63-476D-BFEE-348886ED1F90}" destId="{60BE8EA6-1976-4658-B23B-D7D2C031E892}" srcOrd="0" destOrd="0" presId="urn:microsoft.com/office/officeart/2005/8/layout/vList2"/>
    <dgm:cxn modelId="{782D3895-B9E0-42CB-A3E8-23264217F4A3}" srcId="{3192CA67-5F2B-4EA4-9363-B98E611811EA}" destId="{DA44F409-7853-45C0-AEC7-536393F94345}" srcOrd="0" destOrd="0" parTransId="{16688080-D4C5-42B4-BCC5-A362F335B98B}" sibTransId="{020FB2EE-0AD6-41FC-BD77-DFFAE9E760EF}"/>
    <dgm:cxn modelId="{E10CECCA-9A0B-4983-A4FB-11A6754FFE28}" srcId="{3192CA67-5F2B-4EA4-9363-B98E611811EA}" destId="{CAD62042-4C63-476D-BFEE-348886ED1F90}" srcOrd="2" destOrd="0" parTransId="{5691CFE8-580C-4CB6-A635-FB871F4D864F}" sibTransId="{E760F3D7-E51A-4B5E-8698-2241A366A30A}"/>
    <dgm:cxn modelId="{EA51FECD-816D-40AF-B8F2-3BA6D058F739}" type="presOf" srcId="{3C3F7055-294C-402E-B587-99433DE49E47}" destId="{0ADD23F1-DFA6-4023-B20A-AC3B33EABA8B}" srcOrd="0" destOrd="0" presId="urn:microsoft.com/office/officeart/2005/8/layout/vList2"/>
    <dgm:cxn modelId="{A1B11BEA-B102-4489-8DC6-976CEABB7941}" srcId="{3192CA67-5F2B-4EA4-9363-B98E611811EA}" destId="{3C3F7055-294C-402E-B587-99433DE49E47}" srcOrd="1" destOrd="0" parTransId="{184D97CC-1FD0-4247-983F-BA18DCE7B28F}" sibTransId="{D906269C-DBAB-4DDF-ACAE-9736FF57D363}"/>
    <dgm:cxn modelId="{C38A77EC-E3AB-4D4C-A141-E98D9B85664B}" type="presParOf" srcId="{4C4F7F1D-9D95-4AE6-A193-CED560E5A4AC}" destId="{7C81B043-51D8-41B4-B6F6-7F5E10ABB2A5}" srcOrd="0" destOrd="0" presId="urn:microsoft.com/office/officeart/2005/8/layout/vList2"/>
    <dgm:cxn modelId="{8B456ACB-927E-4A4C-9D15-DE8B547F2B51}" type="presParOf" srcId="{4C4F7F1D-9D95-4AE6-A193-CED560E5A4AC}" destId="{EBC73000-4398-42CB-A464-4B73FF892879}" srcOrd="1" destOrd="0" presId="urn:microsoft.com/office/officeart/2005/8/layout/vList2"/>
    <dgm:cxn modelId="{EC60B66B-1E1F-4F30-9AF9-56AF0FF14813}" type="presParOf" srcId="{4C4F7F1D-9D95-4AE6-A193-CED560E5A4AC}" destId="{0ADD23F1-DFA6-4023-B20A-AC3B33EABA8B}" srcOrd="2" destOrd="0" presId="urn:microsoft.com/office/officeart/2005/8/layout/vList2"/>
    <dgm:cxn modelId="{093A6E37-6D48-4D73-A716-2122832DFFE6}" type="presParOf" srcId="{4C4F7F1D-9D95-4AE6-A193-CED560E5A4AC}" destId="{407C9B34-B2B9-436E-A26D-D204280D01F7}" srcOrd="3" destOrd="0" presId="urn:microsoft.com/office/officeart/2005/8/layout/vList2"/>
    <dgm:cxn modelId="{F62B4212-B2B9-4DC3-806C-251E59107311}" type="presParOf" srcId="{4C4F7F1D-9D95-4AE6-A193-CED560E5A4AC}" destId="{60BE8EA6-1976-4658-B23B-D7D2C031E8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2109FC-1E24-4644-8E26-88651BC2BC3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9B5B29-4B6A-4C1C-BBA5-90ABBA26FE3E}">
      <dgm:prSet/>
      <dgm:spPr/>
      <dgm:t>
        <a:bodyPr/>
        <a:lstStyle/>
        <a:p>
          <a:r>
            <a:rPr lang="en-US"/>
            <a:t>To predict sepsis early, we’ll focus on data from the first 24 hours of each ICU stay.</a:t>
          </a:r>
        </a:p>
      </dgm:t>
    </dgm:pt>
    <dgm:pt modelId="{7F6B49DC-B3AC-4CCF-86AB-CC7CDCF1E991}" type="parTrans" cxnId="{87FD76D1-BC63-49D8-8507-6868E7A4A07B}">
      <dgm:prSet/>
      <dgm:spPr/>
      <dgm:t>
        <a:bodyPr/>
        <a:lstStyle/>
        <a:p>
          <a:endParaRPr lang="en-US"/>
        </a:p>
      </dgm:t>
    </dgm:pt>
    <dgm:pt modelId="{BACF68BA-1FC2-40E3-9FCD-DA398EC37309}" type="sibTrans" cxnId="{87FD76D1-BC63-49D8-8507-6868E7A4A07B}">
      <dgm:prSet/>
      <dgm:spPr/>
      <dgm:t>
        <a:bodyPr/>
        <a:lstStyle/>
        <a:p>
          <a:endParaRPr lang="en-US"/>
        </a:p>
      </dgm:t>
    </dgm:pt>
    <dgm:pt modelId="{4D13CBEC-51A5-4F78-A754-FCA85E41AEB1}">
      <dgm:prSet/>
      <dgm:spPr/>
      <dgm:t>
        <a:bodyPr/>
        <a:lstStyle/>
        <a:p>
          <a:r>
            <a:rPr lang="en-US"/>
            <a:t>We merge chartevents with icustays to get each chart event’s timestamp relative to ICU admission.</a:t>
          </a:r>
        </a:p>
      </dgm:t>
    </dgm:pt>
    <dgm:pt modelId="{6212E10B-F701-4F23-A35C-94ADC08322B4}" type="parTrans" cxnId="{002E53BA-9A9F-4317-AF22-FA71D82D1776}">
      <dgm:prSet/>
      <dgm:spPr/>
      <dgm:t>
        <a:bodyPr/>
        <a:lstStyle/>
        <a:p>
          <a:endParaRPr lang="en-US"/>
        </a:p>
      </dgm:t>
    </dgm:pt>
    <dgm:pt modelId="{4CAC913C-8846-4732-A1E3-79CCDAEB5B04}" type="sibTrans" cxnId="{002E53BA-9A9F-4317-AF22-FA71D82D1776}">
      <dgm:prSet/>
      <dgm:spPr/>
      <dgm:t>
        <a:bodyPr/>
        <a:lstStyle/>
        <a:p>
          <a:endParaRPr lang="en-US"/>
        </a:p>
      </dgm:t>
    </dgm:pt>
    <dgm:pt modelId="{8EF4DD87-CC17-4E75-BFAD-9D00A1FD2A48}">
      <dgm:prSet/>
      <dgm:spPr/>
      <dgm:t>
        <a:bodyPr/>
        <a:lstStyle/>
        <a:p>
          <a:r>
            <a:rPr lang="en-US"/>
            <a:t>Filter chartevents to include only data within the first 24 hours of ICU stay.</a:t>
          </a:r>
        </a:p>
      </dgm:t>
    </dgm:pt>
    <dgm:pt modelId="{D14F4359-F81E-47CD-84C4-88F685EA99D7}" type="parTrans" cxnId="{3EED52C8-2B92-4288-A5FB-C7BF98A0A4A0}">
      <dgm:prSet/>
      <dgm:spPr/>
      <dgm:t>
        <a:bodyPr/>
        <a:lstStyle/>
        <a:p>
          <a:endParaRPr lang="en-US"/>
        </a:p>
      </dgm:t>
    </dgm:pt>
    <dgm:pt modelId="{9EE1BABC-2161-4D78-B240-0825283F9F9F}" type="sibTrans" cxnId="{3EED52C8-2B92-4288-A5FB-C7BF98A0A4A0}">
      <dgm:prSet/>
      <dgm:spPr/>
      <dgm:t>
        <a:bodyPr/>
        <a:lstStyle/>
        <a:p>
          <a:endParaRPr lang="en-US"/>
        </a:p>
      </dgm:t>
    </dgm:pt>
    <dgm:pt modelId="{8443CECB-7D40-4E19-96D0-C23371054C29}">
      <dgm:prSet/>
      <dgm:spPr/>
      <dgm:t>
        <a:bodyPr/>
        <a:lstStyle/>
        <a:p>
          <a:r>
            <a:rPr lang="en-US"/>
            <a:t>Also we write tests to confirm the expected results</a:t>
          </a:r>
        </a:p>
      </dgm:t>
    </dgm:pt>
    <dgm:pt modelId="{9369AF32-30BA-4372-8A3F-1857BBF80A61}" type="parTrans" cxnId="{AAC8D6A7-3A21-4DA9-A116-169F9013BF72}">
      <dgm:prSet/>
      <dgm:spPr/>
      <dgm:t>
        <a:bodyPr/>
        <a:lstStyle/>
        <a:p>
          <a:endParaRPr lang="en-US"/>
        </a:p>
      </dgm:t>
    </dgm:pt>
    <dgm:pt modelId="{ECD16BF6-B97A-49BF-BA86-99806A7E197B}" type="sibTrans" cxnId="{AAC8D6A7-3A21-4DA9-A116-169F9013BF72}">
      <dgm:prSet/>
      <dgm:spPr/>
      <dgm:t>
        <a:bodyPr/>
        <a:lstStyle/>
        <a:p>
          <a:endParaRPr lang="en-US"/>
        </a:p>
      </dgm:t>
    </dgm:pt>
    <dgm:pt modelId="{81C28D12-9454-4C7A-BBF4-5C5DEC57CBEC}" type="pres">
      <dgm:prSet presAssocID="{2D2109FC-1E24-4644-8E26-88651BC2BC3B}" presName="diagram" presStyleCnt="0">
        <dgm:presLayoutVars>
          <dgm:dir/>
          <dgm:resizeHandles val="exact"/>
        </dgm:presLayoutVars>
      </dgm:prSet>
      <dgm:spPr/>
    </dgm:pt>
    <dgm:pt modelId="{49D90D5A-A469-47EE-807D-BA3E1672F3A0}" type="pres">
      <dgm:prSet presAssocID="{669B5B29-4B6A-4C1C-BBA5-90ABBA26FE3E}" presName="node" presStyleLbl="node1" presStyleIdx="0" presStyleCnt="4">
        <dgm:presLayoutVars>
          <dgm:bulletEnabled val="1"/>
        </dgm:presLayoutVars>
      </dgm:prSet>
      <dgm:spPr/>
    </dgm:pt>
    <dgm:pt modelId="{851BE04A-09D9-49FF-87BF-5D434D8DBF98}" type="pres">
      <dgm:prSet presAssocID="{BACF68BA-1FC2-40E3-9FCD-DA398EC37309}" presName="sibTrans" presStyleLbl="sibTrans2D1" presStyleIdx="0" presStyleCnt="3"/>
      <dgm:spPr/>
    </dgm:pt>
    <dgm:pt modelId="{4B111EF7-C6E8-4F87-8532-330EF2E1611F}" type="pres">
      <dgm:prSet presAssocID="{BACF68BA-1FC2-40E3-9FCD-DA398EC37309}" presName="connectorText" presStyleLbl="sibTrans2D1" presStyleIdx="0" presStyleCnt="3"/>
      <dgm:spPr/>
    </dgm:pt>
    <dgm:pt modelId="{2DC71AC5-9051-4B4C-A2B0-D3E58B3BBD34}" type="pres">
      <dgm:prSet presAssocID="{4D13CBEC-51A5-4F78-A754-FCA85E41AEB1}" presName="node" presStyleLbl="node1" presStyleIdx="1" presStyleCnt="4">
        <dgm:presLayoutVars>
          <dgm:bulletEnabled val="1"/>
        </dgm:presLayoutVars>
      </dgm:prSet>
      <dgm:spPr/>
    </dgm:pt>
    <dgm:pt modelId="{CAEAF6D2-A763-4C84-BBE0-173C005F814B}" type="pres">
      <dgm:prSet presAssocID="{4CAC913C-8846-4732-A1E3-79CCDAEB5B04}" presName="sibTrans" presStyleLbl="sibTrans2D1" presStyleIdx="1" presStyleCnt="3"/>
      <dgm:spPr/>
    </dgm:pt>
    <dgm:pt modelId="{AF994FC2-D2F7-4250-9C24-0E67C6F1C24A}" type="pres">
      <dgm:prSet presAssocID="{4CAC913C-8846-4732-A1E3-79CCDAEB5B04}" presName="connectorText" presStyleLbl="sibTrans2D1" presStyleIdx="1" presStyleCnt="3"/>
      <dgm:spPr/>
    </dgm:pt>
    <dgm:pt modelId="{EE7892E0-B2F9-4A73-B4D6-9AF501B6CAC8}" type="pres">
      <dgm:prSet presAssocID="{8EF4DD87-CC17-4E75-BFAD-9D00A1FD2A48}" presName="node" presStyleLbl="node1" presStyleIdx="2" presStyleCnt="4">
        <dgm:presLayoutVars>
          <dgm:bulletEnabled val="1"/>
        </dgm:presLayoutVars>
      </dgm:prSet>
      <dgm:spPr/>
    </dgm:pt>
    <dgm:pt modelId="{D8A8DC0D-EA8A-4F33-B3CA-A5864D9326BE}" type="pres">
      <dgm:prSet presAssocID="{9EE1BABC-2161-4D78-B240-0825283F9F9F}" presName="sibTrans" presStyleLbl="sibTrans2D1" presStyleIdx="2" presStyleCnt="3"/>
      <dgm:spPr/>
    </dgm:pt>
    <dgm:pt modelId="{0C922505-1438-4737-B2E1-C259633F31A1}" type="pres">
      <dgm:prSet presAssocID="{9EE1BABC-2161-4D78-B240-0825283F9F9F}" presName="connectorText" presStyleLbl="sibTrans2D1" presStyleIdx="2" presStyleCnt="3"/>
      <dgm:spPr/>
    </dgm:pt>
    <dgm:pt modelId="{30B08E8B-DA9B-43D5-8FE1-CEE29F7D6701}" type="pres">
      <dgm:prSet presAssocID="{8443CECB-7D40-4E19-96D0-C23371054C29}" presName="node" presStyleLbl="node1" presStyleIdx="3" presStyleCnt="4">
        <dgm:presLayoutVars>
          <dgm:bulletEnabled val="1"/>
        </dgm:presLayoutVars>
      </dgm:prSet>
      <dgm:spPr/>
    </dgm:pt>
  </dgm:ptLst>
  <dgm:cxnLst>
    <dgm:cxn modelId="{7136F41B-54B0-41B2-9F39-53FD204F911F}" type="presOf" srcId="{9EE1BABC-2161-4D78-B240-0825283F9F9F}" destId="{0C922505-1438-4737-B2E1-C259633F31A1}" srcOrd="1" destOrd="0" presId="urn:microsoft.com/office/officeart/2005/8/layout/process5"/>
    <dgm:cxn modelId="{E3C79C36-BA9C-49EB-A396-A769F8746B2C}" type="presOf" srcId="{8443CECB-7D40-4E19-96D0-C23371054C29}" destId="{30B08E8B-DA9B-43D5-8FE1-CEE29F7D6701}" srcOrd="0" destOrd="0" presId="urn:microsoft.com/office/officeart/2005/8/layout/process5"/>
    <dgm:cxn modelId="{B37C4A47-7EE2-447D-ABCF-B0A9CEDC89F4}" type="presOf" srcId="{669B5B29-4B6A-4C1C-BBA5-90ABBA26FE3E}" destId="{49D90D5A-A469-47EE-807D-BA3E1672F3A0}" srcOrd="0" destOrd="0" presId="urn:microsoft.com/office/officeart/2005/8/layout/process5"/>
    <dgm:cxn modelId="{1D4BA17E-70B2-43B2-861C-FBB8F82EF425}" type="presOf" srcId="{9EE1BABC-2161-4D78-B240-0825283F9F9F}" destId="{D8A8DC0D-EA8A-4F33-B3CA-A5864D9326BE}" srcOrd="0" destOrd="0" presId="urn:microsoft.com/office/officeart/2005/8/layout/process5"/>
    <dgm:cxn modelId="{2438E382-FB9D-487E-A029-A28DDD3B2469}" type="presOf" srcId="{4D13CBEC-51A5-4F78-A754-FCA85E41AEB1}" destId="{2DC71AC5-9051-4B4C-A2B0-D3E58B3BBD34}" srcOrd="0" destOrd="0" presId="urn:microsoft.com/office/officeart/2005/8/layout/process5"/>
    <dgm:cxn modelId="{2C459794-B81B-4203-81A8-9530A3DAB6C7}" type="presOf" srcId="{4CAC913C-8846-4732-A1E3-79CCDAEB5B04}" destId="{CAEAF6D2-A763-4C84-BBE0-173C005F814B}" srcOrd="0" destOrd="0" presId="urn:microsoft.com/office/officeart/2005/8/layout/process5"/>
    <dgm:cxn modelId="{25B7979B-D4C4-4239-931E-69B2A3C0405C}" type="presOf" srcId="{BACF68BA-1FC2-40E3-9FCD-DA398EC37309}" destId="{4B111EF7-C6E8-4F87-8532-330EF2E1611F}" srcOrd="1" destOrd="0" presId="urn:microsoft.com/office/officeart/2005/8/layout/process5"/>
    <dgm:cxn modelId="{AAC8D6A7-3A21-4DA9-A116-169F9013BF72}" srcId="{2D2109FC-1E24-4644-8E26-88651BC2BC3B}" destId="{8443CECB-7D40-4E19-96D0-C23371054C29}" srcOrd="3" destOrd="0" parTransId="{9369AF32-30BA-4372-8A3F-1857BBF80A61}" sibTransId="{ECD16BF6-B97A-49BF-BA86-99806A7E197B}"/>
    <dgm:cxn modelId="{002E53BA-9A9F-4317-AF22-FA71D82D1776}" srcId="{2D2109FC-1E24-4644-8E26-88651BC2BC3B}" destId="{4D13CBEC-51A5-4F78-A754-FCA85E41AEB1}" srcOrd="1" destOrd="0" parTransId="{6212E10B-F701-4F23-A35C-94ADC08322B4}" sibTransId="{4CAC913C-8846-4732-A1E3-79CCDAEB5B04}"/>
    <dgm:cxn modelId="{87F661C5-2CC8-42C8-92C4-EEE530DE79D5}" type="presOf" srcId="{4CAC913C-8846-4732-A1E3-79CCDAEB5B04}" destId="{AF994FC2-D2F7-4250-9C24-0E67C6F1C24A}" srcOrd="1" destOrd="0" presId="urn:microsoft.com/office/officeart/2005/8/layout/process5"/>
    <dgm:cxn modelId="{3EED52C8-2B92-4288-A5FB-C7BF98A0A4A0}" srcId="{2D2109FC-1E24-4644-8E26-88651BC2BC3B}" destId="{8EF4DD87-CC17-4E75-BFAD-9D00A1FD2A48}" srcOrd="2" destOrd="0" parTransId="{D14F4359-F81E-47CD-84C4-88F685EA99D7}" sibTransId="{9EE1BABC-2161-4D78-B240-0825283F9F9F}"/>
    <dgm:cxn modelId="{CD9120D0-8518-4934-AC6E-AE5DDA8B5E21}" type="presOf" srcId="{BACF68BA-1FC2-40E3-9FCD-DA398EC37309}" destId="{851BE04A-09D9-49FF-87BF-5D434D8DBF98}" srcOrd="0" destOrd="0" presId="urn:microsoft.com/office/officeart/2005/8/layout/process5"/>
    <dgm:cxn modelId="{87FD76D1-BC63-49D8-8507-6868E7A4A07B}" srcId="{2D2109FC-1E24-4644-8E26-88651BC2BC3B}" destId="{669B5B29-4B6A-4C1C-BBA5-90ABBA26FE3E}" srcOrd="0" destOrd="0" parTransId="{7F6B49DC-B3AC-4CCF-86AB-CC7CDCF1E991}" sibTransId="{BACF68BA-1FC2-40E3-9FCD-DA398EC37309}"/>
    <dgm:cxn modelId="{4B62E4D6-1D24-44A7-9113-667A97781C8E}" type="presOf" srcId="{2D2109FC-1E24-4644-8E26-88651BC2BC3B}" destId="{81C28D12-9454-4C7A-BBF4-5C5DEC57CBEC}" srcOrd="0" destOrd="0" presId="urn:microsoft.com/office/officeart/2005/8/layout/process5"/>
    <dgm:cxn modelId="{9C7E03FB-6869-4640-9645-E3AF01C86FA9}" type="presOf" srcId="{8EF4DD87-CC17-4E75-BFAD-9D00A1FD2A48}" destId="{EE7892E0-B2F9-4A73-B4D6-9AF501B6CAC8}" srcOrd="0" destOrd="0" presId="urn:microsoft.com/office/officeart/2005/8/layout/process5"/>
    <dgm:cxn modelId="{3DEF9C9D-6832-4A04-94F9-9948F41ED31C}" type="presParOf" srcId="{81C28D12-9454-4C7A-BBF4-5C5DEC57CBEC}" destId="{49D90D5A-A469-47EE-807D-BA3E1672F3A0}" srcOrd="0" destOrd="0" presId="urn:microsoft.com/office/officeart/2005/8/layout/process5"/>
    <dgm:cxn modelId="{6FDF3A00-5F90-411A-9646-3900AD0D9DB1}" type="presParOf" srcId="{81C28D12-9454-4C7A-BBF4-5C5DEC57CBEC}" destId="{851BE04A-09D9-49FF-87BF-5D434D8DBF98}" srcOrd="1" destOrd="0" presId="urn:microsoft.com/office/officeart/2005/8/layout/process5"/>
    <dgm:cxn modelId="{E31E7ED3-7297-4A9E-BDBB-7DD03C0D07B0}" type="presParOf" srcId="{851BE04A-09D9-49FF-87BF-5D434D8DBF98}" destId="{4B111EF7-C6E8-4F87-8532-330EF2E1611F}" srcOrd="0" destOrd="0" presId="urn:microsoft.com/office/officeart/2005/8/layout/process5"/>
    <dgm:cxn modelId="{94A60E09-E5C0-4A23-8B0A-2226374D3F13}" type="presParOf" srcId="{81C28D12-9454-4C7A-BBF4-5C5DEC57CBEC}" destId="{2DC71AC5-9051-4B4C-A2B0-D3E58B3BBD34}" srcOrd="2" destOrd="0" presId="urn:microsoft.com/office/officeart/2005/8/layout/process5"/>
    <dgm:cxn modelId="{B9D0AB20-A616-4405-BAEA-585A887E46C1}" type="presParOf" srcId="{81C28D12-9454-4C7A-BBF4-5C5DEC57CBEC}" destId="{CAEAF6D2-A763-4C84-BBE0-173C005F814B}" srcOrd="3" destOrd="0" presId="urn:microsoft.com/office/officeart/2005/8/layout/process5"/>
    <dgm:cxn modelId="{4D87F65A-BDFB-40FE-9AD6-65EC95AC7340}" type="presParOf" srcId="{CAEAF6D2-A763-4C84-BBE0-173C005F814B}" destId="{AF994FC2-D2F7-4250-9C24-0E67C6F1C24A}" srcOrd="0" destOrd="0" presId="urn:microsoft.com/office/officeart/2005/8/layout/process5"/>
    <dgm:cxn modelId="{678EE92C-B398-4DEB-83D8-36950F842727}" type="presParOf" srcId="{81C28D12-9454-4C7A-BBF4-5C5DEC57CBEC}" destId="{EE7892E0-B2F9-4A73-B4D6-9AF501B6CAC8}" srcOrd="4" destOrd="0" presId="urn:microsoft.com/office/officeart/2005/8/layout/process5"/>
    <dgm:cxn modelId="{1E903B33-4840-49D4-9399-039075B3D3FB}" type="presParOf" srcId="{81C28D12-9454-4C7A-BBF4-5C5DEC57CBEC}" destId="{D8A8DC0D-EA8A-4F33-B3CA-A5864D9326BE}" srcOrd="5" destOrd="0" presId="urn:microsoft.com/office/officeart/2005/8/layout/process5"/>
    <dgm:cxn modelId="{CDD67EFC-D5EB-4D1E-BD13-CD26C9249F8F}" type="presParOf" srcId="{D8A8DC0D-EA8A-4F33-B3CA-A5864D9326BE}" destId="{0C922505-1438-4737-B2E1-C259633F31A1}" srcOrd="0" destOrd="0" presId="urn:microsoft.com/office/officeart/2005/8/layout/process5"/>
    <dgm:cxn modelId="{FFC0F93D-3BB8-4CC4-8AA8-A6CD849172D9}" type="presParOf" srcId="{81C28D12-9454-4C7A-BBF4-5C5DEC57CBEC}" destId="{30B08E8B-DA9B-43D5-8FE1-CEE29F7D6701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8DBB3C-8846-4A3D-9E94-93B3D22AA2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21617A-F081-45D4-9C69-5AF1A9DC932D}">
      <dgm:prSet/>
      <dgm:spPr/>
      <dgm:t>
        <a:bodyPr/>
        <a:lstStyle/>
        <a:p>
          <a:r>
            <a:rPr lang="en-US"/>
            <a:t>To get a summarized view of the first 24 hours, calculate the mean, maximum, and minimum for each measurement.</a:t>
          </a:r>
        </a:p>
      </dgm:t>
    </dgm:pt>
    <dgm:pt modelId="{5A2D5762-AC7E-4789-B4E0-11F44B863295}" type="parTrans" cxnId="{2FEB6EC8-CBDB-4CCF-90F8-6C9F5FD0AAE3}">
      <dgm:prSet/>
      <dgm:spPr/>
      <dgm:t>
        <a:bodyPr/>
        <a:lstStyle/>
        <a:p>
          <a:endParaRPr lang="en-US"/>
        </a:p>
      </dgm:t>
    </dgm:pt>
    <dgm:pt modelId="{7544B9E4-8ABA-471B-BF8B-5CD352CCEA32}" type="sibTrans" cxnId="{2FEB6EC8-CBDB-4CCF-90F8-6C9F5FD0AAE3}">
      <dgm:prSet/>
      <dgm:spPr/>
      <dgm:t>
        <a:bodyPr/>
        <a:lstStyle/>
        <a:p>
          <a:endParaRPr lang="en-US"/>
        </a:p>
      </dgm:t>
    </dgm:pt>
    <dgm:pt modelId="{09715269-2453-4C3C-8348-0032B87A1F66}">
      <dgm:prSet/>
      <dgm:spPr/>
      <dgm:t>
        <a:bodyPr/>
        <a:lstStyle/>
        <a:p>
          <a:r>
            <a:rPr lang="en-US"/>
            <a:t>We filter chartevents_24hr by sepsis_itemids, focusing only on sepsis-relevant measurements.</a:t>
          </a:r>
        </a:p>
      </dgm:t>
    </dgm:pt>
    <dgm:pt modelId="{9949C8DC-A5C8-4177-8401-A1B4245350A1}" type="parTrans" cxnId="{B910C967-467D-43DF-A0D1-C1CA1C64C537}">
      <dgm:prSet/>
      <dgm:spPr/>
      <dgm:t>
        <a:bodyPr/>
        <a:lstStyle/>
        <a:p>
          <a:endParaRPr lang="en-US"/>
        </a:p>
      </dgm:t>
    </dgm:pt>
    <dgm:pt modelId="{18A38A8E-C514-454E-9F6C-62A7269339ED}" type="sibTrans" cxnId="{B910C967-467D-43DF-A0D1-C1CA1C64C537}">
      <dgm:prSet/>
      <dgm:spPr/>
      <dgm:t>
        <a:bodyPr/>
        <a:lstStyle/>
        <a:p>
          <a:endParaRPr lang="en-US"/>
        </a:p>
      </dgm:t>
    </dgm:pt>
    <dgm:pt modelId="{5704D934-09B2-4BF5-8C6C-1FE563EA6EE9}">
      <dgm:prSet/>
      <dgm:spPr/>
      <dgm:t>
        <a:bodyPr/>
        <a:lstStyle/>
        <a:p>
          <a:r>
            <a:rPr lang="en-US"/>
            <a:t>Using .pivot(), we create a new DataFrame (sepsis_features) with each ICU stay as a row and features as columns.</a:t>
          </a:r>
        </a:p>
      </dgm:t>
    </dgm:pt>
    <dgm:pt modelId="{6280E4C5-BC36-4C36-ACB9-B095330D5EB0}" type="parTrans" cxnId="{EB6BF8E4-38A6-428F-A131-50E70BFD5452}">
      <dgm:prSet/>
      <dgm:spPr/>
      <dgm:t>
        <a:bodyPr/>
        <a:lstStyle/>
        <a:p>
          <a:endParaRPr lang="en-US"/>
        </a:p>
      </dgm:t>
    </dgm:pt>
    <dgm:pt modelId="{7E9972BF-EFA1-4BF0-954A-3BED8C70BF1B}" type="sibTrans" cxnId="{EB6BF8E4-38A6-428F-A131-50E70BFD5452}">
      <dgm:prSet/>
      <dgm:spPr/>
      <dgm:t>
        <a:bodyPr/>
        <a:lstStyle/>
        <a:p>
          <a:endParaRPr lang="en-US"/>
        </a:p>
      </dgm:t>
    </dgm:pt>
    <dgm:pt modelId="{A64C7CDF-53DE-4161-8E89-F9CEC1A02002}" type="pres">
      <dgm:prSet presAssocID="{708DBB3C-8846-4A3D-9E94-93B3D22AA205}" presName="linear" presStyleCnt="0">
        <dgm:presLayoutVars>
          <dgm:animLvl val="lvl"/>
          <dgm:resizeHandles val="exact"/>
        </dgm:presLayoutVars>
      </dgm:prSet>
      <dgm:spPr/>
    </dgm:pt>
    <dgm:pt modelId="{251BB8CB-EE01-4546-8915-C3245D5117DF}" type="pres">
      <dgm:prSet presAssocID="{7421617A-F081-45D4-9C69-5AF1A9DC93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1CFB6A-31BF-4C6D-8753-447FA67DF576}" type="pres">
      <dgm:prSet presAssocID="{7544B9E4-8ABA-471B-BF8B-5CD352CCEA32}" presName="spacer" presStyleCnt="0"/>
      <dgm:spPr/>
    </dgm:pt>
    <dgm:pt modelId="{2D6516A3-D5EB-4219-A84C-93075DA20549}" type="pres">
      <dgm:prSet presAssocID="{09715269-2453-4C3C-8348-0032B87A1F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ECC6DB-D769-4349-80C5-7E3553C03FA0}" type="pres">
      <dgm:prSet presAssocID="{18A38A8E-C514-454E-9F6C-62A7269339ED}" presName="spacer" presStyleCnt="0"/>
      <dgm:spPr/>
    </dgm:pt>
    <dgm:pt modelId="{60F8041F-1790-49E4-9DF8-62A062A0F9DF}" type="pres">
      <dgm:prSet presAssocID="{5704D934-09B2-4BF5-8C6C-1FE563EA6E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A060501-FBA4-41EF-969D-36D29A53C629}" type="presOf" srcId="{708DBB3C-8846-4A3D-9E94-93B3D22AA205}" destId="{A64C7CDF-53DE-4161-8E89-F9CEC1A02002}" srcOrd="0" destOrd="0" presId="urn:microsoft.com/office/officeart/2005/8/layout/vList2"/>
    <dgm:cxn modelId="{69B42516-5701-4136-A929-9EEA659D00AE}" type="presOf" srcId="{5704D934-09B2-4BF5-8C6C-1FE563EA6EE9}" destId="{60F8041F-1790-49E4-9DF8-62A062A0F9DF}" srcOrd="0" destOrd="0" presId="urn:microsoft.com/office/officeart/2005/8/layout/vList2"/>
    <dgm:cxn modelId="{807E8340-4C4D-4F46-951B-4FAC4FA40515}" type="presOf" srcId="{09715269-2453-4C3C-8348-0032B87A1F66}" destId="{2D6516A3-D5EB-4219-A84C-93075DA20549}" srcOrd="0" destOrd="0" presId="urn:microsoft.com/office/officeart/2005/8/layout/vList2"/>
    <dgm:cxn modelId="{B910C967-467D-43DF-A0D1-C1CA1C64C537}" srcId="{708DBB3C-8846-4A3D-9E94-93B3D22AA205}" destId="{09715269-2453-4C3C-8348-0032B87A1F66}" srcOrd="1" destOrd="0" parTransId="{9949C8DC-A5C8-4177-8401-A1B4245350A1}" sibTransId="{18A38A8E-C514-454E-9F6C-62A7269339ED}"/>
    <dgm:cxn modelId="{59B9C3A0-E176-420C-A83F-6232353A63AB}" type="presOf" srcId="{7421617A-F081-45D4-9C69-5AF1A9DC932D}" destId="{251BB8CB-EE01-4546-8915-C3245D5117DF}" srcOrd="0" destOrd="0" presId="urn:microsoft.com/office/officeart/2005/8/layout/vList2"/>
    <dgm:cxn modelId="{2FEB6EC8-CBDB-4CCF-90F8-6C9F5FD0AAE3}" srcId="{708DBB3C-8846-4A3D-9E94-93B3D22AA205}" destId="{7421617A-F081-45D4-9C69-5AF1A9DC932D}" srcOrd="0" destOrd="0" parTransId="{5A2D5762-AC7E-4789-B4E0-11F44B863295}" sibTransId="{7544B9E4-8ABA-471B-BF8B-5CD352CCEA32}"/>
    <dgm:cxn modelId="{EB6BF8E4-38A6-428F-A131-50E70BFD5452}" srcId="{708DBB3C-8846-4A3D-9E94-93B3D22AA205}" destId="{5704D934-09B2-4BF5-8C6C-1FE563EA6EE9}" srcOrd="2" destOrd="0" parTransId="{6280E4C5-BC36-4C36-ACB9-B095330D5EB0}" sibTransId="{7E9972BF-EFA1-4BF0-954A-3BED8C70BF1B}"/>
    <dgm:cxn modelId="{7CBA827E-ECBC-42D7-96AD-EADA6F4D64F1}" type="presParOf" srcId="{A64C7CDF-53DE-4161-8E89-F9CEC1A02002}" destId="{251BB8CB-EE01-4546-8915-C3245D5117DF}" srcOrd="0" destOrd="0" presId="urn:microsoft.com/office/officeart/2005/8/layout/vList2"/>
    <dgm:cxn modelId="{FAAA1A28-7884-4EA2-A234-1BD9BD576D81}" type="presParOf" srcId="{A64C7CDF-53DE-4161-8E89-F9CEC1A02002}" destId="{2F1CFB6A-31BF-4C6D-8753-447FA67DF576}" srcOrd="1" destOrd="0" presId="urn:microsoft.com/office/officeart/2005/8/layout/vList2"/>
    <dgm:cxn modelId="{FF662567-B14A-462A-AA78-883AE3CA435B}" type="presParOf" srcId="{A64C7CDF-53DE-4161-8E89-F9CEC1A02002}" destId="{2D6516A3-D5EB-4219-A84C-93075DA20549}" srcOrd="2" destOrd="0" presId="urn:microsoft.com/office/officeart/2005/8/layout/vList2"/>
    <dgm:cxn modelId="{8EB4222E-C401-495E-ACD4-E80FD442974F}" type="presParOf" srcId="{A64C7CDF-53DE-4161-8E89-F9CEC1A02002}" destId="{CDECC6DB-D769-4349-80C5-7E3553C03FA0}" srcOrd="3" destOrd="0" presId="urn:microsoft.com/office/officeart/2005/8/layout/vList2"/>
    <dgm:cxn modelId="{5E76A5F6-9C3D-45E5-A6D0-EABC2D40B385}" type="presParOf" srcId="{A64C7CDF-53DE-4161-8E89-F9CEC1A02002}" destId="{60F8041F-1790-49E4-9DF8-62A062A0F9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1CC75-011D-41BC-A287-CEAACDF010EB}">
      <dsp:nvSpPr>
        <dsp:cNvPr id="0" name=""/>
        <dsp:cNvSpPr/>
      </dsp:nvSpPr>
      <dsp:spPr>
        <a:xfrm>
          <a:off x="681944" y="35243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F3873-E43B-422F-BD25-4F1EA5C3EE97}">
      <dsp:nvSpPr>
        <dsp:cNvPr id="0" name=""/>
        <dsp:cNvSpPr/>
      </dsp:nvSpPr>
      <dsp:spPr>
        <a:xfrm>
          <a:off x="1113382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2ED0B-E113-4877-8367-D11A0D145260}">
      <dsp:nvSpPr>
        <dsp:cNvPr id="0" name=""/>
        <dsp:cNvSpPr/>
      </dsp:nvSpPr>
      <dsp:spPr>
        <a:xfrm>
          <a:off x="34788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Objective</a:t>
          </a:r>
          <a:r>
            <a:rPr lang="en-US" sz="1300" kern="1200"/>
            <a:t>: Predict the risk of sepsis onset within the ICU stay, focusing on the first 24 hours.</a:t>
          </a:r>
        </a:p>
      </dsp:txBody>
      <dsp:txXfrm>
        <a:off x="34788" y="3007437"/>
        <a:ext cx="3318750" cy="720000"/>
      </dsp:txXfrm>
    </dsp:sp>
    <dsp:sp modelId="{D692AA0F-C849-4A18-A66C-64CF05D6D0D6}">
      <dsp:nvSpPr>
        <dsp:cNvPr id="0" name=""/>
        <dsp:cNvSpPr/>
      </dsp:nvSpPr>
      <dsp:spPr>
        <a:xfrm>
          <a:off x="4581476" y="35243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AC597-14BE-4FD9-9A11-0A29016051BA}">
      <dsp:nvSpPr>
        <dsp:cNvPr id="0" name=""/>
        <dsp:cNvSpPr/>
      </dsp:nvSpPr>
      <dsp:spPr>
        <a:xfrm>
          <a:off x="5012913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22817-F91A-4B07-B366-AB34A2F6BBF1}">
      <dsp:nvSpPr>
        <dsp:cNvPr id="0" name=""/>
        <dsp:cNvSpPr/>
      </dsp:nvSpPr>
      <dsp:spPr>
        <a:xfrm>
          <a:off x="3934320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Dataset</a:t>
          </a:r>
          <a:r>
            <a:rPr lang="en-US" sz="1300" kern="1200"/>
            <a:t>: MIMIC-III clinical database, containing detailed ICU patient information.</a:t>
          </a:r>
        </a:p>
      </dsp:txBody>
      <dsp:txXfrm>
        <a:off x="3934320" y="3007437"/>
        <a:ext cx="3318750" cy="720000"/>
      </dsp:txXfrm>
    </dsp:sp>
    <dsp:sp modelId="{343A52ED-C968-4400-BF58-E30985C5D39E}">
      <dsp:nvSpPr>
        <dsp:cNvPr id="0" name=""/>
        <dsp:cNvSpPr/>
      </dsp:nvSpPr>
      <dsp:spPr>
        <a:xfrm>
          <a:off x="8481007" y="35243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92CB2-5C9D-43DF-A472-C1FAC1DD6F41}">
      <dsp:nvSpPr>
        <dsp:cNvPr id="0" name=""/>
        <dsp:cNvSpPr/>
      </dsp:nvSpPr>
      <dsp:spPr>
        <a:xfrm>
          <a:off x="8912445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132F-2CFD-404E-B405-6741D813E522}">
      <dsp:nvSpPr>
        <dsp:cNvPr id="0" name=""/>
        <dsp:cNvSpPr/>
      </dsp:nvSpPr>
      <dsp:spPr>
        <a:xfrm>
          <a:off x="7833851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Justification</a:t>
          </a:r>
          <a:r>
            <a:rPr lang="en-US" sz="1300" kern="1200"/>
            <a:t>: Early detection and treatment can save lives and reduce complications associated with sepsis.</a:t>
          </a:r>
        </a:p>
      </dsp:txBody>
      <dsp:txXfrm>
        <a:off x="7833851" y="3007437"/>
        <a:ext cx="33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168D9-F0CD-48FA-B407-B65121990479}">
      <dsp:nvSpPr>
        <dsp:cNvPr id="0" name=""/>
        <dsp:cNvSpPr/>
      </dsp:nvSpPr>
      <dsp:spPr>
        <a:xfrm>
          <a:off x="0" y="341072"/>
          <a:ext cx="4640729" cy="1572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load only the first 500,000 rows of chartevents and labevents as they large tables. But we can adjust the number of rows based on our computer memeory.</a:t>
          </a:r>
        </a:p>
      </dsp:txBody>
      <dsp:txXfrm>
        <a:off x="76762" y="417834"/>
        <a:ext cx="4487205" cy="1418956"/>
      </dsp:txXfrm>
    </dsp:sp>
    <dsp:sp modelId="{B0B1089C-17F1-46D1-AEED-A84F8673C787}">
      <dsp:nvSpPr>
        <dsp:cNvPr id="0" name=""/>
        <dsp:cNvSpPr/>
      </dsp:nvSpPr>
      <dsp:spPr>
        <a:xfrm>
          <a:off x="0" y="1974032"/>
          <a:ext cx="4640729" cy="1572480"/>
        </a:xfrm>
        <a:prstGeom prst="roundRect">
          <a:avLst/>
        </a:prstGeom>
        <a:solidFill>
          <a:schemeClr val="accent2">
            <a:hueOff val="-1496781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Print the shape of each DataFrame to understand the size of each table.</a:t>
          </a:r>
        </a:p>
      </dsp:txBody>
      <dsp:txXfrm>
        <a:off x="76762" y="2050794"/>
        <a:ext cx="4487205" cy="1418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1B043-51D8-41B4-B6F6-7F5E10ABB2A5}">
      <dsp:nvSpPr>
        <dsp:cNvPr id="0" name=""/>
        <dsp:cNvSpPr/>
      </dsp:nvSpPr>
      <dsp:spPr>
        <a:xfrm>
          <a:off x="0" y="493712"/>
          <a:ext cx="4640729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We’ll need to merge the data to get comprehensive information for each patient in the ICU.</a:t>
          </a:r>
        </a:p>
      </dsp:txBody>
      <dsp:txXfrm>
        <a:off x="45692" y="539404"/>
        <a:ext cx="4549345" cy="844616"/>
      </dsp:txXfrm>
    </dsp:sp>
    <dsp:sp modelId="{0ADD23F1-DFA6-4023-B20A-AC3B33EABA8B}">
      <dsp:nvSpPr>
        <dsp:cNvPr id="0" name=""/>
        <dsp:cNvSpPr/>
      </dsp:nvSpPr>
      <dsp:spPr>
        <a:xfrm>
          <a:off x="0" y="1475792"/>
          <a:ext cx="4640729" cy="936000"/>
        </a:xfrm>
        <a:prstGeom prst="roundRect">
          <a:avLst/>
        </a:prstGeom>
        <a:solidFill>
          <a:schemeClr val="accent2">
            <a:hueOff val="-748391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We join icustays with admissions and patients to get each ICU stay’s associated admission and patient info.</a:t>
          </a:r>
        </a:p>
      </dsp:txBody>
      <dsp:txXfrm>
        <a:off x="45692" y="1521484"/>
        <a:ext cx="4549345" cy="844616"/>
      </dsp:txXfrm>
    </dsp:sp>
    <dsp:sp modelId="{60BE8EA6-1976-4658-B23B-D7D2C031E892}">
      <dsp:nvSpPr>
        <dsp:cNvPr id="0" name=""/>
        <dsp:cNvSpPr/>
      </dsp:nvSpPr>
      <dsp:spPr>
        <a:xfrm>
          <a:off x="0" y="2457872"/>
          <a:ext cx="4640729" cy="936000"/>
        </a:xfrm>
        <a:prstGeom prst="roundRect">
          <a:avLst/>
        </a:prstGeom>
        <a:solidFill>
          <a:schemeClr val="accent2">
            <a:hueOff val="-1496781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This merged DataFrame (merged_df) is the basis for linking ICU stay data with patient demographics and outcomes.</a:t>
          </a:r>
        </a:p>
      </dsp:txBody>
      <dsp:txXfrm>
        <a:off x="45692" y="2503564"/>
        <a:ext cx="4549345" cy="844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90D5A-A469-47EE-807D-BA3E1672F3A0}">
      <dsp:nvSpPr>
        <dsp:cNvPr id="0" name=""/>
        <dsp:cNvSpPr/>
      </dsp:nvSpPr>
      <dsp:spPr>
        <a:xfrm>
          <a:off x="906" y="397487"/>
          <a:ext cx="1932881" cy="1159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predict sepsis early, we’ll focus on data from the first 24 hours of each ICU stay.</a:t>
          </a:r>
        </a:p>
      </dsp:txBody>
      <dsp:txXfrm>
        <a:off x="34873" y="431454"/>
        <a:ext cx="1864947" cy="1091795"/>
      </dsp:txXfrm>
    </dsp:sp>
    <dsp:sp modelId="{851BE04A-09D9-49FF-87BF-5D434D8DBF98}">
      <dsp:nvSpPr>
        <dsp:cNvPr id="0" name=""/>
        <dsp:cNvSpPr/>
      </dsp:nvSpPr>
      <dsp:spPr>
        <a:xfrm>
          <a:off x="2103881" y="737674"/>
          <a:ext cx="409770" cy="479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03881" y="833545"/>
        <a:ext cx="286839" cy="287612"/>
      </dsp:txXfrm>
    </dsp:sp>
    <dsp:sp modelId="{2DC71AC5-9051-4B4C-A2B0-D3E58B3BBD34}">
      <dsp:nvSpPr>
        <dsp:cNvPr id="0" name=""/>
        <dsp:cNvSpPr/>
      </dsp:nvSpPr>
      <dsp:spPr>
        <a:xfrm>
          <a:off x="2706940" y="397487"/>
          <a:ext cx="1932881" cy="1159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merge chartevents with icustays to get each chart event’s timestamp relative to ICU admission.</a:t>
          </a:r>
        </a:p>
      </dsp:txBody>
      <dsp:txXfrm>
        <a:off x="2740907" y="431454"/>
        <a:ext cx="1864947" cy="1091795"/>
      </dsp:txXfrm>
    </dsp:sp>
    <dsp:sp modelId="{CAEAF6D2-A763-4C84-BBE0-173C005F814B}">
      <dsp:nvSpPr>
        <dsp:cNvPr id="0" name=""/>
        <dsp:cNvSpPr/>
      </dsp:nvSpPr>
      <dsp:spPr>
        <a:xfrm rot="5400000">
          <a:off x="3468496" y="1692517"/>
          <a:ext cx="409770" cy="479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29576" y="1727309"/>
        <a:ext cx="287612" cy="286839"/>
      </dsp:txXfrm>
    </dsp:sp>
    <dsp:sp modelId="{EE7892E0-B2F9-4A73-B4D6-9AF501B6CAC8}">
      <dsp:nvSpPr>
        <dsp:cNvPr id="0" name=""/>
        <dsp:cNvSpPr/>
      </dsp:nvSpPr>
      <dsp:spPr>
        <a:xfrm>
          <a:off x="2706940" y="2330368"/>
          <a:ext cx="1932881" cy="1159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Filter chartevents to include only data within the first 24 hours of ICU stay.</a:t>
          </a:r>
        </a:p>
      </dsp:txBody>
      <dsp:txXfrm>
        <a:off x="2740907" y="2364335"/>
        <a:ext cx="1864947" cy="1091795"/>
      </dsp:txXfrm>
    </dsp:sp>
    <dsp:sp modelId="{D8A8DC0D-EA8A-4F33-B3CA-A5864D9326BE}">
      <dsp:nvSpPr>
        <dsp:cNvPr id="0" name=""/>
        <dsp:cNvSpPr/>
      </dsp:nvSpPr>
      <dsp:spPr>
        <a:xfrm rot="10800000">
          <a:off x="2127076" y="2670556"/>
          <a:ext cx="409770" cy="479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250007" y="2766427"/>
        <a:ext cx="286839" cy="287612"/>
      </dsp:txXfrm>
    </dsp:sp>
    <dsp:sp modelId="{30B08E8B-DA9B-43D5-8FE1-CEE29F7D6701}">
      <dsp:nvSpPr>
        <dsp:cNvPr id="0" name=""/>
        <dsp:cNvSpPr/>
      </dsp:nvSpPr>
      <dsp:spPr>
        <a:xfrm>
          <a:off x="906" y="2330368"/>
          <a:ext cx="1932881" cy="1159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Also we write tests to confirm the expected results</a:t>
          </a:r>
        </a:p>
      </dsp:txBody>
      <dsp:txXfrm>
        <a:off x="34873" y="2364335"/>
        <a:ext cx="1864947" cy="1091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BB8CB-EE01-4546-8915-C3245D5117DF}">
      <dsp:nvSpPr>
        <dsp:cNvPr id="0" name=""/>
        <dsp:cNvSpPr/>
      </dsp:nvSpPr>
      <dsp:spPr>
        <a:xfrm>
          <a:off x="0" y="221822"/>
          <a:ext cx="4640729" cy="111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get a summarized view of the first 24 hours, calculate the mean, maximum, and minimum for each measurement.</a:t>
          </a:r>
        </a:p>
      </dsp:txBody>
      <dsp:txXfrm>
        <a:off x="54259" y="276081"/>
        <a:ext cx="4532211" cy="1002982"/>
      </dsp:txXfrm>
    </dsp:sp>
    <dsp:sp modelId="{2D6516A3-D5EB-4219-A84C-93075DA20549}">
      <dsp:nvSpPr>
        <dsp:cNvPr id="0" name=""/>
        <dsp:cNvSpPr/>
      </dsp:nvSpPr>
      <dsp:spPr>
        <a:xfrm>
          <a:off x="0" y="1388042"/>
          <a:ext cx="4640729" cy="111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filter chartevents_24hr by sepsis_itemids, focusing only on sepsis-relevant measurements.</a:t>
          </a:r>
        </a:p>
      </dsp:txBody>
      <dsp:txXfrm>
        <a:off x="54259" y="1442301"/>
        <a:ext cx="4532211" cy="1002982"/>
      </dsp:txXfrm>
    </dsp:sp>
    <dsp:sp modelId="{60F8041F-1790-49E4-9DF8-62A062A0F9DF}">
      <dsp:nvSpPr>
        <dsp:cNvPr id="0" name=""/>
        <dsp:cNvSpPr/>
      </dsp:nvSpPr>
      <dsp:spPr>
        <a:xfrm>
          <a:off x="0" y="2554262"/>
          <a:ext cx="4640729" cy="111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.pivot(), we create a new DataFrame (sepsis_features) with each ICU stay as a row and features as columns.</a:t>
          </a:r>
        </a:p>
      </dsp:txBody>
      <dsp:txXfrm>
        <a:off x="54259" y="2608521"/>
        <a:ext cx="4532211" cy="1002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3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9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4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zmirzaei/AI-HealthCare/blob/main/Predicting%20Sepsis%20Onset%20in%20ICU%20Patients%20Using%20Machine%20Learning.ipyn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Predicting Sepsis Onset in ICU Patients Using FCNN and Random Forest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92272"/>
            <a:ext cx="3277432" cy="23472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Maziyar Mirzaei</a:t>
            </a:r>
          </a:p>
          <a:p>
            <a:r>
              <a:rPr lang="en-US" dirty="0"/>
              <a:t>UT-Austin 2024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br>
              <a:rPr lang="en-US" dirty="0"/>
            </a:br>
            <a:endParaRPr lang="en-US"/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9E813CC7-E802-D43E-259F-54C63C2F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762" r="2086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0761B-24D0-E2D0-CFFC-2B0AC9AE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Evaluate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1FD1-FD6A-2103-1A2B-4B70541E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24335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use accuracy and AUC-ROC for evaluation.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 calculate accuracy and AUC-ROC to gauge model performance.</a:t>
            </a:r>
            <a:endParaRPr lang="en-US" dirty="0">
              <a:latin typeface="Consolas"/>
            </a:endParaRPr>
          </a:p>
          <a:p>
            <a:r>
              <a:rPr lang="en-US" dirty="0">
                <a:ea typeface="+mn-lt"/>
                <a:cs typeface="+mn-lt"/>
              </a:rPr>
              <a:t>AUC-ROC provides insight into how well the model differentiates between sepsis and non-sepsis cases.</a:t>
            </a:r>
            <a:endParaRPr lang="en-US" dirty="0"/>
          </a:p>
          <a:p>
            <a:endParaRPr lang="en-US" dirty="0">
              <a:latin typeface="Consolas"/>
            </a:endParaRPr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529BB9-9115-CAE4-46B3-53B3F129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86" y="2005201"/>
            <a:ext cx="5938934" cy="2224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83439-19AE-4727-A576-3EF494F7BAE3}"/>
              </a:ext>
            </a:extLst>
          </p:cNvPr>
          <p:cNvSpPr txBox="1"/>
          <p:nvPr/>
        </p:nvSpPr>
        <p:spPr>
          <a:xfrm>
            <a:off x="541176" y="4716624"/>
            <a:ext cx="5371322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Based on the output:</a:t>
            </a:r>
          </a:p>
          <a:p>
            <a:pPr marL="228600" indent="-228600">
              <a:buFont typeface=""/>
              <a:buChar char="•"/>
            </a:pPr>
            <a:r>
              <a:rPr lang="en-US" sz="1100" b="1" dirty="0"/>
              <a:t>Random Forest Model</a:t>
            </a:r>
            <a:r>
              <a:rPr lang="en-US" sz="1100" dirty="0"/>
              <a:t>: Achieved an accuracy of 0.965 and an AUC-ROC of 0.724.</a:t>
            </a:r>
          </a:p>
          <a:p>
            <a:pPr marL="228600" lvl="1" indent="-228600">
              <a:buFont typeface=""/>
              <a:buChar char="•"/>
            </a:pPr>
            <a:r>
              <a:rPr lang="en-US" sz="1100" dirty="0"/>
              <a:t>This indicates good accuracy, but the AUC-ROC suggests that the model struggles to separate positive and negative cases as effectively as desired.</a:t>
            </a:r>
          </a:p>
          <a:p>
            <a:pPr marL="228600" indent="-228600">
              <a:buFont typeface=""/>
              <a:buChar char="•"/>
            </a:pPr>
            <a:r>
              <a:rPr lang="en-US" sz="1100" b="1" dirty="0"/>
              <a:t>FCNN Model</a:t>
            </a:r>
            <a:r>
              <a:rPr lang="en-US" sz="1100" dirty="0"/>
              <a:t>: Shows an accuracy of 0.965 (same as Random Forest), but a lower AUC-ROC of 0.397.</a:t>
            </a:r>
          </a:p>
          <a:p>
            <a:pPr marL="228600" lvl="1" indent="-228600">
              <a:buFont typeface=""/>
              <a:buChar char="•"/>
            </a:pPr>
            <a:r>
              <a:rPr lang="en-US" sz="1100" dirty="0"/>
              <a:t>The lower AUC-ROC (below 0.5) suggests that the model’s predictions are not reliably distinguishing between the classes, indicating issues with the FCNN's ability to separate positive and negative cases in a meaningful way, despite the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234529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5992A-DD13-966E-28F6-36491E77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Visualize Training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7E18-6927-2BF5-1671-4CEFA4F9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 neural networks, visualize training history to monitor overfitting or underfitting.</a:t>
            </a:r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6F9FD9C-D103-A265-20E3-5A6D9C3B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421" y="1712698"/>
            <a:ext cx="4789715" cy="31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0F94AE0D-FB90-4B84-B9A3-27BC2145C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4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30A5B1-C22A-4176-AF17-0FA4FBAD1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224C7-90A3-4804-9333-89D52C30A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F9E0B-6FBA-4894-934D-4C4BC3014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366" y="5727610"/>
              <a:ext cx="3362487" cy="1130391"/>
            </a:xfrm>
            <a:custGeom>
              <a:avLst/>
              <a:gdLst>
                <a:gd name="connsiteX0" fmla="*/ 1627680 w 3362487"/>
                <a:gd name="connsiteY0" fmla="*/ 0 h 1130391"/>
                <a:gd name="connsiteX1" fmla="*/ 3362487 w 3362487"/>
                <a:gd name="connsiteY1" fmla="*/ 0 h 1130391"/>
                <a:gd name="connsiteX2" fmla="*/ 3362487 w 3362487"/>
                <a:gd name="connsiteY2" fmla="*/ 1130391 h 1130391"/>
                <a:gd name="connsiteX3" fmla="*/ 0 w 3362487"/>
                <a:gd name="connsiteY3" fmla="*/ 1130391 h 1130391"/>
                <a:gd name="connsiteX4" fmla="*/ 8454 w 3362487"/>
                <a:gd name="connsiteY4" fmla="*/ 1101926 h 1130391"/>
                <a:gd name="connsiteX5" fmla="*/ 1627680 w 3362487"/>
                <a:gd name="connsiteY5" fmla="*/ 0 h 113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487" h="1130391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56BD2312-7B5F-4144-B46D-D2239BA1E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7047" y="683381"/>
              <a:ext cx="4829805" cy="482980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CA08BE-5B8E-4552-9A5B-612C2421C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ure">
            <a:extLst>
              <a:ext uri="{FF2B5EF4-FFF2-40B4-BE49-F238E27FC236}">
                <a16:creationId xmlns:a16="http://schemas.microsoft.com/office/drawing/2014/main" id="{E465B78B-2F54-4F7E-8648-D68DF86F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2DBB8-6585-6642-E9BE-2738E812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FCNN Training and Validation Accuracy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02668BB-D25E-8C26-8C89-C392CB11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787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dirty="0">
                <a:ea typeface="+mn-lt"/>
                <a:cs typeface="+mn-lt"/>
              </a:rPr>
              <a:t>This graph displays the model's accuracy on both training and validation data across each epoch during training.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Training Accuracy</a:t>
            </a:r>
            <a:r>
              <a:rPr lang="en-US" sz="1600" dirty="0">
                <a:ea typeface="+mn-lt"/>
                <a:cs typeface="+mn-lt"/>
              </a:rPr>
              <a:t> (Blue Line): Shows how well the model fits the training data over time.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Validation Accuracy</a:t>
            </a:r>
            <a:r>
              <a:rPr lang="en-US" sz="1600" dirty="0">
                <a:ea typeface="+mn-lt"/>
                <a:cs typeface="+mn-lt"/>
              </a:rPr>
              <a:t> (Orange Line): Indicates the model's performance on unseen data (validation set) as training progresses.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Observation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The training accuracy starts low and gradually improves, stabilizing around 95-97%, which indicates that the model is learning to classify well on the training data.</a:t>
            </a: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The validation accuracy quickly reaches a high value and plateaus, suggesting that the model generalizes well to validation data.</a:t>
            </a:r>
            <a:endParaRPr lang="en-US" sz="1600"/>
          </a:p>
          <a:p>
            <a:endParaRPr lang="en-US" sz="1600"/>
          </a:p>
        </p:txBody>
      </p:sp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7EE105EA-9B59-F268-31E8-4A7F2470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260" y="2057156"/>
            <a:ext cx="3217333" cy="19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3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0630F-6E90-00B3-ECE0-90F99CEA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sz="2800" dirty="0"/>
              <a:t>FCNN Training and Validation Loss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BF81AF-6B39-19DC-BC6D-D9F1067F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This graph illustrates the loss on both training and validation data for each epoch.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Training Loss</a:t>
            </a:r>
            <a:r>
              <a:rPr lang="en-US" dirty="0">
                <a:ea typeface="+mn-lt"/>
                <a:cs typeface="+mn-lt"/>
              </a:rPr>
              <a:t> (Blue Line): Represents the model's error on the training data over time.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Validation Loss</a:t>
            </a:r>
            <a:r>
              <a:rPr lang="en-US" dirty="0">
                <a:ea typeface="+mn-lt"/>
                <a:cs typeface="+mn-lt"/>
              </a:rPr>
              <a:t> (Orange Line): Shows how the model performs on unseen data (validation set) in terms of error.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Observation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training loss decreases over time, showing that the model is minimizing its error on the training data as expected.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validation loss follows a similar trend but plateaus as training progresses, indicating that the model is not significantly overfitting.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Both the training and validation loss stabilize at low values, which aligns with the high accuracy observed in the accuracy graph.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FD359B-8474-5BA9-1AB1-000A3BAA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2093215"/>
            <a:ext cx="4593771" cy="28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1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14EF6-F621-732D-EF9B-22AA4237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sz="3100">
                <a:ea typeface="+mj-lt"/>
                <a:cs typeface="+mj-lt"/>
              </a:rPr>
              <a:t>Random Forest ROC Curve for Sepsis Prediction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C927-87DF-1D4C-055C-F82A45BC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 b="1" dirty="0">
                <a:ea typeface="+mn-lt"/>
                <a:cs typeface="+mn-lt"/>
              </a:rPr>
              <a:t>ROC Curve (Receiver Operating Characteristic Curve)</a:t>
            </a:r>
            <a:r>
              <a:rPr lang="en-US" sz="1300" dirty="0">
                <a:ea typeface="+mn-lt"/>
                <a:cs typeface="+mn-lt"/>
              </a:rPr>
              <a:t>:</a:t>
            </a:r>
            <a:endParaRPr lang="en-US" sz="13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 dirty="0">
                <a:ea typeface="+mn-lt"/>
                <a:cs typeface="+mn-lt"/>
              </a:rPr>
              <a:t>The ROC curve is a graphical plot that illustrates the diagnostic ability of a binary classifier as its discrimination threshold is varied.</a:t>
            </a:r>
            <a:endParaRPr lang="en-US" sz="13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 dirty="0">
                <a:ea typeface="+mn-lt"/>
                <a:cs typeface="+mn-lt"/>
              </a:rPr>
              <a:t>In this graph, the </a:t>
            </a:r>
            <a:r>
              <a:rPr lang="en-US" sz="1300" b="1" dirty="0">
                <a:ea typeface="+mn-lt"/>
                <a:cs typeface="+mn-lt"/>
              </a:rPr>
              <a:t>True Positive Rate</a:t>
            </a:r>
            <a:r>
              <a:rPr lang="en-US" sz="1300" dirty="0">
                <a:ea typeface="+mn-lt"/>
                <a:cs typeface="+mn-lt"/>
              </a:rPr>
              <a:t> (Sensitivity) is plotted against the </a:t>
            </a:r>
            <a:r>
              <a:rPr lang="en-US" sz="1300" b="1" dirty="0">
                <a:ea typeface="+mn-lt"/>
                <a:cs typeface="+mn-lt"/>
              </a:rPr>
              <a:t>False Positive Rate</a:t>
            </a:r>
            <a:r>
              <a:rPr lang="en-US" sz="1300" dirty="0">
                <a:ea typeface="+mn-lt"/>
                <a:cs typeface="+mn-lt"/>
              </a:rPr>
              <a:t> (1 - Specificity).</a:t>
            </a:r>
            <a:endParaRPr lang="en-US" sz="13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 dirty="0">
                <a:ea typeface="+mn-lt"/>
                <a:cs typeface="+mn-lt"/>
              </a:rPr>
              <a:t>The </a:t>
            </a:r>
            <a:r>
              <a:rPr lang="en-US" sz="1300" b="1" dirty="0">
                <a:ea typeface="+mn-lt"/>
                <a:cs typeface="+mn-lt"/>
              </a:rPr>
              <a:t>blue line</a:t>
            </a:r>
            <a:r>
              <a:rPr lang="en-US" sz="1300" dirty="0">
                <a:ea typeface="+mn-lt"/>
                <a:cs typeface="+mn-lt"/>
              </a:rPr>
              <a:t> represents the ROC curve for the Random Forest model.</a:t>
            </a:r>
            <a:endParaRPr lang="en-US" sz="1300" dirty="0"/>
          </a:p>
          <a:p>
            <a:r>
              <a:rPr lang="en-US" sz="1300" b="1" dirty="0">
                <a:ea typeface="+mn-lt"/>
                <a:cs typeface="+mn-lt"/>
              </a:rPr>
              <a:t>AUC (Area Under the ROC Curve)</a:t>
            </a:r>
            <a:r>
              <a:rPr lang="en-US" sz="1300" dirty="0">
                <a:ea typeface="+mn-lt"/>
                <a:cs typeface="+mn-lt"/>
              </a:rPr>
              <a:t>:</a:t>
            </a:r>
            <a:endParaRPr lang="en-US" sz="13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 dirty="0">
                <a:ea typeface="+mn-lt"/>
                <a:cs typeface="+mn-lt"/>
              </a:rPr>
              <a:t>The AUC score, shown as </a:t>
            </a:r>
            <a:r>
              <a:rPr lang="en-US" sz="1300" b="1" dirty="0">
                <a:ea typeface="+mn-lt"/>
                <a:cs typeface="+mn-lt"/>
              </a:rPr>
              <a:t>0.72</a:t>
            </a:r>
            <a:r>
              <a:rPr lang="en-US" sz="1300" dirty="0">
                <a:ea typeface="+mn-lt"/>
                <a:cs typeface="+mn-lt"/>
              </a:rPr>
              <a:t>, represents the model's ability to distinguish between sepsis and non-sepsis cases.</a:t>
            </a:r>
            <a:endParaRPr lang="en-US" sz="13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 dirty="0">
                <a:ea typeface="+mn-lt"/>
                <a:cs typeface="+mn-lt"/>
              </a:rPr>
              <a:t>An AUC of 0.72 indicates that the Random Forest model has moderate predictive power, successfully identifying sepsis cases 72% of the time when given randomly chosen positive and negative cases.</a:t>
            </a:r>
            <a:endParaRPr lang="en-US" sz="1300"/>
          </a:p>
          <a:p>
            <a:endParaRPr lang="en-US" sz="130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F1E046-B175-260F-9626-AA39325F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85" y="956389"/>
            <a:ext cx="3801344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7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E2753-A28E-0B70-B788-09C1C27F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sz="4100">
                <a:ea typeface="+mj-lt"/>
                <a:cs typeface="+mj-lt"/>
              </a:rPr>
              <a:t>Model Performance Summary</a:t>
            </a:r>
            <a:endParaRPr lang="en-US" sz="4100"/>
          </a:p>
          <a:p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C42B-2A78-61CA-C04F-02354ACC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Random Forest Model</a:t>
            </a:r>
            <a:r>
              <a:rPr lang="en-US" sz="1600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sz="1600" b="1" dirty="0">
                <a:ea typeface="+mn-lt"/>
                <a:cs typeface="+mn-lt"/>
              </a:rPr>
              <a:t>Accuracy</a:t>
            </a:r>
            <a:r>
              <a:rPr lang="en-US" sz="1600" dirty="0">
                <a:ea typeface="+mn-lt"/>
                <a:cs typeface="+mn-lt"/>
              </a:rPr>
              <a:t>: 96.45%</a:t>
            </a:r>
            <a:endParaRPr lang="en-US" sz="1600" dirty="0"/>
          </a:p>
          <a:p>
            <a:pPr lvl="1"/>
            <a:r>
              <a:rPr lang="en-US" sz="1600" b="1" dirty="0">
                <a:ea typeface="+mn-lt"/>
                <a:cs typeface="+mn-lt"/>
              </a:rPr>
              <a:t>AUC-ROC</a:t>
            </a:r>
            <a:r>
              <a:rPr lang="en-US" sz="1600" dirty="0">
                <a:ea typeface="+mn-lt"/>
                <a:cs typeface="+mn-lt"/>
              </a:rPr>
              <a:t>: 0.72</a:t>
            </a:r>
            <a:endParaRPr lang="en-US" sz="1600" dirty="0"/>
          </a:p>
          <a:p>
            <a:r>
              <a:rPr lang="en-US" sz="1600" b="1">
                <a:ea typeface="+mn-lt"/>
                <a:cs typeface="+mn-lt"/>
              </a:rPr>
              <a:t>Fully Connected Neural Network (FCNN)</a:t>
            </a:r>
            <a:r>
              <a:rPr lang="en-US" sz="1600">
                <a:ea typeface="+mn-lt"/>
                <a:cs typeface="+mn-lt"/>
              </a:rPr>
              <a:t>: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Accuracy</a:t>
            </a:r>
            <a:r>
              <a:rPr lang="en-US" sz="1600">
                <a:ea typeface="+mn-lt"/>
                <a:cs typeface="+mn-lt"/>
              </a:rPr>
              <a:t>: 96.45%</a:t>
            </a:r>
            <a:endParaRPr lang="en-US" sz="1600"/>
          </a:p>
          <a:p>
            <a:pPr lvl="1"/>
            <a:r>
              <a:rPr lang="en-US" sz="1600" b="1">
                <a:ea typeface="+mn-lt"/>
                <a:cs typeface="+mn-lt"/>
              </a:rPr>
              <a:t>AUC-ROC</a:t>
            </a:r>
            <a:r>
              <a:rPr lang="en-US" sz="1600">
                <a:ea typeface="+mn-lt"/>
                <a:cs typeface="+mn-lt"/>
              </a:rPr>
              <a:t>: 0.36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Key Takeaways</a:t>
            </a:r>
            <a:r>
              <a:rPr lang="en-US" sz="1600">
                <a:ea typeface="+mn-lt"/>
                <a:cs typeface="+mn-lt"/>
              </a:rPr>
              <a:t>: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Both models achieved similar high accuracy.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Random Forest had a higher AUC-ROC, indicating better performance in distinguishing between classes.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FCNN’s low AUC-ROC suggests that it may not effectively separate positive and negative classes, despite its high accuracy.</a:t>
            </a:r>
            <a:endParaRPr lang="en-US" sz="1600"/>
          </a:p>
          <a:p>
            <a:endParaRPr lang="en-US" sz="160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A637B82-7981-EFC7-86B2-1E01A760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33" y="2499614"/>
            <a:ext cx="4593771" cy="18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BC869-932C-AABA-7278-4064A9D4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ED63D1F-9ECF-C1BF-5D91-BD0A3BE93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57872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015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0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42FCF-8849-C14D-D962-C0D8DA9D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Load the Data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E9151B8-CA0F-9D7D-2CC9-761D90497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2363100"/>
            <a:ext cx="4593771" cy="2262431"/>
          </a:xfrm>
          <a:prstGeom prst="rect">
            <a:avLst/>
          </a:prstGeom>
        </p:spPr>
      </p:pic>
      <p:graphicFrame>
        <p:nvGraphicFramePr>
          <p:cNvPr id="62" name="Content Placeholder 7">
            <a:extLst>
              <a:ext uri="{FF2B5EF4-FFF2-40B4-BE49-F238E27FC236}">
                <a16:creationId xmlns:a16="http://schemas.microsoft.com/office/drawing/2014/main" id="{C326724E-F169-1664-B520-ECE252A68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422440"/>
              </p:ext>
            </p:extLst>
          </p:nvPr>
        </p:nvGraphicFramePr>
        <p:xfrm>
          <a:off x="457200" y="2286000"/>
          <a:ext cx="4640729" cy="388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149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8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38C7C-E812-D853-9DF1-CA289F26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Merge the Data</a:t>
            </a:r>
            <a:endParaRPr lang="en-US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6A46F48-2205-F93B-E5E8-9322D0C16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3017712"/>
            <a:ext cx="4593771" cy="953207"/>
          </a:xfrm>
          <a:prstGeom prst="rect">
            <a:avLst/>
          </a:prstGeom>
        </p:spPr>
      </p:pic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9DCCFF5-B338-B7B3-AD6D-1513D1E7B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649632"/>
              </p:ext>
            </p:extLst>
          </p:nvPr>
        </p:nvGraphicFramePr>
        <p:xfrm>
          <a:off x="457200" y="2286000"/>
          <a:ext cx="4640729" cy="388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402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4759E-DC7D-02A1-325C-8E4573D4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Select Indicators of Sepsis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2054-204F-8623-74C9-16D57D0F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Identify specific item IDs in </a:t>
            </a:r>
            <a:r>
              <a:rPr lang="en-US" dirty="0" err="1">
                <a:latin typeface="Consolas"/>
              </a:rPr>
              <a:t>chartevents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latin typeface="Consolas"/>
              </a:rPr>
              <a:t>labevents</a:t>
            </a:r>
            <a:r>
              <a:rPr lang="en-US" dirty="0">
                <a:ea typeface="+mn-lt"/>
                <a:cs typeface="+mn-lt"/>
              </a:rPr>
              <a:t> that serve as sepsis indicators. Here, we’ll use heart rate, blood pressure, temperature, and others. Adjust as per your study requirements</a:t>
            </a:r>
          </a:p>
          <a:p>
            <a:r>
              <a:rPr lang="en-US" dirty="0">
                <a:ea typeface="+mn-lt"/>
                <a:cs typeface="+mn-lt"/>
              </a:rPr>
              <a:t>Each </a:t>
            </a:r>
            <a:r>
              <a:rPr lang="en-US" dirty="0">
                <a:latin typeface="Consolas"/>
              </a:rPr>
              <a:t>ITEMID</a:t>
            </a:r>
            <a:r>
              <a:rPr lang="en-US" dirty="0">
                <a:ea typeface="+mn-lt"/>
                <a:cs typeface="+mn-lt"/>
              </a:rPr>
              <a:t> represents a specific measurement in MIMIC-III (e.g., heart rate, temperature).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We’ll use these values to extract time-series data from the </a:t>
            </a:r>
            <a:r>
              <a:rPr lang="en-US" dirty="0" err="1">
                <a:latin typeface="Consolas"/>
              </a:rPr>
              <a:t>chartevents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latin typeface="Consolas"/>
              </a:rPr>
              <a:t>labevents</a:t>
            </a:r>
            <a:r>
              <a:rPr lang="en-US" dirty="0">
                <a:ea typeface="+mn-lt"/>
                <a:cs typeface="+mn-lt"/>
              </a:rPr>
              <a:t> tables.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2612A01-E560-ABEB-0444-922D7F90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2070247"/>
            <a:ext cx="4593771" cy="28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5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FA6C5-A85F-06F6-4758-AD040B78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Filter Data for the First 24 Hours of ICU Stay</a:t>
            </a:r>
            <a:endParaRPr lang="en-US" sz="370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9321E59-BF07-57FB-11B3-770F6FF8A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4640729" cy="388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61CCD7-CFB4-2FD3-A062-273D238B4D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345" y="2080445"/>
            <a:ext cx="6077665" cy="25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0D67A-6DE7-EC8B-7DB9-95488924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Aggregate Vital Signs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819C0A6-F9AE-99A4-5A98-88ED6FDC87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4640729" cy="388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B00DE19-9092-B116-13F7-810516BE5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6913" y="960533"/>
            <a:ext cx="4593771" cy="49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4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E737D-891A-B8CF-02F2-52DF0DF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Prepare Data for Training</a:t>
            </a:r>
            <a:br>
              <a:rPr lang="en-US" sz="3400">
                <a:ea typeface="+mj-lt"/>
                <a:cs typeface="+mj-lt"/>
              </a:rPr>
            </a:br>
            <a:endParaRPr lang="en-US" sz="340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9351838-D6D1-5BE6-358C-8E34205A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Define the target variable and split the data into training and test sets.</a:t>
            </a:r>
          </a:p>
          <a:p>
            <a:r>
              <a:rPr lang="en-US">
                <a:latin typeface="Consolas"/>
              </a:rPr>
              <a:t>X</a:t>
            </a:r>
            <a:r>
              <a:rPr lang="en-US">
                <a:ea typeface="+mn-lt"/>
                <a:cs typeface="+mn-lt"/>
              </a:rPr>
              <a:t> contains features for each ICU stay; </a:t>
            </a:r>
            <a:r>
              <a:rPr lang="en-US">
                <a:latin typeface="Consolas"/>
              </a:rPr>
              <a:t>y</a:t>
            </a:r>
            <a:r>
              <a:rPr lang="en-US">
                <a:ea typeface="+mn-lt"/>
                <a:cs typeface="+mn-lt"/>
              </a:rPr>
              <a:t> is the binary target (e.g., sepsis onset).</a:t>
            </a:r>
            <a:endParaRPr lang="en-US"/>
          </a:p>
          <a:p>
            <a:r>
              <a:rPr lang="en-US" err="1">
                <a:latin typeface="Consolas"/>
              </a:rPr>
              <a:t>train_test_split</a:t>
            </a:r>
            <a:r>
              <a:rPr lang="en-US">
                <a:ea typeface="+mn-lt"/>
                <a:cs typeface="+mn-lt"/>
              </a:rPr>
              <a:t> separates data for model training and evaluation.</a:t>
            </a:r>
            <a:endParaRPr lang="en-US"/>
          </a:p>
          <a:p>
            <a:r>
              <a:rPr lang="en-US" err="1">
                <a:latin typeface="Consolas"/>
              </a:rPr>
              <a:t>StandardScaler</a:t>
            </a:r>
            <a:r>
              <a:rPr lang="en-US">
                <a:ea typeface="+mn-lt"/>
                <a:cs typeface="+mn-lt"/>
              </a:rPr>
              <a:t> scales </a:t>
            </a:r>
            <a:r>
              <a:rPr lang="en-US">
                <a:latin typeface="Consolas"/>
              </a:rPr>
              <a:t>X</a:t>
            </a:r>
            <a:r>
              <a:rPr lang="en-US">
                <a:ea typeface="+mn-lt"/>
                <a:cs typeface="+mn-lt"/>
              </a:rPr>
              <a:t> values for better neural network performance.</a:t>
            </a:r>
            <a:endParaRPr lang="en-US"/>
          </a:p>
          <a:p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AF6A577-D47C-8375-7DB5-A5D22B3A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2587045"/>
            <a:ext cx="4593771" cy="18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9B53B-5E02-F0D6-FA71-D3B16710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Train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FCCB-D84C-9516-D9A3-B93D583C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train two models and compare them in terms of accuracy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Random Forest and a Fully Connected Neural Network.</a:t>
            </a:r>
            <a:endParaRPr lang="en-US"/>
          </a:p>
          <a:p>
            <a:r>
              <a:rPr lang="en-US" dirty="0" err="1">
                <a:latin typeface="Consolas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 is a powerful, interpretable model.</a:t>
            </a:r>
            <a:endParaRPr lang="en-US" dirty="0">
              <a:latin typeface="Consolas"/>
            </a:endParaRPr>
          </a:p>
          <a:p>
            <a:r>
              <a:rPr lang="en-US" dirty="0" err="1">
                <a:latin typeface="Consolas"/>
              </a:rPr>
              <a:t>fcnn_model</a:t>
            </a:r>
            <a:r>
              <a:rPr lang="en-US" dirty="0">
                <a:ea typeface="+mn-lt"/>
                <a:cs typeface="+mn-lt"/>
              </a:rPr>
              <a:t> is a neural network with five hidden layers and dropout for regularization.</a:t>
            </a:r>
            <a:endParaRPr lang="en-US" dirty="0"/>
          </a:p>
          <a:p>
            <a:endParaRPr lang="en-US" dirty="0">
              <a:latin typeface="Consolas"/>
            </a:endParaRPr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CB2C74-2358-032C-91A5-44D0C0B1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07" y="1730515"/>
            <a:ext cx="4974771" cy="31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064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62AD8"/>
      </a:accent4>
      <a:accent5>
        <a:srgbClr val="295AE7"/>
      </a:accent5>
      <a:accent6>
        <a:srgbClr val="1797D5"/>
      </a:accent6>
      <a:hlink>
        <a:srgbClr val="3F4B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TropicVTI</vt:lpstr>
      <vt:lpstr>Predicting Sepsis Onset in ICU Patients Using FCNN and Random Forest</vt:lpstr>
      <vt:lpstr>Project Overview</vt:lpstr>
      <vt:lpstr>Load the Data</vt:lpstr>
      <vt:lpstr>Merge the Data</vt:lpstr>
      <vt:lpstr>Select Indicators of Sepsis</vt:lpstr>
      <vt:lpstr>Filter Data for the First 24 Hours of ICU Stay</vt:lpstr>
      <vt:lpstr>Aggregate Vital Signs</vt:lpstr>
      <vt:lpstr>Prepare Data for Training </vt:lpstr>
      <vt:lpstr>Train Models</vt:lpstr>
      <vt:lpstr>Evaluate Models</vt:lpstr>
      <vt:lpstr>Visualize Training Performance</vt:lpstr>
      <vt:lpstr>FCNN Training and Validation Accuracy</vt:lpstr>
      <vt:lpstr>FCNN Training and Validation Loss</vt:lpstr>
      <vt:lpstr>Random Forest ROC Curve for Sepsis Prediction</vt:lpstr>
      <vt:lpstr>Model Performance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245</cp:revision>
  <dcterms:created xsi:type="dcterms:W3CDTF">2024-11-09T19:05:31Z</dcterms:created>
  <dcterms:modified xsi:type="dcterms:W3CDTF">2024-11-09T20:12:02Z</dcterms:modified>
</cp:coreProperties>
</file>