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  <p:sldMasterId id="2147483964" r:id="rId2"/>
    <p:sldMasterId id="2147483979" r:id="rId3"/>
  </p:sldMasterIdLst>
  <p:notesMasterIdLst>
    <p:notesMasterId r:id="rId10"/>
  </p:notesMasterIdLst>
  <p:handoutMasterIdLst>
    <p:handoutMasterId r:id="rId11"/>
  </p:handoutMasterIdLst>
  <p:sldIdLst>
    <p:sldId id="2147483404" r:id="rId4"/>
    <p:sldId id="2147376095" r:id="rId5"/>
    <p:sldId id="2147483405" r:id="rId6"/>
    <p:sldId id="2147483409" r:id="rId7"/>
    <p:sldId id="2147483407" r:id="rId8"/>
    <p:sldId id="2147483408" r:id="rId9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6327"/>
  </p:normalViewPr>
  <p:slideViewPr>
    <p:cSldViewPr snapToGrid="0" snapToObjects="1">
      <p:cViewPr varScale="1">
        <p:scale>
          <a:sx n="49" d="100"/>
          <a:sy n="49" d="100"/>
        </p:scale>
        <p:origin x="216" y="74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" y="228600"/>
            <a:ext cx="6718300" cy="3779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25541-FA27-4729-B8A4-1B9701B2D989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Light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 Light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5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F526-2828-392A-75E4-32FBFDD1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B730A-8DB9-AC31-B5EF-351B65217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9850" y="228600"/>
            <a:ext cx="6718300" cy="37798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6638F9-1087-61A5-1F17-52806A184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072C-1C51-6940-5606-9FCE683BA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25541-FA27-4729-B8A4-1B9701B2D989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Light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 Light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6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64702-156F-29DA-3B92-D9C32A76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67E34-CE51-1CFF-1C70-51A8A3737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9850" y="228600"/>
            <a:ext cx="6718300" cy="37798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2BFF3B-FFF3-33D9-CD37-B048931D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36EC4-3BFD-BB61-8B7D-98ACEBC20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25541-FA27-4729-B8A4-1B9701B2D989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Light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 Light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7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64C16-6BFA-094F-06AF-F6B29394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687A9-74F9-1FCB-F1AB-C4DF0AD20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9850" y="228600"/>
            <a:ext cx="6718300" cy="37798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89D8FA-1C35-FF6D-5EA6-4F906BD04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904D-2DE1-2DB3-58D9-75E95419F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25541-FA27-4729-B8A4-1B9701B2D989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Light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 Light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9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73B8F-BE81-7510-0F54-3D28E1EC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B944F-002E-ADCE-3F21-29AF0FF5A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9850" y="228600"/>
            <a:ext cx="6718300" cy="37798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BA07F0-4262-FB2D-3001-80ECC9C22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FABA-5998-FB2E-D0F3-F3CC0B340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25541-FA27-4729-B8A4-1B9701B2D989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Light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 Light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6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plain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38885" y="12938839"/>
            <a:ext cx="273618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33F7B7-5AD6-1E43-4FD9-3C700AC2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95" y="383874"/>
            <a:ext cx="14691983" cy="2859088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rgbClr val="0E61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35064-C07D-8DDB-D4E0-08321E02C4B8}"/>
              </a:ext>
            </a:extLst>
          </p:cNvPr>
          <p:cNvSpPr txBox="1"/>
          <p:nvPr userDrawn="1"/>
        </p:nvSpPr>
        <p:spPr>
          <a:xfrm>
            <a:off x="3790616" y="1563756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888930" indent="-893498" algn="l" defTabSz="4876800">
              <a:spcBef>
                <a:spcPts val="5800"/>
              </a:spcBef>
              <a:buSzPct val="100000"/>
              <a:buFontTx/>
              <a:buChar char="–"/>
            </a:pPr>
            <a:endParaRPr lang="en-US" sz="72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0115-DC22-9D93-2F7B-54C658F9E322}"/>
              </a:ext>
            </a:extLst>
          </p:cNvPr>
          <p:cNvSpPr txBox="1"/>
          <p:nvPr userDrawn="1"/>
        </p:nvSpPr>
        <p:spPr>
          <a:xfrm>
            <a:off x="6626949" y="145774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888930" indent="-893498" algn="l" defTabSz="4876800">
              <a:spcBef>
                <a:spcPts val="5800"/>
              </a:spcBef>
              <a:buSzPct val="100000"/>
              <a:buFontTx/>
              <a:buChar char="–"/>
            </a:pPr>
            <a:endParaRPr lang="en-US" sz="72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575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F4DF1-C4C0-86E5-9599-E19B4F094EAB}"/>
              </a:ext>
            </a:extLst>
          </p:cNvPr>
          <p:cNvSpPr>
            <a:spLocks/>
          </p:cNvSpPr>
          <p:nvPr userDrawn="1"/>
        </p:nvSpPr>
        <p:spPr bwMode="auto">
          <a:xfrm>
            <a:off x="0" y="4987"/>
            <a:ext cx="24387175" cy="2491938"/>
          </a:xfrm>
          <a:prstGeom prst="rect">
            <a:avLst/>
          </a:prstGeom>
          <a:solidFill>
            <a:srgbClr val="E8F2F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356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51"/>
            <a:ext cx="17138773" cy="1683714"/>
          </a:xfrm>
        </p:spPr>
        <p:txBody>
          <a:bodyPr/>
          <a:lstStyle>
            <a:lvl1pPr>
              <a:lnSpc>
                <a:spcPct val="100000"/>
              </a:lnSpc>
              <a:defRPr sz="7466" b="0" i="0"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209400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F4DF1-C4C0-86E5-9599-E19B4F094EAB}"/>
              </a:ext>
            </a:extLst>
          </p:cNvPr>
          <p:cNvSpPr>
            <a:spLocks/>
          </p:cNvSpPr>
          <p:nvPr userDrawn="1"/>
        </p:nvSpPr>
        <p:spPr bwMode="auto">
          <a:xfrm>
            <a:off x="0" y="4987"/>
            <a:ext cx="24387175" cy="2491938"/>
          </a:xfrm>
          <a:prstGeom prst="rect">
            <a:avLst/>
          </a:prstGeom>
          <a:solidFill>
            <a:srgbClr val="E8F2F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356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51"/>
            <a:ext cx="22768596" cy="1683714"/>
          </a:xfrm>
        </p:spPr>
        <p:txBody>
          <a:bodyPr/>
          <a:lstStyle>
            <a:lvl1pPr>
              <a:lnSpc>
                <a:spcPct val="100000"/>
              </a:lnSpc>
              <a:defRPr sz="7466" b="0" i="0"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5F3FBB50-F189-FBD4-6ECB-8B87E8AFDE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3" y="2880060"/>
            <a:ext cx="22776341" cy="3288080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defRPr sz="4800">
                <a:solidFill>
                  <a:schemeClr val="tx1"/>
                </a:solidFill>
              </a:defRPr>
            </a:lvl1pPr>
            <a:lvl2pPr marL="613820" indent="-61382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tabLst/>
              <a:defRPr sz="4266">
                <a:solidFill>
                  <a:schemeClr val="tx1"/>
                </a:solidFill>
              </a:defRPr>
            </a:lvl2pPr>
            <a:lvl3pPr marL="1227636" indent="-61382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tabLst/>
              <a:defRPr sz="3734">
                <a:solidFill>
                  <a:schemeClr val="tx1"/>
                </a:solidFill>
              </a:defRPr>
            </a:lvl3pPr>
            <a:lvl4pPr marL="1684824" indent="-457188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tabLst/>
              <a:defRPr sz="3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09127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F4DF1-C4C0-86E5-9599-E19B4F094EAB}"/>
              </a:ext>
            </a:extLst>
          </p:cNvPr>
          <p:cNvSpPr>
            <a:spLocks/>
          </p:cNvSpPr>
          <p:nvPr userDrawn="1"/>
        </p:nvSpPr>
        <p:spPr bwMode="auto">
          <a:xfrm>
            <a:off x="0" y="4987"/>
            <a:ext cx="24387175" cy="2491938"/>
          </a:xfrm>
          <a:prstGeom prst="rect">
            <a:avLst/>
          </a:prstGeom>
          <a:solidFill>
            <a:srgbClr val="E8F2F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356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51"/>
            <a:ext cx="22768596" cy="1683714"/>
          </a:xfrm>
        </p:spPr>
        <p:txBody>
          <a:bodyPr/>
          <a:lstStyle>
            <a:lvl1pPr>
              <a:lnSpc>
                <a:spcPct val="100000"/>
              </a:lnSpc>
              <a:defRPr sz="7466" b="0" i="0"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9F3F83C-20F1-4C28-53B3-1493D4C2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38387" y="2875989"/>
            <a:ext cx="11617515" cy="31854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400">
                <a:solidFill>
                  <a:schemeClr val="tx1"/>
                </a:solidFill>
              </a:defRPr>
            </a:lvl1pPr>
            <a:lvl2pPr marL="402316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4266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2pPr>
            <a:lvl3pPr marL="80463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734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3pPr>
            <a:lvl4pPr marL="111551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200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5E7AE10-93CE-6B24-70B3-99A8BBF2B1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2875989"/>
            <a:ext cx="11617515" cy="31854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400">
                <a:solidFill>
                  <a:schemeClr val="tx1"/>
                </a:solidFill>
              </a:defRPr>
            </a:lvl1pPr>
            <a:lvl2pPr marL="402316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4266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2pPr>
            <a:lvl3pPr marL="80463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734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3pPr>
            <a:lvl4pPr marL="111551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200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29782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, 3 callouts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419DEC-1EAB-0E41-97F6-D3355A4718EA}"/>
              </a:ext>
            </a:extLst>
          </p:cNvPr>
          <p:cNvSpPr/>
          <p:nvPr userDrawn="1"/>
        </p:nvSpPr>
        <p:spPr bwMode="auto">
          <a:xfrm>
            <a:off x="1" y="897"/>
            <a:ext cx="6096000" cy="13714214"/>
          </a:xfrm>
          <a:prstGeom prst="rect">
            <a:avLst/>
          </a:prstGeom>
          <a:solidFill>
            <a:srgbClr val="EEF6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196" fontAlgn="base">
              <a:spcBef>
                <a:spcPct val="0"/>
              </a:spcBef>
              <a:spcAft>
                <a:spcPct val="0"/>
              </a:spcAft>
            </a:pPr>
            <a:endParaRPr lang="ru-UA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463338"/>
            <a:ext cx="4949826" cy="2859088"/>
          </a:xfrm>
        </p:spPr>
        <p:txBody>
          <a:bodyPr/>
          <a:lstStyle>
            <a:lvl1pPr marL="0" marR="0" indent="0" algn="l" defTabSz="24383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466" b="0" i="0" u="none" strike="noStrike" cap="none" spc="0" baseline="0" dirty="0">
                <a:solidFill>
                  <a:schemeClr val="tx2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8711FA-13D6-9104-7A8A-D8FB49141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36796" y="25608470"/>
            <a:ext cx="9913643" cy="762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3658666" rtl="0" eaLnBrk="1" latinLnBrk="0" hangingPunct="1">
              <a:defRPr sz="3200" b="0" i="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1829330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8666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7998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7334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6664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6002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5334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4672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6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5"/>
            <a:ext cx="24387175" cy="12001502"/>
          </a:xfrm>
          <a:prstGeom prst="rect">
            <a:avLst/>
          </a:prstGeom>
          <a:solidFill>
            <a:srgbClr val="E8F2FD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18" tIns="91418" rIns="91418" bIns="914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8" y="384049"/>
            <a:ext cx="11050589" cy="4573590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8" y="11270451"/>
            <a:ext cx="4937889" cy="1960921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78" indent="-255978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56" indent="-255978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32" indent="-255978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6" y="11266821"/>
            <a:ext cx="4937889" cy="1960921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78" indent="-255978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56" indent="-255978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32" indent="-255978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5" y="12526966"/>
            <a:ext cx="163830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1541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3223" y="6167693"/>
            <a:ext cx="3460733" cy="13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47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777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909-E1BD-4148-881B-155198A7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1E5A-78BC-49B6-B482-31B4A2F27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3327402"/>
            <a:ext cx="22590125" cy="3439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8AAF-8396-45A6-951A-CD391FB8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EAE-0C86-46E7-BABA-BA9476CF5EB0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1CF2-BB72-44A8-8EFB-C6C0BFB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C6BB-2B38-4154-9072-44098AD3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EA-7525-42EB-8787-CCD8D7C58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3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22990861" y="12776201"/>
            <a:ext cx="876322" cy="7302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16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36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4236769" y="13020559"/>
            <a:ext cx="3932522" cy="301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1600" dirty="0">
                <a:solidFill>
                  <a:schemeClr val="tx1"/>
                </a:solidFill>
                <a:latin typeface="+mj-lt"/>
              </a:rPr>
              <a:t>2024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IBM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1186197" y="1623663"/>
            <a:ext cx="21933942" cy="70788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4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Form logo">
            <a:extLst>
              <a:ext uri="{FF2B5EF4-FFF2-40B4-BE49-F238E27FC236}">
                <a16:creationId xmlns:a16="http://schemas.microsoft.com/office/drawing/2014/main" id="{86F1E929-5AA3-36D0-037C-C5DC043AF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0" y="12780970"/>
            <a:ext cx="3332914" cy="7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2859088"/>
          </a:xfrm>
        </p:spPr>
        <p:txBody>
          <a:bodyPr rIns="457200"/>
          <a:lstStyle>
            <a:lvl1pPr>
              <a:lnSpc>
                <a:spcPct val="100000"/>
              </a:lnSpc>
              <a:defRPr sz="8598" b="0" i="0">
                <a:solidFill>
                  <a:schemeClr val="tx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44440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plain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38885" y="12938839"/>
            <a:ext cx="273618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33F7B7-5AD6-1E43-4FD9-3C700AC2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95" y="383874"/>
            <a:ext cx="14691983" cy="2859088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rgbClr val="0E61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35064-C07D-8DDB-D4E0-08321E02C4B8}"/>
              </a:ext>
            </a:extLst>
          </p:cNvPr>
          <p:cNvSpPr txBox="1"/>
          <p:nvPr userDrawn="1"/>
        </p:nvSpPr>
        <p:spPr>
          <a:xfrm>
            <a:off x="3790616" y="1563756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888930" indent="-893498" algn="l" defTabSz="4876800">
              <a:spcBef>
                <a:spcPts val="5800"/>
              </a:spcBef>
              <a:buSzPct val="100000"/>
              <a:buFontTx/>
              <a:buChar char="–"/>
            </a:pPr>
            <a:endParaRPr lang="en-US" sz="72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0115-DC22-9D93-2F7B-54C658F9E322}"/>
              </a:ext>
            </a:extLst>
          </p:cNvPr>
          <p:cNvSpPr txBox="1"/>
          <p:nvPr userDrawn="1"/>
        </p:nvSpPr>
        <p:spPr>
          <a:xfrm>
            <a:off x="6626949" y="145774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888930" indent="-893498" algn="l" defTabSz="4876800">
              <a:spcBef>
                <a:spcPts val="5800"/>
              </a:spcBef>
              <a:buSzPct val="100000"/>
              <a:buFontTx/>
              <a:buChar char="–"/>
            </a:pPr>
            <a:endParaRPr lang="en-US" sz="72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06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F4DF1-C4C0-86E5-9599-E19B4F094EAB}"/>
              </a:ext>
            </a:extLst>
          </p:cNvPr>
          <p:cNvSpPr>
            <a:spLocks/>
          </p:cNvSpPr>
          <p:nvPr userDrawn="1"/>
        </p:nvSpPr>
        <p:spPr bwMode="auto">
          <a:xfrm>
            <a:off x="0" y="4987"/>
            <a:ext cx="24387175" cy="2491938"/>
          </a:xfrm>
          <a:prstGeom prst="rect">
            <a:avLst/>
          </a:prstGeom>
          <a:solidFill>
            <a:srgbClr val="E8F2F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356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51"/>
            <a:ext cx="17138773" cy="1683714"/>
          </a:xfrm>
        </p:spPr>
        <p:txBody>
          <a:bodyPr/>
          <a:lstStyle>
            <a:lvl1pPr>
              <a:lnSpc>
                <a:spcPct val="100000"/>
              </a:lnSpc>
              <a:defRPr sz="7466" b="0" i="0"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2146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F4DF1-C4C0-86E5-9599-E19B4F094EAB}"/>
              </a:ext>
            </a:extLst>
          </p:cNvPr>
          <p:cNvSpPr>
            <a:spLocks/>
          </p:cNvSpPr>
          <p:nvPr userDrawn="1"/>
        </p:nvSpPr>
        <p:spPr bwMode="auto">
          <a:xfrm>
            <a:off x="0" y="4987"/>
            <a:ext cx="24387175" cy="2491938"/>
          </a:xfrm>
          <a:prstGeom prst="rect">
            <a:avLst/>
          </a:prstGeom>
          <a:solidFill>
            <a:srgbClr val="E8F2F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356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51"/>
            <a:ext cx="22768596" cy="1683714"/>
          </a:xfrm>
        </p:spPr>
        <p:txBody>
          <a:bodyPr/>
          <a:lstStyle>
            <a:lvl1pPr>
              <a:lnSpc>
                <a:spcPct val="100000"/>
              </a:lnSpc>
              <a:defRPr sz="7466" b="0" i="0"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5F3FBB50-F189-FBD4-6ECB-8B87E8AFDE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3" y="2880060"/>
            <a:ext cx="22776341" cy="3288080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defRPr sz="4800">
                <a:solidFill>
                  <a:schemeClr val="tx1"/>
                </a:solidFill>
              </a:defRPr>
            </a:lvl1pPr>
            <a:lvl2pPr marL="613820" indent="-61382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tabLst/>
              <a:defRPr sz="4266">
                <a:solidFill>
                  <a:schemeClr val="tx1"/>
                </a:solidFill>
              </a:defRPr>
            </a:lvl2pPr>
            <a:lvl3pPr marL="1227636" indent="-61382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tabLst/>
              <a:defRPr sz="3734">
                <a:solidFill>
                  <a:schemeClr val="tx1"/>
                </a:solidFill>
              </a:defRPr>
            </a:lvl3pPr>
            <a:lvl4pPr marL="1684824" indent="-457188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tabLst/>
              <a:defRPr sz="3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951642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F4DF1-C4C0-86E5-9599-E19B4F094EAB}"/>
              </a:ext>
            </a:extLst>
          </p:cNvPr>
          <p:cNvSpPr>
            <a:spLocks/>
          </p:cNvSpPr>
          <p:nvPr userDrawn="1"/>
        </p:nvSpPr>
        <p:spPr bwMode="auto">
          <a:xfrm>
            <a:off x="0" y="4987"/>
            <a:ext cx="24387175" cy="2491938"/>
          </a:xfrm>
          <a:prstGeom prst="rect">
            <a:avLst/>
          </a:prstGeom>
          <a:solidFill>
            <a:srgbClr val="E8F2F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356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51"/>
            <a:ext cx="22768596" cy="1683714"/>
          </a:xfrm>
        </p:spPr>
        <p:txBody>
          <a:bodyPr/>
          <a:lstStyle>
            <a:lvl1pPr>
              <a:lnSpc>
                <a:spcPct val="100000"/>
              </a:lnSpc>
              <a:defRPr sz="7466" b="0" i="0"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9F3F83C-20F1-4C28-53B3-1493D4C2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38387" y="2875989"/>
            <a:ext cx="11617515" cy="31854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400">
                <a:solidFill>
                  <a:schemeClr val="tx1"/>
                </a:solidFill>
              </a:defRPr>
            </a:lvl1pPr>
            <a:lvl2pPr marL="402316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4266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2pPr>
            <a:lvl3pPr marL="80463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734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3pPr>
            <a:lvl4pPr marL="111551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200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5E7AE10-93CE-6B24-70B3-99A8BBF2B1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2875989"/>
            <a:ext cx="11617515" cy="31854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400">
                <a:solidFill>
                  <a:schemeClr val="tx1"/>
                </a:solidFill>
              </a:defRPr>
            </a:lvl1pPr>
            <a:lvl2pPr marL="402316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4266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2pPr>
            <a:lvl3pPr marL="80463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734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3pPr>
            <a:lvl4pPr marL="1115514" marR="0" indent="-402316" algn="l" defTabSz="243834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lang="en-US" sz="3200" b="0" i="0" u="none" strike="noStrike" kern="1200" cap="none" spc="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IBM Plex Sans Ligh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1065048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, 3 callouts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419DEC-1EAB-0E41-97F6-D3355A4718EA}"/>
              </a:ext>
            </a:extLst>
          </p:cNvPr>
          <p:cNvSpPr/>
          <p:nvPr userDrawn="1"/>
        </p:nvSpPr>
        <p:spPr bwMode="auto">
          <a:xfrm>
            <a:off x="1" y="897"/>
            <a:ext cx="6096000" cy="13714214"/>
          </a:xfrm>
          <a:prstGeom prst="rect">
            <a:avLst/>
          </a:prstGeom>
          <a:solidFill>
            <a:srgbClr val="EEF6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0" tIns="91430" rIns="91430" bIns="91430" numCol="1" rtlCol="0" anchor="t" anchorCtr="0" compatLnSpc="1">
            <a:prstTxWarp prst="textNoShape">
              <a:avLst/>
            </a:prstTxWarp>
          </a:bodyPr>
          <a:lstStyle/>
          <a:p>
            <a:pPr defTabSz="914196" fontAlgn="base">
              <a:spcBef>
                <a:spcPct val="0"/>
              </a:spcBef>
              <a:spcAft>
                <a:spcPct val="0"/>
              </a:spcAft>
            </a:pPr>
            <a:endParaRPr lang="ru-UA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463338"/>
            <a:ext cx="4949826" cy="2859088"/>
          </a:xfrm>
        </p:spPr>
        <p:txBody>
          <a:bodyPr/>
          <a:lstStyle>
            <a:lvl1pPr marL="0" marR="0" indent="0" algn="l" defTabSz="24383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466" b="0" i="0" u="none" strike="noStrike" cap="none" spc="0" baseline="0" dirty="0">
                <a:solidFill>
                  <a:schemeClr val="tx2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8711FA-13D6-9104-7A8A-D8FB49141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36796" y="25608470"/>
            <a:ext cx="9913643" cy="762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3658666" rtl="0" eaLnBrk="1" latinLnBrk="0" hangingPunct="1">
              <a:defRPr sz="3200" b="0" i="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1829330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8666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7998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7334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6664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6002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5334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4672" algn="l" defTabSz="3658666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706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909-E1BD-4148-881B-155198A7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1E5A-78BC-49B6-B482-31B4A2F27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3327402"/>
            <a:ext cx="22590125" cy="3439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8AAF-8396-45A6-951A-CD391FB8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EAE-0C86-46E7-BABA-BA9476CF5EB0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1CF2-BB72-44A8-8EFB-C6C0BFB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C6BB-2B38-4154-9072-44098AD3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6CEA-7525-42EB-8787-CCD8D7C58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82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Cloud SKO1 / Cloud POV / January 19, 2023 / © 2023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  <p:sldLayoutId id="2147483963" r:id="rId47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5" y="12939015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3" y="576073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lvl="0"/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400"/>
            <a:ext cx="22590125" cy="249299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rtlCol="0">
            <a:spAutoFit/>
          </a:bodyPr>
          <a:lstStyle/>
          <a:p>
            <a:pPr marL="761980" lvl="0" indent="-761980" defTabSz="1829242">
              <a:buChar char="•"/>
            </a:pPr>
            <a:r>
              <a:rPr dirty="0"/>
              <a:t>Body Level One</a:t>
            </a:r>
          </a:p>
          <a:p>
            <a:pPr marL="914620" lvl="1" defTabSz="1829242"/>
            <a:r>
              <a:rPr dirty="0"/>
              <a:t>Body Level Two</a:t>
            </a:r>
            <a:endParaRPr lang="en-CA" dirty="0"/>
          </a:p>
          <a:p>
            <a:pPr marL="1829242" lvl="2" defTabSz="1829242"/>
            <a:r>
              <a:rPr lang="en-CA" dirty="0"/>
              <a:t>Body Level Three</a:t>
            </a:r>
          </a:p>
          <a:p>
            <a:pPr marL="2743862" lvl="3" defTabSz="1829242"/>
            <a:r>
              <a:rPr lang="en-CA"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7" y="12804236"/>
            <a:ext cx="4956175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94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ransition spd="med"/>
  <p:hf sldNum="0" hdr="0" ftr="0" dt="0"/>
  <p:txStyles>
    <p:titleStyle>
      <a:lvl1pPr marL="0" marR="0" indent="0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66" b="0" i="0" u="none" strike="noStrike" cap="none" spc="0" baseline="0" dirty="0">
          <a:solidFill>
            <a:schemeClr val="tx2"/>
          </a:solidFill>
          <a:uFillTx/>
          <a:latin typeface="IBM Plex Sans Light" panose="020B0403050203000203" pitchFamily="34" charset="0"/>
          <a:ea typeface="+mj-ea"/>
          <a:cs typeface="+mj-cs"/>
          <a:sym typeface="IBM Plex Sans Light"/>
        </a:defRPr>
      </a:lvl1pPr>
      <a:lvl2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58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2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68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42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None/>
        <a:tabLst/>
        <a:defRPr sz="4800" b="0" i="0" u="none" strike="noStrike" kern="1200" cap="none" spc="0" baseline="0" dirty="0">
          <a:solidFill>
            <a:schemeClr val="tx1"/>
          </a:solidFill>
          <a:effectLst/>
          <a:uFillTx/>
          <a:latin typeface="IBM Plex Sans Light" panose="020B0403050203000203" pitchFamily="34" charset="0"/>
          <a:ea typeface="+mn-ea"/>
          <a:cs typeface="+mn-cs"/>
          <a:sym typeface="IBM Plex Sans Light"/>
        </a:defRPr>
      </a:lvl1pPr>
      <a:lvl2pPr marL="327592" marR="0" indent="-327592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lang="en-CA" sz="3600" b="0" i="0" u="none" strike="noStrike" kern="1200" cap="none" spc="0" baseline="0" dirty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2pPr>
      <a:lvl3pPr marL="658784" marR="0" indent="-327592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lang="en-CA" sz="3600" b="0" i="0" u="none" strike="noStrike" kern="1200" cap="none" spc="0" baseline="0" dirty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3pPr>
      <a:lvl4pPr marL="986376" marR="0" indent="-327592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lang="en-CA" sz="3600" b="0" i="0" u="none" strike="noStrike" kern="1200" cap="none" spc="0" baseline="0" dirty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4pPr>
      <a:lvl5pPr marL="685782" marR="0" indent="0" algn="l" defTabSz="2438340" rtl="0" eaLnBrk="1" latinLnBrk="0" hangingPunct="1">
        <a:lnSpc>
          <a:spcPct val="110000"/>
        </a:lnSpc>
        <a:spcBef>
          <a:spcPts val="2902"/>
        </a:spcBef>
        <a:spcAft>
          <a:spcPts val="0"/>
        </a:spcAft>
        <a:buClrTx/>
        <a:buSzPct val="100000"/>
        <a:buFont typeface="Arial" panose="020B0604020202020204" pitchFamily="34" charset="0"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16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576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136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694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84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64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48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32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14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898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882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862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5" y="12939015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3" y="576073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lvl="0"/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400"/>
            <a:ext cx="22590125" cy="249299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rtlCol="0">
            <a:spAutoFit/>
          </a:bodyPr>
          <a:lstStyle/>
          <a:p>
            <a:pPr marL="761980" lvl="0" indent="-761980" defTabSz="1829242">
              <a:buChar char="•"/>
            </a:pPr>
            <a:r>
              <a:rPr dirty="0"/>
              <a:t>Body Level One</a:t>
            </a:r>
          </a:p>
          <a:p>
            <a:pPr marL="914620" lvl="1" defTabSz="1829242"/>
            <a:r>
              <a:rPr dirty="0"/>
              <a:t>Body Level Two</a:t>
            </a:r>
            <a:endParaRPr lang="en-CA" dirty="0"/>
          </a:p>
          <a:p>
            <a:pPr marL="1829242" lvl="2" defTabSz="1829242"/>
            <a:r>
              <a:rPr lang="en-CA" dirty="0"/>
              <a:t>Body Level Three</a:t>
            </a:r>
          </a:p>
          <a:p>
            <a:pPr marL="2743862" lvl="3" defTabSz="1829242"/>
            <a:r>
              <a:rPr lang="en-CA"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7" y="12804236"/>
            <a:ext cx="4956175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39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</p:sldLayoutIdLst>
  <p:transition spd="med"/>
  <p:hf sldNum="0" hdr="0" ftr="0" dt="0"/>
  <p:txStyles>
    <p:titleStyle>
      <a:lvl1pPr marL="0" marR="0" indent="0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66" b="0" i="0" u="none" strike="noStrike" cap="none" spc="0" baseline="0" dirty="0">
          <a:solidFill>
            <a:schemeClr val="tx2"/>
          </a:solidFill>
          <a:uFillTx/>
          <a:latin typeface="IBM Plex Sans Light" panose="020B0403050203000203" pitchFamily="34" charset="0"/>
          <a:ea typeface="+mj-ea"/>
          <a:cs typeface="+mj-cs"/>
          <a:sym typeface="IBM Plex Sans Light"/>
        </a:defRPr>
      </a:lvl1pPr>
      <a:lvl2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58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2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680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42" algn="l" defTabSz="243834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None/>
        <a:tabLst/>
        <a:defRPr sz="4800" b="0" i="0" u="none" strike="noStrike" kern="1200" cap="none" spc="0" baseline="0" dirty="0">
          <a:solidFill>
            <a:schemeClr val="tx1"/>
          </a:solidFill>
          <a:effectLst/>
          <a:uFillTx/>
          <a:latin typeface="IBM Plex Sans Light" panose="020B0403050203000203" pitchFamily="34" charset="0"/>
          <a:ea typeface="+mn-ea"/>
          <a:cs typeface="+mn-cs"/>
          <a:sym typeface="IBM Plex Sans Light"/>
        </a:defRPr>
      </a:lvl1pPr>
      <a:lvl2pPr marL="327592" marR="0" indent="-327592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lang="en-CA" sz="3600" b="0" i="0" u="none" strike="noStrike" kern="1200" cap="none" spc="0" baseline="0" dirty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2pPr>
      <a:lvl3pPr marL="658784" marR="0" indent="-327592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lang="en-CA" sz="3600" b="0" i="0" u="none" strike="noStrike" kern="1200" cap="none" spc="0" baseline="0" dirty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3pPr>
      <a:lvl4pPr marL="986376" marR="0" indent="-327592" algn="l" defTabSz="243834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lang="en-CA" sz="3600" b="0" i="0" u="none" strike="noStrike" kern="1200" cap="none" spc="0" baseline="0" dirty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4pPr>
      <a:lvl5pPr marL="685782" marR="0" indent="0" algn="l" defTabSz="2438340" rtl="0" eaLnBrk="1" latinLnBrk="0" hangingPunct="1">
        <a:lnSpc>
          <a:spcPct val="110000"/>
        </a:lnSpc>
        <a:spcBef>
          <a:spcPts val="2902"/>
        </a:spcBef>
        <a:spcAft>
          <a:spcPts val="0"/>
        </a:spcAft>
        <a:buClrTx/>
        <a:buSzPct val="100000"/>
        <a:buFont typeface="Arial" panose="020B0604020202020204" pitchFamily="34" charset="0"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16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576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136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694" marR="0" indent="-388998" algn="l" defTabSz="2438340" rtl="0" eaLnBrk="1" latinLnBrk="0" hangingPunct="1">
        <a:lnSpc>
          <a:spcPct val="100000"/>
        </a:lnSpc>
        <a:spcBef>
          <a:spcPts val="2902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84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64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48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32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14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898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882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862" algn="r" defTabSz="18292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IAAS-Solutions/vcfaas_dynamic_workloads/schedul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IAAS-Solutions/vcfaas_dynamic_workloads/schedul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5" Type="http://schemas.openxmlformats.org/officeDocument/2006/relationships/hyperlink" Target="https://github.ibm.com/IAAS-Solutions/vcfaas_dynamic_workloads/tree/main/code_engine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IAAS-Solutions/vcfaas_dynamic_workloads/tree/main/code_eng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BBA4C554-ACB7-14F7-B023-AB53D065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6" y="709281"/>
            <a:ext cx="16091064" cy="1209166"/>
          </a:xfrm>
          <a:ln w="12700">
            <a:miter lim="400000"/>
          </a:ln>
        </p:spPr>
        <p:txBody>
          <a:bodyPr lIns="0" tIns="0" rIns="457200" bIns="0"/>
          <a:lstStyle/>
          <a:p>
            <a:r>
              <a:rPr lang="en-GB" sz="6400" dirty="0">
                <a:solidFill>
                  <a:srgbClr val="0E61FF"/>
                </a:solidFill>
              </a:rPr>
              <a:t>VCFAAS Scheduler</a:t>
            </a:r>
            <a:endParaRPr lang="en-US" sz="6400" dirty="0">
              <a:solidFill>
                <a:srgbClr val="0E61FF"/>
              </a:solidFill>
            </a:endParaRPr>
          </a:p>
        </p:txBody>
      </p:sp>
      <p:pic>
        <p:nvPicPr>
          <p:cNvPr id="6" name="Picture Placeholder 7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2E6A495F-E06F-6C46-F7A9-41770D68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13" r="25313"/>
          <a:stretch>
            <a:fillRect/>
          </a:stretch>
        </p:blipFill>
        <p:spPr>
          <a:xfrm>
            <a:off x="13888278" y="64342"/>
            <a:ext cx="10498897" cy="11948528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BE773-DE0F-66E6-92A8-C25F2C887771}"/>
              </a:ext>
            </a:extLst>
          </p:cNvPr>
          <p:cNvSpPr txBox="1"/>
          <p:nvPr/>
        </p:nvSpPr>
        <p:spPr>
          <a:xfrm>
            <a:off x="130145" y="11634330"/>
            <a:ext cx="15116112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09709-E6C5-A86F-227A-8EAB3982509A}"/>
              </a:ext>
            </a:extLst>
          </p:cNvPr>
          <p:cNvSpPr txBox="1"/>
          <p:nvPr/>
        </p:nvSpPr>
        <p:spPr>
          <a:xfrm>
            <a:off x="368135" y="5438441"/>
            <a:ext cx="13609121" cy="120032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GB" sz="3600" dirty="0"/>
              <a:t>Example of automatic management of Virtual Machines</a:t>
            </a:r>
            <a:br>
              <a:rPr lang="en-GB" sz="3600" dirty="0"/>
            </a:br>
            <a:r>
              <a:rPr lang="en-US" sz="2400" dirty="0">
                <a:solidFill>
                  <a:prstClr val="black"/>
                </a:solidFill>
                <a:latin typeface="Arial" panose="020B0604020202020204"/>
                <a:hlinkClick r:id="rId3"/>
              </a:rPr>
              <a:t>https://github.ibm.com/IAAS-Solutions/vcfaas_dynamic_workloads</a:t>
            </a:r>
            <a:r>
              <a:rPr lang="en-GB" sz="3600" dirty="0"/>
              <a:t>  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838315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23ED83DC-7642-9F52-FA4E-630032AE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9" y="536448"/>
            <a:ext cx="22285706" cy="924217"/>
          </a:xfrm>
          <a:ln w="12700">
            <a:miter lim="400000"/>
          </a:ln>
        </p:spPr>
        <p:txBody>
          <a:bodyPr lIns="0" tIns="0" rIns="914400" bIns="0"/>
          <a:lstStyle/>
          <a:p>
            <a:r>
              <a:rPr lang="en-GB" sz="4400" dirty="0">
                <a:solidFill>
                  <a:srgbClr val="0F6DFF"/>
                </a:solidFill>
                <a:latin typeface="IBM Plex Sans" charset="0"/>
              </a:rPr>
              <a:t>Overview</a:t>
            </a:r>
            <a:endParaRPr lang="en-US" sz="440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E892F2D-7B03-ABA8-44AE-C3B1BE8BE416}"/>
              </a:ext>
            </a:extLst>
          </p:cNvPr>
          <p:cNvSpPr txBox="1">
            <a:spLocks/>
          </p:cNvSpPr>
          <p:nvPr/>
        </p:nvSpPr>
        <p:spPr>
          <a:xfrm>
            <a:off x="412730" y="1489740"/>
            <a:ext cx="22585084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1825485-2D11-8400-8E02-C2BB7C9D184C}"/>
              </a:ext>
            </a:extLst>
          </p:cNvPr>
          <p:cNvSpPr txBox="1">
            <a:spLocks/>
          </p:cNvSpPr>
          <p:nvPr/>
        </p:nvSpPr>
        <p:spPr>
          <a:xfrm>
            <a:off x="381794" y="2461756"/>
            <a:ext cx="4103388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52356-3302-0E9F-4CC8-44BEE1A02E09}"/>
              </a:ext>
            </a:extLst>
          </p:cNvPr>
          <p:cNvSpPr txBox="1"/>
          <p:nvPr/>
        </p:nvSpPr>
        <p:spPr>
          <a:xfrm>
            <a:off x="562418" y="1564257"/>
            <a:ext cx="21860259" cy="10906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3200" b="1" dirty="0">
                <a:solidFill>
                  <a:prstClr val="black"/>
                </a:solidFill>
                <a:latin typeface="Arial" panose="020B0604020202020204"/>
              </a:rPr>
              <a:t>Goal </a:t>
            </a: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– To provide a simple example of managing the automatic stopping and starting of Virtual Machines in an IBM Cloud For VMware As A Service environment (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/>
              </a:rPr>
              <a:t>VCFaaS</a:t>
            </a: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).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/>
              </a:rPr>
              <a:t> </a:t>
            </a:r>
          </a:p>
        </p:txBody>
      </p:sp>
      <p:pic>
        <p:nvPicPr>
          <p:cNvPr id="12" name="Picture 11" descr="A diagram of a service&#10;&#10;Description automatically generated">
            <a:extLst>
              <a:ext uri="{FF2B5EF4-FFF2-40B4-BE49-F238E27FC236}">
                <a16:creationId xmlns:a16="http://schemas.microsoft.com/office/drawing/2014/main" id="{F0237C89-6211-1C9E-3EA7-6B873041D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8" y="4035114"/>
            <a:ext cx="10992983" cy="7211140"/>
          </a:xfrm>
          <a:prstGeom prst="rect">
            <a:avLst/>
          </a:prstGeom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2601268C-0FFE-32C4-D25F-1A9AEB273785}"/>
              </a:ext>
            </a:extLst>
          </p:cNvPr>
          <p:cNvSpPr txBox="1">
            <a:spLocks/>
          </p:cNvSpPr>
          <p:nvPr/>
        </p:nvSpPr>
        <p:spPr>
          <a:xfrm>
            <a:off x="562418" y="3110897"/>
            <a:ext cx="4103388" cy="92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914400" bIns="0"/>
          <a:lstStyle>
            <a:lvl1pPr marL="0" marR="0" indent="0" algn="l" defTabSz="2438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E61FF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GB" sz="3200" b="1" kern="0" dirty="0">
                <a:solidFill>
                  <a:srgbClr val="0F6DFF"/>
                </a:solidFill>
                <a:latin typeface="IBM Plex Sans" charset="0"/>
              </a:rPr>
              <a:t>Architecture</a:t>
            </a:r>
            <a:endParaRPr lang="en-US" sz="3200" b="1" kern="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5053B6DB-3EF0-F9C9-BC0C-5D56E80A54A2}"/>
              </a:ext>
            </a:extLst>
          </p:cNvPr>
          <p:cNvSpPr txBox="1">
            <a:spLocks/>
          </p:cNvSpPr>
          <p:nvPr/>
        </p:nvSpPr>
        <p:spPr>
          <a:xfrm>
            <a:off x="13570165" y="3679910"/>
            <a:ext cx="5667404" cy="51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914400" bIns="0"/>
          <a:lstStyle>
            <a:lvl1pPr marL="0" marR="0" indent="0" algn="l" defTabSz="2438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E61FF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GB" sz="3200" b="1" kern="0" dirty="0">
                <a:solidFill>
                  <a:srgbClr val="0F6DFF"/>
                </a:solidFill>
                <a:latin typeface="IBM Plex Sans" charset="0"/>
              </a:rPr>
              <a:t>Use Cases / benefits</a:t>
            </a:r>
            <a:endParaRPr lang="en-US" sz="3200" b="1" kern="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74976-C466-B32D-FF21-5F094CEFAAC7}"/>
              </a:ext>
            </a:extLst>
          </p:cNvPr>
          <p:cNvSpPr txBox="1"/>
          <p:nvPr/>
        </p:nvSpPr>
        <p:spPr>
          <a:xfrm>
            <a:off x="13570164" y="4287542"/>
            <a:ext cx="8678341" cy="346665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457200" indent="-457200" defTabSz="1461540">
              <a:lnSpc>
                <a:spcPct val="105000"/>
              </a:lnSpc>
              <a:spcBef>
                <a:spcPts val="800"/>
              </a:spcBef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Fine grain control of resource costs</a:t>
            </a:r>
          </a:p>
          <a:p>
            <a:pPr marL="457200" indent="-457200" defTabSz="1461540">
              <a:lnSpc>
                <a:spcPct val="105000"/>
              </a:lnSpc>
              <a:spcBef>
                <a:spcPts val="800"/>
              </a:spcBef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Automatically stop test environments out of business hours.</a:t>
            </a:r>
          </a:p>
          <a:p>
            <a:pPr marL="457200" indent="-457200" defTabSz="1461540">
              <a:lnSpc>
                <a:spcPct val="105000"/>
              </a:lnSpc>
              <a:spcBef>
                <a:spcPts val="800"/>
              </a:spcBef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Expand Virtual Machines in periods of known high use (for example: end of month)</a:t>
            </a:r>
          </a:p>
          <a:p>
            <a:pPr marL="457200" indent="-457200" defTabSz="1461540">
              <a:lnSpc>
                <a:spcPct val="105000"/>
              </a:lnSpc>
              <a:spcBef>
                <a:spcPts val="800"/>
              </a:spcBef>
              <a:buFontTx/>
              <a:buChar char="-"/>
              <a:defRPr/>
            </a:pPr>
            <a:endParaRPr lang="en-US" sz="3200" b="1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B0880-C263-8BCD-34D0-E100437A3527}"/>
              </a:ext>
            </a:extLst>
          </p:cNvPr>
          <p:cNvSpPr txBox="1"/>
          <p:nvPr/>
        </p:nvSpPr>
        <p:spPr>
          <a:xfrm>
            <a:off x="13570165" y="585651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A1299E58-CA75-2CEA-8191-30E9D1DF6775}"/>
              </a:ext>
            </a:extLst>
          </p:cNvPr>
          <p:cNvSpPr txBox="1">
            <a:spLocks/>
          </p:cNvSpPr>
          <p:nvPr/>
        </p:nvSpPr>
        <p:spPr>
          <a:xfrm>
            <a:off x="13570165" y="7831894"/>
            <a:ext cx="2572512" cy="66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914400" bIns="0"/>
          <a:lstStyle>
            <a:lvl1pPr marL="0" marR="0" indent="0" algn="l" defTabSz="2438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E61FF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GB" sz="3200" b="1" kern="0" dirty="0">
                <a:solidFill>
                  <a:srgbClr val="0F6DFF"/>
                </a:solidFill>
                <a:latin typeface="IBM Plex Sans" charset="0"/>
              </a:rPr>
              <a:t>Notes</a:t>
            </a:r>
            <a:endParaRPr lang="en-US" sz="3200" b="1" kern="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2E85E-24EB-9C7B-A243-49F5D504BB23}"/>
              </a:ext>
            </a:extLst>
          </p:cNvPr>
          <p:cNvSpPr txBox="1"/>
          <p:nvPr/>
        </p:nvSpPr>
        <p:spPr>
          <a:xfrm>
            <a:off x="13570163" y="8493369"/>
            <a:ext cx="8678341" cy="212474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Will only benefit environments where hourly resource billing is active. As such, this method will not reduce costs in a dedicated environment.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69E06-A883-01CB-2193-B0E792BBF57F}"/>
              </a:ext>
            </a:extLst>
          </p:cNvPr>
          <p:cNvSpPr txBox="1"/>
          <p:nvPr/>
        </p:nvSpPr>
        <p:spPr>
          <a:xfrm>
            <a:off x="13570163" y="9742263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7E74E4-7EC7-C806-AFB7-DA718D8FCAC8}"/>
              </a:ext>
            </a:extLst>
          </p:cNvPr>
          <p:cNvSpPr txBox="1"/>
          <p:nvPr/>
        </p:nvSpPr>
        <p:spPr>
          <a:xfrm>
            <a:off x="562418" y="11426605"/>
            <a:ext cx="10992983" cy="94359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latin typeface="Arial" panose="020B0604020202020204"/>
              </a:rPr>
              <a:t>Scheduler:	</a:t>
            </a:r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Custom python script</a:t>
            </a:r>
          </a:p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latin typeface="Arial" panose="020B0604020202020204"/>
              </a:rPr>
              <a:t>Code Engine:	</a:t>
            </a:r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Executes and manages the script</a:t>
            </a:r>
          </a:p>
        </p:txBody>
      </p:sp>
    </p:spTree>
    <p:extLst>
      <p:ext uri="{BB962C8B-B14F-4D97-AF65-F5344CB8AC3E}">
        <p14:creationId xmlns:p14="http://schemas.microsoft.com/office/powerpoint/2010/main" val="36114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1B6A0-42F4-C042-3976-847371652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288CBC53-4210-A402-BA3A-C1E07A20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9" y="536448"/>
            <a:ext cx="22285706" cy="924217"/>
          </a:xfrm>
          <a:ln w="12700">
            <a:miter lim="400000"/>
          </a:ln>
        </p:spPr>
        <p:txBody>
          <a:bodyPr lIns="0" tIns="0" rIns="914400" bIns="0"/>
          <a:lstStyle/>
          <a:p>
            <a:r>
              <a:rPr lang="en-GB" sz="4400" dirty="0">
                <a:solidFill>
                  <a:srgbClr val="0F6DFF"/>
                </a:solidFill>
                <a:latin typeface="IBM Plex Sans" charset="0"/>
              </a:rPr>
              <a:t>Scheduler</a:t>
            </a:r>
            <a:endParaRPr lang="en-US" sz="440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2CF4240-514A-A6A2-0074-CAB533CA8394}"/>
              </a:ext>
            </a:extLst>
          </p:cNvPr>
          <p:cNvSpPr txBox="1">
            <a:spLocks/>
          </p:cNvSpPr>
          <p:nvPr/>
        </p:nvSpPr>
        <p:spPr>
          <a:xfrm>
            <a:off x="412730" y="1489740"/>
            <a:ext cx="22585084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5CCF776-DE69-60FE-1CB0-DB1582BFFA9A}"/>
              </a:ext>
            </a:extLst>
          </p:cNvPr>
          <p:cNvSpPr txBox="1">
            <a:spLocks/>
          </p:cNvSpPr>
          <p:nvPr/>
        </p:nvSpPr>
        <p:spPr>
          <a:xfrm>
            <a:off x="381794" y="2461756"/>
            <a:ext cx="4103388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99EF7-9A65-DEAE-4B7E-E4C68D9EC053}"/>
              </a:ext>
            </a:extLst>
          </p:cNvPr>
          <p:cNvSpPr txBox="1"/>
          <p:nvPr/>
        </p:nvSpPr>
        <p:spPr>
          <a:xfrm>
            <a:off x="562418" y="1564257"/>
            <a:ext cx="21860259" cy="10906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The sample Scheduler is a purpose built custom Python script which can be run on any Python V3.8 or above platform. The code is located here -&gt;  </a:t>
            </a:r>
            <a:r>
              <a:rPr lang="en-US" sz="3200" dirty="0">
                <a:solidFill>
                  <a:prstClr val="black"/>
                </a:solidFill>
                <a:latin typeface="Arial" panose="020B0604020202020204"/>
                <a:hlinkClick r:id="rId3"/>
              </a:rPr>
              <a:t>https://github.ibm.com/IAAS-Solutions/vcfaas_dynamic_workloads/scheduler</a:t>
            </a:r>
            <a:endParaRPr lang="en-US" sz="3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C8F5C-6C04-6E23-10D3-82896D55E309}"/>
              </a:ext>
            </a:extLst>
          </p:cNvPr>
          <p:cNvSpPr txBox="1"/>
          <p:nvPr/>
        </p:nvSpPr>
        <p:spPr>
          <a:xfrm>
            <a:off x="562418" y="469592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E12C736-6373-1C38-4F26-A4085967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46" y="3165751"/>
            <a:ext cx="10663569" cy="577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96D925-0982-6893-E51C-2C6F230F5F95}"/>
              </a:ext>
            </a:extLst>
          </p:cNvPr>
          <p:cNvSpPr txBox="1"/>
          <p:nvPr/>
        </p:nvSpPr>
        <p:spPr>
          <a:xfrm>
            <a:off x="819185" y="9680887"/>
            <a:ext cx="21603492" cy="232993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The script is long running and will build a list of stop/start actions similar to CRON and execute the appropriate action at a time designated by the value of the tag.</a:t>
            </a:r>
          </a:p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endParaRPr lang="en-US" sz="3200" dirty="0">
              <a:solidFill>
                <a:prstClr val="black"/>
              </a:solidFill>
              <a:latin typeface="Arial" panose="020B0604020202020204"/>
            </a:endParaRPr>
          </a:p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The repo includes </a:t>
            </a:r>
            <a:r>
              <a:rPr lang="en-US" sz="3200" dirty="0">
                <a:solidFill>
                  <a:prstClr val="black"/>
                </a:solidFill>
                <a:latin typeface="Arial" panose="020B0604020202020204"/>
                <a:hlinkClick r:id="rId5"/>
              </a:rPr>
              <a:t>scripts</a:t>
            </a: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 to build, run and delete the code engine job</a:t>
            </a:r>
          </a:p>
        </p:txBody>
      </p:sp>
    </p:spTree>
    <p:extLst>
      <p:ext uri="{BB962C8B-B14F-4D97-AF65-F5344CB8AC3E}">
        <p14:creationId xmlns:p14="http://schemas.microsoft.com/office/powerpoint/2010/main" val="16829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ADAC-4147-1973-63EE-262ED2F1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89FA48E6-FD66-083B-C937-04B880B2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9" y="536448"/>
            <a:ext cx="22285706" cy="924217"/>
          </a:xfrm>
          <a:ln w="12700">
            <a:miter lim="400000"/>
          </a:ln>
        </p:spPr>
        <p:txBody>
          <a:bodyPr lIns="0" tIns="0" rIns="914400" bIns="0"/>
          <a:lstStyle/>
          <a:p>
            <a:r>
              <a:rPr lang="en-GB" sz="4400" dirty="0">
                <a:solidFill>
                  <a:srgbClr val="0F6DFF"/>
                </a:solidFill>
                <a:latin typeface="IBM Plex Sans" charset="0"/>
              </a:rPr>
              <a:t>Code Engine</a:t>
            </a:r>
            <a:endParaRPr lang="en-US" sz="440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500E4CE-E958-DE3F-B8CD-D1375681D5F6}"/>
              </a:ext>
            </a:extLst>
          </p:cNvPr>
          <p:cNvSpPr txBox="1">
            <a:spLocks/>
          </p:cNvSpPr>
          <p:nvPr/>
        </p:nvSpPr>
        <p:spPr>
          <a:xfrm>
            <a:off x="412730" y="1489740"/>
            <a:ext cx="22585084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392EA4F-CE28-BD06-5954-00E6C147532F}"/>
              </a:ext>
            </a:extLst>
          </p:cNvPr>
          <p:cNvSpPr txBox="1">
            <a:spLocks/>
          </p:cNvSpPr>
          <p:nvPr/>
        </p:nvSpPr>
        <p:spPr>
          <a:xfrm>
            <a:off x="381794" y="2461756"/>
            <a:ext cx="4103388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5ACEE-5EF5-B36B-9323-AD29556C1CE8}"/>
              </a:ext>
            </a:extLst>
          </p:cNvPr>
          <p:cNvSpPr txBox="1"/>
          <p:nvPr/>
        </p:nvSpPr>
        <p:spPr>
          <a:xfrm>
            <a:off x="562418" y="1564257"/>
            <a:ext cx="21860259" cy="57355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The Scheduler runs serverless on IBM Cloud Code Engine.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A0758-C8AF-DC41-B693-074B63CDC1C0}"/>
              </a:ext>
            </a:extLst>
          </p:cNvPr>
          <p:cNvSpPr txBox="1"/>
          <p:nvPr/>
        </p:nvSpPr>
        <p:spPr>
          <a:xfrm>
            <a:off x="562418" y="469592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D29D0-EBA8-7EFA-51E1-2AE8B51C5621}"/>
              </a:ext>
            </a:extLst>
          </p:cNvPr>
          <p:cNvSpPr txBox="1"/>
          <p:nvPr/>
        </p:nvSpPr>
        <p:spPr>
          <a:xfrm>
            <a:off x="819185" y="9843948"/>
            <a:ext cx="21603492" cy="10906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defTabSz="1461540">
              <a:lnSpc>
                <a:spcPct val="105000"/>
              </a:lnSpc>
              <a:spcBef>
                <a:spcPts val="80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The Scheduler job is built to a container with Code Engine job creation and it runs as a serverless daemon job. The repo repo includes </a:t>
            </a:r>
            <a:r>
              <a:rPr lang="en-US" sz="3200" dirty="0">
                <a:solidFill>
                  <a:prstClr val="black"/>
                </a:solidFill>
                <a:latin typeface="Arial" panose="020B0604020202020204"/>
                <a:hlinkClick r:id="rId3"/>
              </a:rPr>
              <a:t>scripts</a:t>
            </a:r>
            <a:r>
              <a:rPr lang="en-US" sz="3200" dirty="0">
                <a:solidFill>
                  <a:prstClr val="black"/>
                </a:solidFill>
                <a:latin typeface="Arial" panose="020B0604020202020204"/>
              </a:rPr>
              <a:t> to create, run and delete the Code Engine job.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B42B68FE-9609-1C3E-D6D5-2F630F98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90" y="2577755"/>
            <a:ext cx="12065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6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BFE1-A383-9A46-845E-122099B7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852919DE-598C-D601-90F3-4268A6B0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9" y="536448"/>
            <a:ext cx="22285706" cy="924217"/>
          </a:xfrm>
          <a:ln w="12700">
            <a:miter lim="400000"/>
          </a:ln>
        </p:spPr>
        <p:txBody>
          <a:bodyPr lIns="0" tIns="0" rIns="914400" bIns="0"/>
          <a:lstStyle/>
          <a:p>
            <a:r>
              <a:rPr lang="en-GB" sz="4400" dirty="0">
                <a:solidFill>
                  <a:srgbClr val="0F6DFF"/>
                </a:solidFill>
                <a:latin typeface="IBM Plex Sans" charset="0"/>
              </a:rPr>
              <a:t>Code Engine Job Execution Example</a:t>
            </a:r>
            <a:endParaRPr lang="en-US" sz="440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C9A6CE2-9831-0FEC-7576-55E2B90355D6}"/>
              </a:ext>
            </a:extLst>
          </p:cNvPr>
          <p:cNvSpPr txBox="1">
            <a:spLocks/>
          </p:cNvSpPr>
          <p:nvPr/>
        </p:nvSpPr>
        <p:spPr>
          <a:xfrm>
            <a:off x="412730" y="1489740"/>
            <a:ext cx="22585084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DAA9C20-176F-D4D5-BA12-BA172D8D6D2F}"/>
              </a:ext>
            </a:extLst>
          </p:cNvPr>
          <p:cNvSpPr txBox="1">
            <a:spLocks/>
          </p:cNvSpPr>
          <p:nvPr/>
        </p:nvSpPr>
        <p:spPr>
          <a:xfrm>
            <a:off x="381794" y="2461756"/>
            <a:ext cx="4103388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AF3B0-D12E-12BC-FC28-0EC30978C907}"/>
              </a:ext>
            </a:extLst>
          </p:cNvPr>
          <p:cNvSpPr txBox="1"/>
          <p:nvPr/>
        </p:nvSpPr>
        <p:spPr>
          <a:xfrm>
            <a:off x="562418" y="469592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B84103-4DFB-6927-8F9E-560B55A7C687}"/>
              </a:ext>
            </a:extLst>
          </p:cNvPr>
          <p:cNvSpPr txBox="1">
            <a:spLocks/>
          </p:cNvSpPr>
          <p:nvPr/>
        </p:nvSpPr>
        <p:spPr>
          <a:xfrm>
            <a:off x="562419" y="1846406"/>
            <a:ext cx="22962599" cy="111837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./code-engine-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create.sh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Login to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IBMCloud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CLI...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endpoint: https://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cloud.ibm.com</a:t>
            </a:r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Authenticating...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</a:t>
            </a:r>
          </a:p>
          <a:p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Targeted account IBM - IC4VS - Architecture (72cbd8dc47ae35c60c925005d212fdbc) &lt;-&gt; 1318041</a:t>
            </a:r>
          </a:p>
          <a:p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Targeted resource group Default</a:t>
            </a:r>
          </a:p>
          <a:p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Targeted region us-south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endpoint:     https://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cloud.ibm.com</a:t>
            </a:r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Region:           us-south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User:            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sami.kuronen@fi.ibm.com</a:t>
            </a:r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Account:          IBM - IC4VS - Architecture (72cbd8dc47ae35c60c925005d212fdbc) &lt;-&gt; 1318041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 group:   Default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CE a project...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project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-scheduler-project'...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 for project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-scheduler-project' is '2053d54a-0f5a-4e24-bcf4-394df3c87e21'.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Waiting for project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-scheduler-project' to be active...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selecting project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-scheduler-project'.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CE a secret...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generic secret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ibmcloud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apikey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-to-access-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vcfaas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CE a job...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job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Packaging files to upload from source path '../scheduler'...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Submitting build run 'vcd-scheduler-run-240906-103451345'...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image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private.us.icr.io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--72cbd-1li7ha093ghr/job-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Waiting for build run to complete...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run status: 'Running'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run completed successfully.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ibmcloud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buildrun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get -n vcd-scheduler-run-240906-103451345' to check the build run status.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</a:t>
            </a:r>
            <a:b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&lt;&lt;&lt; CONTINUES &gt;&gt;&gt;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FI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0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681C-D897-670C-0DDB-CC6E4D80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7989EF68-7BAC-2150-811E-D9374466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9" y="536448"/>
            <a:ext cx="22285706" cy="924217"/>
          </a:xfrm>
          <a:ln w="12700">
            <a:miter lim="400000"/>
          </a:ln>
        </p:spPr>
        <p:txBody>
          <a:bodyPr lIns="0" tIns="0" rIns="914400" bIns="0"/>
          <a:lstStyle/>
          <a:p>
            <a:r>
              <a:rPr lang="en-GB" sz="4400" dirty="0">
                <a:solidFill>
                  <a:srgbClr val="0F6DFF"/>
                </a:solidFill>
                <a:latin typeface="IBM Plex Sans" charset="0"/>
              </a:rPr>
              <a:t>Code Engine Job Execution Example cont.</a:t>
            </a:r>
            <a:endParaRPr lang="en-US" sz="4400" dirty="0">
              <a:solidFill>
                <a:srgbClr val="0F6DFF"/>
              </a:solidFill>
              <a:latin typeface="IBM Plex Sans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69316FC-5868-064E-AC65-F40805C39CEC}"/>
              </a:ext>
            </a:extLst>
          </p:cNvPr>
          <p:cNvSpPr txBox="1">
            <a:spLocks/>
          </p:cNvSpPr>
          <p:nvPr/>
        </p:nvSpPr>
        <p:spPr>
          <a:xfrm>
            <a:off x="412730" y="1489740"/>
            <a:ext cx="22585084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6F556E1-B597-282D-EC74-81B19C783E30}"/>
              </a:ext>
            </a:extLst>
          </p:cNvPr>
          <p:cNvSpPr txBox="1">
            <a:spLocks/>
          </p:cNvSpPr>
          <p:nvPr/>
        </p:nvSpPr>
        <p:spPr>
          <a:xfrm>
            <a:off x="381794" y="2461756"/>
            <a:ext cx="4103388" cy="1573358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61540">
              <a:spcBef>
                <a:spcPts val="800"/>
              </a:spcBef>
              <a:defRPr/>
            </a:pPr>
            <a:endParaRPr lang="en-GB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F42E-8BC1-BB5D-45BC-36353EE38CFB}"/>
              </a:ext>
            </a:extLst>
          </p:cNvPr>
          <p:cNvSpPr txBox="1"/>
          <p:nvPr/>
        </p:nvSpPr>
        <p:spPr>
          <a:xfrm>
            <a:off x="562418" y="469592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9475BB-F676-8DAD-6A20-90AA83DF3B6C}"/>
              </a:ext>
            </a:extLst>
          </p:cNvPr>
          <p:cNvSpPr txBox="1">
            <a:spLocks/>
          </p:cNvSpPr>
          <p:nvPr/>
        </p:nvSpPr>
        <p:spPr>
          <a:xfrm>
            <a:off x="562419" y="1846406"/>
            <a:ext cx="22962599" cy="1118379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&lt;&lt;&lt; CONTINUED &gt;&gt;&gt;</a:t>
            </a:r>
          </a:p>
          <a:p>
            <a:b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Follow STDIN log details...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################################################################################</a:t>
            </a:r>
          </a:p>
          <a:p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Getting logs for all instances of job run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-scheduler-run'...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Getting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jobrun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-scheduler-run'...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Getting instances of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jobrun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-scheduler-run'...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</a:t>
            </a:r>
          </a:p>
          <a:p>
            <a:endParaRPr lang="en-GB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07:36:08 - INFO     - __main__ -  39 - Retrieving Environment....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 86 -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ibmcloud_region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us-south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 87 -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ibmcloud_vcfaas_site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IBM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VCFaaS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Multitenant - DAL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 88 -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director_url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https://dirw082.us-south.vmware.cloud.ibm.com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 89 -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ibmcloud_api_key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&lt;&lt;Secret&gt;&gt;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 90 -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ibm_api_key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&lt;&lt;Secret&gt;&gt;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 91 -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vmware_access_token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&lt;&lt;Secret&gt;&gt;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 98 - ----- Refreshing Virtual Machine Tags -------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- 239 - ----- Start main processing loop -------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- 105 - Query all  Virtual Machines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- 256 - Number of Actions registered after next sleep - 0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- 257 - Sleeping for 107 seconds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__main__ - 130 - Query Virtual Machines Metadata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lib.tags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 90 - Found Tag - VM: test-cron-1, Name: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ibm.manage.down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Value: 05 * * * *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07:36:12 - INFO    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lib.tags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 90 - Found Tag - VM: test-cron-1, Name: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ibm.manage.up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Value: 00 * * * *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07:37:12 - INFO     - __main__ -  98 - ----- Refreshing Virtual Machine Tags -------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07:37:12 - INFO     - __main__ - 105 - Query all  Virtual Machines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07:37:13 - INFO     - __main__ - 130 - Query Virtual Machines Metadata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07:37:13 - INFO    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lib.tags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 90 - Found Tag - VM: test-cron-1, Name: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ibm.manage.down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Value: 05 * * * *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07:37:13 - INFO    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lib.tags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 90 - Found Tag - VM: test-cron-1, Name: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ibm.manage.up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Value: 00 * * * *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07:37:59 - INFO     - __main__ - 261 - Preparing to execute actions...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07:37:59 - INFO     - __main__ -  39 - Retrieving Environment....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07:38:04 - INFO     - __main__ - 266 - Executing 0 actions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07:38:04 - INFO     - __main__ - 239 - ----- Start main processing loop -------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07:38:04 - INFO     - __main__ - 256 - Number of Actions registered after next sleep - 0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07:38:04 - INFO     - __main__ - 257 - Sleeping for 115 seconds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07:38:13 - INFO     - __main__ -  98 - ----- Refreshing Virtual Machine Tags -------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07:38:13 - INFO     - __main__ - 105 - Query all  Virtual Machines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07:38:14 - INFO     - __main__ - 130 - Query Virtual Machines Metadata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07:38:14 - INFO    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lib.tags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 90 - Found Tag - VM: test-cron-1, Name: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ibm.manage.down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Value: 05 * * * *</a:t>
            </a:r>
          </a:p>
          <a:p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vcd-scheduler-run-0-0/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vcd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-scheduler: 2024-09-06 07:38:14 - INFO     -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lib.tags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 90 - Found Tag - VM: test-cron-1, Name: </a:t>
            </a:r>
            <a:r>
              <a:rPr lang="en-GB" sz="1400" kern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ibm.manage.up</a:t>
            </a:r>
            <a:r>
              <a:rPr lang="en-GB" sz="1400" kern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Value: 00 * * * *</a:t>
            </a:r>
          </a:p>
          <a:p>
            <a:endParaRPr lang="en-FI" sz="1400" kern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8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VMware webinar series template" id="{45B66D47-5C08-604B-90DA-E62DBC60446A}" vid="{98720D51-A0A3-3B4B-A759-6B7AA06ED1DF}"/>
    </a:ext>
  </a:extLst>
</a:theme>
</file>

<file path=ppt/theme/theme2.xml><?xml version="1.0" encoding="utf-8"?>
<a:theme xmlns:a="http://schemas.openxmlformats.org/drawingml/2006/main" name="2_IBM presentation enablement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327600" marR="0" indent="-327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sz="20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algn="l" defTabSz="2438400">
          <a:buSzPct val="100000"/>
          <a:defRPr sz="2400" dirty="0" smtClean="0">
            <a:cs typeface="Arial" panose="020B0604020202020204" pitchFamily="34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3.xml><?xml version="1.0" encoding="utf-8"?>
<a:theme xmlns:a="http://schemas.openxmlformats.org/drawingml/2006/main" name="3_IBM presentation enablement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327600" marR="0" indent="-327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sz="20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algn="l" defTabSz="2438400">
          <a:buSzPct val="100000"/>
          <a:defRPr sz="2400" dirty="0" smtClean="0">
            <a:cs typeface="Arial" panose="020B0604020202020204" pitchFamily="34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4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5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 webinar series template</Template>
  <TotalTime>34491</TotalTime>
  <Words>1294</Words>
  <Application>Microsoft Macintosh PowerPoint</Application>
  <PresentationFormat>Custom</PresentationFormat>
  <Paragraphs>114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IBM Plex Sans</vt:lpstr>
      <vt:lpstr>IBM Plex Sans ExtLt</vt:lpstr>
      <vt:lpstr>IBM Plex Sans Light</vt:lpstr>
      <vt:lpstr>Menlo</vt:lpstr>
      <vt:lpstr>IBM presentation template</vt:lpstr>
      <vt:lpstr>2_IBM presentation enablement template</vt:lpstr>
      <vt:lpstr>3_IBM presentation enablement template</vt:lpstr>
      <vt:lpstr>VCFAAS Scheduler</vt:lpstr>
      <vt:lpstr>Overview</vt:lpstr>
      <vt:lpstr>Scheduler</vt:lpstr>
      <vt:lpstr>Code Engine</vt:lpstr>
      <vt:lpstr>Code Engine Job Execution Example</vt:lpstr>
      <vt:lpstr>Code Engine Job Execution Example cont.</vt:lpstr>
    </vt:vector>
  </TitlesOfParts>
  <Manager/>
  <Company>IBM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Bert Jonker</dc:creator>
  <cp:keywords/>
  <dc:description/>
  <cp:lastModifiedBy>SAMI KURONEN</cp:lastModifiedBy>
  <cp:revision>26</cp:revision>
  <cp:lastPrinted>2019-04-25T15:14:05Z</cp:lastPrinted>
  <dcterms:created xsi:type="dcterms:W3CDTF">2024-07-01T07:29:33Z</dcterms:created>
  <dcterms:modified xsi:type="dcterms:W3CDTF">2024-10-28T07:03:17Z</dcterms:modified>
  <cp:category/>
</cp:coreProperties>
</file>