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65" r:id="rId4"/>
    <p:sldId id="267" r:id="rId5"/>
    <p:sldId id="268" r:id="rId6"/>
    <p:sldId id="269" r:id="rId7"/>
    <p:sldId id="270" r:id="rId8"/>
    <p:sldId id="271" r:id="rId9"/>
    <p:sldId id="262" r:id="rId10"/>
    <p:sldId id="27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3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46A237-0951-48F9-B77D-420A23C1E439}"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E254CA-3C2D-4D88-AD9F-47A9309931FF}" type="slidenum">
              <a:rPr lang="en-IN" smtClean="0"/>
              <a:t>‹#›</a:t>
            </a:fld>
            <a:endParaRPr lang="en-IN"/>
          </a:p>
        </p:txBody>
      </p:sp>
    </p:spTree>
    <p:extLst>
      <p:ext uri="{BB962C8B-B14F-4D97-AF65-F5344CB8AC3E}">
        <p14:creationId xmlns:p14="http://schemas.microsoft.com/office/powerpoint/2010/main" val="1818040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46A237-0951-48F9-B77D-420A23C1E439}" type="datetimeFigureOut">
              <a:rPr lang="en-IN" smtClean="0"/>
              <a:t>26-01-2025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E254CA-3C2D-4D88-AD9F-47A9309931FF}" type="slidenum">
              <a:rPr lang="en-IN" smtClean="0"/>
              <a:t>‹#›</a:t>
            </a:fld>
            <a:endParaRPr lang="en-IN"/>
          </a:p>
        </p:txBody>
      </p:sp>
    </p:spTree>
    <p:extLst>
      <p:ext uri="{BB962C8B-B14F-4D97-AF65-F5344CB8AC3E}">
        <p14:creationId xmlns:p14="http://schemas.microsoft.com/office/powerpoint/2010/main" val="2231498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946A237-0951-48F9-B77D-420A23C1E439}"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E254CA-3C2D-4D88-AD9F-47A9309931FF}" type="slidenum">
              <a:rPr lang="en-IN" smtClean="0"/>
              <a:t>‹#›</a:t>
            </a:fld>
            <a:endParaRPr lang="en-IN"/>
          </a:p>
        </p:txBody>
      </p:sp>
    </p:spTree>
    <p:extLst>
      <p:ext uri="{BB962C8B-B14F-4D97-AF65-F5344CB8AC3E}">
        <p14:creationId xmlns:p14="http://schemas.microsoft.com/office/powerpoint/2010/main" val="3228285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946A237-0951-48F9-B77D-420A23C1E439}"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E254CA-3C2D-4D88-AD9F-47A9309931F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87833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46A237-0951-48F9-B77D-420A23C1E439}"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E254CA-3C2D-4D88-AD9F-47A9309931FF}" type="slidenum">
              <a:rPr lang="en-IN" smtClean="0"/>
              <a:t>‹#›</a:t>
            </a:fld>
            <a:endParaRPr lang="en-IN"/>
          </a:p>
        </p:txBody>
      </p:sp>
    </p:spTree>
    <p:extLst>
      <p:ext uri="{BB962C8B-B14F-4D97-AF65-F5344CB8AC3E}">
        <p14:creationId xmlns:p14="http://schemas.microsoft.com/office/powerpoint/2010/main" val="1140280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946A237-0951-48F9-B77D-420A23C1E439}" type="datetimeFigureOut">
              <a:rPr lang="en-IN" smtClean="0"/>
              <a:t>26-01-2025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E254CA-3C2D-4D88-AD9F-47A9309931FF}" type="slidenum">
              <a:rPr lang="en-IN" smtClean="0"/>
              <a:t>‹#›</a:t>
            </a:fld>
            <a:endParaRPr lang="en-IN"/>
          </a:p>
        </p:txBody>
      </p:sp>
    </p:spTree>
    <p:extLst>
      <p:ext uri="{BB962C8B-B14F-4D97-AF65-F5344CB8AC3E}">
        <p14:creationId xmlns:p14="http://schemas.microsoft.com/office/powerpoint/2010/main" val="25243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946A237-0951-48F9-B77D-420A23C1E439}" type="datetimeFigureOut">
              <a:rPr lang="en-IN" smtClean="0"/>
              <a:t>26-01-2025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E254CA-3C2D-4D88-AD9F-47A9309931FF}" type="slidenum">
              <a:rPr lang="en-IN" smtClean="0"/>
              <a:t>‹#›</a:t>
            </a:fld>
            <a:endParaRPr lang="en-IN"/>
          </a:p>
        </p:txBody>
      </p:sp>
    </p:spTree>
    <p:extLst>
      <p:ext uri="{BB962C8B-B14F-4D97-AF65-F5344CB8AC3E}">
        <p14:creationId xmlns:p14="http://schemas.microsoft.com/office/powerpoint/2010/main" val="1730141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6A237-0951-48F9-B77D-420A23C1E439}"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E254CA-3C2D-4D88-AD9F-47A9309931FF}" type="slidenum">
              <a:rPr lang="en-IN" smtClean="0"/>
              <a:t>‹#›</a:t>
            </a:fld>
            <a:endParaRPr lang="en-IN"/>
          </a:p>
        </p:txBody>
      </p:sp>
    </p:spTree>
    <p:extLst>
      <p:ext uri="{BB962C8B-B14F-4D97-AF65-F5344CB8AC3E}">
        <p14:creationId xmlns:p14="http://schemas.microsoft.com/office/powerpoint/2010/main" val="1277778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6A237-0951-48F9-B77D-420A23C1E439}"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E254CA-3C2D-4D88-AD9F-47A9309931FF}" type="slidenum">
              <a:rPr lang="en-IN" smtClean="0"/>
              <a:t>‹#›</a:t>
            </a:fld>
            <a:endParaRPr lang="en-IN"/>
          </a:p>
        </p:txBody>
      </p:sp>
    </p:spTree>
    <p:extLst>
      <p:ext uri="{BB962C8B-B14F-4D97-AF65-F5344CB8AC3E}">
        <p14:creationId xmlns:p14="http://schemas.microsoft.com/office/powerpoint/2010/main" val="331755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946A237-0951-48F9-B77D-420A23C1E439}"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E254CA-3C2D-4D88-AD9F-47A9309931FF}" type="slidenum">
              <a:rPr lang="en-IN" smtClean="0"/>
              <a:t>‹#›</a:t>
            </a:fld>
            <a:endParaRPr lang="en-IN"/>
          </a:p>
        </p:txBody>
      </p:sp>
    </p:spTree>
    <p:extLst>
      <p:ext uri="{BB962C8B-B14F-4D97-AF65-F5344CB8AC3E}">
        <p14:creationId xmlns:p14="http://schemas.microsoft.com/office/powerpoint/2010/main" val="220651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46A237-0951-48F9-B77D-420A23C1E439}"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E254CA-3C2D-4D88-AD9F-47A9309931FF}" type="slidenum">
              <a:rPr lang="en-IN" smtClean="0"/>
              <a:t>‹#›</a:t>
            </a:fld>
            <a:endParaRPr lang="en-IN"/>
          </a:p>
        </p:txBody>
      </p:sp>
    </p:spTree>
    <p:extLst>
      <p:ext uri="{BB962C8B-B14F-4D97-AF65-F5344CB8AC3E}">
        <p14:creationId xmlns:p14="http://schemas.microsoft.com/office/powerpoint/2010/main" val="1869705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46A237-0951-48F9-B77D-420A23C1E439}" type="datetimeFigureOut">
              <a:rPr lang="en-IN" smtClean="0"/>
              <a:t>26-01-2025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E254CA-3C2D-4D88-AD9F-47A9309931FF}" type="slidenum">
              <a:rPr lang="en-IN" smtClean="0"/>
              <a:t>‹#›</a:t>
            </a:fld>
            <a:endParaRPr lang="en-IN"/>
          </a:p>
        </p:txBody>
      </p:sp>
    </p:spTree>
    <p:extLst>
      <p:ext uri="{BB962C8B-B14F-4D97-AF65-F5344CB8AC3E}">
        <p14:creationId xmlns:p14="http://schemas.microsoft.com/office/powerpoint/2010/main" val="3783252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46A237-0951-48F9-B77D-420A23C1E439}" type="datetimeFigureOut">
              <a:rPr lang="en-IN" smtClean="0"/>
              <a:t>26-01-2025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E254CA-3C2D-4D88-AD9F-47A9309931FF}" type="slidenum">
              <a:rPr lang="en-IN" smtClean="0"/>
              <a:t>‹#›</a:t>
            </a:fld>
            <a:endParaRPr lang="en-IN"/>
          </a:p>
        </p:txBody>
      </p:sp>
    </p:spTree>
    <p:extLst>
      <p:ext uri="{BB962C8B-B14F-4D97-AF65-F5344CB8AC3E}">
        <p14:creationId xmlns:p14="http://schemas.microsoft.com/office/powerpoint/2010/main" val="3283423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946A237-0951-48F9-B77D-420A23C1E439}" type="datetimeFigureOut">
              <a:rPr lang="en-IN" smtClean="0"/>
              <a:t>26-01-2025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FE254CA-3C2D-4D88-AD9F-47A9309931FF}" type="slidenum">
              <a:rPr lang="en-IN" smtClean="0"/>
              <a:t>‹#›</a:t>
            </a:fld>
            <a:endParaRPr lang="en-IN"/>
          </a:p>
        </p:txBody>
      </p:sp>
    </p:spTree>
    <p:extLst>
      <p:ext uri="{BB962C8B-B14F-4D97-AF65-F5344CB8AC3E}">
        <p14:creationId xmlns:p14="http://schemas.microsoft.com/office/powerpoint/2010/main" val="1035608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946A237-0951-48F9-B77D-420A23C1E439}" type="datetimeFigureOut">
              <a:rPr lang="en-IN" smtClean="0"/>
              <a:t>26-01-2025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FE254CA-3C2D-4D88-AD9F-47A9309931FF}" type="slidenum">
              <a:rPr lang="en-IN" smtClean="0"/>
              <a:t>‹#›</a:t>
            </a:fld>
            <a:endParaRPr lang="en-IN"/>
          </a:p>
        </p:txBody>
      </p:sp>
    </p:spTree>
    <p:extLst>
      <p:ext uri="{BB962C8B-B14F-4D97-AF65-F5344CB8AC3E}">
        <p14:creationId xmlns:p14="http://schemas.microsoft.com/office/powerpoint/2010/main" val="2651758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946A237-0951-48F9-B77D-420A23C1E439}" type="datetimeFigureOut">
              <a:rPr lang="en-IN" smtClean="0"/>
              <a:t>26-01-2025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FE254CA-3C2D-4D88-AD9F-47A9309931FF}" type="slidenum">
              <a:rPr lang="en-IN" smtClean="0"/>
              <a:t>‹#›</a:t>
            </a:fld>
            <a:endParaRPr lang="en-IN"/>
          </a:p>
        </p:txBody>
      </p:sp>
    </p:spTree>
    <p:extLst>
      <p:ext uri="{BB962C8B-B14F-4D97-AF65-F5344CB8AC3E}">
        <p14:creationId xmlns:p14="http://schemas.microsoft.com/office/powerpoint/2010/main" val="284534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46A237-0951-48F9-B77D-420A23C1E439}" type="datetimeFigureOut">
              <a:rPr lang="en-IN" smtClean="0"/>
              <a:t>26-01-2025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E254CA-3C2D-4D88-AD9F-47A9309931FF}" type="slidenum">
              <a:rPr lang="en-IN" smtClean="0"/>
              <a:t>‹#›</a:t>
            </a:fld>
            <a:endParaRPr lang="en-IN"/>
          </a:p>
        </p:txBody>
      </p:sp>
    </p:spTree>
    <p:extLst>
      <p:ext uri="{BB962C8B-B14F-4D97-AF65-F5344CB8AC3E}">
        <p14:creationId xmlns:p14="http://schemas.microsoft.com/office/powerpoint/2010/main" val="2264855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946A237-0951-48F9-B77D-420A23C1E439}" type="datetimeFigureOut">
              <a:rPr lang="en-IN" smtClean="0"/>
              <a:t>26-01-2025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FE254CA-3C2D-4D88-AD9F-47A9309931FF}" type="slidenum">
              <a:rPr lang="en-IN" smtClean="0"/>
              <a:t>‹#›</a:t>
            </a:fld>
            <a:endParaRPr lang="en-IN"/>
          </a:p>
        </p:txBody>
      </p:sp>
    </p:spTree>
    <p:extLst>
      <p:ext uri="{BB962C8B-B14F-4D97-AF65-F5344CB8AC3E}">
        <p14:creationId xmlns:p14="http://schemas.microsoft.com/office/powerpoint/2010/main" val="4137422973"/>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mazoom/ai-ml-project/tree/main/cloudxlab-capstone-proje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49BD6-FACA-5D43-34D3-F22FD32BBF54}"/>
              </a:ext>
            </a:extLst>
          </p:cNvPr>
          <p:cNvSpPr>
            <a:spLocks noGrp="1"/>
          </p:cNvSpPr>
          <p:nvPr>
            <p:ph type="ctrTitle"/>
          </p:nvPr>
        </p:nvSpPr>
        <p:spPr>
          <a:xfrm>
            <a:off x="327170" y="2021254"/>
            <a:ext cx="7298422" cy="931670"/>
          </a:xfrm>
        </p:spPr>
        <p:txBody>
          <a:bodyPr>
            <a:noAutofit/>
          </a:bodyPr>
          <a:lstStyle/>
          <a:p>
            <a:pPr algn="ctr"/>
            <a:br>
              <a:rPr lang="en-IN" sz="4000" b="0" i="0" dirty="0">
                <a:solidFill>
                  <a:schemeClr val="tx1"/>
                </a:solidFill>
                <a:effectLst/>
                <a:latin typeface="Google Sans"/>
              </a:rPr>
            </a:br>
            <a:r>
              <a:rPr lang="en-IN" sz="4000" b="0" i="0" dirty="0">
                <a:solidFill>
                  <a:schemeClr val="tx1"/>
                </a:solidFill>
                <a:effectLst/>
                <a:latin typeface="Google Sans"/>
              </a:rPr>
              <a:t>Electric Consumption Calculator</a:t>
            </a:r>
            <a:endParaRPr lang="en-IN" sz="4000" dirty="0">
              <a:solidFill>
                <a:schemeClr val="tx1"/>
              </a:solidFill>
            </a:endParaRPr>
          </a:p>
        </p:txBody>
      </p:sp>
      <p:sp>
        <p:nvSpPr>
          <p:cNvPr id="4" name="TextBox 3">
            <a:extLst>
              <a:ext uri="{FF2B5EF4-FFF2-40B4-BE49-F238E27FC236}">
                <a16:creationId xmlns:a16="http://schemas.microsoft.com/office/drawing/2014/main" id="{2D33DAD9-D7A1-A275-2263-D8C57ED8EDF5}"/>
              </a:ext>
            </a:extLst>
          </p:cNvPr>
          <p:cNvSpPr txBox="1"/>
          <p:nvPr/>
        </p:nvSpPr>
        <p:spPr>
          <a:xfrm>
            <a:off x="226503" y="134224"/>
            <a:ext cx="4924338" cy="707886"/>
          </a:xfrm>
          <a:prstGeom prst="rect">
            <a:avLst/>
          </a:prstGeom>
          <a:noFill/>
        </p:spPr>
        <p:txBody>
          <a:bodyPr wrap="square" rtlCol="0">
            <a:spAutoFit/>
          </a:bodyPr>
          <a:lstStyle/>
          <a:p>
            <a:pPr algn="ctr"/>
            <a:r>
              <a:rPr lang="en-IN" sz="4000" b="0" i="0" dirty="0">
                <a:effectLst/>
                <a:latin typeface="Google Sans"/>
              </a:rPr>
              <a:t>CAPSTONE PROJECT</a:t>
            </a:r>
            <a:endParaRPr lang="en-IN" sz="4000" dirty="0"/>
          </a:p>
        </p:txBody>
      </p:sp>
      <p:sp>
        <p:nvSpPr>
          <p:cNvPr id="5" name="TextBox 4">
            <a:extLst>
              <a:ext uri="{FF2B5EF4-FFF2-40B4-BE49-F238E27FC236}">
                <a16:creationId xmlns:a16="http://schemas.microsoft.com/office/drawing/2014/main" id="{423CBBA3-C64F-AF4F-8FE6-7FD421B84EA2}"/>
              </a:ext>
            </a:extLst>
          </p:cNvPr>
          <p:cNvSpPr txBox="1"/>
          <p:nvPr/>
        </p:nvSpPr>
        <p:spPr>
          <a:xfrm>
            <a:off x="570451" y="5812408"/>
            <a:ext cx="4127384" cy="646331"/>
          </a:xfrm>
          <a:prstGeom prst="rect">
            <a:avLst/>
          </a:prstGeom>
          <a:noFill/>
        </p:spPr>
        <p:txBody>
          <a:bodyPr wrap="square" rtlCol="0">
            <a:spAutoFit/>
          </a:bodyPr>
          <a:lstStyle/>
          <a:p>
            <a:r>
              <a:rPr lang="en-US" dirty="0"/>
              <a:t>MD MASOOM RAZA</a:t>
            </a:r>
            <a:endParaRPr lang="en-IN" dirty="0"/>
          </a:p>
          <a:p>
            <a:r>
              <a:rPr lang="en-IN" dirty="0"/>
              <a:t>contactmasoomraza@gmail.com</a:t>
            </a:r>
            <a:endParaRPr lang="en-US" dirty="0"/>
          </a:p>
        </p:txBody>
      </p:sp>
      <p:sp>
        <p:nvSpPr>
          <p:cNvPr id="6" name="TextBox 5">
            <a:extLst>
              <a:ext uri="{FF2B5EF4-FFF2-40B4-BE49-F238E27FC236}">
                <a16:creationId xmlns:a16="http://schemas.microsoft.com/office/drawing/2014/main" id="{9C3718C5-F9D1-8E29-FC82-CE8CD312EC39}"/>
              </a:ext>
            </a:extLst>
          </p:cNvPr>
          <p:cNvSpPr txBox="1"/>
          <p:nvPr/>
        </p:nvSpPr>
        <p:spPr>
          <a:xfrm>
            <a:off x="570451" y="2835479"/>
            <a:ext cx="6837028" cy="400110"/>
          </a:xfrm>
          <a:prstGeom prst="rect">
            <a:avLst/>
          </a:prstGeom>
          <a:noFill/>
        </p:spPr>
        <p:txBody>
          <a:bodyPr wrap="square" rtlCol="0">
            <a:spAutoFit/>
          </a:bodyPr>
          <a:lstStyle/>
          <a:p>
            <a:pPr algn="just"/>
            <a:r>
              <a:rPr lang="en-US" sz="2000" dirty="0"/>
              <a:t> a   machine   learning   based    estimation   method</a:t>
            </a:r>
            <a:endParaRPr lang="en-IN" sz="2000" dirty="0"/>
          </a:p>
        </p:txBody>
      </p:sp>
      <p:pic>
        <p:nvPicPr>
          <p:cNvPr id="1026" name="Picture 2" descr="CloudxLab">
            <a:extLst>
              <a:ext uri="{FF2B5EF4-FFF2-40B4-BE49-F238E27FC236}">
                <a16:creationId xmlns:a16="http://schemas.microsoft.com/office/drawing/2014/main" id="{8DC4D2B1-B8AB-D75F-C975-0A5437B43F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7999" y="6135574"/>
            <a:ext cx="17335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nergy Software Solutions - Energy &amp; Utilities Technology Solutions">
            <a:extLst>
              <a:ext uri="{FF2B5EF4-FFF2-40B4-BE49-F238E27FC236}">
                <a16:creationId xmlns:a16="http://schemas.microsoft.com/office/drawing/2014/main" id="{A4D15383-A54B-EDD1-FFF3-18E992C14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7378" y="2444912"/>
            <a:ext cx="5153342" cy="3374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23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F80BCB8-3374-ACB8-3DC9-A42D2A127D8A}"/>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CFFD78A8-2831-F0C5-AE5C-B5B76DBCD4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7" name="Rectangle 16">
            <a:extLst>
              <a:ext uri="{FF2B5EF4-FFF2-40B4-BE49-F238E27FC236}">
                <a16:creationId xmlns:a16="http://schemas.microsoft.com/office/drawing/2014/main" id="{3B6560F2-1BA9-84D9-8D09-922C1302D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Freeform 7">
            <a:extLst>
              <a:ext uri="{FF2B5EF4-FFF2-40B4-BE49-F238E27FC236}">
                <a16:creationId xmlns:a16="http://schemas.microsoft.com/office/drawing/2014/main" id="{5121A7FE-C548-B177-DA66-88C04B5FA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9" name="Freeform: Shape 18">
            <a:extLst>
              <a:ext uri="{FF2B5EF4-FFF2-40B4-BE49-F238E27FC236}">
                <a16:creationId xmlns:a16="http://schemas.microsoft.com/office/drawing/2014/main" id="{C56031A4-C9AD-535C-F94B-ED1A1869D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IN"/>
          </a:p>
        </p:txBody>
      </p:sp>
      <p:sp>
        <p:nvSpPr>
          <p:cNvPr id="2" name="Title 1">
            <a:extLst>
              <a:ext uri="{FF2B5EF4-FFF2-40B4-BE49-F238E27FC236}">
                <a16:creationId xmlns:a16="http://schemas.microsoft.com/office/drawing/2014/main" id="{8F323527-0868-3641-E3F7-56F32F3DC0EA}"/>
              </a:ext>
            </a:extLst>
          </p:cNvPr>
          <p:cNvSpPr>
            <a:spLocks noGrp="1"/>
          </p:cNvSpPr>
          <p:nvPr>
            <p:ph type="title"/>
          </p:nvPr>
        </p:nvSpPr>
        <p:spPr>
          <a:xfrm>
            <a:off x="1103312" y="452718"/>
            <a:ext cx="8947522" cy="1400530"/>
          </a:xfrm>
        </p:spPr>
        <p:txBody>
          <a:bodyPr anchor="ctr">
            <a:normAutofit/>
          </a:bodyPr>
          <a:lstStyle/>
          <a:p>
            <a:r>
              <a:rPr lang="en-IN" b="0" i="0" dirty="0">
                <a:solidFill>
                  <a:srgbClr val="FFFFFF"/>
                </a:solidFill>
                <a:effectLst/>
                <a:latin typeface="Arial" panose="020B0604020202020204" pitchFamily="34" charset="0"/>
              </a:rPr>
              <a:t>Other Comments</a:t>
            </a:r>
          </a:p>
        </p:txBody>
      </p:sp>
      <p:sp>
        <p:nvSpPr>
          <p:cNvPr id="3" name="Content Placeholder 2">
            <a:extLst>
              <a:ext uri="{FF2B5EF4-FFF2-40B4-BE49-F238E27FC236}">
                <a16:creationId xmlns:a16="http://schemas.microsoft.com/office/drawing/2014/main" id="{6FB506F3-7889-3575-1C23-AE6A92193682}"/>
              </a:ext>
            </a:extLst>
          </p:cNvPr>
          <p:cNvSpPr>
            <a:spLocks noGrp="1"/>
          </p:cNvSpPr>
          <p:nvPr>
            <p:ph idx="1"/>
          </p:nvPr>
        </p:nvSpPr>
        <p:spPr>
          <a:xfrm>
            <a:off x="1103312" y="2763520"/>
            <a:ext cx="8946541" cy="3484879"/>
          </a:xfrm>
        </p:spPr>
        <p:txBody>
          <a:bodyPr>
            <a:normAutofit/>
          </a:bodyPr>
          <a:lstStyle/>
          <a:p>
            <a:pPr marL="0" indent="0">
              <a:buNone/>
            </a:pPr>
            <a:r>
              <a:rPr lang="en-US" sz="2000" b="0" i="0" dirty="0">
                <a:effectLst/>
                <a:latin typeface="Arial" panose="020B0604020202020204" pitchFamily="34" charset="0"/>
              </a:rPr>
              <a:t>Other comments which may include how to further fine-tune the model </a:t>
            </a:r>
            <a:r>
              <a:rPr lang="en-US" sz="2000" b="0" i="0" dirty="0" err="1">
                <a:effectLst/>
                <a:latin typeface="Arial" panose="020B0604020202020204" pitchFamily="34" charset="0"/>
              </a:rPr>
              <a:t>etc</a:t>
            </a:r>
            <a:r>
              <a:rPr lang="en-US" sz="2000" b="0" i="0" dirty="0">
                <a:effectLst/>
                <a:latin typeface="Arial" panose="020B0604020202020204" pitchFamily="34" charset="0"/>
              </a:rPr>
              <a:t>)</a:t>
            </a:r>
            <a:endParaRPr lang="en-IN" dirty="0"/>
          </a:p>
        </p:txBody>
      </p:sp>
    </p:spTree>
    <p:extLst>
      <p:ext uri="{BB962C8B-B14F-4D97-AF65-F5344CB8AC3E}">
        <p14:creationId xmlns:p14="http://schemas.microsoft.com/office/powerpoint/2010/main" val="134733840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C1EE997-9BAB-86A1-A5DC-1120CCD15412}"/>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b="0" i="0" kern="1200">
                <a:solidFill>
                  <a:srgbClr val="EBEBEB"/>
                </a:solidFill>
                <a:latin typeface="+mj-lt"/>
                <a:ea typeface="+mj-ea"/>
                <a:cs typeface="+mj-cs"/>
              </a:rPr>
              <a:t>Objective</a:t>
            </a:r>
          </a:p>
        </p:txBody>
      </p:sp>
      <p:sp useBgFill="1">
        <p:nvSpPr>
          <p:cNvPr id="17" name="Freeform: Shape 16">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IN"/>
          </a:p>
        </p:txBody>
      </p:sp>
      <p:sp>
        <p:nvSpPr>
          <p:cNvPr id="18" name="TextBox 17">
            <a:extLst>
              <a:ext uri="{FF2B5EF4-FFF2-40B4-BE49-F238E27FC236}">
                <a16:creationId xmlns:a16="http://schemas.microsoft.com/office/drawing/2014/main" id="{EC345A75-0514-49D2-4022-73130A531F7E}"/>
              </a:ext>
            </a:extLst>
          </p:cNvPr>
          <p:cNvSpPr txBox="1"/>
          <p:nvPr/>
        </p:nvSpPr>
        <p:spPr>
          <a:xfrm>
            <a:off x="487680" y="2402309"/>
            <a:ext cx="11206480" cy="3804662"/>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pPr>
            <a:r>
              <a:rPr lang="en-US" b="1" dirty="0">
                <a:effectLst/>
                <a:latin typeface="+mj-lt"/>
                <a:ea typeface="+mj-ea"/>
                <a:cs typeface="+mj-cs"/>
              </a:rPr>
              <a:t>Why to estimate electric consumption?</a:t>
            </a:r>
          </a:p>
          <a:p>
            <a:pPr algn="just">
              <a:spcBef>
                <a:spcPts val="1000"/>
              </a:spcBef>
              <a:buClr>
                <a:schemeClr val="bg2">
                  <a:lumMod val="40000"/>
                  <a:lumOff val="60000"/>
                </a:schemeClr>
              </a:buClr>
              <a:buSzPct val="80000"/>
            </a:pPr>
            <a:r>
              <a:rPr lang="en-US" dirty="0">
                <a:effectLst/>
                <a:latin typeface="+mj-lt"/>
                <a:ea typeface="+mj-ea"/>
                <a:cs typeface="+mj-cs"/>
              </a:rPr>
              <a:t>The utility providers need regular energy meter readings shown on your gas or electric or even water meters to work out your bills. If they fail to take accurate meter readings, your supplier will bill you based on estimated usage. </a:t>
            </a:r>
          </a:p>
          <a:p>
            <a:pPr>
              <a:spcBef>
                <a:spcPts val="1000"/>
              </a:spcBef>
              <a:buClr>
                <a:schemeClr val="bg2">
                  <a:lumMod val="40000"/>
                  <a:lumOff val="60000"/>
                </a:schemeClr>
              </a:buClr>
              <a:buSzPct val="80000"/>
            </a:pPr>
            <a:r>
              <a:rPr lang="en-US" dirty="0">
                <a:effectLst/>
                <a:latin typeface="+mj-lt"/>
                <a:ea typeface="+mj-ea"/>
                <a:cs typeface="+mj-cs"/>
              </a:rPr>
              <a:t>Energy utilities need regular meter readings to calculate your bills accurately. If they don't get accurate meter readings, the utility provider will bill you based on estimated usage. </a:t>
            </a:r>
          </a:p>
          <a:p>
            <a:pPr>
              <a:spcBef>
                <a:spcPts val="1000"/>
              </a:spcBef>
              <a:buClr>
                <a:schemeClr val="bg2">
                  <a:lumMod val="40000"/>
                  <a:lumOff val="60000"/>
                </a:schemeClr>
              </a:buClr>
              <a:buSzPct val="80000"/>
            </a:pPr>
            <a:r>
              <a:rPr lang="en-US" dirty="0">
                <a:latin typeface="+mj-lt"/>
                <a:ea typeface="+mj-ea"/>
                <a:cs typeface="+mj-cs"/>
              </a:rPr>
              <a:t>To develop a robust predictive framework that estimates electric consumption based on features such as date time, season, day type, weekday, hour and month. The insights and models aim to support informed decision-making for the utilities to have meter reading available before the execution of billing system.</a:t>
            </a:r>
          </a:p>
        </p:txBody>
      </p:sp>
    </p:spTree>
    <p:extLst>
      <p:ext uri="{BB962C8B-B14F-4D97-AF65-F5344CB8AC3E}">
        <p14:creationId xmlns:p14="http://schemas.microsoft.com/office/powerpoint/2010/main" val="226559844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F52993-929E-C44A-B042-2138960ACE61}"/>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02BD8D2-D1D4-3B11-E21F-532CF8A1A8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440698-B8AC-FBF5-5018-904135949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Freeform 7">
            <a:extLst>
              <a:ext uri="{FF2B5EF4-FFF2-40B4-BE49-F238E27FC236}">
                <a16:creationId xmlns:a16="http://schemas.microsoft.com/office/drawing/2014/main" id="{BC80541C-1723-0684-3388-FDC6E120B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CC7AE8D-397E-ADAC-BDA7-4A5A73C81CF1}"/>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b="0" i="0" kern="1200" dirty="0">
                <a:solidFill>
                  <a:srgbClr val="EBEBEB"/>
                </a:solidFill>
                <a:latin typeface="+mj-lt"/>
                <a:ea typeface="+mj-ea"/>
                <a:cs typeface="+mj-cs"/>
              </a:rPr>
              <a:t>Approach</a:t>
            </a:r>
          </a:p>
        </p:txBody>
      </p:sp>
      <p:sp useBgFill="1">
        <p:nvSpPr>
          <p:cNvPr id="17" name="Freeform: Shape 16">
            <a:extLst>
              <a:ext uri="{FF2B5EF4-FFF2-40B4-BE49-F238E27FC236}">
                <a16:creationId xmlns:a16="http://schemas.microsoft.com/office/drawing/2014/main" id="{A2F49C8D-02DE-9DDA-77DD-5064DCB0CB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IN"/>
          </a:p>
        </p:txBody>
      </p:sp>
      <p:sp>
        <p:nvSpPr>
          <p:cNvPr id="18" name="TextBox 17">
            <a:extLst>
              <a:ext uri="{FF2B5EF4-FFF2-40B4-BE49-F238E27FC236}">
                <a16:creationId xmlns:a16="http://schemas.microsoft.com/office/drawing/2014/main" id="{111DA087-BB4B-62A8-2823-B261E33E4977}"/>
              </a:ext>
            </a:extLst>
          </p:cNvPr>
          <p:cNvSpPr txBox="1"/>
          <p:nvPr/>
        </p:nvSpPr>
        <p:spPr>
          <a:xfrm>
            <a:off x="487680" y="2402309"/>
            <a:ext cx="8603615" cy="4141104"/>
          </a:xfrm>
          <a:prstGeom prst="rect">
            <a:avLst/>
          </a:prstGeom>
        </p:spPr>
        <p:txBody>
          <a:bodyPr vert="horz" lIns="91440" tIns="45720" rIns="91440" bIns="45720" rtlCol="0">
            <a:normAutofit/>
          </a:bodyPr>
          <a:lstStyle/>
          <a:p>
            <a:pPr algn="just">
              <a:spcBef>
                <a:spcPts val="1000"/>
              </a:spcBef>
              <a:buClr>
                <a:schemeClr val="bg2">
                  <a:lumMod val="40000"/>
                  <a:lumOff val="60000"/>
                </a:schemeClr>
              </a:buClr>
              <a:buSzPct val="80000"/>
            </a:pPr>
            <a:r>
              <a:rPr lang="en-US" b="1" dirty="0">
                <a:effectLst/>
                <a:latin typeface="+mj-lt"/>
                <a:ea typeface="+mj-ea"/>
                <a:cs typeface="+mj-cs"/>
              </a:rPr>
              <a:t>Identify the type of machine learning problem. (Supervised, Unsupervised, Reinforcement)</a:t>
            </a:r>
          </a:p>
          <a:p>
            <a:pPr algn="just">
              <a:spcBef>
                <a:spcPts val="1000"/>
              </a:spcBef>
              <a:buClr>
                <a:schemeClr val="bg2">
                  <a:lumMod val="40000"/>
                  <a:lumOff val="60000"/>
                </a:schemeClr>
              </a:buClr>
              <a:buSzPct val="80000"/>
            </a:pPr>
            <a:r>
              <a:rPr lang="en-US" dirty="0">
                <a:effectLst/>
                <a:latin typeface="+mj-lt"/>
                <a:ea typeface="+mj-ea"/>
                <a:cs typeface="+mj-cs"/>
              </a:rPr>
              <a:t>The electric consumption calculator is </a:t>
            </a:r>
            <a:r>
              <a:rPr lang="en-US" dirty="0">
                <a:latin typeface="+mj-lt"/>
                <a:ea typeface="+mj-ea"/>
                <a:cs typeface="+mj-cs"/>
              </a:rPr>
              <a:t>classified as </a:t>
            </a:r>
            <a:r>
              <a:rPr lang="en-US" dirty="0">
                <a:effectLst/>
                <a:latin typeface="+mj-lt"/>
                <a:ea typeface="+mj-ea"/>
                <a:cs typeface="+mj-cs"/>
              </a:rPr>
              <a:t>Supervised machine learning problem because the dataset contain the labels along with features. The electric consumption value (</a:t>
            </a:r>
            <a:r>
              <a:rPr lang="en-US" dirty="0" err="1">
                <a:effectLst/>
                <a:latin typeface="+mj-lt"/>
                <a:ea typeface="+mj-ea"/>
                <a:cs typeface="+mj-cs"/>
              </a:rPr>
              <a:t>lp_value</a:t>
            </a:r>
            <a:r>
              <a:rPr lang="en-US" dirty="0">
                <a:effectLst/>
                <a:latin typeface="+mj-lt"/>
                <a:ea typeface="+mj-ea"/>
                <a:cs typeface="+mj-cs"/>
              </a:rPr>
              <a:t>) is the label in given dataset.</a:t>
            </a:r>
          </a:p>
          <a:p>
            <a:pPr algn="just">
              <a:spcBef>
                <a:spcPts val="1000"/>
              </a:spcBef>
              <a:buClr>
                <a:schemeClr val="bg2">
                  <a:lumMod val="40000"/>
                  <a:lumOff val="60000"/>
                </a:schemeClr>
              </a:buClr>
              <a:buSzPct val="80000"/>
            </a:pPr>
            <a:endParaRPr lang="en-US" b="1" dirty="0">
              <a:effectLst/>
              <a:latin typeface="+mj-lt"/>
              <a:ea typeface="+mj-ea"/>
              <a:cs typeface="+mj-cs"/>
            </a:endParaRPr>
          </a:p>
          <a:p>
            <a:pPr algn="just">
              <a:spcBef>
                <a:spcPts val="1000"/>
              </a:spcBef>
              <a:buClr>
                <a:schemeClr val="bg2">
                  <a:lumMod val="40000"/>
                  <a:lumOff val="60000"/>
                </a:schemeClr>
              </a:buClr>
              <a:buSzPct val="80000"/>
            </a:pPr>
            <a:r>
              <a:rPr lang="en-US" b="1" dirty="0">
                <a:effectLst/>
                <a:latin typeface="+mj-lt"/>
                <a:ea typeface="+mj-ea"/>
                <a:cs typeface="+mj-cs"/>
              </a:rPr>
              <a:t>Identify the type of Supervise machine learning. (Regression or Classification)</a:t>
            </a:r>
          </a:p>
          <a:p>
            <a:pPr algn="just">
              <a:spcBef>
                <a:spcPts val="1000"/>
              </a:spcBef>
              <a:buClr>
                <a:schemeClr val="bg2">
                  <a:lumMod val="40000"/>
                  <a:lumOff val="60000"/>
                </a:schemeClr>
              </a:buClr>
              <a:buSzPct val="80000"/>
            </a:pPr>
            <a:r>
              <a:rPr lang="en-US" dirty="0">
                <a:effectLst/>
                <a:latin typeface="+mj-lt"/>
                <a:ea typeface="+mj-ea"/>
                <a:cs typeface="+mj-cs"/>
              </a:rPr>
              <a:t>The given problem is identified as Regression </a:t>
            </a:r>
            <a:r>
              <a:rPr lang="en-US" dirty="0">
                <a:latin typeface="+mj-lt"/>
                <a:ea typeface="+mj-ea"/>
                <a:cs typeface="+mj-cs"/>
              </a:rPr>
              <a:t>problem as we need to predict continuous numerical values. In this use case electric consumption need to be predicted for a given feature.</a:t>
            </a:r>
            <a:endParaRPr lang="en-US" dirty="0">
              <a:effectLst/>
              <a:latin typeface="+mj-lt"/>
              <a:ea typeface="+mj-ea"/>
              <a:cs typeface="+mj-cs"/>
            </a:endParaRPr>
          </a:p>
          <a:p>
            <a:pPr>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p:txBody>
      </p:sp>
      <p:pic>
        <p:nvPicPr>
          <p:cNvPr id="4" name="Picture 3">
            <a:extLst>
              <a:ext uri="{FF2B5EF4-FFF2-40B4-BE49-F238E27FC236}">
                <a16:creationId xmlns:a16="http://schemas.microsoft.com/office/drawing/2014/main" id="{CC966215-8421-3E05-B7DB-5F4030495868}"/>
              </a:ext>
            </a:extLst>
          </p:cNvPr>
          <p:cNvPicPr>
            <a:picLocks noChangeAspect="1"/>
          </p:cNvPicPr>
          <p:nvPr/>
        </p:nvPicPr>
        <p:blipFill>
          <a:blip r:embed="rId2"/>
          <a:stretch>
            <a:fillRect/>
          </a:stretch>
        </p:blipFill>
        <p:spPr>
          <a:xfrm>
            <a:off x="9403456" y="3559445"/>
            <a:ext cx="2105025" cy="1838325"/>
          </a:xfrm>
          <a:prstGeom prst="rect">
            <a:avLst/>
          </a:prstGeom>
        </p:spPr>
      </p:pic>
    </p:spTree>
    <p:extLst>
      <p:ext uri="{BB962C8B-B14F-4D97-AF65-F5344CB8AC3E}">
        <p14:creationId xmlns:p14="http://schemas.microsoft.com/office/powerpoint/2010/main" val="164497139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69F039-5561-32CE-3676-58DA96F1415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2A0C1686-FBE6-48F5-2D6A-0B9567A4C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834002D-FC9C-9F66-066F-619A81EE1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Freeform 7">
            <a:extLst>
              <a:ext uri="{FF2B5EF4-FFF2-40B4-BE49-F238E27FC236}">
                <a16:creationId xmlns:a16="http://schemas.microsoft.com/office/drawing/2014/main" id="{49F3591F-28F3-37B6-CB86-C47BFAF91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F980838-91EE-E557-0E7B-16223097CF74}"/>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b="0" i="0" kern="1200" dirty="0">
                <a:solidFill>
                  <a:srgbClr val="EBEBEB"/>
                </a:solidFill>
                <a:latin typeface="+mj-lt"/>
                <a:ea typeface="+mj-ea"/>
                <a:cs typeface="+mj-cs"/>
              </a:rPr>
              <a:t>Approach      continues….</a:t>
            </a:r>
          </a:p>
        </p:txBody>
      </p:sp>
      <p:sp useBgFill="1">
        <p:nvSpPr>
          <p:cNvPr id="17" name="Freeform: Shape 16">
            <a:extLst>
              <a:ext uri="{FF2B5EF4-FFF2-40B4-BE49-F238E27FC236}">
                <a16:creationId xmlns:a16="http://schemas.microsoft.com/office/drawing/2014/main" id="{5A0B3B6D-424E-EDED-B955-EB5F4381A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IN"/>
          </a:p>
        </p:txBody>
      </p:sp>
      <p:sp>
        <p:nvSpPr>
          <p:cNvPr id="18" name="TextBox 17">
            <a:extLst>
              <a:ext uri="{FF2B5EF4-FFF2-40B4-BE49-F238E27FC236}">
                <a16:creationId xmlns:a16="http://schemas.microsoft.com/office/drawing/2014/main" id="{4983CC8C-38CE-45A0-84CF-2B9575DD5AE4}"/>
              </a:ext>
            </a:extLst>
          </p:cNvPr>
          <p:cNvSpPr txBox="1"/>
          <p:nvPr/>
        </p:nvSpPr>
        <p:spPr>
          <a:xfrm>
            <a:off x="487680" y="3053338"/>
            <a:ext cx="4428269" cy="3532361"/>
          </a:xfrm>
          <a:prstGeom prst="rect">
            <a:avLst/>
          </a:prstGeom>
        </p:spPr>
        <p:txBody>
          <a:bodyPr vert="horz" lIns="91440" tIns="45720" rIns="91440" bIns="45720" rtlCol="0">
            <a:normAutofit/>
          </a:bodyPr>
          <a:lstStyle/>
          <a:p>
            <a:pPr>
              <a:buClr>
                <a:schemeClr val="bg2">
                  <a:lumMod val="40000"/>
                  <a:lumOff val="60000"/>
                </a:schemeClr>
              </a:buClr>
              <a:buSzPct val="80000"/>
            </a:pPr>
            <a:r>
              <a:rPr lang="en-US" dirty="0">
                <a:latin typeface="+mj-lt"/>
                <a:ea typeface="+mj-ea"/>
                <a:cs typeface="+mj-cs"/>
              </a:rPr>
              <a:t>Define the problem</a:t>
            </a:r>
          </a:p>
          <a:p>
            <a:pPr>
              <a:buClr>
                <a:schemeClr val="bg2">
                  <a:lumMod val="40000"/>
                  <a:lumOff val="60000"/>
                </a:schemeClr>
              </a:buClr>
              <a:buSzPct val="80000"/>
            </a:pPr>
            <a:r>
              <a:rPr lang="en-US" sz="1400" dirty="0">
                <a:latin typeface="+mj-lt"/>
                <a:ea typeface="+mj-ea"/>
                <a:cs typeface="+mj-cs"/>
              </a:rPr>
              <a:t>(Predict electric consumption)</a:t>
            </a:r>
          </a:p>
          <a:p>
            <a:pPr>
              <a:spcBef>
                <a:spcPts val="1000"/>
              </a:spcBef>
              <a:buClr>
                <a:schemeClr val="bg2">
                  <a:lumMod val="40000"/>
                  <a:lumOff val="60000"/>
                </a:schemeClr>
              </a:buClr>
              <a:buSzPct val="80000"/>
            </a:pPr>
            <a:r>
              <a:rPr lang="en-US" dirty="0">
                <a:latin typeface="+mj-lt"/>
                <a:ea typeface="+mj-ea"/>
                <a:cs typeface="+mj-cs"/>
              </a:rPr>
              <a:t>Collect data</a:t>
            </a:r>
          </a:p>
          <a:p>
            <a:pPr>
              <a:buClr>
                <a:schemeClr val="bg2">
                  <a:lumMod val="40000"/>
                  <a:lumOff val="60000"/>
                </a:schemeClr>
              </a:buClr>
              <a:buSzPct val="80000"/>
            </a:pPr>
            <a:r>
              <a:rPr lang="en-US" sz="1400" dirty="0">
                <a:latin typeface="+mj-lt"/>
                <a:ea typeface="+mj-ea"/>
                <a:cs typeface="+mj-cs"/>
              </a:rPr>
              <a:t>(A CSV historical data given by customer)</a:t>
            </a:r>
          </a:p>
          <a:p>
            <a:pPr>
              <a:spcBef>
                <a:spcPts val="1000"/>
              </a:spcBef>
              <a:buClr>
                <a:schemeClr val="bg2">
                  <a:lumMod val="40000"/>
                  <a:lumOff val="60000"/>
                </a:schemeClr>
              </a:buClr>
              <a:buSzPct val="80000"/>
            </a:pPr>
            <a:r>
              <a:rPr lang="en-US" dirty="0">
                <a:latin typeface="+mj-lt"/>
                <a:ea typeface="+mj-ea"/>
                <a:cs typeface="+mj-cs"/>
              </a:rPr>
              <a:t>Explore the Data (EDA)</a:t>
            </a:r>
          </a:p>
          <a:p>
            <a:pPr>
              <a:buClr>
                <a:schemeClr val="bg2">
                  <a:lumMod val="40000"/>
                  <a:lumOff val="60000"/>
                </a:schemeClr>
              </a:buClr>
              <a:buSzPct val="80000"/>
            </a:pPr>
            <a:r>
              <a:rPr lang="en-US" sz="1400" dirty="0">
                <a:latin typeface="+mj-lt"/>
                <a:ea typeface="+mj-ea"/>
                <a:cs typeface="+mj-cs"/>
              </a:rPr>
              <a:t>(</a:t>
            </a:r>
            <a:r>
              <a:rPr lang="en-IN" sz="1400" dirty="0">
                <a:effectLst/>
                <a:latin typeface="Aptos" panose="020B0004020202020204" pitchFamily="34" charset="0"/>
                <a:ea typeface="Aptos" panose="020B0004020202020204" pitchFamily="34" charset="0"/>
                <a:cs typeface="Times New Roman" panose="02020603050405020304" pitchFamily="18" charset="0"/>
              </a:rPr>
              <a:t>understand feature, plots histograms, and correlation)</a:t>
            </a:r>
            <a:endParaRPr lang="en-US" sz="1400" dirty="0">
              <a:latin typeface="+mj-lt"/>
              <a:ea typeface="+mj-ea"/>
              <a:cs typeface="+mj-cs"/>
            </a:endParaRPr>
          </a:p>
          <a:p>
            <a:pPr>
              <a:spcBef>
                <a:spcPts val="1000"/>
              </a:spcBef>
              <a:buClr>
                <a:schemeClr val="bg2">
                  <a:lumMod val="40000"/>
                  <a:lumOff val="60000"/>
                </a:schemeClr>
              </a:buClr>
              <a:buSzPct val="80000"/>
            </a:pPr>
            <a:r>
              <a:rPr lang="en-US" dirty="0">
                <a:latin typeface="+mj-lt"/>
                <a:ea typeface="+mj-ea"/>
                <a:cs typeface="+mj-cs"/>
              </a:rPr>
              <a:t>Preprocess Data</a:t>
            </a:r>
          </a:p>
          <a:p>
            <a:pPr>
              <a:buClr>
                <a:schemeClr val="bg2">
                  <a:lumMod val="40000"/>
                  <a:lumOff val="60000"/>
                </a:schemeClr>
              </a:buClr>
              <a:buSzPct val="80000"/>
            </a:pPr>
            <a:r>
              <a:rPr lang="en-US" sz="1400" dirty="0">
                <a:latin typeface="+mj-lt"/>
                <a:ea typeface="+mj-ea"/>
                <a:cs typeface="+mj-cs"/>
              </a:rPr>
              <a:t>(drop missing value, feature encoding)</a:t>
            </a:r>
          </a:p>
          <a:p>
            <a:pPr>
              <a:spcBef>
                <a:spcPts val="1000"/>
              </a:spcBef>
              <a:buClr>
                <a:schemeClr val="bg2">
                  <a:lumMod val="40000"/>
                  <a:lumOff val="60000"/>
                </a:schemeClr>
              </a:buClr>
              <a:buSzPct val="80000"/>
            </a:pPr>
            <a:r>
              <a:rPr lang="en-US" dirty="0">
                <a:latin typeface="+mj-lt"/>
                <a:ea typeface="+mj-ea"/>
                <a:cs typeface="+mj-cs"/>
              </a:rPr>
              <a:t>Feature Engineering</a:t>
            </a:r>
          </a:p>
          <a:p>
            <a:pPr>
              <a:buClr>
                <a:schemeClr val="bg2">
                  <a:lumMod val="40000"/>
                  <a:lumOff val="60000"/>
                </a:schemeClr>
              </a:buClr>
              <a:buSzPct val="80000"/>
            </a:pPr>
            <a:r>
              <a:rPr lang="en-US" sz="1400" dirty="0">
                <a:latin typeface="Aptos" panose="020B0004020202020204" pitchFamily="34" charset="0"/>
                <a:cs typeface="Times New Roman" panose="02020603050405020304" pitchFamily="18" charset="0"/>
              </a:rPr>
              <a:t>(select </a:t>
            </a:r>
            <a:r>
              <a:rPr lang="en-IN" sz="1400" dirty="0">
                <a:latin typeface="Aptos" panose="020B0004020202020204" pitchFamily="34" charset="0"/>
                <a:cs typeface="Times New Roman" panose="02020603050405020304" pitchFamily="18" charset="0"/>
              </a:rPr>
              <a:t>relevant features )</a:t>
            </a:r>
            <a:endParaRPr lang="en-US" sz="1400" dirty="0">
              <a:latin typeface="Aptos" panose="020B0004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BF283A7-D58F-E63A-199F-091479986877}"/>
              </a:ext>
            </a:extLst>
          </p:cNvPr>
          <p:cNvSpPr txBox="1"/>
          <p:nvPr/>
        </p:nvSpPr>
        <p:spPr>
          <a:xfrm>
            <a:off x="5705631" y="3002391"/>
            <a:ext cx="5149723" cy="3532361"/>
          </a:xfrm>
          <a:prstGeom prst="rect">
            <a:avLst/>
          </a:prstGeom>
        </p:spPr>
        <p:txBody>
          <a:bodyPr vert="horz" lIns="91440" tIns="45720" rIns="91440" bIns="45720" rtlCol="0">
            <a:normAutofit/>
          </a:bodyPr>
          <a:lstStyle>
            <a:defPPr>
              <a:defRPr lang="en-US"/>
            </a:defPPr>
            <a:lvl1pPr>
              <a:spcBef>
                <a:spcPts val="1000"/>
              </a:spcBef>
              <a:buClr>
                <a:schemeClr val="bg2">
                  <a:lumMod val="40000"/>
                  <a:lumOff val="60000"/>
                </a:schemeClr>
              </a:buClr>
              <a:buSzPct val="80000"/>
              <a:defRPr>
                <a:latin typeface="+mj-lt"/>
                <a:ea typeface="+mj-ea"/>
                <a:cs typeface="+mj-cs"/>
              </a:defRPr>
            </a:lvl1pPr>
          </a:lstStyle>
          <a:p>
            <a:pPr>
              <a:spcBef>
                <a:spcPts val="1000"/>
              </a:spcBef>
              <a:buClr>
                <a:schemeClr val="bg2">
                  <a:lumMod val="40000"/>
                  <a:lumOff val="60000"/>
                </a:schemeClr>
              </a:buClr>
              <a:buSzPct val="80000"/>
            </a:pPr>
            <a:r>
              <a:rPr lang="en-US" dirty="0">
                <a:latin typeface="+mj-lt"/>
                <a:ea typeface="+mj-ea"/>
                <a:cs typeface="+mj-cs"/>
              </a:rPr>
              <a:t>Split the Data</a:t>
            </a:r>
          </a:p>
          <a:p>
            <a:pPr>
              <a:spcBef>
                <a:spcPts val="0"/>
              </a:spcBef>
            </a:pPr>
            <a:r>
              <a:rPr lang="en-US" sz="1400" dirty="0">
                <a:latin typeface="+mj-lt"/>
                <a:ea typeface="+mj-ea"/>
                <a:cs typeface="+mj-cs"/>
              </a:rPr>
              <a:t>(</a:t>
            </a:r>
            <a:r>
              <a:rPr lang="en-IN" sz="1400" dirty="0">
                <a:effectLst/>
                <a:latin typeface="Aptos" panose="020B0004020202020204" pitchFamily="34" charset="0"/>
                <a:ea typeface="Aptos" panose="020B0004020202020204" pitchFamily="34" charset="0"/>
                <a:cs typeface="Times New Roman" panose="02020603050405020304" pitchFamily="18" charset="0"/>
              </a:rPr>
              <a:t>Divide the dataset into training, and test sets. 80/20)</a:t>
            </a:r>
            <a:endParaRPr lang="en-US" sz="1400" dirty="0">
              <a:latin typeface="+mj-lt"/>
              <a:ea typeface="+mj-ea"/>
              <a:cs typeface="+mj-cs"/>
            </a:endParaRPr>
          </a:p>
          <a:p>
            <a:pPr>
              <a:spcBef>
                <a:spcPts val="1000"/>
              </a:spcBef>
              <a:buClr>
                <a:schemeClr val="bg2">
                  <a:lumMod val="40000"/>
                  <a:lumOff val="60000"/>
                </a:schemeClr>
              </a:buClr>
              <a:buSzPct val="80000"/>
            </a:pPr>
            <a:r>
              <a:rPr lang="en-US" dirty="0">
                <a:latin typeface="+mj-lt"/>
                <a:ea typeface="+mj-ea"/>
                <a:cs typeface="+mj-cs"/>
              </a:rPr>
              <a:t>Choose Model</a:t>
            </a:r>
          </a:p>
          <a:p>
            <a:pPr>
              <a:spcBef>
                <a:spcPts val="0"/>
              </a:spcBef>
            </a:pPr>
            <a:r>
              <a:rPr lang="en-US" sz="1400" dirty="0">
                <a:latin typeface="Aptos" panose="020B0004020202020204" pitchFamily="34" charset="0"/>
                <a:cs typeface="Times New Roman" panose="02020603050405020304" pitchFamily="18" charset="0"/>
              </a:rPr>
              <a:t>(</a:t>
            </a:r>
            <a:r>
              <a:rPr lang="en-IN" sz="1400" dirty="0">
                <a:latin typeface="Aptos" panose="020B0004020202020204" pitchFamily="34" charset="0"/>
                <a:cs typeface="Times New Roman" panose="02020603050405020304" pitchFamily="18" charset="0"/>
              </a:rPr>
              <a:t>Linear Regression</a:t>
            </a:r>
            <a:r>
              <a:rPr lang="en-US" sz="1400" dirty="0">
                <a:latin typeface="Aptos" panose="020B0004020202020204" pitchFamily="34" charset="0"/>
                <a:cs typeface="Times New Roman" panose="02020603050405020304" pitchFamily="18" charset="0"/>
              </a:rPr>
              <a:t>, </a:t>
            </a:r>
            <a:r>
              <a:rPr lang="en-IN" sz="1400" dirty="0">
                <a:latin typeface="Aptos" panose="020B0004020202020204" pitchFamily="34" charset="0"/>
                <a:cs typeface="Times New Roman" panose="02020603050405020304" pitchFamily="18" charset="0"/>
              </a:rPr>
              <a:t>Decision Tree, Random Forest)</a:t>
            </a:r>
          </a:p>
          <a:p>
            <a:pPr>
              <a:spcBef>
                <a:spcPts val="1000"/>
              </a:spcBef>
              <a:buClr>
                <a:schemeClr val="bg2">
                  <a:lumMod val="40000"/>
                  <a:lumOff val="60000"/>
                </a:schemeClr>
              </a:buClr>
              <a:buSzPct val="80000"/>
            </a:pPr>
            <a:r>
              <a:rPr lang="en-US" dirty="0">
                <a:latin typeface="+mj-lt"/>
                <a:ea typeface="+mj-ea"/>
                <a:cs typeface="+mj-cs"/>
              </a:rPr>
              <a:t>Train the Model</a:t>
            </a:r>
          </a:p>
          <a:p>
            <a:pPr>
              <a:spcBef>
                <a:spcPts val="0"/>
              </a:spcBef>
              <a:buClr>
                <a:schemeClr val="bg2">
                  <a:lumMod val="40000"/>
                  <a:lumOff val="60000"/>
                </a:schemeClr>
              </a:buClr>
              <a:buSzPct val="80000"/>
            </a:pPr>
            <a:r>
              <a:rPr lang="en-US" sz="1400" dirty="0"/>
              <a:t>(train models on training data)</a:t>
            </a:r>
            <a:endParaRPr lang="en-US" sz="1400" dirty="0">
              <a:latin typeface="+mj-lt"/>
              <a:ea typeface="+mj-ea"/>
              <a:cs typeface="+mj-cs"/>
            </a:endParaRPr>
          </a:p>
          <a:p>
            <a:pPr>
              <a:spcBef>
                <a:spcPts val="1000"/>
              </a:spcBef>
              <a:buClr>
                <a:schemeClr val="bg2">
                  <a:lumMod val="40000"/>
                  <a:lumOff val="60000"/>
                </a:schemeClr>
              </a:buClr>
              <a:buSzPct val="80000"/>
            </a:pPr>
            <a:r>
              <a:rPr lang="en-US" dirty="0">
                <a:latin typeface="+mj-lt"/>
                <a:ea typeface="+mj-ea"/>
                <a:cs typeface="+mj-cs"/>
              </a:rPr>
              <a:t>Evaluate the Model</a:t>
            </a:r>
          </a:p>
          <a:p>
            <a:pPr>
              <a:spcBef>
                <a:spcPts val="0"/>
              </a:spcBef>
              <a:buClr>
                <a:schemeClr val="bg2">
                  <a:lumMod val="40000"/>
                  <a:lumOff val="60000"/>
                </a:schemeClr>
              </a:buClr>
              <a:buSzPct val="80000"/>
            </a:pPr>
            <a:r>
              <a:rPr lang="en-US" sz="1400" dirty="0">
                <a:latin typeface="+mj-lt"/>
                <a:ea typeface="+mj-ea"/>
                <a:cs typeface="+mj-cs"/>
              </a:rPr>
              <a:t>(used </a:t>
            </a:r>
            <a:r>
              <a:rPr lang="en-US" sz="1400" dirty="0"/>
              <a:t>Root Mean Squared Error (RMSE) for model evaluation)</a:t>
            </a:r>
            <a:endParaRPr lang="en-US" sz="1400" dirty="0">
              <a:latin typeface="+mj-lt"/>
              <a:ea typeface="+mj-ea"/>
              <a:cs typeface="+mj-cs"/>
            </a:endParaRPr>
          </a:p>
        </p:txBody>
      </p:sp>
      <p:sp>
        <p:nvSpPr>
          <p:cNvPr id="6" name="TextBox 5">
            <a:extLst>
              <a:ext uri="{FF2B5EF4-FFF2-40B4-BE49-F238E27FC236}">
                <a16:creationId xmlns:a16="http://schemas.microsoft.com/office/drawing/2014/main" id="{28973A1E-284D-8DF7-AD93-236D52CC807E}"/>
              </a:ext>
            </a:extLst>
          </p:cNvPr>
          <p:cNvSpPr txBox="1"/>
          <p:nvPr/>
        </p:nvSpPr>
        <p:spPr>
          <a:xfrm>
            <a:off x="487680" y="2533475"/>
            <a:ext cx="10216672" cy="369332"/>
          </a:xfrm>
          <a:prstGeom prst="rect">
            <a:avLst/>
          </a:prstGeom>
          <a:noFill/>
        </p:spPr>
        <p:txBody>
          <a:bodyPr wrap="square" rtlCol="0">
            <a:spAutoFit/>
          </a:bodyPr>
          <a:lstStyle/>
          <a:p>
            <a:r>
              <a:rPr lang="en-US" b="1" dirty="0">
                <a:effectLst/>
                <a:latin typeface="+mj-lt"/>
                <a:ea typeface="+mj-ea"/>
                <a:cs typeface="+mj-cs"/>
              </a:rPr>
              <a:t>Steps taken to solve the Regression machine learning algorithms.</a:t>
            </a:r>
          </a:p>
        </p:txBody>
      </p:sp>
    </p:spTree>
    <p:extLst>
      <p:ext uri="{BB962C8B-B14F-4D97-AF65-F5344CB8AC3E}">
        <p14:creationId xmlns:p14="http://schemas.microsoft.com/office/powerpoint/2010/main" val="242527217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4E43B03-5278-E449-AC2E-A1D6D230C969}"/>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4D3F755A-7546-0C70-5146-84902556E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BDDFB21-3A70-DBBD-8AFE-509995C0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Freeform 7">
            <a:extLst>
              <a:ext uri="{FF2B5EF4-FFF2-40B4-BE49-F238E27FC236}">
                <a16:creationId xmlns:a16="http://schemas.microsoft.com/office/drawing/2014/main" id="{D7644D63-CEE7-3955-67EA-1584776D7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390543-B010-B1E6-4F94-9FF13B035608}"/>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b="0" i="0" kern="1200" dirty="0">
                <a:solidFill>
                  <a:srgbClr val="EBEBEB"/>
                </a:solidFill>
                <a:latin typeface="+mj-lt"/>
                <a:ea typeface="+mj-ea"/>
                <a:cs typeface="+mj-cs"/>
              </a:rPr>
              <a:t>Approach      continues….</a:t>
            </a:r>
          </a:p>
        </p:txBody>
      </p:sp>
      <p:sp useBgFill="1">
        <p:nvSpPr>
          <p:cNvPr id="17" name="Freeform: Shape 16">
            <a:extLst>
              <a:ext uri="{FF2B5EF4-FFF2-40B4-BE49-F238E27FC236}">
                <a16:creationId xmlns:a16="http://schemas.microsoft.com/office/drawing/2014/main" id="{3913EBBB-83B9-2F54-8305-78B65ADC5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IN"/>
          </a:p>
        </p:txBody>
      </p:sp>
      <p:sp>
        <p:nvSpPr>
          <p:cNvPr id="18" name="TextBox 17">
            <a:extLst>
              <a:ext uri="{FF2B5EF4-FFF2-40B4-BE49-F238E27FC236}">
                <a16:creationId xmlns:a16="http://schemas.microsoft.com/office/drawing/2014/main" id="{E0884DC8-9633-AC63-15DD-96667E4FBAD8}"/>
              </a:ext>
            </a:extLst>
          </p:cNvPr>
          <p:cNvSpPr txBox="1"/>
          <p:nvPr/>
        </p:nvSpPr>
        <p:spPr>
          <a:xfrm>
            <a:off x="487680" y="3053338"/>
            <a:ext cx="4428269" cy="3532361"/>
          </a:xfrm>
          <a:prstGeom prst="rect">
            <a:avLst/>
          </a:prstGeom>
        </p:spPr>
        <p:txBody>
          <a:bodyPr vert="horz" lIns="91440" tIns="45720" rIns="91440" bIns="45720" rtlCol="0">
            <a:normAutofit/>
          </a:bodyPr>
          <a:lstStyle/>
          <a:p>
            <a:r>
              <a:rPr lang="en-US" dirty="0"/>
              <a:t>Optimize the Model</a:t>
            </a:r>
          </a:p>
          <a:p>
            <a:r>
              <a:rPr lang="en-US" sz="1400" dirty="0"/>
              <a:t>(used grid search to optimize hyperparameters)</a:t>
            </a:r>
          </a:p>
          <a:p>
            <a:pPr>
              <a:spcBef>
                <a:spcPts val="1000"/>
              </a:spcBef>
            </a:pPr>
            <a:r>
              <a:rPr lang="en-US" dirty="0"/>
              <a:t>Test the Model</a:t>
            </a:r>
          </a:p>
          <a:p>
            <a:r>
              <a:rPr lang="en-US" sz="1400" dirty="0"/>
              <a:t>(evaluate performance on the test dataset)</a:t>
            </a:r>
          </a:p>
          <a:p>
            <a:pPr>
              <a:spcBef>
                <a:spcPts val="1000"/>
              </a:spcBef>
            </a:pPr>
            <a:r>
              <a:rPr lang="en-US" dirty="0"/>
              <a:t>Validate the Model</a:t>
            </a:r>
          </a:p>
          <a:p>
            <a:r>
              <a:rPr lang="en-US" sz="1400" dirty="0"/>
              <a:t>(cross-validation for performance evaluation)</a:t>
            </a:r>
          </a:p>
          <a:p>
            <a:pPr>
              <a:spcBef>
                <a:spcPts val="1000"/>
              </a:spcBef>
            </a:pPr>
            <a:endParaRPr lang="en-US" dirty="0"/>
          </a:p>
        </p:txBody>
      </p:sp>
      <p:sp>
        <p:nvSpPr>
          <p:cNvPr id="5" name="TextBox 4">
            <a:extLst>
              <a:ext uri="{FF2B5EF4-FFF2-40B4-BE49-F238E27FC236}">
                <a16:creationId xmlns:a16="http://schemas.microsoft.com/office/drawing/2014/main" id="{2C42927A-F70D-BF23-3A5F-9470176172E7}"/>
              </a:ext>
            </a:extLst>
          </p:cNvPr>
          <p:cNvSpPr txBox="1"/>
          <p:nvPr/>
        </p:nvSpPr>
        <p:spPr>
          <a:xfrm>
            <a:off x="5705631" y="3002391"/>
            <a:ext cx="5149723" cy="3532361"/>
          </a:xfrm>
          <a:prstGeom prst="rect">
            <a:avLst/>
          </a:prstGeom>
        </p:spPr>
        <p:txBody>
          <a:bodyPr vert="horz" lIns="91440" tIns="45720" rIns="91440" bIns="45720" rtlCol="0">
            <a:normAutofit/>
          </a:bodyPr>
          <a:lstStyle>
            <a:defPPr>
              <a:defRPr lang="en-US"/>
            </a:defPPr>
            <a:lvl1pPr>
              <a:spcBef>
                <a:spcPts val="1000"/>
              </a:spcBef>
              <a:buClr>
                <a:schemeClr val="bg2">
                  <a:lumMod val="40000"/>
                  <a:lumOff val="60000"/>
                </a:schemeClr>
              </a:buClr>
              <a:buSzPct val="80000"/>
              <a:defRPr>
                <a:latin typeface="+mj-lt"/>
                <a:ea typeface="+mj-ea"/>
                <a:cs typeface="+mj-cs"/>
              </a:defRPr>
            </a:lvl1pPr>
          </a:lstStyle>
          <a:p>
            <a:r>
              <a:rPr lang="en-US" dirty="0"/>
              <a:t>Deploy the Model</a:t>
            </a:r>
          </a:p>
          <a:p>
            <a:pPr>
              <a:spcBef>
                <a:spcPts val="0"/>
              </a:spcBef>
            </a:pPr>
            <a:r>
              <a:rPr lang="en-US" sz="1400" dirty="0"/>
              <a:t>(</a:t>
            </a:r>
            <a:r>
              <a:rPr lang="en-US" sz="1400" b="0" i="0" dirty="0">
                <a:solidFill>
                  <a:srgbClr val="242424"/>
                </a:solidFill>
                <a:effectLst/>
                <a:latin typeface="Segoe UI" panose="020B0502040204020203" pitchFamily="34" charset="0"/>
              </a:rPr>
              <a:t>deploy model to a production environment)</a:t>
            </a:r>
            <a:endParaRPr lang="en-US" sz="1400" dirty="0"/>
          </a:p>
          <a:p>
            <a:r>
              <a:rPr lang="en-IN" dirty="0"/>
              <a:t>Monitor and Maintain the Model</a:t>
            </a:r>
          </a:p>
          <a:p>
            <a:pPr>
              <a:spcBef>
                <a:spcPts val="0"/>
              </a:spcBef>
            </a:pPr>
            <a:r>
              <a:rPr lang="en-IN" sz="1400" dirty="0"/>
              <a:t>(</a:t>
            </a:r>
            <a:r>
              <a:rPr lang="en-IN" sz="1400" dirty="0">
                <a:effectLst/>
                <a:latin typeface="Aptos" panose="020B0004020202020204" pitchFamily="34" charset="0"/>
                <a:ea typeface="Aptos" panose="020B0004020202020204" pitchFamily="34" charset="0"/>
                <a:cs typeface="Times New Roman" panose="02020603050405020304" pitchFamily="18" charset="0"/>
              </a:rPr>
              <a:t>Continuously monitor the model’s performance in production. Update the model with new data to prevent performance degradation)</a:t>
            </a:r>
            <a:endParaRPr lang="en-IN" sz="1400" dirty="0"/>
          </a:p>
        </p:txBody>
      </p:sp>
      <p:sp>
        <p:nvSpPr>
          <p:cNvPr id="6" name="TextBox 5">
            <a:extLst>
              <a:ext uri="{FF2B5EF4-FFF2-40B4-BE49-F238E27FC236}">
                <a16:creationId xmlns:a16="http://schemas.microsoft.com/office/drawing/2014/main" id="{64A239AD-8E29-D3C7-2F98-2DE3EAF3E5D6}"/>
              </a:ext>
            </a:extLst>
          </p:cNvPr>
          <p:cNvSpPr txBox="1"/>
          <p:nvPr/>
        </p:nvSpPr>
        <p:spPr>
          <a:xfrm>
            <a:off x="487680" y="2533475"/>
            <a:ext cx="10216672" cy="369332"/>
          </a:xfrm>
          <a:prstGeom prst="rect">
            <a:avLst/>
          </a:prstGeom>
          <a:noFill/>
        </p:spPr>
        <p:txBody>
          <a:bodyPr wrap="square" rtlCol="0">
            <a:spAutoFit/>
          </a:bodyPr>
          <a:lstStyle/>
          <a:p>
            <a:r>
              <a:rPr lang="en-US" b="1" dirty="0">
                <a:effectLst/>
                <a:latin typeface="+mj-lt"/>
                <a:ea typeface="+mj-ea"/>
                <a:cs typeface="+mj-cs"/>
              </a:rPr>
              <a:t>Steps taken to solve the Regression machine learning algorithms.   </a:t>
            </a:r>
            <a:r>
              <a:rPr lang="en-US" b="1" dirty="0">
                <a:latin typeface="+mj-lt"/>
                <a:ea typeface="+mj-ea"/>
                <a:cs typeface="+mj-cs"/>
              </a:rPr>
              <a:t>c</a:t>
            </a:r>
            <a:r>
              <a:rPr lang="en-US" b="1" dirty="0">
                <a:effectLst/>
                <a:latin typeface="+mj-lt"/>
                <a:ea typeface="+mj-ea"/>
                <a:cs typeface="+mj-cs"/>
              </a:rPr>
              <a:t>ontinued…</a:t>
            </a:r>
          </a:p>
        </p:txBody>
      </p:sp>
    </p:spTree>
    <p:extLst>
      <p:ext uri="{BB962C8B-B14F-4D97-AF65-F5344CB8AC3E}">
        <p14:creationId xmlns:p14="http://schemas.microsoft.com/office/powerpoint/2010/main" val="336297632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211D79-7C65-D904-7BFE-AA0DDF4C8F2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72F29A1-931B-2EBD-B773-3A7D7E25B7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4FCE548-F945-F9E7-1788-82DD0949E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Freeform 7">
            <a:extLst>
              <a:ext uri="{FF2B5EF4-FFF2-40B4-BE49-F238E27FC236}">
                <a16:creationId xmlns:a16="http://schemas.microsoft.com/office/drawing/2014/main" id="{192B183F-7FE2-5F1D-1C16-F792FD585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F8BBB80-5D38-3130-900E-37740D1B1DD2}"/>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sz="4400" b="0" i="0" kern="1200" dirty="0">
                <a:solidFill>
                  <a:srgbClr val="FFFFFF"/>
                </a:solidFill>
                <a:effectLst/>
                <a:latin typeface="+mj-lt"/>
                <a:ea typeface="+mj-ea"/>
                <a:cs typeface="+mj-cs"/>
              </a:rPr>
              <a:t>Model Summary      </a:t>
            </a:r>
            <a:endParaRPr lang="en-US" b="0" i="0" kern="1200" dirty="0">
              <a:solidFill>
                <a:srgbClr val="EBEBEB"/>
              </a:solidFill>
              <a:latin typeface="+mj-lt"/>
              <a:ea typeface="+mj-ea"/>
              <a:cs typeface="+mj-cs"/>
            </a:endParaRPr>
          </a:p>
        </p:txBody>
      </p:sp>
      <p:sp useBgFill="1">
        <p:nvSpPr>
          <p:cNvPr id="17" name="Freeform: Shape 16">
            <a:extLst>
              <a:ext uri="{FF2B5EF4-FFF2-40B4-BE49-F238E27FC236}">
                <a16:creationId xmlns:a16="http://schemas.microsoft.com/office/drawing/2014/main" id="{D05F5E8C-963F-CE24-C91E-EC5FC0AFB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IN"/>
          </a:p>
        </p:txBody>
      </p:sp>
      <p:graphicFrame>
        <p:nvGraphicFramePr>
          <p:cNvPr id="5" name="Table 4">
            <a:extLst>
              <a:ext uri="{FF2B5EF4-FFF2-40B4-BE49-F238E27FC236}">
                <a16:creationId xmlns:a16="http://schemas.microsoft.com/office/drawing/2014/main" id="{17569A8D-161B-05AB-F925-01FDB2F2F1A7}"/>
              </a:ext>
            </a:extLst>
          </p:cNvPr>
          <p:cNvGraphicFramePr>
            <a:graphicFrameLocks noGrp="1"/>
          </p:cNvGraphicFramePr>
          <p:nvPr>
            <p:extLst>
              <p:ext uri="{D42A27DB-BD31-4B8C-83A1-F6EECF244321}">
                <p14:modId xmlns:p14="http://schemas.microsoft.com/office/powerpoint/2010/main" val="3381004794"/>
              </p:ext>
            </p:extLst>
          </p:nvPr>
        </p:nvGraphicFramePr>
        <p:xfrm>
          <a:off x="496111" y="2476884"/>
          <a:ext cx="11274357" cy="4060102"/>
        </p:xfrm>
        <a:graphic>
          <a:graphicData uri="http://schemas.openxmlformats.org/drawingml/2006/table">
            <a:tbl>
              <a:tblPr firstRow="1" bandRow="1">
                <a:tableStyleId>{5C22544A-7EE6-4342-B048-85BDC9FD1C3A}</a:tableStyleId>
              </a:tblPr>
              <a:tblGrid>
                <a:gridCol w="2354093">
                  <a:extLst>
                    <a:ext uri="{9D8B030D-6E8A-4147-A177-3AD203B41FA5}">
                      <a16:colId xmlns:a16="http://schemas.microsoft.com/office/drawing/2014/main" val="1020607181"/>
                    </a:ext>
                  </a:extLst>
                </a:gridCol>
                <a:gridCol w="5136205">
                  <a:extLst>
                    <a:ext uri="{9D8B030D-6E8A-4147-A177-3AD203B41FA5}">
                      <a16:colId xmlns:a16="http://schemas.microsoft.com/office/drawing/2014/main" val="240802359"/>
                    </a:ext>
                  </a:extLst>
                </a:gridCol>
                <a:gridCol w="1919725">
                  <a:extLst>
                    <a:ext uri="{9D8B030D-6E8A-4147-A177-3AD203B41FA5}">
                      <a16:colId xmlns:a16="http://schemas.microsoft.com/office/drawing/2014/main" val="3254710299"/>
                    </a:ext>
                  </a:extLst>
                </a:gridCol>
                <a:gridCol w="1864334">
                  <a:extLst>
                    <a:ext uri="{9D8B030D-6E8A-4147-A177-3AD203B41FA5}">
                      <a16:colId xmlns:a16="http://schemas.microsoft.com/office/drawing/2014/main" val="473619435"/>
                    </a:ext>
                  </a:extLst>
                </a:gridCol>
              </a:tblGrid>
              <a:tr h="743603">
                <a:tc>
                  <a:txBody>
                    <a:bodyPr/>
                    <a:lstStyle/>
                    <a:p>
                      <a:r>
                        <a:rPr lang="en-US" dirty="0"/>
                        <a:t>Model</a:t>
                      </a:r>
                      <a:endParaRPr lang="en-IN" dirty="0"/>
                    </a:p>
                  </a:txBody>
                  <a:tcPr>
                    <a:solidFill>
                      <a:schemeClr val="accent1"/>
                    </a:solidFill>
                  </a:tcPr>
                </a:tc>
                <a:tc>
                  <a:txBody>
                    <a:bodyPr/>
                    <a:lstStyle/>
                    <a:p>
                      <a:r>
                        <a:rPr lang="en-US" dirty="0"/>
                        <a:t>Score</a:t>
                      </a:r>
                      <a:endParaRPr lang="en-IN" dirty="0"/>
                    </a:p>
                  </a:txBody>
                  <a:tcPr>
                    <a:solidFill>
                      <a:schemeClr val="accent1"/>
                    </a:solidFill>
                  </a:tcPr>
                </a:tc>
                <a:tc>
                  <a:txBody>
                    <a:bodyPr/>
                    <a:lstStyle/>
                    <a:p>
                      <a:r>
                        <a:rPr lang="en-US" dirty="0"/>
                        <a:t>Mean</a:t>
                      </a:r>
                      <a:endParaRPr lang="en-IN" dirty="0"/>
                    </a:p>
                  </a:txBody>
                  <a:tcPr>
                    <a:solidFill>
                      <a:schemeClr val="accent1"/>
                    </a:solidFill>
                  </a:tcPr>
                </a:tc>
                <a:tc>
                  <a:txBody>
                    <a:bodyPr/>
                    <a:lstStyle/>
                    <a:p>
                      <a:r>
                        <a:rPr lang="en-US" dirty="0"/>
                        <a:t>Standard Deviation</a:t>
                      </a:r>
                      <a:endParaRPr lang="en-IN" dirty="0"/>
                    </a:p>
                  </a:txBody>
                  <a:tcPr>
                    <a:solidFill>
                      <a:schemeClr val="accent1"/>
                    </a:solidFill>
                  </a:tcPr>
                </a:tc>
                <a:extLst>
                  <a:ext uri="{0D108BD9-81ED-4DB2-BD59-A6C34878D82A}">
                    <a16:rowId xmlns:a16="http://schemas.microsoft.com/office/drawing/2014/main" val="3072209997"/>
                  </a:ext>
                </a:extLst>
              </a:tr>
              <a:tr h="1268062">
                <a:tc>
                  <a:txBody>
                    <a:bodyPr/>
                    <a:lstStyle/>
                    <a:p>
                      <a:endParaRPr lang="en-US" sz="1400" b="1" dirty="0"/>
                    </a:p>
                    <a:p>
                      <a:r>
                        <a:rPr lang="en-US" sz="1400" b="1" dirty="0"/>
                        <a:t>Linear </a:t>
                      </a:r>
                    </a:p>
                    <a:p>
                      <a:r>
                        <a:rPr lang="en-US" sz="1400" b="1" dirty="0"/>
                        <a:t>Regression</a:t>
                      </a:r>
                      <a:endParaRPr lang="en-IN" sz="1400" b="1" dirty="0"/>
                    </a:p>
                  </a:txBody>
                  <a:tcPr>
                    <a:solidFill>
                      <a:schemeClr val="accent1">
                        <a:tint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kern="1200" dirty="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[2.61359675 2.61663651 2.60808757 2.61198366 2.61711657 2.61087096 2.61477221 2.61457673 2.61314864 2.61340586]</a:t>
                      </a:r>
                    </a:p>
                    <a:p>
                      <a:endParaRPr lang="en-IN" sz="1400" b="0" dirty="0"/>
                    </a:p>
                  </a:txBody>
                  <a:tcPr>
                    <a:solidFill>
                      <a:schemeClr val="accent1">
                        <a:tint val="40000"/>
                      </a:schemeClr>
                    </a:solidFill>
                  </a:tcPr>
                </a:tc>
                <a:tc>
                  <a:txBody>
                    <a:bodyPr/>
                    <a:lstStyle/>
                    <a:p>
                      <a:endParaRPr lang="en-US" sz="1400" b="0" kern="1200" dirty="0">
                        <a:solidFill>
                          <a:schemeClr val="dk1"/>
                        </a:solidFill>
                        <a:effectLst/>
                        <a:latin typeface="+mn-lt"/>
                        <a:ea typeface="+mn-ea"/>
                        <a:cs typeface="+mn-cs"/>
                      </a:endParaRPr>
                    </a:p>
                    <a:p>
                      <a:endParaRPr lang="en-US" sz="1400" b="0" kern="1200" dirty="0">
                        <a:solidFill>
                          <a:schemeClr val="dk1"/>
                        </a:solidFill>
                        <a:effectLst/>
                        <a:latin typeface="+mn-lt"/>
                        <a:ea typeface="+mn-ea"/>
                        <a:cs typeface="+mn-cs"/>
                      </a:endParaRPr>
                    </a:p>
                    <a:p>
                      <a:r>
                        <a:rPr lang="en-US" sz="1400" b="0" kern="1200" dirty="0">
                          <a:solidFill>
                            <a:schemeClr val="dk1"/>
                          </a:solidFill>
                          <a:effectLst/>
                          <a:latin typeface="+mn-lt"/>
                          <a:ea typeface="+mn-ea"/>
                          <a:cs typeface="+mn-cs"/>
                        </a:rPr>
                        <a:t>2.613419546122146</a:t>
                      </a:r>
                      <a:endParaRPr lang="en-IN" sz="1400" b="0" dirty="0"/>
                    </a:p>
                  </a:txBody>
                  <a:tcPr>
                    <a:solidFill>
                      <a:schemeClr val="accent1">
                        <a:tint val="40000"/>
                      </a:schemeClr>
                    </a:solidFill>
                  </a:tcPr>
                </a:tc>
                <a:tc>
                  <a:txBody>
                    <a:bodyPr/>
                    <a:lstStyle/>
                    <a:p>
                      <a:endParaRPr lang="en-US" sz="1400" b="0" kern="1200" dirty="0">
                        <a:solidFill>
                          <a:schemeClr val="dk1"/>
                        </a:solidFill>
                        <a:effectLst/>
                        <a:latin typeface="+mn-lt"/>
                        <a:ea typeface="+mn-ea"/>
                        <a:cs typeface="+mn-cs"/>
                      </a:endParaRPr>
                    </a:p>
                    <a:p>
                      <a:endParaRPr lang="en-US" sz="1400" b="0" kern="1200" dirty="0">
                        <a:solidFill>
                          <a:schemeClr val="dk1"/>
                        </a:solidFill>
                        <a:effectLst/>
                        <a:latin typeface="+mn-lt"/>
                        <a:ea typeface="+mn-ea"/>
                        <a:cs typeface="+mn-cs"/>
                      </a:endParaRPr>
                    </a:p>
                    <a:p>
                      <a:r>
                        <a:rPr lang="en-US" sz="1400" b="0" kern="1200" dirty="0">
                          <a:solidFill>
                            <a:schemeClr val="dk1"/>
                          </a:solidFill>
                          <a:effectLst/>
                          <a:latin typeface="+mn-lt"/>
                          <a:ea typeface="+mn-ea"/>
                          <a:cs typeface="+mn-cs"/>
                        </a:rPr>
                        <a:t>0.00253530313906</a:t>
                      </a:r>
                      <a:endParaRPr lang="en-IN" sz="1400" b="0" dirty="0"/>
                    </a:p>
                  </a:txBody>
                  <a:tcPr>
                    <a:solidFill>
                      <a:schemeClr val="accent1">
                        <a:tint val="40000"/>
                      </a:schemeClr>
                    </a:solidFill>
                  </a:tcPr>
                </a:tc>
                <a:extLst>
                  <a:ext uri="{0D108BD9-81ED-4DB2-BD59-A6C34878D82A}">
                    <a16:rowId xmlns:a16="http://schemas.microsoft.com/office/drawing/2014/main" val="381881936"/>
                  </a:ext>
                </a:extLst>
              </a:tr>
              <a:tr h="1034471">
                <a:tc>
                  <a:txBody>
                    <a:bodyPr/>
                    <a:lstStyle/>
                    <a:p>
                      <a:endParaRPr lang="en-US" sz="1400" b="1" dirty="0"/>
                    </a:p>
                    <a:p>
                      <a:r>
                        <a:rPr lang="en-US" sz="1400" b="1" dirty="0"/>
                        <a:t>Decision</a:t>
                      </a:r>
                    </a:p>
                    <a:p>
                      <a:r>
                        <a:rPr lang="en-US" sz="1400" b="1" dirty="0"/>
                        <a:t>Tree</a:t>
                      </a:r>
                      <a:endParaRPr lang="en-IN" sz="1400" b="1" dirty="0"/>
                    </a:p>
                  </a:txBody>
                  <a:tcPr>
                    <a:solidFill>
                      <a:schemeClr val="accent1">
                        <a:tint val="20000"/>
                      </a:schemeClr>
                    </a:solidFill>
                  </a:tcPr>
                </a:tc>
                <a:tc>
                  <a:txBody>
                    <a:bodyPr/>
                    <a:lstStyle/>
                    <a:p>
                      <a:endParaRPr lang="en-IN" sz="1400" b="0" i="0" kern="1200" dirty="0">
                        <a:solidFill>
                          <a:schemeClr val="dk1"/>
                        </a:solidFill>
                        <a:effectLst/>
                        <a:latin typeface="+mn-lt"/>
                        <a:ea typeface="+mn-ea"/>
                        <a:cs typeface="+mn-cs"/>
                      </a:endParaRPr>
                    </a:p>
                    <a:p>
                      <a:r>
                        <a:rPr lang="en-IN" sz="1400" b="0" i="0" kern="1200" dirty="0">
                          <a:solidFill>
                            <a:schemeClr val="dk1"/>
                          </a:solidFill>
                          <a:effectLst/>
                          <a:latin typeface="+mn-lt"/>
                          <a:ea typeface="+mn-ea"/>
                          <a:cs typeface="+mn-cs"/>
                        </a:rPr>
                        <a:t>[2.61524996 2.61796624 2.6091438 2.61352146 2.61823857 2.6119992 2.61584624 2.61584236 2.61420502 2.61470577]</a:t>
                      </a:r>
                      <a:endParaRPr lang="en-IN" sz="1400" b="0" dirty="0"/>
                    </a:p>
                  </a:txBody>
                  <a:tcPr>
                    <a:solidFill>
                      <a:schemeClr val="accent1">
                        <a:tint val="20000"/>
                      </a:schemeClr>
                    </a:solidFill>
                  </a:tcPr>
                </a:tc>
                <a:tc>
                  <a:txBody>
                    <a:bodyPr/>
                    <a:lstStyle/>
                    <a:p>
                      <a:endParaRPr lang="en-IN" sz="1400" b="0" i="0" kern="1200" dirty="0">
                        <a:solidFill>
                          <a:schemeClr val="dk1"/>
                        </a:solidFill>
                        <a:effectLst/>
                        <a:latin typeface="+mn-lt"/>
                        <a:ea typeface="+mn-ea"/>
                        <a:cs typeface="+mn-cs"/>
                      </a:endParaRPr>
                    </a:p>
                    <a:p>
                      <a:r>
                        <a:rPr lang="en-IN" sz="1400" b="0" i="0" kern="1200" dirty="0">
                          <a:solidFill>
                            <a:schemeClr val="dk1"/>
                          </a:solidFill>
                          <a:effectLst/>
                          <a:latin typeface="+mn-lt"/>
                          <a:ea typeface="+mn-ea"/>
                          <a:cs typeface="+mn-cs"/>
                        </a:rPr>
                        <a:t>2.6146718640437423</a:t>
                      </a:r>
                      <a:endParaRPr lang="en-IN" sz="1400" b="0" dirty="0"/>
                    </a:p>
                  </a:txBody>
                  <a:tcPr>
                    <a:solidFill>
                      <a:schemeClr val="accent1">
                        <a:tint val="20000"/>
                      </a:schemeClr>
                    </a:solidFill>
                  </a:tcPr>
                </a:tc>
                <a:tc>
                  <a:txBody>
                    <a:bodyPr/>
                    <a:lstStyle/>
                    <a:p>
                      <a:endParaRPr lang="en-IN" sz="1400" b="0" i="0" kern="1200" dirty="0">
                        <a:solidFill>
                          <a:schemeClr val="dk1"/>
                        </a:solidFill>
                        <a:effectLst/>
                        <a:latin typeface="+mn-lt"/>
                        <a:ea typeface="+mn-ea"/>
                        <a:cs typeface="+mn-cs"/>
                      </a:endParaRPr>
                    </a:p>
                    <a:p>
                      <a:r>
                        <a:rPr lang="en-IN" sz="1400" b="0" i="0" kern="1200" dirty="0">
                          <a:solidFill>
                            <a:schemeClr val="dk1"/>
                          </a:solidFill>
                          <a:effectLst/>
                          <a:latin typeface="+mn-lt"/>
                          <a:ea typeface="+mn-ea"/>
                          <a:cs typeface="+mn-cs"/>
                        </a:rPr>
                        <a:t>0.00256715550459</a:t>
                      </a:r>
                      <a:endParaRPr lang="en-IN" sz="1400" b="0" dirty="0"/>
                    </a:p>
                  </a:txBody>
                  <a:tcPr>
                    <a:solidFill>
                      <a:schemeClr val="accent1">
                        <a:tint val="20000"/>
                      </a:schemeClr>
                    </a:solidFill>
                  </a:tcPr>
                </a:tc>
                <a:extLst>
                  <a:ext uri="{0D108BD9-81ED-4DB2-BD59-A6C34878D82A}">
                    <a16:rowId xmlns:a16="http://schemas.microsoft.com/office/drawing/2014/main" val="20973053"/>
                  </a:ext>
                </a:extLst>
              </a:tr>
              <a:tr h="1013966">
                <a:tc>
                  <a:txBody>
                    <a:bodyPr/>
                    <a:lstStyle/>
                    <a:p>
                      <a:endParaRPr lang="en-US" sz="1400" b="1" dirty="0"/>
                    </a:p>
                    <a:p>
                      <a:r>
                        <a:rPr lang="en-US" sz="1400" b="1" dirty="0"/>
                        <a:t>Random</a:t>
                      </a:r>
                    </a:p>
                    <a:p>
                      <a:r>
                        <a:rPr lang="en-US" sz="1400" b="1" dirty="0"/>
                        <a:t>Forest</a:t>
                      </a:r>
                      <a:endParaRPr lang="en-IN" sz="1400" b="1" dirty="0"/>
                    </a:p>
                  </a:txBody>
                  <a:tcPr>
                    <a:solidFill>
                      <a:schemeClr val="accent1">
                        <a:tint val="40000"/>
                      </a:schemeClr>
                    </a:solidFill>
                  </a:tcPr>
                </a:tc>
                <a:tc>
                  <a:txBody>
                    <a:bodyPr/>
                    <a:lstStyle/>
                    <a:p>
                      <a:endParaRPr lang="en-IN" sz="1400" b="0" i="0" kern="1200" dirty="0">
                        <a:solidFill>
                          <a:schemeClr val="dk1"/>
                        </a:solidFill>
                        <a:effectLst/>
                        <a:latin typeface="+mn-lt"/>
                        <a:ea typeface="+mn-ea"/>
                        <a:cs typeface="+mn-cs"/>
                      </a:endParaRPr>
                    </a:p>
                    <a:p>
                      <a:r>
                        <a:rPr lang="en-IN" sz="1400" b="0" i="0" kern="1200" dirty="0">
                          <a:solidFill>
                            <a:schemeClr val="dk1"/>
                          </a:solidFill>
                          <a:effectLst/>
                          <a:latin typeface="+mn-lt"/>
                          <a:ea typeface="+mn-ea"/>
                          <a:cs typeface="+mn-cs"/>
                        </a:rPr>
                        <a:t>[0.75910453 0.78670215 0.79443904 0.77883924 0.79237792 0.80218766 0.7748319 0.78051635 0.79096456 0.76985096]</a:t>
                      </a:r>
                      <a:endParaRPr lang="en-IN" sz="1400" dirty="0"/>
                    </a:p>
                  </a:txBody>
                  <a:tcPr>
                    <a:solidFill>
                      <a:schemeClr val="accent1">
                        <a:tint val="40000"/>
                      </a:schemeClr>
                    </a:solidFill>
                  </a:tcPr>
                </a:tc>
                <a:tc>
                  <a:txBody>
                    <a:bodyPr/>
                    <a:lstStyle/>
                    <a:p>
                      <a:endParaRPr lang="en-IN" sz="1400" b="0" i="0" kern="1200" dirty="0">
                        <a:solidFill>
                          <a:schemeClr val="dk1"/>
                        </a:solidFill>
                        <a:effectLst/>
                        <a:latin typeface="+mn-lt"/>
                        <a:ea typeface="+mn-ea"/>
                        <a:cs typeface="+mn-cs"/>
                      </a:endParaRPr>
                    </a:p>
                    <a:p>
                      <a:r>
                        <a:rPr lang="en-IN" sz="1400" b="0" i="0" kern="1200" dirty="0">
                          <a:solidFill>
                            <a:schemeClr val="dk1"/>
                          </a:solidFill>
                          <a:effectLst/>
                          <a:latin typeface="+mn-lt"/>
                          <a:ea typeface="+mn-ea"/>
                          <a:cs typeface="+mn-cs"/>
                        </a:rPr>
                        <a:t>0.7829814313403849</a:t>
                      </a:r>
                      <a:endParaRPr lang="en-IN" sz="1400" dirty="0"/>
                    </a:p>
                  </a:txBody>
                  <a:tcPr>
                    <a:solidFill>
                      <a:schemeClr val="accent1">
                        <a:tint val="40000"/>
                      </a:schemeClr>
                    </a:solidFill>
                  </a:tcPr>
                </a:tc>
                <a:tc>
                  <a:txBody>
                    <a:bodyPr/>
                    <a:lstStyle/>
                    <a:p>
                      <a:endParaRPr lang="en-IN" sz="1400" b="0" i="0" kern="1200" dirty="0">
                        <a:solidFill>
                          <a:schemeClr val="dk1"/>
                        </a:solidFill>
                        <a:effectLst/>
                        <a:latin typeface="+mn-lt"/>
                        <a:ea typeface="+mn-ea"/>
                        <a:cs typeface="+mn-cs"/>
                      </a:endParaRPr>
                    </a:p>
                    <a:p>
                      <a:r>
                        <a:rPr lang="en-IN" sz="1400" b="0" i="0" kern="1200" dirty="0">
                          <a:solidFill>
                            <a:schemeClr val="dk1"/>
                          </a:solidFill>
                          <a:effectLst/>
                          <a:latin typeface="+mn-lt"/>
                          <a:ea typeface="+mn-ea"/>
                          <a:cs typeface="+mn-cs"/>
                        </a:rPr>
                        <a:t>0.01224005424452</a:t>
                      </a:r>
                      <a:endParaRPr lang="en-IN" sz="1400" dirty="0"/>
                    </a:p>
                  </a:txBody>
                  <a:tcPr>
                    <a:solidFill>
                      <a:schemeClr val="accent1">
                        <a:tint val="40000"/>
                      </a:schemeClr>
                    </a:solidFill>
                  </a:tcPr>
                </a:tc>
                <a:extLst>
                  <a:ext uri="{0D108BD9-81ED-4DB2-BD59-A6C34878D82A}">
                    <a16:rowId xmlns:a16="http://schemas.microsoft.com/office/drawing/2014/main" val="1571773550"/>
                  </a:ext>
                </a:extLst>
              </a:tr>
            </a:tbl>
          </a:graphicData>
        </a:graphic>
      </p:graphicFrame>
    </p:spTree>
    <p:extLst>
      <p:ext uri="{BB962C8B-B14F-4D97-AF65-F5344CB8AC3E}">
        <p14:creationId xmlns:p14="http://schemas.microsoft.com/office/powerpoint/2010/main" val="116753390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5EFE275-90FF-B311-D890-64F2AE70B533}"/>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2EB005A9-C9AF-65DC-28BB-85FD3F778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4F50AB1-9366-34AE-5E22-A554F4241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Freeform 7">
            <a:extLst>
              <a:ext uri="{FF2B5EF4-FFF2-40B4-BE49-F238E27FC236}">
                <a16:creationId xmlns:a16="http://schemas.microsoft.com/office/drawing/2014/main" id="{3BFDCBA6-0E47-4423-ADF5-18F5C7F8F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6C0B1F0-60A5-B4B0-1168-6C338F64A420}"/>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sz="4400" b="0" i="0" kern="1200" dirty="0">
                <a:solidFill>
                  <a:srgbClr val="FFFFFF"/>
                </a:solidFill>
                <a:effectLst/>
                <a:latin typeface="+mj-lt"/>
                <a:ea typeface="+mj-ea"/>
                <a:cs typeface="+mj-cs"/>
              </a:rPr>
              <a:t>Result</a:t>
            </a:r>
            <a:endParaRPr lang="en-US" b="0" i="0" kern="1200" dirty="0">
              <a:solidFill>
                <a:srgbClr val="EBEBEB"/>
              </a:solidFill>
              <a:latin typeface="+mj-lt"/>
              <a:ea typeface="+mj-ea"/>
              <a:cs typeface="+mj-cs"/>
            </a:endParaRPr>
          </a:p>
        </p:txBody>
      </p:sp>
      <p:sp useBgFill="1">
        <p:nvSpPr>
          <p:cNvPr id="17" name="Freeform: Shape 16">
            <a:extLst>
              <a:ext uri="{FF2B5EF4-FFF2-40B4-BE49-F238E27FC236}">
                <a16:creationId xmlns:a16="http://schemas.microsoft.com/office/drawing/2014/main" id="{826480FF-5C70-7EE5-66FB-DDBB0EADA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IN"/>
          </a:p>
        </p:txBody>
      </p:sp>
      <p:sp>
        <p:nvSpPr>
          <p:cNvPr id="3" name="TextBox 2">
            <a:extLst>
              <a:ext uri="{FF2B5EF4-FFF2-40B4-BE49-F238E27FC236}">
                <a16:creationId xmlns:a16="http://schemas.microsoft.com/office/drawing/2014/main" id="{6522B470-9830-2855-3EE6-0010AFD78A71}"/>
              </a:ext>
            </a:extLst>
          </p:cNvPr>
          <p:cNvSpPr txBox="1"/>
          <p:nvPr/>
        </p:nvSpPr>
        <p:spPr>
          <a:xfrm>
            <a:off x="487680" y="2533475"/>
            <a:ext cx="10216672" cy="3693319"/>
          </a:xfrm>
          <a:prstGeom prst="rect">
            <a:avLst/>
          </a:prstGeom>
          <a:noFill/>
        </p:spPr>
        <p:txBody>
          <a:bodyPr wrap="square" rtlCol="0">
            <a:spAutoFit/>
          </a:bodyPr>
          <a:lstStyle/>
          <a:p>
            <a:r>
              <a:rPr lang="en-US" b="1" dirty="0">
                <a:effectLst/>
                <a:latin typeface="+mj-lt"/>
                <a:ea typeface="+mj-ea"/>
                <a:cs typeface="+mj-cs"/>
              </a:rPr>
              <a:t>Best model chosen</a:t>
            </a:r>
          </a:p>
          <a:p>
            <a:endParaRPr lang="en-US" b="1" dirty="0">
              <a:latin typeface="+mj-lt"/>
              <a:ea typeface="+mj-ea"/>
              <a:cs typeface="+mj-cs"/>
            </a:endParaRPr>
          </a:p>
          <a:p>
            <a:r>
              <a:rPr lang="en-US" dirty="0">
                <a:effectLst/>
                <a:latin typeface="+mj-lt"/>
                <a:ea typeface="+mj-ea"/>
                <a:cs typeface="+mj-cs"/>
              </a:rPr>
              <a:t>Random Forest is considered as best model for this use case. It gives us best result as compared to other models.</a:t>
            </a:r>
          </a:p>
          <a:p>
            <a:endParaRPr lang="en-US" b="1" dirty="0">
              <a:latin typeface="+mj-lt"/>
              <a:ea typeface="+mj-ea"/>
              <a:cs typeface="+mj-cs"/>
            </a:endParaRPr>
          </a:p>
          <a:p>
            <a:endParaRPr lang="en-US" b="1" dirty="0">
              <a:latin typeface="+mj-lt"/>
              <a:ea typeface="+mj-ea"/>
              <a:cs typeface="+mj-cs"/>
            </a:endParaRPr>
          </a:p>
          <a:p>
            <a:endParaRPr lang="en-US" b="1" dirty="0">
              <a:effectLst/>
              <a:latin typeface="+mj-lt"/>
              <a:ea typeface="+mj-ea"/>
              <a:cs typeface="+mj-cs"/>
            </a:endParaRPr>
          </a:p>
          <a:p>
            <a:endParaRPr lang="en-US" b="1" dirty="0">
              <a:latin typeface="+mj-lt"/>
              <a:ea typeface="+mj-ea"/>
              <a:cs typeface="+mj-cs"/>
            </a:endParaRPr>
          </a:p>
          <a:p>
            <a:endParaRPr lang="en-US" b="1" dirty="0">
              <a:effectLst/>
              <a:latin typeface="+mj-lt"/>
              <a:ea typeface="+mj-ea"/>
              <a:cs typeface="+mj-cs"/>
            </a:endParaRPr>
          </a:p>
          <a:p>
            <a:endParaRPr lang="en-US" b="1" dirty="0">
              <a:latin typeface="+mj-lt"/>
              <a:ea typeface="+mj-ea"/>
              <a:cs typeface="+mj-cs"/>
            </a:endParaRPr>
          </a:p>
          <a:p>
            <a:endParaRPr lang="en-US" b="1" dirty="0">
              <a:effectLst/>
              <a:latin typeface="+mj-lt"/>
              <a:ea typeface="+mj-ea"/>
              <a:cs typeface="+mj-cs"/>
            </a:endParaRPr>
          </a:p>
          <a:p>
            <a:endParaRPr lang="en-US" b="1" dirty="0">
              <a:latin typeface="+mj-lt"/>
              <a:ea typeface="+mj-ea"/>
              <a:cs typeface="+mj-cs"/>
            </a:endParaRPr>
          </a:p>
          <a:p>
            <a:endParaRPr lang="en-US" b="1" dirty="0">
              <a:effectLst/>
              <a:latin typeface="+mj-lt"/>
              <a:ea typeface="+mj-ea"/>
              <a:cs typeface="+mj-cs"/>
            </a:endParaRPr>
          </a:p>
        </p:txBody>
      </p:sp>
    </p:spTree>
    <p:extLst>
      <p:ext uri="{BB962C8B-B14F-4D97-AF65-F5344CB8AC3E}">
        <p14:creationId xmlns:p14="http://schemas.microsoft.com/office/powerpoint/2010/main" val="262255173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42793C-A505-B64B-7B5A-7B76CDF4AA4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B36F20A3-E2F0-3BAA-C3D2-7A38196D3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49EEEA-DA06-4D26-E77D-41074428F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Freeform 7">
            <a:extLst>
              <a:ext uri="{FF2B5EF4-FFF2-40B4-BE49-F238E27FC236}">
                <a16:creationId xmlns:a16="http://schemas.microsoft.com/office/drawing/2014/main" id="{312BA3AA-B8D4-A25F-94EA-0230AF141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72587A0-19DF-0CC4-B615-F7FE5918D9E0}"/>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sz="4400" b="0" i="0" kern="1200" dirty="0">
                <a:solidFill>
                  <a:srgbClr val="FFFFFF"/>
                </a:solidFill>
                <a:effectLst/>
                <a:latin typeface="+mj-lt"/>
                <a:ea typeface="+mj-ea"/>
                <a:cs typeface="+mj-cs"/>
              </a:rPr>
              <a:t>Interference</a:t>
            </a:r>
            <a:endParaRPr lang="en-US" b="0" i="0" kern="1200" dirty="0">
              <a:solidFill>
                <a:srgbClr val="EBEBEB"/>
              </a:solidFill>
              <a:latin typeface="+mj-lt"/>
              <a:ea typeface="+mj-ea"/>
              <a:cs typeface="+mj-cs"/>
            </a:endParaRPr>
          </a:p>
        </p:txBody>
      </p:sp>
      <p:sp useBgFill="1">
        <p:nvSpPr>
          <p:cNvPr id="17" name="Freeform: Shape 16">
            <a:extLst>
              <a:ext uri="{FF2B5EF4-FFF2-40B4-BE49-F238E27FC236}">
                <a16:creationId xmlns:a16="http://schemas.microsoft.com/office/drawing/2014/main" id="{3A27748A-B177-A1DD-A0A5-F6B29E80C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IN"/>
          </a:p>
        </p:txBody>
      </p:sp>
      <p:sp>
        <p:nvSpPr>
          <p:cNvPr id="3" name="TextBox 2">
            <a:extLst>
              <a:ext uri="{FF2B5EF4-FFF2-40B4-BE49-F238E27FC236}">
                <a16:creationId xmlns:a16="http://schemas.microsoft.com/office/drawing/2014/main" id="{BAB70297-B868-E79B-72D4-31D5A50AD22A}"/>
              </a:ext>
            </a:extLst>
          </p:cNvPr>
          <p:cNvSpPr txBox="1"/>
          <p:nvPr/>
        </p:nvSpPr>
        <p:spPr>
          <a:xfrm>
            <a:off x="487680" y="2533475"/>
            <a:ext cx="10216672" cy="2862322"/>
          </a:xfrm>
          <a:prstGeom prst="rect">
            <a:avLst/>
          </a:prstGeom>
          <a:noFill/>
        </p:spPr>
        <p:txBody>
          <a:bodyPr wrap="square" rtlCol="0">
            <a:spAutoFit/>
          </a:bodyPr>
          <a:lstStyle/>
          <a:p>
            <a:r>
              <a:rPr lang="en-US" b="1" dirty="0">
                <a:effectLst/>
                <a:latin typeface="+mj-lt"/>
                <a:ea typeface="+mj-ea"/>
                <a:cs typeface="+mj-cs"/>
              </a:rPr>
              <a:t>None as of now</a:t>
            </a:r>
            <a:endParaRPr lang="en-US" dirty="0">
              <a:effectLst/>
              <a:latin typeface="+mj-lt"/>
              <a:ea typeface="+mj-ea"/>
              <a:cs typeface="+mj-cs"/>
            </a:endParaRPr>
          </a:p>
          <a:p>
            <a:endParaRPr lang="en-US" b="1" dirty="0">
              <a:latin typeface="+mj-lt"/>
              <a:ea typeface="+mj-ea"/>
              <a:cs typeface="+mj-cs"/>
            </a:endParaRPr>
          </a:p>
          <a:p>
            <a:endParaRPr lang="en-US" b="1" dirty="0">
              <a:latin typeface="+mj-lt"/>
              <a:ea typeface="+mj-ea"/>
              <a:cs typeface="+mj-cs"/>
            </a:endParaRPr>
          </a:p>
          <a:p>
            <a:endParaRPr lang="en-US" b="1" dirty="0">
              <a:effectLst/>
              <a:latin typeface="+mj-lt"/>
              <a:ea typeface="+mj-ea"/>
              <a:cs typeface="+mj-cs"/>
            </a:endParaRPr>
          </a:p>
          <a:p>
            <a:endParaRPr lang="en-US" b="1" dirty="0">
              <a:latin typeface="+mj-lt"/>
              <a:ea typeface="+mj-ea"/>
              <a:cs typeface="+mj-cs"/>
            </a:endParaRPr>
          </a:p>
          <a:p>
            <a:endParaRPr lang="en-US" b="1" dirty="0">
              <a:effectLst/>
              <a:latin typeface="+mj-lt"/>
              <a:ea typeface="+mj-ea"/>
              <a:cs typeface="+mj-cs"/>
            </a:endParaRPr>
          </a:p>
          <a:p>
            <a:endParaRPr lang="en-US" b="1" dirty="0">
              <a:latin typeface="+mj-lt"/>
              <a:ea typeface="+mj-ea"/>
              <a:cs typeface="+mj-cs"/>
            </a:endParaRPr>
          </a:p>
          <a:p>
            <a:endParaRPr lang="en-US" b="1" dirty="0">
              <a:effectLst/>
              <a:latin typeface="+mj-lt"/>
              <a:ea typeface="+mj-ea"/>
              <a:cs typeface="+mj-cs"/>
            </a:endParaRPr>
          </a:p>
          <a:p>
            <a:endParaRPr lang="en-US" b="1" dirty="0">
              <a:latin typeface="+mj-lt"/>
              <a:ea typeface="+mj-ea"/>
              <a:cs typeface="+mj-cs"/>
            </a:endParaRPr>
          </a:p>
          <a:p>
            <a:endParaRPr lang="en-US" b="1" dirty="0">
              <a:effectLst/>
              <a:latin typeface="+mj-lt"/>
              <a:ea typeface="+mj-ea"/>
              <a:cs typeface="+mj-cs"/>
            </a:endParaRPr>
          </a:p>
        </p:txBody>
      </p:sp>
    </p:spTree>
    <p:extLst>
      <p:ext uri="{BB962C8B-B14F-4D97-AF65-F5344CB8AC3E}">
        <p14:creationId xmlns:p14="http://schemas.microsoft.com/office/powerpoint/2010/main" val="108941712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C7C23A-A08C-8CD1-7CFC-0CB2FE8140F0}"/>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7" name="Rectangle 16">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9" name="Freeform: Shape 18">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IN"/>
          </a:p>
        </p:txBody>
      </p:sp>
      <p:sp>
        <p:nvSpPr>
          <p:cNvPr id="2" name="Title 1">
            <a:extLst>
              <a:ext uri="{FF2B5EF4-FFF2-40B4-BE49-F238E27FC236}">
                <a16:creationId xmlns:a16="http://schemas.microsoft.com/office/drawing/2014/main" id="{E8568014-6BE3-BA0E-4999-818B20854A76}"/>
              </a:ext>
            </a:extLst>
          </p:cNvPr>
          <p:cNvSpPr>
            <a:spLocks noGrp="1"/>
          </p:cNvSpPr>
          <p:nvPr>
            <p:ph type="title"/>
          </p:nvPr>
        </p:nvSpPr>
        <p:spPr>
          <a:xfrm>
            <a:off x="1103312" y="452718"/>
            <a:ext cx="8947522" cy="1400530"/>
          </a:xfrm>
        </p:spPr>
        <p:txBody>
          <a:bodyPr anchor="ctr">
            <a:normAutofit/>
          </a:bodyPr>
          <a:lstStyle/>
          <a:p>
            <a:r>
              <a:rPr lang="en-IN" b="0" i="0">
                <a:solidFill>
                  <a:srgbClr val="FFFFFF"/>
                </a:solidFill>
                <a:effectLst/>
                <a:latin typeface="Arial" panose="020B0604020202020204" pitchFamily="34" charset="0"/>
              </a:rPr>
              <a:t>References</a:t>
            </a:r>
          </a:p>
        </p:txBody>
      </p:sp>
      <p:sp>
        <p:nvSpPr>
          <p:cNvPr id="3" name="Content Placeholder 2">
            <a:extLst>
              <a:ext uri="{FF2B5EF4-FFF2-40B4-BE49-F238E27FC236}">
                <a16:creationId xmlns:a16="http://schemas.microsoft.com/office/drawing/2014/main" id="{8A1AD6A8-CD26-DB3C-379A-35C9EA8AC861}"/>
              </a:ext>
            </a:extLst>
          </p:cNvPr>
          <p:cNvSpPr>
            <a:spLocks noGrp="1"/>
          </p:cNvSpPr>
          <p:nvPr>
            <p:ph idx="1"/>
          </p:nvPr>
        </p:nvSpPr>
        <p:spPr>
          <a:xfrm>
            <a:off x="447471" y="2763520"/>
            <a:ext cx="11284085" cy="3484879"/>
          </a:xfrm>
        </p:spPr>
        <p:txBody>
          <a:bodyPr>
            <a:normAutofit/>
          </a:bodyPr>
          <a:lstStyle/>
          <a:p>
            <a:r>
              <a:rPr lang="en-US" dirty="0"/>
              <a:t>The entire source code of this project has been published to </a:t>
            </a:r>
            <a:r>
              <a:rPr lang="en-US"/>
              <a:t>my GitHub </a:t>
            </a:r>
            <a:r>
              <a:rPr lang="en-US" dirty="0"/>
              <a:t>account as public project. Below is the link for the reference.</a:t>
            </a:r>
          </a:p>
          <a:p>
            <a:endParaRPr lang="en-US" dirty="0"/>
          </a:p>
          <a:p>
            <a:r>
              <a:rPr lang="en-US" dirty="0">
                <a:hlinkClick r:id="rId2"/>
              </a:rPr>
              <a:t>https://github.com/mazoom/ai-ml-project/tree/main/cloudxlab-capstone-project</a:t>
            </a:r>
            <a:endParaRPr lang="en-US" dirty="0"/>
          </a:p>
          <a:p>
            <a:endParaRPr lang="en-US" dirty="0"/>
          </a:p>
          <a:p>
            <a:endParaRPr lang="en-IN" dirty="0"/>
          </a:p>
        </p:txBody>
      </p:sp>
    </p:spTree>
    <p:extLst>
      <p:ext uri="{BB962C8B-B14F-4D97-AF65-F5344CB8AC3E}">
        <p14:creationId xmlns:p14="http://schemas.microsoft.com/office/powerpoint/2010/main" val="180908982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Metadata/LabelInfo.xml><?xml version="1.0" encoding="utf-8"?>
<clbl:labelList xmlns:clbl="http://schemas.microsoft.com/office/2020/mipLabelMetadata">
  <clbl:label id="{9d258917-277f-42cd-a3cd-14c4e9ee58bc}" enabled="1" method="Standard" siteId="{38ae3bcd-9579-4fd4-adda-b42e1495d55a}" contentBits="0" removed="0"/>
</clbl:labelList>
</file>

<file path=docProps/app.xml><?xml version="1.0" encoding="utf-8"?>
<Properties xmlns="http://schemas.openxmlformats.org/officeDocument/2006/extended-properties" xmlns:vt="http://schemas.openxmlformats.org/officeDocument/2006/docPropsVTypes">
  <Template>Ion</Template>
  <TotalTime>0</TotalTime>
  <Words>598</Words>
  <Application>Microsoft Office PowerPoint</Application>
  <PresentationFormat>Widescreen</PresentationFormat>
  <Paragraphs>108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Arial</vt:lpstr>
      <vt:lpstr>Century Gothic</vt:lpstr>
      <vt:lpstr>Google Sans</vt:lpstr>
      <vt:lpstr>Segoe UI</vt:lpstr>
      <vt:lpstr>Wingdings 3</vt:lpstr>
      <vt:lpstr>Ion</vt:lpstr>
      <vt:lpstr> Electric Consumption Calculator</vt:lpstr>
      <vt:lpstr>Objective</vt:lpstr>
      <vt:lpstr>Approach</vt:lpstr>
      <vt:lpstr>Approach      continues….</vt:lpstr>
      <vt:lpstr>Approach      continues….</vt:lpstr>
      <vt:lpstr>Model Summary      </vt:lpstr>
      <vt:lpstr>Result</vt:lpstr>
      <vt:lpstr>Interference</vt:lpstr>
      <vt:lpstr>References</vt:lpstr>
      <vt:lpstr>Other Comments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Raza, Md Masoom (FT D IN SGI GSW CSS CSW)</dc:creator>
  <cp:lastModifiedBy>Raza, Md Masoom (FT D IN SGI GSW CSS CSW)</cp:lastModifiedBy>
  <cp:revision>24</cp:revision>
  <dcterms:created xsi:type="dcterms:W3CDTF">2025-01-25T14:01:12Z</dcterms:created>
  <dcterms:modified xsi:type="dcterms:W3CDTF">2025-01-26T19:18:41Z</dcterms:modified>
</cp:coreProperties>
</file>