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40" r:id="rId5"/>
    <p:sldId id="543" r:id="rId6"/>
    <p:sldId id="546" r:id="rId7"/>
    <p:sldId id="548" r:id="rId8"/>
    <p:sldId id="547" r:id="rId9"/>
    <p:sldId id="552" r:id="rId10"/>
    <p:sldId id="553" r:id="rId11"/>
    <p:sldId id="549" r:id="rId12"/>
    <p:sldId id="551" r:id="rId13"/>
    <p:sldId id="54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>
      <p:cViewPr varScale="1">
        <p:scale>
          <a:sx n="151" d="100"/>
          <a:sy n="151" d="100"/>
        </p:scale>
        <p:origin x="702" y="15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82012"/>
            <a:ext cx="5486400" cy="366638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Facial</a:t>
            </a:r>
            <a:br>
              <a:rPr lang="en-US" sz="4400" dirty="0"/>
            </a:br>
            <a:r>
              <a:rPr lang="en-US" altLang="zh-CN" sz="4400" dirty="0"/>
              <a:t>Keypoints</a:t>
            </a:r>
            <a:br>
              <a:rPr lang="en-US" sz="4400" dirty="0"/>
            </a:br>
            <a:r>
              <a:rPr lang="en-US" sz="4400" dirty="0"/>
              <a:t>Detection</a:t>
            </a:r>
            <a:br>
              <a:rPr lang="en-US" sz="4400" dirty="0"/>
            </a:br>
            <a:endParaRPr lang="en-US" sz="4400" dirty="0">
              <a:latin typeface="+mn-ea"/>
              <a:ea typeface="+mn-ea"/>
            </a:endParaRP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5812" y="5410200"/>
            <a:ext cx="5867401" cy="838200"/>
          </a:xfrm>
        </p:spPr>
        <p:txBody>
          <a:bodyPr/>
          <a:lstStyle/>
          <a:p>
            <a:pPr algn="r"/>
            <a:r>
              <a:rPr lang="en-US" dirty="0"/>
              <a:t>Final Project for DTSA 5511 Introduction to Deep Learning</a:t>
            </a:r>
          </a:p>
          <a:p>
            <a:pPr algn="r"/>
            <a:r>
              <a:rPr lang="en-US" dirty="0"/>
              <a:t>Yasushi Yamanaka</a:t>
            </a:r>
          </a:p>
          <a:p>
            <a:pPr algn="r"/>
            <a:r>
              <a:rPr lang="en-US" dirty="0"/>
              <a:t>yasushi.yamanaka@colorado.edu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6914" y="762000"/>
            <a:ext cx="1066800" cy="73671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44312" y="1540402"/>
            <a:ext cx="1939364" cy="33930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5298" y="762000"/>
            <a:ext cx="1066800" cy="73671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4798" y="1540402"/>
            <a:ext cx="2778414" cy="897998"/>
          </a:xfrm>
        </p:spPr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Eda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6914" y="2996801"/>
            <a:ext cx="1066800" cy="73671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44312" y="3708511"/>
            <a:ext cx="1939364" cy="1015889"/>
          </a:xfrm>
        </p:spPr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5298" y="2996801"/>
            <a:ext cx="1066800" cy="736711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54799" y="3708511"/>
            <a:ext cx="1939364" cy="339309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9BE6750-96F0-5044-18BE-59108833071A}"/>
              </a:ext>
            </a:extLst>
          </p:cNvPr>
          <p:cNvSpPr txBox="1">
            <a:spLocks/>
          </p:cNvSpPr>
          <p:nvPr/>
        </p:nvSpPr>
        <p:spPr>
          <a:xfrm>
            <a:off x="5407763" y="5139621"/>
            <a:ext cx="1066800" cy="7367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AD980AB-CC4F-819C-30BA-C29BB88FCE9F}"/>
              </a:ext>
            </a:extLst>
          </p:cNvPr>
          <p:cNvSpPr txBox="1">
            <a:spLocks/>
          </p:cNvSpPr>
          <p:nvPr/>
        </p:nvSpPr>
        <p:spPr>
          <a:xfrm>
            <a:off x="5445161" y="5851331"/>
            <a:ext cx="1939364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6B4B56-C0F3-85A6-4B00-402C6B446E6E}"/>
              </a:ext>
            </a:extLst>
          </p:cNvPr>
          <p:cNvSpPr txBox="1"/>
          <p:nvPr/>
        </p:nvSpPr>
        <p:spPr>
          <a:xfrm>
            <a:off x="1103312" y="1905000"/>
            <a:ext cx="10325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Facial Keypoints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Wide Range of Applications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Emotion Analysis, Medical Diagnosis, Augmented Reality, Human-Computer Interaction…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Supervised Regression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CNN, Semi-supervised Learning, Multi-Model Method, Transfer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 descr="蓝色头发的卡通女人&#10;&#10;描述已自动生成">
            <a:extLst>
              <a:ext uri="{FF2B5EF4-FFF2-40B4-BE49-F238E27FC236}">
                <a16:creationId xmlns:a16="http://schemas.microsoft.com/office/drawing/2014/main" id="{B35E1270-5CFD-216C-CFD7-72BA8126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12" y="658050"/>
            <a:ext cx="3476855" cy="18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6227243" cy="14064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preparation</a:t>
            </a:r>
            <a:br>
              <a:rPr lang="en-US" altLang="zh-CN" dirty="0"/>
            </a:br>
            <a:r>
              <a:rPr lang="en-US" altLang="zh-CN" dirty="0"/>
              <a:t>And eda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9F0822-5EAB-E8E9-E26D-26A7EBA8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947721"/>
            <a:ext cx="2199366" cy="22193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8AE610-C0CC-9C70-1D26-49692158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32" y="3977560"/>
            <a:ext cx="2199366" cy="22061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7B98FB-28C4-78E1-0A8D-D59FD026139E}"/>
              </a:ext>
            </a:extLst>
          </p:cNvPr>
          <p:cNvSpPr txBox="1"/>
          <p:nvPr/>
        </p:nvSpPr>
        <p:spPr>
          <a:xfrm>
            <a:off x="8230778" y="641432"/>
            <a:ext cx="219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with all 15 facial keypoints: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040ED1-B5E1-D463-C3C3-DEBEF5018BED}"/>
              </a:ext>
            </a:extLst>
          </p:cNvPr>
          <p:cNvSpPr txBox="1"/>
          <p:nvPr/>
        </p:nvSpPr>
        <p:spPr>
          <a:xfrm>
            <a:off x="9368998" y="3692434"/>
            <a:ext cx="251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with partial facial keypoints:</a:t>
            </a:r>
            <a:endParaRPr lang="zh-CN" altLang="en-US" sz="1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7290AD-54F0-E3E2-3A1B-C576BC3E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12" y="3394166"/>
            <a:ext cx="3124200" cy="242716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4180D09-28A5-99A7-B5D1-499291CF4606}"/>
              </a:ext>
            </a:extLst>
          </p:cNvPr>
          <p:cNvSpPr txBox="1"/>
          <p:nvPr/>
        </p:nvSpPr>
        <p:spPr>
          <a:xfrm>
            <a:off x="623227" y="2133600"/>
            <a:ext cx="6438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Transform images to CxWxH format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Gray-scale (C=1)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Replicated RGB (C=3)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Normalize by 255 (max intensity)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Deal with missing target values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Simply drop out na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Imputation</a:t>
            </a:r>
          </a:p>
          <a:p>
            <a:pPr marL="1561887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Fill forward</a:t>
            </a:r>
          </a:p>
          <a:p>
            <a:pPr marL="1561887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Semi-supervised learning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6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8132243" cy="1676400"/>
          </a:xfrm>
        </p:spPr>
        <p:txBody>
          <a:bodyPr>
            <a:normAutofit/>
          </a:bodyPr>
          <a:lstStyle/>
          <a:p>
            <a:r>
              <a:rPr lang="en-US" dirty="0"/>
              <a:t>Model and approach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B90D8F-693A-7864-61DE-656CC4E85CA1}"/>
              </a:ext>
            </a:extLst>
          </p:cNvPr>
          <p:cNvSpPr txBox="1"/>
          <p:nvPr/>
        </p:nvSpPr>
        <p:spPr>
          <a:xfrm>
            <a:off x="1103312" y="1905000"/>
            <a:ext cx="10325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Approaches for Missing Target Values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Drop-all-missing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Simple imputation (forward fill)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Imputation by Semi-supervised Learning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Two-Model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Deep CNN Models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Self-built CNN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Pretrained Model: EfficientNet-B0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36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8132243" cy="1676400"/>
          </a:xfrm>
        </p:spPr>
        <p:txBody>
          <a:bodyPr>
            <a:normAutofit/>
          </a:bodyPr>
          <a:lstStyle/>
          <a:p>
            <a:r>
              <a:rPr lang="en-US" dirty="0"/>
              <a:t>Model and approach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50923F-CF82-CA22-549F-B76B0368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2590800"/>
            <a:ext cx="8385464" cy="312858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900A625-BEF5-EE93-D8D9-10D40A632EB0}"/>
              </a:ext>
            </a:extLst>
          </p:cNvPr>
          <p:cNvSpPr txBox="1"/>
          <p:nvPr/>
        </p:nvSpPr>
        <p:spPr>
          <a:xfrm>
            <a:off x="1065212" y="1840334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Semi-supervised learning for missing values imputation: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7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703243" cy="87300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4FB29B7-F61A-F561-AFCE-F64B06ED20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517914"/>
                  </p:ext>
                </p:extLst>
              </p:nvPr>
            </p:nvGraphicFramePr>
            <p:xfrm>
              <a:off x="7237412" y="3882190"/>
              <a:ext cx="2691342" cy="1812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071">
                      <a:extLst>
                        <a:ext uri="{9D8B030D-6E8A-4147-A177-3AD203B41FA5}">
                          <a16:colId xmlns:a16="http://schemas.microsoft.com/office/drawing/2014/main" val="103382546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621772623"/>
                        </a:ext>
                      </a:extLst>
                    </a:gridCol>
                    <a:gridCol w="562071">
                      <a:extLst>
                        <a:ext uri="{9D8B030D-6E8A-4147-A177-3AD203B41FA5}">
                          <a16:colId xmlns:a16="http://schemas.microsoft.com/office/drawing/2014/main" val="2522949198"/>
                        </a:ext>
                      </a:extLst>
                    </a:gridCol>
                  </a:tblGrid>
                  <a:tr h="349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Test Case</a:t>
                          </a:r>
                          <a:endParaRPr lang="zh-CN" altLang="en-US" sz="14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Learning rate</a:t>
                          </a:r>
                          <a:endParaRPr lang="zh-CN" altLang="en-US" sz="14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1679418"/>
                      </a:ext>
                    </a:extLst>
                  </a:tr>
                  <a:tr h="349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0.003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0.5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9058742"/>
                      </a:ext>
                    </a:extLst>
                  </a:tr>
                  <a:tr h="349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0.001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0.5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69057734"/>
                      </a:ext>
                    </a:extLst>
                  </a:tr>
                  <a:tr h="349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0.003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0.9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97190518"/>
                      </a:ext>
                    </a:extLst>
                  </a:tr>
                  <a:tr h="349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0.001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0.9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93009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4FB29B7-F61A-F561-AFCE-F64B06ED20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517914"/>
                  </p:ext>
                </p:extLst>
              </p:nvPr>
            </p:nvGraphicFramePr>
            <p:xfrm>
              <a:off x="7237412" y="3882190"/>
              <a:ext cx="2691342" cy="1812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071">
                      <a:extLst>
                        <a:ext uri="{9D8B030D-6E8A-4147-A177-3AD203B41FA5}">
                          <a16:colId xmlns:a16="http://schemas.microsoft.com/office/drawing/2014/main" val="103382546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621772623"/>
                        </a:ext>
                      </a:extLst>
                    </a:gridCol>
                    <a:gridCol w="562071">
                      <a:extLst>
                        <a:ext uri="{9D8B030D-6E8A-4147-A177-3AD203B41FA5}">
                          <a16:colId xmlns:a16="http://schemas.microsoft.com/office/drawing/2014/main" val="2522949198"/>
                        </a:ext>
                      </a:extLst>
                    </a:gridCol>
                  </a:tblGrid>
                  <a:tr h="349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Test Case</a:t>
                          </a:r>
                          <a:endParaRPr lang="zh-CN" altLang="en-US" sz="14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Learning rate</a:t>
                          </a:r>
                          <a:endParaRPr lang="zh-CN" altLang="en-US" sz="14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81522" t="-1724" r="-4348" b="-4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79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0.003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0.5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9058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0.001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0.5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69057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2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0.003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0.9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971905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0.001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0.9</a:t>
                          </a:r>
                          <a:endParaRPr lang="zh-CN" altLang="en-US" sz="18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9300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73AF54A-9AD8-876D-F6DC-DE747235DF51}"/>
              </a:ext>
            </a:extLst>
          </p:cNvPr>
          <p:cNvSpPr txBox="1"/>
          <p:nvPr/>
        </p:nvSpPr>
        <p:spPr>
          <a:xfrm>
            <a:off x="7192433" y="3552642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Hyperparameter Tuning: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8F6100-CEC3-3A2E-78C9-6091F157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9" y="2456534"/>
            <a:ext cx="5662936" cy="37767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AD60BF-C027-A433-7774-2100DFA8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1143000"/>
            <a:ext cx="5511192" cy="216018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A437D2-3F80-4889-A64B-AFF5E7650C1B}"/>
              </a:ext>
            </a:extLst>
          </p:cNvPr>
          <p:cNvSpPr txBox="1"/>
          <p:nvPr/>
        </p:nvSpPr>
        <p:spPr>
          <a:xfrm>
            <a:off x="5637212" y="835223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Predictions on test data: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36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703243" cy="87300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AF15D25B-E64E-C3BC-6061-C82431A6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838200"/>
            <a:ext cx="6758098" cy="518180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69FA2F-02CA-F5AF-C011-866333BB7578}"/>
              </a:ext>
            </a:extLst>
          </p:cNvPr>
          <p:cNvCxnSpPr/>
          <p:nvPr/>
        </p:nvCxnSpPr>
        <p:spPr>
          <a:xfrm>
            <a:off x="4494212" y="5181701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26C1EAD-609C-B2ED-1FD4-C9841807E240}"/>
              </a:ext>
            </a:extLst>
          </p:cNvPr>
          <p:cNvSpPr/>
          <p:nvPr/>
        </p:nvSpPr>
        <p:spPr>
          <a:xfrm>
            <a:off x="3656012" y="5143601"/>
            <a:ext cx="6858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35311F-14A1-CC61-91CA-610715F35E2E}"/>
              </a:ext>
            </a:extLst>
          </p:cNvPr>
          <p:cNvSpPr txBox="1"/>
          <p:nvPr/>
        </p:nvSpPr>
        <p:spPr>
          <a:xfrm>
            <a:off x="3506155" y="4805047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1.85692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ABC5E8-A14D-2517-91BE-46683B9DD188}"/>
              </a:ext>
            </a:extLst>
          </p:cNvPr>
          <p:cNvSpPr txBox="1"/>
          <p:nvPr/>
        </p:nvSpPr>
        <p:spPr>
          <a:xfrm>
            <a:off x="1636712" y="2279353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Kaggle’s Scoreboard: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0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703243" cy="16764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CE6544-A268-79F3-9A3B-018EE383C4EF}"/>
              </a:ext>
            </a:extLst>
          </p:cNvPr>
          <p:cNvSpPr txBox="1"/>
          <p:nvPr/>
        </p:nvSpPr>
        <p:spPr>
          <a:xfrm>
            <a:off x="1103312" y="1676400"/>
            <a:ext cx="10706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Multi-Model Methods (Two in this case) work better on this dataset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Different models capture different aspects of the dataset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Semi-supervised imputation performs less than expected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Heterogeneous dataset affects model’s generalizability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Transfer learning performs better than self-built model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Usually for common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Data augmentation and other facial recognition specific pretrained models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EfficientNet pretrained on ImageNet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04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自定义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Helvetica Neue</vt:lpstr>
      <vt:lpstr>Arial</vt:lpstr>
      <vt:lpstr>Bookman Old Style</vt:lpstr>
      <vt:lpstr>Calibri</vt:lpstr>
      <vt:lpstr>Cambria Math</vt:lpstr>
      <vt:lpstr>Corbel</vt:lpstr>
      <vt:lpstr>Office Theme</vt:lpstr>
      <vt:lpstr>Facial Keypoints Detection </vt:lpstr>
      <vt:lpstr>Agenda </vt:lpstr>
      <vt:lpstr>Objective</vt:lpstr>
      <vt:lpstr>Data preparation And eda</vt:lpstr>
      <vt:lpstr>Model and approach</vt:lpstr>
      <vt:lpstr>Model and approach</vt:lpstr>
      <vt:lpstr>Result </vt:lpstr>
      <vt:lpstr>Result 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2023-10-16T12:00:06Z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