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540" r:id="rId5"/>
    <p:sldId id="543" r:id="rId6"/>
    <p:sldId id="546" r:id="rId7"/>
    <p:sldId id="548" r:id="rId8"/>
    <p:sldId id="550" r:id="rId9"/>
    <p:sldId id="547" r:id="rId10"/>
    <p:sldId id="549" r:id="rId11"/>
    <p:sldId id="551" r:id="rId12"/>
    <p:sldId id="54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>
      <p:cViewPr varScale="1">
        <p:scale>
          <a:sx n="97" d="100"/>
          <a:sy n="97" d="100"/>
        </p:scale>
        <p:origin x="303" y="51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582012"/>
            <a:ext cx="5486400" cy="366638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Credit</a:t>
            </a:r>
            <a:br>
              <a:rPr lang="en-US" sz="4400" dirty="0"/>
            </a:br>
            <a:r>
              <a:rPr lang="en-US" sz="4400" dirty="0"/>
              <a:t>score</a:t>
            </a:r>
            <a:br>
              <a:rPr lang="en-US" sz="4400" dirty="0"/>
            </a:br>
            <a:r>
              <a:rPr lang="en-US" sz="4400" dirty="0"/>
              <a:t>Prediction</a:t>
            </a:r>
            <a:br>
              <a:rPr lang="en-US" sz="4400" dirty="0"/>
            </a:br>
            <a:endParaRPr lang="en-US" sz="4400" dirty="0">
              <a:latin typeface="+mn-ea"/>
              <a:ea typeface="+mn-ea"/>
            </a:endParaRP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7812" y="5410200"/>
            <a:ext cx="4953001" cy="838200"/>
          </a:xfrm>
        </p:spPr>
        <p:txBody>
          <a:bodyPr/>
          <a:lstStyle/>
          <a:p>
            <a:pPr algn="r"/>
            <a:r>
              <a:rPr lang="en-US" dirty="0"/>
              <a:t>Final Report for DTSA 5509 </a:t>
            </a:r>
            <a:r>
              <a:rPr lang="en-US" i="1" dirty="0"/>
              <a:t>Introduction to Machine Learning</a:t>
            </a:r>
          </a:p>
          <a:p>
            <a:pPr algn="r"/>
            <a:r>
              <a:rPr lang="en-US" dirty="0"/>
              <a:t>Yasushi Yamanaka</a:t>
            </a:r>
          </a:p>
          <a:p>
            <a:pPr algn="r"/>
            <a:r>
              <a:rPr lang="en-US" dirty="0"/>
              <a:t>yasushi.yamanaka@colorado.edu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6914" y="762000"/>
            <a:ext cx="1066800" cy="73671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44312" y="1540402"/>
            <a:ext cx="1939364" cy="339309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05298" y="762000"/>
            <a:ext cx="1066800" cy="736711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4798" y="1540402"/>
            <a:ext cx="2397413" cy="339309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6914" y="2996801"/>
            <a:ext cx="1066800" cy="736711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44312" y="3708511"/>
            <a:ext cx="1939364" cy="339309"/>
          </a:xfrm>
        </p:spPr>
        <p:txBody>
          <a:bodyPr/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5298" y="2996801"/>
            <a:ext cx="1066800" cy="736711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54799" y="3708511"/>
            <a:ext cx="1939364" cy="339309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9BE6750-96F0-5044-18BE-59108833071A}"/>
              </a:ext>
            </a:extLst>
          </p:cNvPr>
          <p:cNvSpPr txBox="1">
            <a:spLocks/>
          </p:cNvSpPr>
          <p:nvPr/>
        </p:nvSpPr>
        <p:spPr>
          <a:xfrm>
            <a:off x="5407763" y="5139621"/>
            <a:ext cx="1066800" cy="73671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AD980AB-CC4F-819C-30BA-C29BB88FCE9F}"/>
              </a:ext>
            </a:extLst>
          </p:cNvPr>
          <p:cNvSpPr txBox="1">
            <a:spLocks/>
          </p:cNvSpPr>
          <p:nvPr/>
        </p:nvSpPr>
        <p:spPr>
          <a:xfrm>
            <a:off x="5445161" y="5851331"/>
            <a:ext cx="1939364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F8A6908-B1AA-ED64-856C-B5002420882E}"/>
              </a:ext>
            </a:extLst>
          </p:cNvPr>
          <p:cNvSpPr txBox="1">
            <a:spLocks/>
          </p:cNvSpPr>
          <p:nvPr/>
        </p:nvSpPr>
        <p:spPr>
          <a:xfrm>
            <a:off x="8906147" y="5139621"/>
            <a:ext cx="1066800" cy="73671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E7287C5-439C-0882-31DD-6E58F946A5B1}"/>
              </a:ext>
            </a:extLst>
          </p:cNvPr>
          <p:cNvSpPr txBox="1">
            <a:spLocks/>
          </p:cNvSpPr>
          <p:nvPr/>
        </p:nvSpPr>
        <p:spPr>
          <a:xfrm>
            <a:off x="8955648" y="5851331"/>
            <a:ext cx="1939364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6B4B56-C0F3-85A6-4B00-402C6B446E6E}"/>
              </a:ext>
            </a:extLst>
          </p:cNvPr>
          <p:cNvSpPr txBox="1"/>
          <p:nvPr/>
        </p:nvSpPr>
        <p:spPr>
          <a:xfrm>
            <a:off x="1103312" y="1905000"/>
            <a:ext cx="1032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Credit Score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Supervised Learning — Multiclass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Model Comparisons — Select Optimal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3169C5-AEDC-42CD-B868-A6C51000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28" y="2439204"/>
            <a:ext cx="2814651" cy="3757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296028-C4D9-22B2-1333-2EBAE550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533400"/>
            <a:ext cx="3066522" cy="4673184"/>
          </a:xfrm>
          <a:prstGeom prst="rect">
            <a:avLst/>
          </a:prstGeom>
        </p:spPr>
      </p:pic>
      <p:sp>
        <p:nvSpPr>
          <p:cNvPr id="6" name="箭头: 虚尾 5">
            <a:extLst>
              <a:ext uri="{FF2B5EF4-FFF2-40B4-BE49-F238E27FC236}">
                <a16:creationId xmlns:a16="http://schemas.microsoft.com/office/drawing/2014/main" id="{D2165AF6-A060-0823-209D-61EB4E2C375C}"/>
              </a:ext>
            </a:extLst>
          </p:cNvPr>
          <p:cNvSpPr/>
          <p:nvPr/>
        </p:nvSpPr>
        <p:spPr>
          <a:xfrm>
            <a:off x="5332412" y="4352607"/>
            <a:ext cx="2057400" cy="1143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4673D3-F5D7-D3F6-F91D-480429C6B450}"/>
              </a:ext>
            </a:extLst>
          </p:cNvPr>
          <p:cNvSpPr txBox="1"/>
          <p:nvPr/>
        </p:nvSpPr>
        <p:spPr>
          <a:xfrm>
            <a:off x="4530835" y="2133600"/>
            <a:ext cx="36605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Drop irrelevant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Type conversion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N/A and invalid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Imputation (mode value)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69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1655243" cy="873001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0B588A-4B5C-82A4-DAE6-A70E3AD1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48000"/>
            <a:ext cx="2514600" cy="2520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FCA677-3877-F02E-AC5D-D24475FD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79" y="2971800"/>
            <a:ext cx="3075065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A6BD62-E5F6-07F6-C8B2-BDB7DBC2F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12" y="2971800"/>
            <a:ext cx="2380209" cy="2514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375E25-187E-4D64-BF83-D82A597A5E68}"/>
              </a:ext>
            </a:extLst>
          </p:cNvPr>
          <p:cNvSpPr txBox="1"/>
          <p:nvPr/>
        </p:nvSpPr>
        <p:spPr>
          <a:xfrm>
            <a:off x="1141412" y="1847671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Numeric</a:t>
            </a:r>
          </a:p>
          <a:p>
            <a:r>
              <a:rPr lang="en-US" altLang="zh-CN" dirty="0"/>
              <a:t>Value</a:t>
            </a:r>
          </a:p>
          <a:p>
            <a:r>
              <a:rPr lang="en-US" altLang="zh-CN" dirty="0"/>
              <a:t>Distribution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BCB891-D9BF-31FA-DAB9-F6C629359ABB}"/>
              </a:ext>
            </a:extLst>
          </p:cNvPr>
          <p:cNvSpPr txBox="1"/>
          <p:nvPr/>
        </p:nvSpPr>
        <p:spPr>
          <a:xfrm>
            <a:off x="4552833" y="1769013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Categorical</a:t>
            </a:r>
          </a:p>
          <a:p>
            <a:r>
              <a:rPr lang="en-US" altLang="zh-CN" dirty="0"/>
              <a:t>Value</a:t>
            </a:r>
          </a:p>
          <a:p>
            <a:r>
              <a:rPr lang="en-US" altLang="zh-CN" dirty="0"/>
              <a:t>Imbalance Check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5317E7-FB88-C4D4-20FB-2F8C1620181A}"/>
              </a:ext>
            </a:extLst>
          </p:cNvPr>
          <p:cNvSpPr txBox="1"/>
          <p:nvPr/>
        </p:nvSpPr>
        <p:spPr>
          <a:xfrm>
            <a:off x="8837612" y="1769012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</a:t>
            </a:r>
          </a:p>
          <a:p>
            <a:r>
              <a:rPr lang="en-US" altLang="zh-CN" dirty="0"/>
              <a:t>Correlation</a:t>
            </a:r>
          </a:p>
          <a:p>
            <a:r>
              <a:rPr lang="en-US" altLang="zh-CN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43044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B90D8F-693A-7864-61DE-656CC4E85CA1}"/>
              </a:ext>
            </a:extLst>
          </p:cNvPr>
          <p:cNvSpPr txBox="1"/>
          <p:nvPr/>
        </p:nvSpPr>
        <p:spPr>
          <a:xfrm>
            <a:off x="1103312" y="1905000"/>
            <a:ext cx="10325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Decision Tree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Gradient Boosting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Feature Selection / Multicollinearity Analysis / Hyperparameter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6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4703243" cy="873001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625987-EF79-2201-56F9-0829DD02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945333"/>
            <a:ext cx="10668078" cy="16859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AB7B3A-D05D-927A-E193-FC022467413D}"/>
              </a:ext>
            </a:extLst>
          </p:cNvPr>
          <p:cNvSpPr txBox="1"/>
          <p:nvPr/>
        </p:nvSpPr>
        <p:spPr>
          <a:xfrm>
            <a:off x="836612" y="1447800"/>
            <a:ext cx="105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Selection + Multicollinearity Analysis + Hyperparameter Tuning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9ECD5-FD7E-840A-6C98-A0FFD620B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1" y="3886200"/>
            <a:ext cx="3105175" cy="22135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ABC525-F665-5D4C-6C6A-3AE64CDC0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521" y="3886200"/>
            <a:ext cx="2247169" cy="22135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581E05-84EE-0129-6EE5-4A193F70C55F}"/>
              </a:ext>
            </a:extLst>
          </p:cNvPr>
          <p:cNvSpPr txBox="1"/>
          <p:nvPr/>
        </p:nvSpPr>
        <p:spPr>
          <a:xfrm>
            <a:off x="836612" y="396240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Precision / Recall / F1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AUROC / ROC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1950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4703243" cy="16764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CE6544-A268-79F3-9A3B-018EE383C4EF}"/>
              </a:ext>
            </a:extLst>
          </p:cNvPr>
          <p:cNvSpPr txBox="1"/>
          <p:nvPr/>
        </p:nvSpPr>
        <p:spPr>
          <a:xfrm>
            <a:off x="1103312" y="1905000"/>
            <a:ext cx="10706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Gradient Boosting Classifier has the highest accuracy (computationally expensive)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Random Forest Classifier has the best overall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Effect of multicollinearity is low in this study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Half of the features contribute most of the predictability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04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FC84680-F415-9AC4-1A64-2AFA2C16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6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自定义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Corbel</vt:lpstr>
      <vt:lpstr>Office Theme</vt:lpstr>
      <vt:lpstr>Credit score Prediction </vt:lpstr>
      <vt:lpstr>Agenda </vt:lpstr>
      <vt:lpstr>Objective</vt:lpstr>
      <vt:lpstr>Data Cleaning</vt:lpstr>
      <vt:lpstr>EDA</vt:lpstr>
      <vt:lpstr>model</vt:lpstr>
      <vt:lpstr>Result</vt:lpstr>
      <vt:lpstr>conclusion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2023-06-21T08:31:58Z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