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63" r:id="rId6"/>
    <p:sldId id="260" r:id="rId7"/>
    <p:sldId id="259" r:id="rId8"/>
    <p:sldId id="264" r:id="rId9"/>
    <p:sldId id="265" r:id="rId10"/>
    <p:sldId id="266" r:id="rId11"/>
    <p:sldId id="267" r:id="rId12"/>
    <p:sldId id="268" r:id="rId13"/>
    <p:sldId id="269" r:id="rId14"/>
    <p:sldId id="270"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CC258-B5AC-441D-9B4A-65C238DA23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2171075-B007-4BF1-A479-23034B50A8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0F7E067-36C4-4336-A77C-8E0A707A4055}"/>
              </a:ext>
            </a:extLst>
          </p:cNvPr>
          <p:cNvSpPr>
            <a:spLocks noGrp="1"/>
          </p:cNvSpPr>
          <p:nvPr>
            <p:ph type="dt" sz="half" idx="10"/>
          </p:nvPr>
        </p:nvSpPr>
        <p:spPr/>
        <p:txBody>
          <a:bodyPr/>
          <a:lstStyle/>
          <a:p>
            <a:fld id="{F91749B0-A2CC-4558-87AB-6FE648D9D382}" type="datetimeFigureOut">
              <a:rPr lang="en-IN" smtClean="0"/>
              <a:t>21-03-2022</a:t>
            </a:fld>
            <a:endParaRPr lang="en-IN"/>
          </a:p>
        </p:txBody>
      </p:sp>
      <p:sp>
        <p:nvSpPr>
          <p:cNvPr id="5" name="Footer Placeholder 4">
            <a:extLst>
              <a:ext uri="{FF2B5EF4-FFF2-40B4-BE49-F238E27FC236}">
                <a16:creationId xmlns:a16="http://schemas.microsoft.com/office/drawing/2014/main" id="{259EF42B-1264-422A-94C1-9A25EB1A8B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BF1712-167A-4E5D-A3C5-0FB2570F8D5E}"/>
              </a:ext>
            </a:extLst>
          </p:cNvPr>
          <p:cNvSpPr>
            <a:spLocks noGrp="1"/>
          </p:cNvSpPr>
          <p:nvPr>
            <p:ph type="sldNum" sz="quarter" idx="12"/>
          </p:nvPr>
        </p:nvSpPr>
        <p:spPr/>
        <p:txBody>
          <a:bodyPr/>
          <a:lstStyle/>
          <a:p>
            <a:fld id="{2874837E-C861-4289-838D-9A3D34BB00BF}" type="slidenum">
              <a:rPr lang="en-IN" smtClean="0"/>
              <a:t>‹#›</a:t>
            </a:fld>
            <a:endParaRPr lang="en-IN"/>
          </a:p>
        </p:txBody>
      </p:sp>
    </p:spTree>
    <p:extLst>
      <p:ext uri="{BB962C8B-B14F-4D97-AF65-F5344CB8AC3E}">
        <p14:creationId xmlns:p14="http://schemas.microsoft.com/office/powerpoint/2010/main" val="954527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3CA65-5D24-4002-A8A4-15C118986CB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1EDBAA4-BC80-4F5E-9E45-9F67AD09D2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61E1CF-11D2-4619-951C-2C8868A8D165}"/>
              </a:ext>
            </a:extLst>
          </p:cNvPr>
          <p:cNvSpPr>
            <a:spLocks noGrp="1"/>
          </p:cNvSpPr>
          <p:nvPr>
            <p:ph type="dt" sz="half" idx="10"/>
          </p:nvPr>
        </p:nvSpPr>
        <p:spPr/>
        <p:txBody>
          <a:bodyPr/>
          <a:lstStyle/>
          <a:p>
            <a:fld id="{F91749B0-A2CC-4558-87AB-6FE648D9D382}" type="datetimeFigureOut">
              <a:rPr lang="en-IN" smtClean="0"/>
              <a:t>21-03-2022</a:t>
            </a:fld>
            <a:endParaRPr lang="en-IN"/>
          </a:p>
        </p:txBody>
      </p:sp>
      <p:sp>
        <p:nvSpPr>
          <p:cNvPr id="5" name="Footer Placeholder 4">
            <a:extLst>
              <a:ext uri="{FF2B5EF4-FFF2-40B4-BE49-F238E27FC236}">
                <a16:creationId xmlns:a16="http://schemas.microsoft.com/office/drawing/2014/main" id="{D76D9C05-E937-4B02-BBF5-4C90CC988E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7D06A9-8852-449B-A438-764DCC46D0EB}"/>
              </a:ext>
            </a:extLst>
          </p:cNvPr>
          <p:cNvSpPr>
            <a:spLocks noGrp="1"/>
          </p:cNvSpPr>
          <p:nvPr>
            <p:ph type="sldNum" sz="quarter" idx="12"/>
          </p:nvPr>
        </p:nvSpPr>
        <p:spPr/>
        <p:txBody>
          <a:bodyPr/>
          <a:lstStyle/>
          <a:p>
            <a:fld id="{2874837E-C861-4289-838D-9A3D34BB00BF}" type="slidenum">
              <a:rPr lang="en-IN" smtClean="0"/>
              <a:t>‹#›</a:t>
            </a:fld>
            <a:endParaRPr lang="en-IN"/>
          </a:p>
        </p:txBody>
      </p:sp>
    </p:spTree>
    <p:extLst>
      <p:ext uri="{BB962C8B-B14F-4D97-AF65-F5344CB8AC3E}">
        <p14:creationId xmlns:p14="http://schemas.microsoft.com/office/powerpoint/2010/main" val="2241699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2E572C-ED16-4BF6-B891-06499D9DE86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3F59CF1-CEFE-4FFF-B852-307189C820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3C7993-27CA-412E-AAD0-35FC739D4B73}"/>
              </a:ext>
            </a:extLst>
          </p:cNvPr>
          <p:cNvSpPr>
            <a:spLocks noGrp="1"/>
          </p:cNvSpPr>
          <p:nvPr>
            <p:ph type="dt" sz="half" idx="10"/>
          </p:nvPr>
        </p:nvSpPr>
        <p:spPr/>
        <p:txBody>
          <a:bodyPr/>
          <a:lstStyle/>
          <a:p>
            <a:fld id="{F91749B0-A2CC-4558-87AB-6FE648D9D382}" type="datetimeFigureOut">
              <a:rPr lang="en-IN" smtClean="0"/>
              <a:t>21-03-2022</a:t>
            </a:fld>
            <a:endParaRPr lang="en-IN"/>
          </a:p>
        </p:txBody>
      </p:sp>
      <p:sp>
        <p:nvSpPr>
          <p:cNvPr id="5" name="Footer Placeholder 4">
            <a:extLst>
              <a:ext uri="{FF2B5EF4-FFF2-40B4-BE49-F238E27FC236}">
                <a16:creationId xmlns:a16="http://schemas.microsoft.com/office/drawing/2014/main" id="{38A07013-F66D-4977-9A35-ED1F0BCA42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14492C-B433-42A5-A751-307F71A8E9CC}"/>
              </a:ext>
            </a:extLst>
          </p:cNvPr>
          <p:cNvSpPr>
            <a:spLocks noGrp="1"/>
          </p:cNvSpPr>
          <p:nvPr>
            <p:ph type="sldNum" sz="quarter" idx="12"/>
          </p:nvPr>
        </p:nvSpPr>
        <p:spPr/>
        <p:txBody>
          <a:bodyPr/>
          <a:lstStyle/>
          <a:p>
            <a:fld id="{2874837E-C861-4289-838D-9A3D34BB00BF}" type="slidenum">
              <a:rPr lang="en-IN" smtClean="0"/>
              <a:t>‹#›</a:t>
            </a:fld>
            <a:endParaRPr lang="en-IN"/>
          </a:p>
        </p:txBody>
      </p:sp>
    </p:spTree>
    <p:extLst>
      <p:ext uri="{BB962C8B-B14F-4D97-AF65-F5344CB8AC3E}">
        <p14:creationId xmlns:p14="http://schemas.microsoft.com/office/powerpoint/2010/main" val="2331436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31F3C-5752-4399-9EED-DC8E2932611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50F4520-2A06-45E5-ACB6-20F71BDD496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A9DFDD-C913-4346-A235-CB24A40A6659}"/>
              </a:ext>
            </a:extLst>
          </p:cNvPr>
          <p:cNvSpPr>
            <a:spLocks noGrp="1"/>
          </p:cNvSpPr>
          <p:nvPr>
            <p:ph type="dt" sz="half" idx="10"/>
          </p:nvPr>
        </p:nvSpPr>
        <p:spPr/>
        <p:txBody>
          <a:bodyPr/>
          <a:lstStyle/>
          <a:p>
            <a:fld id="{F91749B0-A2CC-4558-87AB-6FE648D9D382}" type="datetimeFigureOut">
              <a:rPr lang="en-IN" smtClean="0"/>
              <a:t>21-03-2022</a:t>
            </a:fld>
            <a:endParaRPr lang="en-IN"/>
          </a:p>
        </p:txBody>
      </p:sp>
      <p:sp>
        <p:nvSpPr>
          <p:cNvPr id="5" name="Footer Placeholder 4">
            <a:extLst>
              <a:ext uri="{FF2B5EF4-FFF2-40B4-BE49-F238E27FC236}">
                <a16:creationId xmlns:a16="http://schemas.microsoft.com/office/drawing/2014/main" id="{61147189-6517-405B-A376-BC765B26FB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3FF502-A42C-4C8F-B1F2-2353BC41F20C}"/>
              </a:ext>
            </a:extLst>
          </p:cNvPr>
          <p:cNvSpPr>
            <a:spLocks noGrp="1"/>
          </p:cNvSpPr>
          <p:nvPr>
            <p:ph type="sldNum" sz="quarter" idx="12"/>
          </p:nvPr>
        </p:nvSpPr>
        <p:spPr/>
        <p:txBody>
          <a:bodyPr/>
          <a:lstStyle/>
          <a:p>
            <a:fld id="{2874837E-C861-4289-838D-9A3D34BB00BF}" type="slidenum">
              <a:rPr lang="en-IN" smtClean="0"/>
              <a:t>‹#›</a:t>
            </a:fld>
            <a:endParaRPr lang="en-IN"/>
          </a:p>
        </p:txBody>
      </p:sp>
    </p:spTree>
    <p:extLst>
      <p:ext uri="{BB962C8B-B14F-4D97-AF65-F5344CB8AC3E}">
        <p14:creationId xmlns:p14="http://schemas.microsoft.com/office/powerpoint/2010/main" val="3155160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FB349-11CE-4458-8227-CC82B60637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54FB354-D6AE-4130-B8D2-5D5338629F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784380-BE97-4FEB-87B9-FEC3A4DF0D97}"/>
              </a:ext>
            </a:extLst>
          </p:cNvPr>
          <p:cNvSpPr>
            <a:spLocks noGrp="1"/>
          </p:cNvSpPr>
          <p:nvPr>
            <p:ph type="dt" sz="half" idx="10"/>
          </p:nvPr>
        </p:nvSpPr>
        <p:spPr/>
        <p:txBody>
          <a:bodyPr/>
          <a:lstStyle/>
          <a:p>
            <a:fld id="{F91749B0-A2CC-4558-87AB-6FE648D9D382}" type="datetimeFigureOut">
              <a:rPr lang="en-IN" smtClean="0"/>
              <a:t>21-03-2022</a:t>
            </a:fld>
            <a:endParaRPr lang="en-IN"/>
          </a:p>
        </p:txBody>
      </p:sp>
      <p:sp>
        <p:nvSpPr>
          <p:cNvPr id="5" name="Footer Placeholder 4">
            <a:extLst>
              <a:ext uri="{FF2B5EF4-FFF2-40B4-BE49-F238E27FC236}">
                <a16:creationId xmlns:a16="http://schemas.microsoft.com/office/drawing/2014/main" id="{0E60AF1D-AD4B-4813-B759-55B75B9647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C8C537-2E61-4464-8E82-537F1FD62795}"/>
              </a:ext>
            </a:extLst>
          </p:cNvPr>
          <p:cNvSpPr>
            <a:spLocks noGrp="1"/>
          </p:cNvSpPr>
          <p:nvPr>
            <p:ph type="sldNum" sz="quarter" idx="12"/>
          </p:nvPr>
        </p:nvSpPr>
        <p:spPr/>
        <p:txBody>
          <a:bodyPr/>
          <a:lstStyle/>
          <a:p>
            <a:fld id="{2874837E-C861-4289-838D-9A3D34BB00BF}" type="slidenum">
              <a:rPr lang="en-IN" smtClean="0"/>
              <a:t>‹#›</a:t>
            </a:fld>
            <a:endParaRPr lang="en-IN"/>
          </a:p>
        </p:txBody>
      </p:sp>
    </p:spTree>
    <p:extLst>
      <p:ext uri="{BB962C8B-B14F-4D97-AF65-F5344CB8AC3E}">
        <p14:creationId xmlns:p14="http://schemas.microsoft.com/office/powerpoint/2010/main" val="651994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B9D44-D703-4EFB-95AD-5E63AA286CA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EF5A645-C1A4-4952-AFB9-9B15A722F3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DF90DB8-E8C4-4FF4-874A-DC515D7CC0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FBFF5FD-6243-4B95-BB75-AAFC21E87D66}"/>
              </a:ext>
            </a:extLst>
          </p:cNvPr>
          <p:cNvSpPr>
            <a:spLocks noGrp="1"/>
          </p:cNvSpPr>
          <p:nvPr>
            <p:ph type="dt" sz="half" idx="10"/>
          </p:nvPr>
        </p:nvSpPr>
        <p:spPr/>
        <p:txBody>
          <a:bodyPr/>
          <a:lstStyle/>
          <a:p>
            <a:fld id="{F91749B0-A2CC-4558-87AB-6FE648D9D382}" type="datetimeFigureOut">
              <a:rPr lang="en-IN" smtClean="0"/>
              <a:t>21-03-2022</a:t>
            </a:fld>
            <a:endParaRPr lang="en-IN"/>
          </a:p>
        </p:txBody>
      </p:sp>
      <p:sp>
        <p:nvSpPr>
          <p:cNvPr id="6" name="Footer Placeholder 5">
            <a:extLst>
              <a:ext uri="{FF2B5EF4-FFF2-40B4-BE49-F238E27FC236}">
                <a16:creationId xmlns:a16="http://schemas.microsoft.com/office/drawing/2014/main" id="{A68C612E-04FD-4A74-8398-B589397166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09DCC79-2667-4CA5-8C96-E970847E56B4}"/>
              </a:ext>
            </a:extLst>
          </p:cNvPr>
          <p:cNvSpPr>
            <a:spLocks noGrp="1"/>
          </p:cNvSpPr>
          <p:nvPr>
            <p:ph type="sldNum" sz="quarter" idx="12"/>
          </p:nvPr>
        </p:nvSpPr>
        <p:spPr/>
        <p:txBody>
          <a:bodyPr/>
          <a:lstStyle/>
          <a:p>
            <a:fld id="{2874837E-C861-4289-838D-9A3D34BB00BF}" type="slidenum">
              <a:rPr lang="en-IN" smtClean="0"/>
              <a:t>‹#›</a:t>
            </a:fld>
            <a:endParaRPr lang="en-IN"/>
          </a:p>
        </p:txBody>
      </p:sp>
    </p:spTree>
    <p:extLst>
      <p:ext uri="{BB962C8B-B14F-4D97-AF65-F5344CB8AC3E}">
        <p14:creationId xmlns:p14="http://schemas.microsoft.com/office/powerpoint/2010/main" val="2309069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A5C80-190C-455C-AC42-A41C3514159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A177458-B924-4360-A01B-8B6460F195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C8F7E82-8F47-4F1B-BF18-FF754849D8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42F90A6-0A2D-49AE-9A9C-7EB4B8FF8C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B67BAA-18F6-4C26-941B-509517D3A3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B902588-9135-470F-85F7-98F40D0B135C}"/>
              </a:ext>
            </a:extLst>
          </p:cNvPr>
          <p:cNvSpPr>
            <a:spLocks noGrp="1"/>
          </p:cNvSpPr>
          <p:nvPr>
            <p:ph type="dt" sz="half" idx="10"/>
          </p:nvPr>
        </p:nvSpPr>
        <p:spPr/>
        <p:txBody>
          <a:bodyPr/>
          <a:lstStyle/>
          <a:p>
            <a:fld id="{F91749B0-A2CC-4558-87AB-6FE648D9D382}" type="datetimeFigureOut">
              <a:rPr lang="en-IN" smtClean="0"/>
              <a:t>21-03-2022</a:t>
            </a:fld>
            <a:endParaRPr lang="en-IN"/>
          </a:p>
        </p:txBody>
      </p:sp>
      <p:sp>
        <p:nvSpPr>
          <p:cNvPr id="8" name="Footer Placeholder 7">
            <a:extLst>
              <a:ext uri="{FF2B5EF4-FFF2-40B4-BE49-F238E27FC236}">
                <a16:creationId xmlns:a16="http://schemas.microsoft.com/office/drawing/2014/main" id="{79D399C1-8638-417F-9487-7269C39C917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7C881B7-0FC3-4997-B005-EB026DE5D3AE}"/>
              </a:ext>
            </a:extLst>
          </p:cNvPr>
          <p:cNvSpPr>
            <a:spLocks noGrp="1"/>
          </p:cNvSpPr>
          <p:nvPr>
            <p:ph type="sldNum" sz="quarter" idx="12"/>
          </p:nvPr>
        </p:nvSpPr>
        <p:spPr/>
        <p:txBody>
          <a:bodyPr/>
          <a:lstStyle/>
          <a:p>
            <a:fld id="{2874837E-C861-4289-838D-9A3D34BB00BF}" type="slidenum">
              <a:rPr lang="en-IN" smtClean="0"/>
              <a:t>‹#›</a:t>
            </a:fld>
            <a:endParaRPr lang="en-IN"/>
          </a:p>
        </p:txBody>
      </p:sp>
    </p:spTree>
    <p:extLst>
      <p:ext uri="{BB962C8B-B14F-4D97-AF65-F5344CB8AC3E}">
        <p14:creationId xmlns:p14="http://schemas.microsoft.com/office/powerpoint/2010/main" val="2964894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62E52-7C28-4126-B5F9-62219883AF9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50B14B3-BB78-4E7F-9055-D339FFF8C86F}"/>
              </a:ext>
            </a:extLst>
          </p:cNvPr>
          <p:cNvSpPr>
            <a:spLocks noGrp="1"/>
          </p:cNvSpPr>
          <p:nvPr>
            <p:ph type="dt" sz="half" idx="10"/>
          </p:nvPr>
        </p:nvSpPr>
        <p:spPr/>
        <p:txBody>
          <a:bodyPr/>
          <a:lstStyle/>
          <a:p>
            <a:fld id="{F91749B0-A2CC-4558-87AB-6FE648D9D382}" type="datetimeFigureOut">
              <a:rPr lang="en-IN" smtClean="0"/>
              <a:t>21-03-2022</a:t>
            </a:fld>
            <a:endParaRPr lang="en-IN"/>
          </a:p>
        </p:txBody>
      </p:sp>
      <p:sp>
        <p:nvSpPr>
          <p:cNvPr id="4" name="Footer Placeholder 3">
            <a:extLst>
              <a:ext uri="{FF2B5EF4-FFF2-40B4-BE49-F238E27FC236}">
                <a16:creationId xmlns:a16="http://schemas.microsoft.com/office/drawing/2014/main" id="{0F950E19-77C2-4D6C-A9FC-FA3F8B3D971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40FE42E-D859-4C7E-B9CB-61D04D5D1F3E}"/>
              </a:ext>
            </a:extLst>
          </p:cNvPr>
          <p:cNvSpPr>
            <a:spLocks noGrp="1"/>
          </p:cNvSpPr>
          <p:nvPr>
            <p:ph type="sldNum" sz="quarter" idx="12"/>
          </p:nvPr>
        </p:nvSpPr>
        <p:spPr/>
        <p:txBody>
          <a:bodyPr/>
          <a:lstStyle/>
          <a:p>
            <a:fld id="{2874837E-C861-4289-838D-9A3D34BB00BF}" type="slidenum">
              <a:rPr lang="en-IN" smtClean="0"/>
              <a:t>‹#›</a:t>
            </a:fld>
            <a:endParaRPr lang="en-IN"/>
          </a:p>
        </p:txBody>
      </p:sp>
    </p:spTree>
    <p:extLst>
      <p:ext uri="{BB962C8B-B14F-4D97-AF65-F5344CB8AC3E}">
        <p14:creationId xmlns:p14="http://schemas.microsoft.com/office/powerpoint/2010/main" val="3145358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7EBFAD-F670-4EB8-94CA-548548CE568D}"/>
              </a:ext>
            </a:extLst>
          </p:cNvPr>
          <p:cNvSpPr>
            <a:spLocks noGrp="1"/>
          </p:cNvSpPr>
          <p:nvPr>
            <p:ph type="dt" sz="half" idx="10"/>
          </p:nvPr>
        </p:nvSpPr>
        <p:spPr/>
        <p:txBody>
          <a:bodyPr/>
          <a:lstStyle/>
          <a:p>
            <a:fld id="{F91749B0-A2CC-4558-87AB-6FE648D9D382}" type="datetimeFigureOut">
              <a:rPr lang="en-IN" smtClean="0"/>
              <a:t>21-03-2022</a:t>
            </a:fld>
            <a:endParaRPr lang="en-IN"/>
          </a:p>
        </p:txBody>
      </p:sp>
      <p:sp>
        <p:nvSpPr>
          <p:cNvPr id="3" name="Footer Placeholder 2">
            <a:extLst>
              <a:ext uri="{FF2B5EF4-FFF2-40B4-BE49-F238E27FC236}">
                <a16:creationId xmlns:a16="http://schemas.microsoft.com/office/drawing/2014/main" id="{04E9F653-0215-4703-A491-0872B983309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C3794FD-8ED1-404F-98A4-B5A810093B10}"/>
              </a:ext>
            </a:extLst>
          </p:cNvPr>
          <p:cNvSpPr>
            <a:spLocks noGrp="1"/>
          </p:cNvSpPr>
          <p:nvPr>
            <p:ph type="sldNum" sz="quarter" idx="12"/>
          </p:nvPr>
        </p:nvSpPr>
        <p:spPr/>
        <p:txBody>
          <a:bodyPr/>
          <a:lstStyle/>
          <a:p>
            <a:fld id="{2874837E-C861-4289-838D-9A3D34BB00BF}" type="slidenum">
              <a:rPr lang="en-IN" smtClean="0"/>
              <a:t>‹#›</a:t>
            </a:fld>
            <a:endParaRPr lang="en-IN"/>
          </a:p>
        </p:txBody>
      </p:sp>
    </p:spTree>
    <p:extLst>
      <p:ext uri="{BB962C8B-B14F-4D97-AF65-F5344CB8AC3E}">
        <p14:creationId xmlns:p14="http://schemas.microsoft.com/office/powerpoint/2010/main" val="492237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D41BF-A516-4E62-8DEE-8B35998530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CC5E9A7-8927-4864-A566-9BA4A11375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6334B49-D84F-41A2-9C3C-F14199683A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C76837-63BC-4B5E-BBED-E82061D4A342}"/>
              </a:ext>
            </a:extLst>
          </p:cNvPr>
          <p:cNvSpPr>
            <a:spLocks noGrp="1"/>
          </p:cNvSpPr>
          <p:nvPr>
            <p:ph type="dt" sz="half" idx="10"/>
          </p:nvPr>
        </p:nvSpPr>
        <p:spPr/>
        <p:txBody>
          <a:bodyPr/>
          <a:lstStyle/>
          <a:p>
            <a:fld id="{F91749B0-A2CC-4558-87AB-6FE648D9D382}" type="datetimeFigureOut">
              <a:rPr lang="en-IN" smtClean="0"/>
              <a:t>21-03-2022</a:t>
            </a:fld>
            <a:endParaRPr lang="en-IN"/>
          </a:p>
        </p:txBody>
      </p:sp>
      <p:sp>
        <p:nvSpPr>
          <p:cNvPr id="6" name="Footer Placeholder 5">
            <a:extLst>
              <a:ext uri="{FF2B5EF4-FFF2-40B4-BE49-F238E27FC236}">
                <a16:creationId xmlns:a16="http://schemas.microsoft.com/office/drawing/2014/main" id="{45A044F7-71E2-4B63-BDD8-FBFA523FF11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7E34922-B536-48BD-815A-42DCB27F990C}"/>
              </a:ext>
            </a:extLst>
          </p:cNvPr>
          <p:cNvSpPr>
            <a:spLocks noGrp="1"/>
          </p:cNvSpPr>
          <p:nvPr>
            <p:ph type="sldNum" sz="quarter" idx="12"/>
          </p:nvPr>
        </p:nvSpPr>
        <p:spPr/>
        <p:txBody>
          <a:bodyPr/>
          <a:lstStyle/>
          <a:p>
            <a:fld id="{2874837E-C861-4289-838D-9A3D34BB00BF}" type="slidenum">
              <a:rPr lang="en-IN" smtClean="0"/>
              <a:t>‹#›</a:t>
            </a:fld>
            <a:endParaRPr lang="en-IN"/>
          </a:p>
        </p:txBody>
      </p:sp>
    </p:spTree>
    <p:extLst>
      <p:ext uri="{BB962C8B-B14F-4D97-AF65-F5344CB8AC3E}">
        <p14:creationId xmlns:p14="http://schemas.microsoft.com/office/powerpoint/2010/main" val="2573278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5AA58-48A5-44B3-8DEA-9736BC2707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5C5AC0B-785E-4CEF-9B3B-A4F210B0B7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A117AFB-2482-4838-B6A5-719BFA1053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75EFDF-578F-4425-88DD-1666DD745E27}"/>
              </a:ext>
            </a:extLst>
          </p:cNvPr>
          <p:cNvSpPr>
            <a:spLocks noGrp="1"/>
          </p:cNvSpPr>
          <p:nvPr>
            <p:ph type="dt" sz="half" idx="10"/>
          </p:nvPr>
        </p:nvSpPr>
        <p:spPr/>
        <p:txBody>
          <a:bodyPr/>
          <a:lstStyle/>
          <a:p>
            <a:fld id="{F91749B0-A2CC-4558-87AB-6FE648D9D382}" type="datetimeFigureOut">
              <a:rPr lang="en-IN" smtClean="0"/>
              <a:t>21-03-2022</a:t>
            </a:fld>
            <a:endParaRPr lang="en-IN"/>
          </a:p>
        </p:txBody>
      </p:sp>
      <p:sp>
        <p:nvSpPr>
          <p:cNvPr id="6" name="Footer Placeholder 5">
            <a:extLst>
              <a:ext uri="{FF2B5EF4-FFF2-40B4-BE49-F238E27FC236}">
                <a16:creationId xmlns:a16="http://schemas.microsoft.com/office/drawing/2014/main" id="{E567FBB0-4DD6-463C-9660-74A619A3276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9E6275B-6136-4CA5-9BF7-6C0779DDA377}"/>
              </a:ext>
            </a:extLst>
          </p:cNvPr>
          <p:cNvSpPr>
            <a:spLocks noGrp="1"/>
          </p:cNvSpPr>
          <p:nvPr>
            <p:ph type="sldNum" sz="quarter" idx="12"/>
          </p:nvPr>
        </p:nvSpPr>
        <p:spPr/>
        <p:txBody>
          <a:bodyPr/>
          <a:lstStyle/>
          <a:p>
            <a:fld id="{2874837E-C861-4289-838D-9A3D34BB00BF}" type="slidenum">
              <a:rPr lang="en-IN" smtClean="0"/>
              <a:t>‹#›</a:t>
            </a:fld>
            <a:endParaRPr lang="en-IN"/>
          </a:p>
        </p:txBody>
      </p:sp>
    </p:spTree>
    <p:extLst>
      <p:ext uri="{BB962C8B-B14F-4D97-AF65-F5344CB8AC3E}">
        <p14:creationId xmlns:p14="http://schemas.microsoft.com/office/powerpoint/2010/main" val="483577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CFFA39-A78E-4924-B835-61B6BA9FD9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811350B-7C4C-4363-963E-1235012EC6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257A30-E11A-4DA5-9089-E491A42530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1749B0-A2CC-4558-87AB-6FE648D9D382}" type="datetimeFigureOut">
              <a:rPr lang="en-IN" smtClean="0"/>
              <a:t>21-03-2022</a:t>
            </a:fld>
            <a:endParaRPr lang="en-IN"/>
          </a:p>
        </p:txBody>
      </p:sp>
      <p:sp>
        <p:nvSpPr>
          <p:cNvPr id="5" name="Footer Placeholder 4">
            <a:extLst>
              <a:ext uri="{FF2B5EF4-FFF2-40B4-BE49-F238E27FC236}">
                <a16:creationId xmlns:a16="http://schemas.microsoft.com/office/drawing/2014/main" id="{1DEAD874-DABF-46DE-85D4-213DD799E2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3621EB0-0DA1-4DD9-B60A-5314B78CD6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74837E-C861-4289-838D-9A3D34BB00BF}" type="slidenum">
              <a:rPr lang="en-IN" smtClean="0"/>
              <a:t>‹#›</a:t>
            </a:fld>
            <a:endParaRPr lang="en-IN"/>
          </a:p>
        </p:txBody>
      </p:sp>
    </p:spTree>
    <p:extLst>
      <p:ext uri="{BB962C8B-B14F-4D97-AF65-F5344CB8AC3E}">
        <p14:creationId xmlns:p14="http://schemas.microsoft.com/office/powerpoint/2010/main" val="22378785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4354D-B34F-4FBB-961C-EEF0B28D8E22}"/>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AB6EA249-889A-4F0E-8F2C-DCD275B1EA6C}"/>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1253717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5C8A29D-8D5D-410F-A175-66C23258ED7D}"/>
              </a:ext>
            </a:extLst>
          </p:cNvPr>
          <p:cNvPicPr>
            <a:picLocks noChangeAspect="1"/>
          </p:cNvPicPr>
          <p:nvPr/>
        </p:nvPicPr>
        <p:blipFill>
          <a:blip r:embed="rId2"/>
          <a:stretch>
            <a:fillRect/>
          </a:stretch>
        </p:blipFill>
        <p:spPr>
          <a:xfrm>
            <a:off x="993531" y="0"/>
            <a:ext cx="9976338" cy="5388262"/>
          </a:xfrm>
          <a:prstGeom prst="rect">
            <a:avLst/>
          </a:prstGeom>
        </p:spPr>
      </p:pic>
      <p:sp>
        <p:nvSpPr>
          <p:cNvPr id="4" name="Rectangle 3">
            <a:extLst>
              <a:ext uri="{FF2B5EF4-FFF2-40B4-BE49-F238E27FC236}">
                <a16:creationId xmlns:a16="http://schemas.microsoft.com/office/drawing/2014/main" id="{EEE746AC-E0C0-44B5-A140-085C9FC83EA8}"/>
              </a:ext>
            </a:extLst>
          </p:cNvPr>
          <p:cNvSpPr/>
          <p:nvPr/>
        </p:nvSpPr>
        <p:spPr>
          <a:xfrm>
            <a:off x="3982915" y="342900"/>
            <a:ext cx="509954" cy="63304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DC93DC4-E864-40FD-B7A7-555037487079}"/>
              </a:ext>
            </a:extLst>
          </p:cNvPr>
          <p:cNvSpPr/>
          <p:nvPr/>
        </p:nvSpPr>
        <p:spPr>
          <a:xfrm>
            <a:off x="1418492" y="184637"/>
            <a:ext cx="509954" cy="3165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5506F5D1-DDEC-4731-9897-2E4D0414F643}"/>
              </a:ext>
            </a:extLst>
          </p:cNvPr>
          <p:cNvSpPr txBox="1"/>
          <p:nvPr/>
        </p:nvSpPr>
        <p:spPr>
          <a:xfrm>
            <a:off x="993531" y="5591908"/>
            <a:ext cx="10348546" cy="646331"/>
          </a:xfrm>
          <a:prstGeom prst="rect">
            <a:avLst/>
          </a:prstGeom>
          <a:noFill/>
        </p:spPr>
        <p:txBody>
          <a:bodyPr wrap="square" rtlCol="0">
            <a:spAutoFit/>
          </a:bodyPr>
          <a:lstStyle/>
          <a:p>
            <a:r>
              <a:rPr lang="en-US" dirty="0"/>
              <a:t>To carry out data transformation, go to home and click data transformation. A new window will appear, and you can initiate the process</a:t>
            </a:r>
            <a:endParaRPr lang="en-IN" dirty="0"/>
          </a:p>
        </p:txBody>
      </p:sp>
    </p:spTree>
    <p:extLst>
      <p:ext uri="{BB962C8B-B14F-4D97-AF65-F5344CB8AC3E}">
        <p14:creationId xmlns:p14="http://schemas.microsoft.com/office/powerpoint/2010/main" val="274759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332AFD0-69BC-4123-98A9-4944E353C325}"/>
              </a:ext>
            </a:extLst>
          </p:cNvPr>
          <p:cNvPicPr>
            <a:picLocks noChangeAspect="1"/>
          </p:cNvPicPr>
          <p:nvPr/>
        </p:nvPicPr>
        <p:blipFill>
          <a:blip r:embed="rId2"/>
          <a:stretch>
            <a:fillRect/>
          </a:stretch>
        </p:blipFill>
        <p:spPr>
          <a:xfrm>
            <a:off x="0" y="64965"/>
            <a:ext cx="12192000" cy="5549900"/>
          </a:xfrm>
          <a:prstGeom prst="rect">
            <a:avLst/>
          </a:prstGeom>
        </p:spPr>
      </p:pic>
      <p:sp>
        <p:nvSpPr>
          <p:cNvPr id="4" name="TextBox 3">
            <a:extLst>
              <a:ext uri="{FF2B5EF4-FFF2-40B4-BE49-F238E27FC236}">
                <a16:creationId xmlns:a16="http://schemas.microsoft.com/office/drawing/2014/main" id="{3A9D0358-49D9-4FF4-BAB5-78BA1C5CB51F}"/>
              </a:ext>
            </a:extLst>
          </p:cNvPr>
          <p:cNvSpPr txBox="1"/>
          <p:nvPr/>
        </p:nvSpPr>
        <p:spPr>
          <a:xfrm>
            <a:off x="1011116" y="5943600"/>
            <a:ext cx="10568354" cy="923330"/>
          </a:xfrm>
          <a:prstGeom prst="rect">
            <a:avLst/>
          </a:prstGeom>
          <a:noFill/>
        </p:spPr>
        <p:txBody>
          <a:bodyPr wrap="square" rtlCol="0">
            <a:spAutoFit/>
          </a:bodyPr>
          <a:lstStyle/>
          <a:p>
            <a:r>
              <a:rPr lang="en-US" dirty="0"/>
              <a:t>On right, the data transformation pipeline will be </a:t>
            </a:r>
            <a:r>
              <a:rPr lang="en-US" dirty="0" err="1"/>
              <a:t>seean</a:t>
            </a:r>
            <a:r>
              <a:rPr lang="en-US" dirty="0"/>
              <a:t> where, I have removed records with </a:t>
            </a:r>
            <a:r>
              <a:rPr lang="en-US" dirty="0" err="1"/>
              <a:t>sales_amount</a:t>
            </a:r>
            <a:r>
              <a:rPr lang="en-US" dirty="0"/>
              <a:t> -1, 0. The command line on top shows the same operations in terms of command</a:t>
            </a:r>
          </a:p>
          <a:p>
            <a:endParaRPr lang="en-IN" dirty="0"/>
          </a:p>
        </p:txBody>
      </p:sp>
    </p:spTree>
    <p:extLst>
      <p:ext uri="{BB962C8B-B14F-4D97-AF65-F5344CB8AC3E}">
        <p14:creationId xmlns:p14="http://schemas.microsoft.com/office/powerpoint/2010/main" val="1822078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EA5CA83-002C-4531-8821-9E7C9C3D9662}"/>
              </a:ext>
            </a:extLst>
          </p:cNvPr>
          <p:cNvPicPr>
            <a:picLocks noChangeAspect="1"/>
          </p:cNvPicPr>
          <p:nvPr/>
        </p:nvPicPr>
        <p:blipFill>
          <a:blip r:embed="rId2"/>
          <a:stretch>
            <a:fillRect/>
          </a:stretch>
        </p:blipFill>
        <p:spPr>
          <a:xfrm>
            <a:off x="100962" y="150906"/>
            <a:ext cx="7382905" cy="419158"/>
          </a:xfrm>
          <a:prstGeom prst="rect">
            <a:avLst/>
          </a:prstGeom>
        </p:spPr>
      </p:pic>
    </p:spTree>
    <p:extLst>
      <p:ext uri="{BB962C8B-B14F-4D97-AF65-F5344CB8AC3E}">
        <p14:creationId xmlns:p14="http://schemas.microsoft.com/office/powerpoint/2010/main" val="6179965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CBA4971-C8E8-4E16-B0BA-8AFC4DAC1287}"/>
              </a:ext>
            </a:extLst>
          </p:cNvPr>
          <p:cNvPicPr>
            <a:picLocks noChangeAspect="1"/>
          </p:cNvPicPr>
          <p:nvPr/>
        </p:nvPicPr>
        <p:blipFill>
          <a:blip r:embed="rId2"/>
          <a:stretch>
            <a:fillRect/>
          </a:stretch>
        </p:blipFill>
        <p:spPr>
          <a:xfrm>
            <a:off x="0" y="0"/>
            <a:ext cx="10486292" cy="5357840"/>
          </a:xfrm>
          <a:prstGeom prst="rect">
            <a:avLst/>
          </a:prstGeom>
        </p:spPr>
      </p:pic>
      <p:sp>
        <p:nvSpPr>
          <p:cNvPr id="4" name="TextBox 3">
            <a:extLst>
              <a:ext uri="{FF2B5EF4-FFF2-40B4-BE49-F238E27FC236}">
                <a16:creationId xmlns:a16="http://schemas.microsoft.com/office/drawing/2014/main" id="{F13EAFBA-3667-4D2E-B32F-4BD8C82566AC}"/>
              </a:ext>
            </a:extLst>
          </p:cNvPr>
          <p:cNvSpPr txBox="1"/>
          <p:nvPr/>
        </p:nvSpPr>
        <p:spPr>
          <a:xfrm>
            <a:off x="1248508" y="5653454"/>
            <a:ext cx="7206012" cy="369332"/>
          </a:xfrm>
          <a:prstGeom prst="rect">
            <a:avLst/>
          </a:prstGeom>
          <a:noFill/>
        </p:spPr>
        <p:txBody>
          <a:bodyPr wrap="none" rtlCol="0">
            <a:spAutoFit/>
          </a:bodyPr>
          <a:lstStyle/>
          <a:p>
            <a:r>
              <a:rPr lang="en-US" dirty="0"/>
              <a:t>To add a new column, either conditional or custom column can be selected </a:t>
            </a:r>
            <a:endParaRPr lang="en-IN" dirty="0"/>
          </a:p>
        </p:txBody>
      </p:sp>
      <p:sp>
        <p:nvSpPr>
          <p:cNvPr id="5" name="Rectangle 4">
            <a:extLst>
              <a:ext uri="{FF2B5EF4-FFF2-40B4-BE49-F238E27FC236}">
                <a16:creationId xmlns:a16="http://schemas.microsoft.com/office/drawing/2014/main" id="{CEE4C2B2-2BAC-4F83-90DE-6A7ECA4957D1}"/>
              </a:ext>
            </a:extLst>
          </p:cNvPr>
          <p:cNvSpPr/>
          <p:nvPr/>
        </p:nvSpPr>
        <p:spPr>
          <a:xfrm>
            <a:off x="1257300" y="131885"/>
            <a:ext cx="861646" cy="74734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EACDD164-8808-4816-99AC-D654E9FDFABC}"/>
              </a:ext>
            </a:extLst>
          </p:cNvPr>
          <p:cNvSpPr/>
          <p:nvPr/>
        </p:nvSpPr>
        <p:spPr>
          <a:xfrm>
            <a:off x="442545" y="505558"/>
            <a:ext cx="383931" cy="31212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99998AC4-8911-40BD-A820-234A4D41EDAC}"/>
              </a:ext>
            </a:extLst>
          </p:cNvPr>
          <p:cNvPicPr>
            <a:picLocks noChangeAspect="1"/>
          </p:cNvPicPr>
          <p:nvPr/>
        </p:nvPicPr>
        <p:blipFill>
          <a:blip r:embed="rId3"/>
          <a:stretch>
            <a:fillRect/>
          </a:stretch>
        </p:blipFill>
        <p:spPr>
          <a:xfrm>
            <a:off x="375319" y="6309608"/>
            <a:ext cx="9445689" cy="371527"/>
          </a:xfrm>
          <a:prstGeom prst="rect">
            <a:avLst/>
          </a:prstGeom>
        </p:spPr>
      </p:pic>
    </p:spTree>
    <p:extLst>
      <p:ext uri="{BB962C8B-B14F-4D97-AF65-F5344CB8AC3E}">
        <p14:creationId xmlns:p14="http://schemas.microsoft.com/office/powerpoint/2010/main" val="689872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5A0F6F-2994-4D23-B957-CE8DB3062A44}"/>
              </a:ext>
            </a:extLst>
          </p:cNvPr>
          <p:cNvSpPr txBox="1"/>
          <p:nvPr/>
        </p:nvSpPr>
        <p:spPr>
          <a:xfrm>
            <a:off x="126039" y="237392"/>
            <a:ext cx="10348546" cy="646331"/>
          </a:xfrm>
          <a:prstGeom prst="rect">
            <a:avLst/>
          </a:prstGeom>
          <a:noFill/>
        </p:spPr>
        <p:txBody>
          <a:bodyPr wrap="square" rtlCol="0">
            <a:spAutoFit/>
          </a:bodyPr>
          <a:lstStyle/>
          <a:p>
            <a:r>
              <a:rPr lang="en-US" dirty="0"/>
              <a:t>For making a custom column where the USD amount will be converted into INR and the rest will be replicated, the following command is written or modified  </a:t>
            </a:r>
            <a:endParaRPr lang="en-IN" dirty="0"/>
          </a:p>
        </p:txBody>
      </p:sp>
      <p:pic>
        <p:nvPicPr>
          <p:cNvPr id="4" name="Picture 3">
            <a:extLst>
              <a:ext uri="{FF2B5EF4-FFF2-40B4-BE49-F238E27FC236}">
                <a16:creationId xmlns:a16="http://schemas.microsoft.com/office/drawing/2014/main" id="{3E64A9D8-379B-4E05-AF26-496306F1DC89}"/>
              </a:ext>
            </a:extLst>
          </p:cNvPr>
          <p:cNvPicPr>
            <a:picLocks noChangeAspect="1"/>
          </p:cNvPicPr>
          <p:nvPr/>
        </p:nvPicPr>
        <p:blipFill>
          <a:blip r:embed="rId2"/>
          <a:stretch>
            <a:fillRect/>
          </a:stretch>
        </p:blipFill>
        <p:spPr>
          <a:xfrm>
            <a:off x="198506" y="966762"/>
            <a:ext cx="11794987" cy="404837"/>
          </a:xfrm>
          <a:prstGeom prst="rect">
            <a:avLst/>
          </a:prstGeom>
        </p:spPr>
      </p:pic>
      <p:pic>
        <p:nvPicPr>
          <p:cNvPr id="6" name="Picture 5">
            <a:extLst>
              <a:ext uri="{FF2B5EF4-FFF2-40B4-BE49-F238E27FC236}">
                <a16:creationId xmlns:a16="http://schemas.microsoft.com/office/drawing/2014/main" id="{8B59AF7F-5E06-4904-B5A7-D870E7F9411C}"/>
              </a:ext>
            </a:extLst>
          </p:cNvPr>
          <p:cNvPicPr>
            <a:picLocks noChangeAspect="1"/>
          </p:cNvPicPr>
          <p:nvPr/>
        </p:nvPicPr>
        <p:blipFill>
          <a:blip r:embed="rId3"/>
          <a:stretch>
            <a:fillRect/>
          </a:stretch>
        </p:blipFill>
        <p:spPr>
          <a:xfrm>
            <a:off x="198506" y="1454638"/>
            <a:ext cx="4091284" cy="5011614"/>
          </a:xfrm>
          <a:prstGeom prst="rect">
            <a:avLst/>
          </a:prstGeom>
        </p:spPr>
      </p:pic>
      <p:sp>
        <p:nvSpPr>
          <p:cNvPr id="7" name="TextBox 6">
            <a:extLst>
              <a:ext uri="{FF2B5EF4-FFF2-40B4-BE49-F238E27FC236}">
                <a16:creationId xmlns:a16="http://schemas.microsoft.com/office/drawing/2014/main" id="{2577D07C-E1FD-48F5-9B33-6727B2AEB1FE}"/>
              </a:ext>
            </a:extLst>
          </p:cNvPr>
          <p:cNvSpPr txBox="1"/>
          <p:nvPr/>
        </p:nvSpPr>
        <p:spPr>
          <a:xfrm>
            <a:off x="4958863" y="1784838"/>
            <a:ext cx="6972300" cy="923330"/>
          </a:xfrm>
          <a:prstGeom prst="rect">
            <a:avLst/>
          </a:prstGeom>
          <a:noFill/>
        </p:spPr>
        <p:txBody>
          <a:bodyPr wrap="square" rtlCol="0">
            <a:spAutoFit/>
          </a:bodyPr>
          <a:lstStyle/>
          <a:p>
            <a:r>
              <a:rPr lang="en-US" dirty="0"/>
              <a:t>But there is a problem with the currency table and for some reason there are two USD, this can be a character difference. And this USD may not have got transformed</a:t>
            </a:r>
            <a:endParaRPr lang="en-IN" dirty="0"/>
          </a:p>
        </p:txBody>
      </p:sp>
      <p:pic>
        <p:nvPicPr>
          <p:cNvPr id="9" name="Picture 8">
            <a:extLst>
              <a:ext uri="{FF2B5EF4-FFF2-40B4-BE49-F238E27FC236}">
                <a16:creationId xmlns:a16="http://schemas.microsoft.com/office/drawing/2014/main" id="{87FF4F47-1730-4778-8ED1-9D99461456D0}"/>
              </a:ext>
            </a:extLst>
          </p:cNvPr>
          <p:cNvPicPr>
            <a:picLocks noChangeAspect="1"/>
          </p:cNvPicPr>
          <p:nvPr/>
        </p:nvPicPr>
        <p:blipFill>
          <a:blip r:embed="rId4"/>
          <a:stretch>
            <a:fillRect/>
          </a:stretch>
        </p:blipFill>
        <p:spPr>
          <a:xfrm>
            <a:off x="4479512" y="3254442"/>
            <a:ext cx="7451651" cy="1763650"/>
          </a:xfrm>
          <a:prstGeom prst="rect">
            <a:avLst/>
          </a:prstGeom>
        </p:spPr>
      </p:pic>
      <p:sp>
        <p:nvSpPr>
          <p:cNvPr id="10" name="Rectangle 9">
            <a:extLst>
              <a:ext uri="{FF2B5EF4-FFF2-40B4-BE49-F238E27FC236}">
                <a16:creationId xmlns:a16="http://schemas.microsoft.com/office/drawing/2014/main" id="{A02BEC59-84A1-4D1C-9982-006F1E2C8A8B}"/>
              </a:ext>
            </a:extLst>
          </p:cNvPr>
          <p:cNvSpPr/>
          <p:nvPr/>
        </p:nvSpPr>
        <p:spPr>
          <a:xfrm>
            <a:off x="11218985" y="4062046"/>
            <a:ext cx="650630" cy="85285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172599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FE399C7-73A3-48DB-BAD8-0ED22B18058D}"/>
              </a:ext>
            </a:extLst>
          </p:cNvPr>
          <p:cNvPicPr>
            <a:picLocks noChangeAspect="1"/>
          </p:cNvPicPr>
          <p:nvPr/>
        </p:nvPicPr>
        <p:blipFill>
          <a:blip r:embed="rId2"/>
          <a:stretch>
            <a:fillRect/>
          </a:stretch>
        </p:blipFill>
        <p:spPr>
          <a:xfrm>
            <a:off x="2369602" y="1845865"/>
            <a:ext cx="5866581" cy="3060243"/>
          </a:xfrm>
          <a:prstGeom prst="rect">
            <a:avLst/>
          </a:prstGeom>
        </p:spPr>
      </p:pic>
      <p:pic>
        <p:nvPicPr>
          <p:cNvPr id="5" name="Picture 4">
            <a:extLst>
              <a:ext uri="{FF2B5EF4-FFF2-40B4-BE49-F238E27FC236}">
                <a16:creationId xmlns:a16="http://schemas.microsoft.com/office/drawing/2014/main" id="{57233931-7724-4B2C-B120-99244E14D9C4}"/>
              </a:ext>
            </a:extLst>
          </p:cNvPr>
          <p:cNvPicPr>
            <a:picLocks noChangeAspect="1"/>
          </p:cNvPicPr>
          <p:nvPr/>
        </p:nvPicPr>
        <p:blipFill>
          <a:blip r:embed="rId3"/>
          <a:stretch>
            <a:fillRect/>
          </a:stretch>
        </p:blipFill>
        <p:spPr>
          <a:xfrm>
            <a:off x="95338" y="43962"/>
            <a:ext cx="9240540" cy="866896"/>
          </a:xfrm>
          <a:prstGeom prst="rect">
            <a:avLst/>
          </a:prstGeom>
        </p:spPr>
      </p:pic>
      <p:sp>
        <p:nvSpPr>
          <p:cNvPr id="6" name="TextBox 5">
            <a:extLst>
              <a:ext uri="{FF2B5EF4-FFF2-40B4-BE49-F238E27FC236}">
                <a16:creationId xmlns:a16="http://schemas.microsoft.com/office/drawing/2014/main" id="{DA1312C0-E179-400C-AB19-FECA48D9A81F}"/>
              </a:ext>
            </a:extLst>
          </p:cNvPr>
          <p:cNvSpPr txBox="1"/>
          <p:nvPr/>
        </p:nvSpPr>
        <p:spPr>
          <a:xfrm>
            <a:off x="281354" y="910858"/>
            <a:ext cx="5317802" cy="369332"/>
          </a:xfrm>
          <a:prstGeom prst="rect">
            <a:avLst/>
          </a:prstGeom>
          <a:noFill/>
        </p:spPr>
        <p:txBody>
          <a:bodyPr wrap="none" rtlCol="0">
            <a:spAutoFit/>
          </a:bodyPr>
          <a:lstStyle/>
          <a:p>
            <a:r>
              <a:rPr lang="en-US" dirty="0"/>
              <a:t>By modification of the formula the above issue is fixed</a:t>
            </a:r>
            <a:endParaRPr lang="en-IN" dirty="0"/>
          </a:p>
        </p:txBody>
      </p:sp>
    </p:spTree>
    <p:extLst>
      <p:ext uri="{BB962C8B-B14F-4D97-AF65-F5344CB8AC3E}">
        <p14:creationId xmlns:p14="http://schemas.microsoft.com/office/powerpoint/2010/main" val="993909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F8AAAFA-142A-475C-BF84-1D8344D3E79D}"/>
              </a:ext>
            </a:extLst>
          </p:cNvPr>
          <p:cNvPicPr>
            <a:picLocks noChangeAspect="1"/>
          </p:cNvPicPr>
          <p:nvPr/>
        </p:nvPicPr>
        <p:blipFill>
          <a:blip r:embed="rId2"/>
          <a:stretch>
            <a:fillRect/>
          </a:stretch>
        </p:blipFill>
        <p:spPr>
          <a:xfrm>
            <a:off x="2708032" y="167476"/>
            <a:ext cx="6899028" cy="5573478"/>
          </a:xfrm>
          <a:prstGeom prst="rect">
            <a:avLst/>
          </a:prstGeom>
        </p:spPr>
      </p:pic>
      <p:sp>
        <p:nvSpPr>
          <p:cNvPr id="4" name="TextBox 3">
            <a:extLst>
              <a:ext uri="{FF2B5EF4-FFF2-40B4-BE49-F238E27FC236}">
                <a16:creationId xmlns:a16="http://schemas.microsoft.com/office/drawing/2014/main" id="{4D6EC822-F3BA-4FB2-A87A-61ED19D5A6AF}"/>
              </a:ext>
            </a:extLst>
          </p:cNvPr>
          <p:cNvSpPr txBox="1"/>
          <p:nvPr/>
        </p:nvSpPr>
        <p:spPr>
          <a:xfrm>
            <a:off x="3068515" y="6066692"/>
            <a:ext cx="4294509" cy="369332"/>
          </a:xfrm>
          <a:prstGeom prst="rect">
            <a:avLst/>
          </a:prstGeom>
          <a:noFill/>
        </p:spPr>
        <p:txBody>
          <a:bodyPr wrap="none" rtlCol="0">
            <a:spAutoFit/>
          </a:bodyPr>
          <a:lstStyle/>
          <a:p>
            <a:r>
              <a:rPr lang="en-US" dirty="0"/>
              <a:t>Connect to SQL and load all the tables in DB</a:t>
            </a:r>
            <a:endParaRPr lang="en-IN" dirty="0"/>
          </a:p>
        </p:txBody>
      </p:sp>
    </p:spTree>
    <p:extLst>
      <p:ext uri="{BB962C8B-B14F-4D97-AF65-F5344CB8AC3E}">
        <p14:creationId xmlns:p14="http://schemas.microsoft.com/office/powerpoint/2010/main" val="129066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C03C5EF-D20D-4C9E-8A97-4E289BB09F36}"/>
              </a:ext>
            </a:extLst>
          </p:cNvPr>
          <p:cNvPicPr>
            <a:picLocks noChangeAspect="1"/>
          </p:cNvPicPr>
          <p:nvPr/>
        </p:nvPicPr>
        <p:blipFill>
          <a:blip r:embed="rId2"/>
          <a:stretch>
            <a:fillRect/>
          </a:stretch>
        </p:blipFill>
        <p:spPr>
          <a:xfrm>
            <a:off x="202883" y="123092"/>
            <a:ext cx="11329694" cy="5824171"/>
          </a:xfrm>
          <a:prstGeom prst="rect">
            <a:avLst/>
          </a:prstGeom>
        </p:spPr>
      </p:pic>
      <p:sp>
        <p:nvSpPr>
          <p:cNvPr id="4" name="Rectangle 3">
            <a:extLst>
              <a:ext uri="{FF2B5EF4-FFF2-40B4-BE49-F238E27FC236}">
                <a16:creationId xmlns:a16="http://schemas.microsoft.com/office/drawing/2014/main" id="{2B54ED32-A153-4069-8768-B24C9FC5BE73}"/>
              </a:ext>
            </a:extLst>
          </p:cNvPr>
          <p:cNvSpPr/>
          <p:nvPr/>
        </p:nvSpPr>
        <p:spPr>
          <a:xfrm>
            <a:off x="263769" y="1266092"/>
            <a:ext cx="290146" cy="1028700"/>
          </a:xfrm>
          <a:prstGeom prst="rect">
            <a:avLst/>
          </a:prstGeom>
          <a:noFill/>
          <a:ln w="28575">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E4291680-5FD3-4DCE-BEDB-2B3F9F1A321A}"/>
              </a:ext>
            </a:extLst>
          </p:cNvPr>
          <p:cNvSpPr txBox="1"/>
          <p:nvPr/>
        </p:nvSpPr>
        <p:spPr>
          <a:xfrm>
            <a:off x="1591408" y="6348046"/>
            <a:ext cx="9097299" cy="369332"/>
          </a:xfrm>
          <a:prstGeom prst="rect">
            <a:avLst/>
          </a:prstGeom>
          <a:noFill/>
        </p:spPr>
        <p:txBody>
          <a:bodyPr wrap="none" rtlCol="0">
            <a:spAutoFit/>
          </a:bodyPr>
          <a:lstStyle/>
          <a:p>
            <a:r>
              <a:rPr lang="en-US" dirty="0"/>
              <a:t>Different windows available in the left border. On right most column the loaded tables are seen</a:t>
            </a:r>
            <a:endParaRPr lang="en-IN" dirty="0"/>
          </a:p>
        </p:txBody>
      </p:sp>
    </p:spTree>
    <p:extLst>
      <p:ext uri="{BB962C8B-B14F-4D97-AF65-F5344CB8AC3E}">
        <p14:creationId xmlns:p14="http://schemas.microsoft.com/office/powerpoint/2010/main" val="3375378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10C5E65-5B32-47D5-A8AD-85FCB01B7919}"/>
              </a:ext>
            </a:extLst>
          </p:cNvPr>
          <p:cNvPicPr>
            <a:picLocks noChangeAspect="1"/>
          </p:cNvPicPr>
          <p:nvPr/>
        </p:nvPicPr>
        <p:blipFill>
          <a:blip r:embed="rId2"/>
          <a:stretch>
            <a:fillRect/>
          </a:stretch>
        </p:blipFill>
        <p:spPr>
          <a:xfrm>
            <a:off x="1239715" y="114278"/>
            <a:ext cx="9712570" cy="5169920"/>
          </a:xfrm>
          <a:prstGeom prst="rect">
            <a:avLst/>
          </a:prstGeom>
        </p:spPr>
      </p:pic>
      <p:sp>
        <p:nvSpPr>
          <p:cNvPr id="4" name="Rectangle 3">
            <a:extLst>
              <a:ext uri="{FF2B5EF4-FFF2-40B4-BE49-F238E27FC236}">
                <a16:creationId xmlns:a16="http://schemas.microsoft.com/office/drawing/2014/main" id="{1FF17225-0191-497B-8CA3-7C53AEC03058}"/>
              </a:ext>
            </a:extLst>
          </p:cNvPr>
          <p:cNvSpPr/>
          <p:nvPr/>
        </p:nvSpPr>
        <p:spPr>
          <a:xfrm>
            <a:off x="1072662" y="1573801"/>
            <a:ext cx="518746" cy="44842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A96ABDD7-3BB9-4742-BB3A-2AE6DA8D2A22}"/>
              </a:ext>
            </a:extLst>
          </p:cNvPr>
          <p:cNvSpPr txBox="1"/>
          <p:nvPr/>
        </p:nvSpPr>
        <p:spPr>
          <a:xfrm>
            <a:off x="1415562" y="5583115"/>
            <a:ext cx="10038069" cy="923330"/>
          </a:xfrm>
          <a:prstGeom prst="rect">
            <a:avLst/>
          </a:prstGeom>
          <a:noFill/>
        </p:spPr>
        <p:txBody>
          <a:bodyPr wrap="none" rtlCol="0">
            <a:spAutoFit/>
          </a:bodyPr>
          <a:lstStyle/>
          <a:p>
            <a:r>
              <a:rPr lang="en-US" dirty="0"/>
              <a:t>Last button has the model schema, here the star schema. Ensure that the schema is properly established.</a:t>
            </a:r>
          </a:p>
          <a:p>
            <a:endParaRPr lang="en-US" dirty="0"/>
          </a:p>
          <a:p>
            <a:r>
              <a:rPr lang="en-US" dirty="0"/>
              <a:t>STAR SCHEMA explained in the next slide</a:t>
            </a:r>
            <a:endParaRPr lang="en-IN" dirty="0"/>
          </a:p>
        </p:txBody>
      </p:sp>
    </p:spTree>
    <p:extLst>
      <p:ext uri="{BB962C8B-B14F-4D97-AF65-F5344CB8AC3E}">
        <p14:creationId xmlns:p14="http://schemas.microsoft.com/office/powerpoint/2010/main" val="2080975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tar and Snowflake Schema in Data Warehouse with Model Examples">
            <a:extLst>
              <a:ext uri="{FF2B5EF4-FFF2-40B4-BE49-F238E27FC236}">
                <a16:creationId xmlns:a16="http://schemas.microsoft.com/office/drawing/2014/main" id="{B0E57023-34ED-4F90-A242-2194F90D88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984" y="100013"/>
            <a:ext cx="5029200" cy="43719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3BD0E65-6DAC-490C-83A5-EE3616F36AAA}"/>
              </a:ext>
            </a:extLst>
          </p:cNvPr>
          <p:cNvSpPr txBox="1"/>
          <p:nvPr/>
        </p:nvSpPr>
        <p:spPr>
          <a:xfrm>
            <a:off x="6277708" y="949569"/>
            <a:ext cx="5090746" cy="3970318"/>
          </a:xfrm>
          <a:prstGeom prst="rect">
            <a:avLst/>
          </a:prstGeom>
          <a:noFill/>
        </p:spPr>
        <p:txBody>
          <a:bodyPr wrap="square" rtlCol="0">
            <a:spAutoFit/>
          </a:bodyPr>
          <a:lstStyle/>
          <a:p>
            <a:r>
              <a:rPr lang="en-US" dirty="0"/>
              <a:t>Contains the primary table called FACT TABLE and other tables that are called DIMENSION TABLE.</a:t>
            </a:r>
          </a:p>
          <a:p>
            <a:endParaRPr lang="en-US" dirty="0"/>
          </a:p>
          <a:p>
            <a:r>
              <a:rPr lang="en-US" dirty="0"/>
              <a:t>The fact table is having common columns to the dimension tables and connecting that common table we make the star schema. </a:t>
            </a:r>
          </a:p>
          <a:p>
            <a:endParaRPr lang="en-US" dirty="0"/>
          </a:p>
          <a:p>
            <a:r>
              <a:rPr lang="en-US" dirty="0"/>
              <a:t>This multiple table system is an outcome of Normalized Data Storage System in RDMS where the entire tables are not stored all at once and rather they are divided into logical parts and stored separately and hence most often we do JOIN operations in the RDMS to get the desired table we want.</a:t>
            </a:r>
          </a:p>
        </p:txBody>
      </p:sp>
    </p:spTree>
    <p:extLst>
      <p:ext uri="{BB962C8B-B14F-4D97-AF65-F5344CB8AC3E}">
        <p14:creationId xmlns:p14="http://schemas.microsoft.com/office/powerpoint/2010/main" val="1871847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A32010D-0030-4BDC-9A12-AB752DD7D0B4}"/>
              </a:ext>
            </a:extLst>
          </p:cNvPr>
          <p:cNvPicPr>
            <a:picLocks noChangeAspect="1"/>
          </p:cNvPicPr>
          <p:nvPr/>
        </p:nvPicPr>
        <p:blipFill>
          <a:blip r:embed="rId2"/>
          <a:stretch>
            <a:fillRect/>
          </a:stretch>
        </p:blipFill>
        <p:spPr>
          <a:xfrm>
            <a:off x="1600200" y="0"/>
            <a:ext cx="8991600" cy="5788256"/>
          </a:xfrm>
          <a:prstGeom prst="rect">
            <a:avLst/>
          </a:prstGeom>
        </p:spPr>
      </p:pic>
      <p:sp>
        <p:nvSpPr>
          <p:cNvPr id="4" name="TextBox 3">
            <a:extLst>
              <a:ext uri="{FF2B5EF4-FFF2-40B4-BE49-F238E27FC236}">
                <a16:creationId xmlns:a16="http://schemas.microsoft.com/office/drawing/2014/main" id="{C274D762-98A6-4B14-B98D-A7BD4C2FE464}"/>
              </a:ext>
            </a:extLst>
          </p:cNvPr>
          <p:cNvSpPr txBox="1"/>
          <p:nvPr/>
        </p:nvSpPr>
        <p:spPr>
          <a:xfrm>
            <a:off x="1485901" y="5788256"/>
            <a:ext cx="9777046" cy="923330"/>
          </a:xfrm>
          <a:prstGeom prst="rect">
            <a:avLst/>
          </a:prstGeom>
          <a:noFill/>
        </p:spPr>
        <p:txBody>
          <a:bodyPr wrap="square" rtlCol="0">
            <a:spAutoFit/>
          </a:bodyPr>
          <a:lstStyle/>
          <a:p>
            <a:r>
              <a:rPr lang="en-US" dirty="0"/>
              <a:t>Appropriate schema is established by dragging and dropping common columns from the dimension table to the fact table over that common column. (The column name can be different but the content matter) </a:t>
            </a:r>
            <a:endParaRPr lang="en-IN" dirty="0"/>
          </a:p>
        </p:txBody>
      </p:sp>
    </p:spTree>
    <p:extLst>
      <p:ext uri="{BB962C8B-B14F-4D97-AF65-F5344CB8AC3E}">
        <p14:creationId xmlns:p14="http://schemas.microsoft.com/office/powerpoint/2010/main" val="399032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1820293-0D62-4069-8614-1B5ED3B401A6}"/>
              </a:ext>
            </a:extLst>
          </p:cNvPr>
          <p:cNvPicPr>
            <a:picLocks noChangeAspect="1"/>
          </p:cNvPicPr>
          <p:nvPr/>
        </p:nvPicPr>
        <p:blipFill>
          <a:blip r:embed="rId2"/>
          <a:stretch>
            <a:fillRect/>
          </a:stretch>
        </p:blipFill>
        <p:spPr>
          <a:xfrm>
            <a:off x="844062" y="0"/>
            <a:ext cx="10503876" cy="5689600"/>
          </a:xfrm>
          <a:prstGeom prst="rect">
            <a:avLst/>
          </a:prstGeom>
        </p:spPr>
      </p:pic>
      <p:sp>
        <p:nvSpPr>
          <p:cNvPr id="4" name="Rectangle 3">
            <a:extLst>
              <a:ext uri="{FF2B5EF4-FFF2-40B4-BE49-F238E27FC236}">
                <a16:creationId xmlns:a16="http://schemas.microsoft.com/office/drawing/2014/main" id="{DA5ADA6E-D565-488F-B83C-FE6F08E390E4}"/>
              </a:ext>
            </a:extLst>
          </p:cNvPr>
          <p:cNvSpPr/>
          <p:nvPr/>
        </p:nvSpPr>
        <p:spPr>
          <a:xfrm>
            <a:off x="782515" y="1292469"/>
            <a:ext cx="413239" cy="360485"/>
          </a:xfrm>
          <a:prstGeom prst="rect">
            <a:avLst/>
          </a:prstGeom>
          <a:noFill/>
          <a:ln w="28575"/>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32913EE1-CC69-44A2-AA32-3274D5EC4CE7}"/>
              </a:ext>
            </a:extLst>
          </p:cNvPr>
          <p:cNvSpPr txBox="1"/>
          <p:nvPr/>
        </p:nvSpPr>
        <p:spPr>
          <a:xfrm>
            <a:off x="1046285" y="5987562"/>
            <a:ext cx="9610516" cy="369332"/>
          </a:xfrm>
          <a:prstGeom prst="rect">
            <a:avLst/>
          </a:prstGeom>
          <a:noFill/>
        </p:spPr>
        <p:txBody>
          <a:bodyPr wrap="none" rtlCol="0">
            <a:spAutoFit/>
          </a:bodyPr>
          <a:lstStyle/>
          <a:p>
            <a:r>
              <a:rPr lang="en-US" dirty="0"/>
              <a:t>Go to second button and click to get a window where ETL and all Data Engineering can be conducted</a:t>
            </a:r>
            <a:endParaRPr lang="en-IN" dirty="0"/>
          </a:p>
        </p:txBody>
      </p:sp>
    </p:spTree>
    <p:extLst>
      <p:ext uri="{BB962C8B-B14F-4D97-AF65-F5344CB8AC3E}">
        <p14:creationId xmlns:p14="http://schemas.microsoft.com/office/powerpoint/2010/main" val="2607893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FA55745-EC97-4FEE-9545-E9014260019A}"/>
              </a:ext>
            </a:extLst>
          </p:cNvPr>
          <p:cNvPicPr>
            <a:picLocks noChangeAspect="1"/>
          </p:cNvPicPr>
          <p:nvPr/>
        </p:nvPicPr>
        <p:blipFill>
          <a:blip r:embed="rId2"/>
          <a:stretch>
            <a:fillRect/>
          </a:stretch>
        </p:blipFill>
        <p:spPr>
          <a:xfrm>
            <a:off x="888023" y="68684"/>
            <a:ext cx="10415954" cy="4839078"/>
          </a:xfrm>
          <a:prstGeom prst="rect">
            <a:avLst/>
          </a:prstGeom>
        </p:spPr>
      </p:pic>
      <p:sp>
        <p:nvSpPr>
          <p:cNvPr id="4" name="TextBox 3">
            <a:extLst>
              <a:ext uri="{FF2B5EF4-FFF2-40B4-BE49-F238E27FC236}">
                <a16:creationId xmlns:a16="http://schemas.microsoft.com/office/drawing/2014/main" id="{FC051696-E94D-421A-836E-3499B468EB5A}"/>
              </a:ext>
            </a:extLst>
          </p:cNvPr>
          <p:cNvSpPr txBox="1"/>
          <p:nvPr/>
        </p:nvSpPr>
        <p:spPr>
          <a:xfrm>
            <a:off x="1046285" y="5134708"/>
            <a:ext cx="10093569" cy="1200329"/>
          </a:xfrm>
          <a:prstGeom prst="rect">
            <a:avLst/>
          </a:prstGeom>
          <a:noFill/>
        </p:spPr>
        <p:txBody>
          <a:bodyPr wrap="square" rtlCol="0">
            <a:spAutoFit/>
          </a:bodyPr>
          <a:lstStyle/>
          <a:p>
            <a:pPr marL="342900" indent="-342900">
              <a:buAutoNum type="arabicPeriod"/>
            </a:pPr>
            <a:r>
              <a:rPr lang="en-US" dirty="0"/>
              <a:t>In the Transactions table, some records have 0 </a:t>
            </a:r>
            <a:r>
              <a:rPr lang="en-US" dirty="0" err="1"/>
              <a:t>sales_amount</a:t>
            </a:r>
            <a:r>
              <a:rPr lang="en-US" dirty="0"/>
              <a:t> and some have -1, this is garbage value as it does not make on selling items at -1  and 0 rate. Hence, they are needed to be filtered. </a:t>
            </a:r>
          </a:p>
          <a:p>
            <a:pPr marL="342900" indent="-342900">
              <a:buAutoNum type="arabicPeriod"/>
            </a:pPr>
            <a:r>
              <a:rPr lang="en-US" dirty="0"/>
              <a:t>There are transactions made in USD and we need all the transitions in terms of INR only, So we need to make new column where we will have normalized </a:t>
            </a:r>
            <a:r>
              <a:rPr lang="en-US" dirty="0" err="1"/>
              <a:t>sales_amount</a:t>
            </a:r>
            <a:endParaRPr lang="en-IN" dirty="0"/>
          </a:p>
        </p:txBody>
      </p:sp>
    </p:spTree>
    <p:extLst>
      <p:ext uri="{BB962C8B-B14F-4D97-AF65-F5344CB8AC3E}">
        <p14:creationId xmlns:p14="http://schemas.microsoft.com/office/powerpoint/2010/main" val="1463721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6DA774E-1AAD-4286-85FA-C6C5CE3AF73C}"/>
              </a:ext>
            </a:extLst>
          </p:cNvPr>
          <p:cNvPicPr>
            <a:picLocks noChangeAspect="1"/>
          </p:cNvPicPr>
          <p:nvPr/>
        </p:nvPicPr>
        <p:blipFill>
          <a:blip r:embed="rId2"/>
          <a:stretch>
            <a:fillRect/>
          </a:stretch>
        </p:blipFill>
        <p:spPr>
          <a:xfrm>
            <a:off x="0" y="0"/>
            <a:ext cx="6686957" cy="6858000"/>
          </a:xfrm>
          <a:prstGeom prst="rect">
            <a:avLst/>
          </a:prstGeom>
        </p:spPr>
      </p:pic>
      <p:sp>
        <p:nvSpPr>
          <p:cNvPr id="4" name="TextBox 3">
            <a:extLst>
              <a:ext uri="{FF2B5EF4-FFF2-40B4-BE49-F238E27FC236}">
                <a16:creationId xmlns:a16="http://schemas.microsoft.com/office/drawing/2014/main" id="{C903A1C1-715F-4AB9-93A9-B77DA5170B6A}"/>
              </a:ext>
            </a:extLst>
          </p:cNvPr>
          <p:cNvSpPr txBox="1"/>
          <p:nvPr/>
        </p:nvSpPr>
        <p:spPr>
          <a:xfrm>
            <a:off x="7306408" y="518746"/>
            <a:ext cx="4730261" cy="646331"/>
          </a:xfrm>
          <a:prstGeom prst="rect">
            <a:avLst/>
          </a:prstGeom>
          <a:noFill/>
        </p:spPr>
        <p:txBody>
          <a:bodyPr wrap="square" rtlCol="0">
            <a:spAutoFit/>
          </a:bodyPr>
          <a:lstStyle/>
          <a:p>
            <a:r>
              <a:rPr lang="en-US" dirty="0"/>
              <a:t>Similar to filter in excel, filter out the undesirable records</a:t>
            </a:r>
            <a:endParaRPr lang="en-IN" dirty="0"/>
          </a:p>
        </p:txBody>
      </p:sp>
    </p:spTree>
    <p:extLst>
      <p:ext uri="{BB962C8B-B14F-4D97-AF65-F5344CB8AC3E}">
        <p14:creationId xmlns:p14="http://schemas.microsoft.com/office/powerpoint/2010/main" val="27703734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TotalTime>
  <Words>439</Words>
  <Application>Microsoft Office PowerPoint</Application>
  <PresentationFormat>Widescreen</PresentationFormat>
  <Paragraphs>21</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Abhishek Mazumdar</dc:creator>
  <cp:lastModifiedBy>Abhishek Mazumdar</cp:lastModifiedBy>
  <cp:revision>1</cp:revision>
  <dcterms:created xsi:type="dcterms:W3CDTF">2022-03-21T05:24:54Z</dcterms:created>
  <dcterms:modified xsi:type="dcterms:W3CDTF">2022-03-21T06:09:25Z</dcterms:modified>
</cp:coreProperties>
</file>