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2" r:id="rId6"/>
    <p:sldId id="263" r:id="rId7"/>
    <p:sldId id="267" r:id="rId8"/>
    <p:sldId id="268" r:id="rId9"/>
    <p:sldId id="269" r:id="rId10"/>
    <p:sldId id="270" r:id="rId11"/>
    <p:sldId id="271" r:id="rId12"/>
    <p:sldId id="272" r:id="rId13"/>
    <p:sldId id="273" r:id="rId14"/>
    <p:sldId id="276" r:id="rId15"/>
    <p:sldId id="277" r:id="rId16"/>
    <p:sldId id="275" r:id="rId17"/>
    <p:sldId id="284" r:id="rId18"/>
    <p:sldId id="285" r:id="rId19"/>
    <p:sldId id="286" r:id="rId20"/>
    <p:sldId id="281" r:id="rId21"/>
    <p:sldId id="282" r:id="rId22"/>
    <p:sldId id="283" r:id="rId23"/>
    <p:sldId id="278" r:id="rId24"/>
    <p:sldId id="279" r:id="rId25"/>
    <p:sldId id="280"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p:cViewPr varScale="1">
        <p:scale>
          <a:sx n="85" d="100"/>
          <a:sy n="85" d="100"/>
        </p:scale>
        <p:origin x="138"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6/8/2024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6/8/2024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6/8/2024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6/8/2024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6/8/2024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64" y="1"/>
            <a:ext cx="12177936" cy="980728"/>
          </a:xfrm>
          <a:gradFill flip="none" rotWithShape="1">
            <a:gsLst>
              <a:gs pos="0">
                <a:srgbClr val="D9D9D9"/>
              </a:gs>
              <a:gs pos="100000">
                <a:schemeClr val="bg1"/>
              </a:gs>
            </a:gsLst>
            <a:lin ang="5400000" scaled="1"/>
            <a:tileRect/>
          </a:gradFill>
        </p:spPr>
        <p:txBody>
          <a:bodyPr/>
          <a:lstStyle/>
          <a:p>
            <a:pPr algn="ctr"/>
            <a:r>
              <a:rPr lang="en-US" dirty="0"/>
              <a:t>Blood Bank Management for IITS</a:t>
            </a:r>
          </a:p>
        </p:txBody>
      </p:sp>
      <p:sp>
        <p:nvSpPr>
          <p:cNvPr id="3" name="Subtitle 2"/>
          <p:cNvSpPr>
            <a:spLocks noGrp="1"/>
          </p:cNvSpPr>
          <p:nvPr>
            <p:ph type="subTitle" idx="1"/>
          </p:nvPr>
        </p:nvSpPr>
        <p:spPr>
          <a:xfrm>
            <a:off x="8616280" y="4242824"/>
            <a:ext cx="3384376" cy="1826433"/>
          </a:xfrm>
          <a:gradFill>
            <a:gsLst>
              <a:gs pos="99000">
                <a:srgbClr val="D9D9D9"/>
              </a:gs>
              <a:gs pos="100000">
                <a:schemeClr val="bg1"/>
              </a:gs>
            </a:gsLst>
            <a:lin ang="5400000" scaled="1"/>
          </a:gradFill>
        </p:spPr>
        <p:txBody>
          <a:bodyPr>
            <a:normAutofit/>
          </a:bodyPr>
          <a:lstStyle/>
          <a:p>
            <a:r>
              <a:rPr lang="en-US" sz="1500" b="1" dirty="0"/>
              <a:t>Submitted to</a:t>
            </a:r>
            <a:r>
              <a:rPr lang="en-US" b="1" dirty="0"/>
              <a:t>:</a:t>
            </a:r>
          </a:p>
          <a:p>
            <a:r>
              <a:rPr lang="en-US" sz="1600" dirty="0" err="1"/>
              <a:t>Fahiba</a:t>
            </a:r>
            <a:r>
              <a:rPr lang="en-US" sz="1600" dirty="0"/>
              <a:t> </a:t>
            </a:r>
            <a:r>
              <a:rPr lang="en-US" sz="1600" dirty="0" err="1"/>
              <a:t>Farhin</a:t>
            </a:r>
            <a:endParaRPr lang="en-US" sz="1600" dirty="0"/>
          </a:p>
          <a:p>
            <a:r>
              <a:rPr lang="en-US" sz="1600" dirty="0"/>
              <a:t>Senior Lecturer, IUBAT</a:t>
            </a:r>
          </a:p>
          <a:p>
            <a:r>
              <a:rPr lang="en-US" sz="1600" dirty="0"/>
              <a:t>Dept of </a:t>
            </a:r>
            <a:r>
              <a:rPr lang="en-US" sz="1600" dirty="0" err="1"/>
              <a:t>cse</a:t>
            </a:r>
            <a:endParaRPr lang="en-US" sz="1600" dirty="0"/>
          </a:p>
        </p:txBody>
      </p:sp>
      <p:sp>
        <p:nvSpPr>
          <p:cNvPr id="4" name="Subtitle 2">
            <a:extLst>
              <a:ext uri="{FF2B5EF4-FFF2-40B4-BE49-F238E27FC236}">
                <a16:creationId xmlns:a16="http://schemas.microsoft.com/office/drawing/2014/main" id="{861F831D-453D-4A35-8EDC-644FBA93F9D0}"/>
              </a:ext>
            </a:extLst>
          </p:cNvPr>
          <p:cNvSpPr txBox="1">
            <a:spLocks/>
          </p:cNvSpPr>
          <p:nvPr/>
        </p:nvSpPr>
        <p:spPr>
          <a:xfrm>
            <a:off x="2567608" y="4266861"/>
            <a:ext cx="3096344" cy="1826432"/>
          </a:xfrm>
          <a:prstGeom prst="rect">
            <a:avLst/>
          </a:prstGeom>
          <a:gradFill>
            <a:gsLst>
              <a:gs pos="99000">
                <a:srgbClr val="D9D9D9"/>
              </a:gs>
              <a:gs pos="100000">
                <a:schemeClr val="bg1"/>
              </a:gs>
            </a:gsLst>
            <a:lin ang="5400000" scaled="1"/>
          </a:gradFill>
        </p:spPr>
        <p:txBody>
          <a:bodyPr vert="horz" lIns="91440" tIns="45720" rIns="91440" bIns="45720" rtlCol="0">
            <a:normAutofit lnSpcReduction="10000"/>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r>
              <a:rPr lang="en-US" b="1" dirty="0"/>
              <a:t>Submitted By:</a:t>
            </a:r>
          </a:p>
          <a:p>
            <a:r>
              <a:rPr lang="en-US" dirty="0" err="1"/>
              <a:t>Shariful</a:t>
            </a:r>
            <a:r>
              <a:rPr lang="en-US" dirty="0"/>
              <a:t> Islam Atik</a:t>
            </a:r>
          </a:p>
          <a:p>
            <a:r>
              <a:rPr lang="en-US" dirty="0"/>
              <a:t>ID 20303037</a:t>
            </a:r>
          </a:p>
          <a:p>
            <a:r>
              <a:rPr lang="en-US" dirty="0"/>
              <a:t>Course: CSC-470(B)</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F43E-ACBB-4782-9E3E-8AC2CCCFC607}"/>
              </a:ext>
            </a:extLst>
          </p:cNvPr>
          <p:cNvSpPr>
            <a:spLocks noGrp="1"/>
          </p:cNvSpPr>
          <p:nvPr>
            <p:ph type="title"/>
          </p:nvPr>
        </p:nvSpPr>
        <p:spPr/>
        <p:txBody>
          <a:bodyPr/>
          <a:lstStyle/>
          <a:p>
            <a:r>
              <a:rPr lang="en-US" dirty="0"/>
              <a:t>User Case Diagram</a:t>
            </a:r>
            <a:endParaRPr lang="en-IO" dirty="0"/>
          </a:p>
        </p:txBody>
      </p:sp>
      <p:pic>
        <p:nvPicPr>
          <p:cNvPr id="6" name="Content Placeholder 5">
            <a:extLst>
              <a:ext uri="{FF2B5EF4-FFF2-40B4-BE49-F238E27FC236}">
                <a16:creationId xmlns:a16="http://schemas.microsoft.com/office/drawing/2014/main" id="{7877F3AE-E4A7-42EE-A8E6-6DA1FAB64BC2}"/>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5983" t="27319" r="13184" b="6644"/>
          <a:stretch/>
        </p:blipFill>
        <p:spPr>
          <a:xfrm>
            <a:off x="1206656" y="1628800"/>
            <a:ext cx="9778687" cy="5040560"/>
          </a:xfrm>
        </p:spPr>
      </p:pic>
      <p:sp>
        <p:nvSpPr>
          <p:cNvPr id="8" name="Rectangle 7">
            <a:extLst>
              <a:ext uri="{FF2B5EF4-FFF2-40B4-BE49-F238E27FC236}">
                <a16:creationId xmlns:a16="http://schemas.microsoft.com/office/drawing/2014/main" id="{92126524-9475-4814-B740-5F470835AE5A}"/>
              </a:ext>
            </a:extLst>
          </p:cNvPr>
          <p:cNvSpPr/>
          <p:nvPr/>
        </p:nvSpPr>
        <p:spPr>
          <a:xfrm>
            <a:off x="1487488" y="6309320"/>
            <a:ext cx="1224136" cy="216024"/>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Acceptor</a:t>
            </a:r>
            <a:endParaRPr lang="en-IO" sz="1100" dirty="0"/>
          </a:p>
        </p:txBody>
      </p:sp>
      <p:sp>
        <p:nvSpPr>
          <p:cNvPr id="9" name="Rectangle 8">
            <a:extLst>
              <a:ext uri="{FF2B5EF4-FFF2-40B4-BE49-F238E27FC236}">
                <a16:creationId xmlns:a16="http://schemas.microsoft.com/office/drawing/2014/main" id="{A74832A7-12E6-4BF4-A709-2E2FA16E3944}"/>
              </a:ext>
            </a:extLst>
          </p:cNvPr>
          <p:cNvSpPr/>
          <p:nvPr/>
        </p:nvSpPr>
        <p:spPr>
          <a:xfrm>
            <a:off x="1487488" y="4653136"/>
            <a:ext cx="1224136" cy="28803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Executive Donor</a:t>
            </a:r>
            <a:endParaRPr lang="en-IO" sz="1100" dirty="0"/>
          </a:p>
        </p:txBody>
      </p:sp>
      <p:sp>
        <p:nvSpPr>
          <p:cNvPr id="10" name="Rectangle 9">
            <a:extLst>
              <a:ext uri="{FF2B5EF4-FFF2-40B4-BE49-F238E27FC236}">
                <a16:creationId xmlns:a16="http://schemas.microsoft.com/office/drawing/2014/main" id="{2C3973FB-26B1-4725-9540-2DCFFD253FAE}"/>
              </a:ext>
            </a:extLst>
          </p:cNvPr>
          <p:cNvSpPr/>
          <p:nvPr/>
        </p:nvSpPr>
        <p:spPr>
          <a:xfrm>
            <a:off x="1515096" y="2996952"/>
            <a:ext cx="1224136" cy="28803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Admin</a:t>
            </a:r>
            <a:endParaRPr lang="en-IO" sz="1100" dirty="0"/>
          </a:p>
        </p:txBody>
      </p:sp>
    </p:spTree>
    <p:extLst>
      <p:ext uri="{BB962C8B-B14F-4D97-AF65-F5344CB8AC3E}">
        <p14:creationId xmlns:p14="http://schemas.microsoft.com/office/powerpoint/2010/main" val="263588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1BDC-B4EF-4F50-BFEE-9B51BE978FBD}"/>
              </a:ext>
            </a:extLst>
          </p:cNvPr>
          <p:cNvSpPr>
            <a:spLocks noGrp="1"/>
          </p:cNvSpPr>
          <p:nvPr>
            <p:ph type="title"/>
          </p:nvPr>
        </p:nvSpPr>
        <p:spPr/>
        <p:txBody>
          <a:bodyPr/>
          <a:lstStyle/>
          <a:p>
            <a:r>
              <a:rPr lang="en-US" dirty="0"/>
              <a:t>Activity Diagram-Admin</a:t>
            </a:r>
            <a:endParaRPr lang="en-IO" dirty="0"/>
          </a:p>
        </p:txBody>
      </p:sp>
      <p:pic>
        <p:nvPicPr>
          <p:cNvPr id="6" name="Content Placeholder 5">
            <a:extLst>
              <a:ext uri="{FF2B5EF4-FFF2-40B4-BE49-F238E27FC236}">
                <a16:creationId xmlns:a16="http://schemas.microsoft.com/office/drawing/2014/main" id="{9AF9EEF1-F2B5-43F5-9964-92BFE2188C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08557" y="1556792"/>
            <a:ext cx="5015173" cy="5301209"/>
          </a:xfrm>
        </p:spPr>
      </p:pic>
    </p:spTree>
    <p:extLst>
      <p:ext uri="{BB962C8B-B14F-4D97-AF65-F5344CB8AC3E}">
        <p14:creationId xmlns:p14="http://schemas.microsoft.com/office/powerpoint/2010/main" val="416050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CB06-58C0-4DEB-A1BB-CCF50A5725F6}"/>
              </a:ext>
            </a:extLst>
          </p:cNvPr>
          <p:cNvSpPr>
            <a:spLocks noGrp="1"/>
          </p:cNvSpPr>
          <p:nvPr>
            <p:ph type="title"/>
          </p:nvPr>
        </p:nvSpPr>
        <p:spPr/>
        <p:txBody>
          <a:bodyPr/>
          <a:lstStyle/>
          <a:p>
            <a:r>
              <a:rPr lang="en-US" dirty="0"/>
              <a:t>Activity diagram-Executive Donor</a:t>
            </a:r>
            <a:endParaRPr lang="en-IO" dirty="0"/>
          </a:p>
        </p:txBody>
      </p:sp>
      <p:pic>
        <p:nvPicPr>
          <p:cNvPr id="6" name="Content Placeholder 5">
            <a:extLst>
              <a:ext uri="{FF2B5EF4-FFF2-40B4-BE49-F238E27FC236}">
                <a16:creationId xmlns:a16="http://schemas.microsoft.com/office/drawing/2014/main" id="{3C8BBB8F-8CEF-4001-B160-5D4C86047A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94183" y="1556792"/>
            <a:ext cx="4557346" cy="5400599"/>
          </a:xfrm>
        </p:spPr>
      </p:pic>
    </p:spTree>
    <p:extLst>
      <p:ext uri="{BB962C8B-B14F-4D97-AF65-F5344CB8AC3E}">
        <p14:creationId xmlns:p14="http://schemas.microsoft.com/office/powerpoint/2010/main" val="366014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CECC-4EB9-4F4F-B8E4-D68174C926F7}"/>
              </a:ext>
            </a:extLst>
          </p:cNvPr>
          <p:cNvSpPr>
            <a:spLocks noGrp="1"/>
          </p:cNvSpPr>
          <p:nvPr>
            <p:ph type="title"/>
          </p:nvPr>
        </p:nvSpPr>
        <p:spPr/>
        <p:txBody>
          <a:bodyPr/>
          <a:lstStyle/>
          <a:p>
            <a:r>
              <a:rPr lang="en-US" dirty="0"/>
              <a:t>Activity Diagram-Acceptor</a:t>
            </a:r>
            <a:endParaRPr lang="en-IO" dirty="0"/>
          </a:p>
        </p:txBody>
      </p:sp>
      <p:pic>
        <p:nvPicPr>
          <p:cNvPr id="6" name="Content Placeholder 5">
            <a:extLst>
              <a:ext uri="{FF2B5EF4-FFF2-40B4-BE49-F238E27FC236}">
                <a16:creationId xmlns:a16="http://schemas.microsoft.com/office/drawing/2014/main" id="{33DCE245-E3A0-4042-AD5E-A63B39612E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68266" y="1556792"/>
            <a:ext cx="4539760" cy="5301207"/>
          </a:xfrm>
        </p:spPr>
      </p:pic>
    </p:spTree>
    <p:extLst>
      <p:ext uri="{BB962C8B-B14F-4D97-AF65-F5344CB8AC3E}">
        <p14:creationId xmlns:p14="http://schemas.microsoft.com/office/powerpoint/2010/main" val="250517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A23B-AD13-4961-AC1B-BBE0B3B8E265}"/>
              </a:ext>
            </a:extLst>
          </p:cNvPr>
          <p:cNvSpPr>
            <a:spLocks noGrp="1"/>
          </p:cNvSpPr>
          <p:nvPr>
            <p:ph type="title"/>
          </p:nvPr>
        </p:nvSpPr>
        <p:spPr/>
        <p:txBody>
          <a:bodyPr/>
          <a:lstStyle/>
          <a:p>
            <a:r>
              <a:rPr lang="en-US" dirty="0"/>
              <a:t>CRC Card(Volunteer &amp; Requester)</a:t>
            </a:r>
            <a:endParaRPr lang="en-IO" dirty="0"/>
          </a:p>
        </p:txBody>
      </p:sp>
      <p:graphicFrame>
        <p:nvGraphicFramePr>
          <p:cNvPr id="5" name="Content Placeholder 4">
            <a:extLst>
              <a:ext uri="{FF2B5EF4-FFF2-40B4-BE49-F238E27FC236}">
                <a16:creationId xmlns:a16="http://schemas.microsoft.com/office/drawing/2014/main" id="{E7096295-E621-4BC5-ABE7-511DE9D4799D}"/>
              </a:ext>
            </a:extLst>
          </p:cNvPr>
          <p:cNvGraphicFramePr>
            <a:graphicFrameLocks noGrp="1"/>
          </p:cNvGraphicFramePr>
          <p:nvPr>
            <p:ph sz="half" idx="1"/>
            <p:extLst>
              <p:ext uri="{D42A27DB-BD31-4B8C-83A1-F6EECF244321}">
                <p14:modId xmlns:p14="http://schemas.microsoft.com/office/powerpoint/2010/main" val="592570865"/>
              </p:ext>
            </p:extLst>
          </p:nvPr>
        </p:nvGraphicFramePr>
        <p:xfrm>
          <a:off x="1066800" y="2327088"/>
          <a:ext cx="4800600" cy="2209350"/>
        </p:xfrm>
        <a:graphic>
          <a:graphicData uri="http://schemas.openxmlformats.org/drawingml/2006/table">
            <a:tbl>
              <a:tblPr firstRow="1" firstCol="1" bandRow="1">
                <a:tableStyleId>{21E4AEA4-8DFA-4A89-87EB-49C32662AFE0}</a:tableStyleId>
              </a:tblPr>
              <a:tblGrid>
                <a:gridCol w="3357503">
                  <a:extLst>
                    <a:ext uri="{9D8B030D-6E8A-4147-A177-3AD203B41FA5}">
                      <a16:colId xmlns:a16="http://schemas.microsoft.com/office/drawing/2014/main" val="2177008871"/>
                    </a:ext>
                  </a:extLst>
                </a:gridCol>
                <a:gridCol w="1443097">
                  <a:extLst>
                    <a:ext uri="{9D8B030D-6E8A-4147-A177-3AD203B41FA5}">
                      <a16:colId xmlns:a16="http://schemas.microsoft.com/office/drawing/2014/main" val="854215892"/>
                    </a:ext>
                  </a:extLst>
                </a:gridCol>
              </a:tblGrid>
              <a:tr h="297359">
                <a:tc>
                  <a:txBody>
                    <a:bodyPr/>
                    <a:lstStyle/>
                    <a:p>
                      <a:pPr algn="ctr">
                        <a:lnSpc>
                          <a:spcPct val="107000"/>
                        </a:lnSpc>
                        <a:spcAft>
                          <a:spcPts val="800"/>
                        </a:spcAft>
                        <a:tabLst>
                          <a:tab pos="1889125" algn="l"/>
                        </a:tabLst>
                      </a:pPr>
                      <a:r>
                        <a:rPr lang="en-US" sz="900">
                          <a:effectLst/>
                        </a:rPr>
                        <a:t>Class Name: Volunteer</a:t>
                      </a:r>
                      <a:endParaRPr lang="en-IO" sz="90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endParaRPr lang="en-IO" sz="1500"/>
                    </a:p>
                  </a:txBody>
                  <a:tcPr marL="74340" marR="74340" marT="37170" marB="37170"/>
                </a:tc>
                <a:extLst>
                  <a:ext uri="{0D108BD9-81ED-4DB2-BD59-A6C34878D82A}">
                    <a16:rowId xmlns:a16="http://schemas.microsoft.com/office/drawing/2014/main" val="1902093955"/>
                  </a:ext>
                </a:extLst>
              </a:tr>
              <a:tr h="297359">
                <a:tc>
                  <a:txBody>
                    <a:bodyPr/>
                    <a:lstStyle/>
                    <a:p>
                      <a:pPr algn="ctr">
                        <a:lnSpc>
                          <a:spcPct val="107000"/>
                        </a:lnSpc>
                        <a:spcAft>
                          <a:spcPts val="800"/>
                        </a:spcAft>
                        <a:tabLst>
                          <a:tab pos="1889125" algn="l"/>
                        </a:tabLst>
                      </a:pPr>
                      <a:r>
                        <a:rPr lang="en-US" sz="900">
                          <a:effectLst/>
                        </a:rPr>
                        <a:t>Class Type: Structure</a:t>
                      </a:r>
                      <a:endParaRPr lang="en-IO" sz="90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endParaRPr lang="en-IO" sz="1500"/>
                    </a:p>
                  </a:txBody>
                  <a:tcPr marL="74340" marR="74340" marT="37170" marB="37170"/>
                </a:tc>
                <a:extLst>
                  <a:ext uri="{0D108BD9-81ED-4DB2-BD59-A6C34878D82A}">
                    <a16:rowId xmlns:a16="http://schemas.microsoft.com/office/drawing/2014/main" val="353918868"/>
                  </a:ext>
                </a:extLst>
              </a:tr>
              <a:tr h="1603470">
                <a:tc>
                  <a:txBody>
                    <a:bodyPr/>
                    <a:lstStyle/>
                    <a:p>
                      <a:pPr>
                        <a:lnSpc>
                          <a:spcPct val="107000"/>
                        </a:lnSpc>
                        <a:spcAft>
                          <a:spcPts val="800"/>
                        </a:spcAft>
                        <a:tabLst>
                          <a:tab pos="1889125" algn="l"/>
                        </a:tabLst>
                      </a:pPr>
                      <a:r>
                        <a:rPr lang="en-US" sz="1000" dirty="0">
                          <a:effectLst/>
                        </a:rPr>
                        <a:t>Responsibilities</a:t>
                      </a:r>
                      <a:endParaRPr lang="en-IO" sz="900" dirty="0">
                        <a:effectLst/>
                      </a:endParaRPr>
                    </a:p>
                    <a:p>
                      <a:pPr marL="342900" lvl="0" indent="-342900">
                        <a:lnSpc>
                          <a:spcPct val="107000"/>
                        </a:lnSpc>
                        <a:buFont typeface="Symbol" panose="05050102010706020507" pitchFamily="18" charset="2"/>
                        <a:buChar char=""/>
                      </a:pPr>
                      <a:r>
                        <a:rPr lang="en-IO" sz="900" dirty="0">
                          <a:effectLst/>
                        </a:rPr>
                        <a:t>Register and log into the system</a:t>
                      </a:r>
                    </a:p>
                    <a:p>
                      <a:pPr marL="342900" lvl="0" indent="-342900">
                        <a:lnSpc>
                          <a:spcPct val="107000"/>
                        </a:lnSpc>
                        <a:buFont typeface="Symbol" panose="05050102010706020507" pitchFamily="18" charset="2"/>
                        <a:buChar char=""/>
                      </a:pPr>
                      <a:r>
                        <a:rPr lang="en-IO" sz="900" dirty="0">
                          <a:effectLst/>
                        </a:rPr>
                        <a:t>Log blood donations</a:t>
                      </a:r>
                    </a:p>
                    <a:p>
                      <a:pPr marL="342900" lvl="0" indent="-342900">
                        <a:lnSpc>
                          <a:spcPct val="107000"/>
                        </a:lnSpc>
                        <a:spcAft>
                          <a:spcPts val="800"/>
                        </a:spcAft>
                        <a:buFont typeface="Symbol" panose="05050102010706020507" pitchFamily="18" charset="2"/>
                        <a:buChar char=""/>
                        <a:tabLst>
                          <a:tab pos="1889125" algn="l"/>
                        </a:tabLst>
                      </a:pPr>
                      <a:r>
                        <a:rPr lang="en-IO" sz="900" dirty="0">
                          <a:effectLst/>
                        </a:rPr>
                        <a:t>View donation</a:t>
                      </a:r>
                      <a:r>
                        <a:rPr lang="en-IO" sz="1000" dirty="0">
                          <a:effectLst/>
                        </a:rPr>
                        <a:t> history</a:t>
                      </a:r>
                      <a:endParaRPr lang="en-I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pPr>
                        <a:lnSpc>
                          <a:spcPct val="107000"/>
                        </a:lnSpc>
                        <a:spcAft>
                          <a:spcPts val="800"/>
                        </a:spcAft>
                        <a:tabLst>
                          <a:tab pos="1889125" algn="l"/>
                        </a:tabLst>
                      </a:pPr>
                      <a:r>
                        <a:rPr lang="en-US" sz="900" dirty="0">
                          <a:effectLst/>
                        </a:rPr>
                        <a:t>Collaborators</a:t>
                      </a:r>
                      <a:endParaRPr lang="en-IO" sz="900" dirty="0">
                        <a:effectLst/>
                      </a:endParaRPr>
                    </a:p>
                    <a:p>
                      <a:pPr>
                        <a:lnSpc>
                          <a:spcPct val="107000"/>
                        </a:lnSpc>
                        <a:spcAft>
                          <a:spcPts val="800"/>
                        </a:spcAft>
                      </a:pPr>
                      <a:r>
                        <a:rPr lang="en-IO" sz="1000" dirty="0">
                          <a:effectLst/>
                        </a:rPr>
                        <a:t>  System(for authentication and data validation)</a:t>
                      </a:r>
                      <a:endParaRPr lang="en-IO" sz="900" dirty="0">
                        <a:effectLst/>
                      </a:endParaRPr>
                    </a:p>
                    <a:p>
                      <a:pPr>
                        <a:lnSpc>
                          <a:spcPct val="107000"/>
                        </a:lnSpc>
                        <a:spcAft>
                          <a:spcPts val="800"/>
                        </a:spcAft>
                        <a:tabLst>
                          <a:tab pos="1889125" algn="l"/>
                        </a:tabLst>
                      </a:pPr>
                      <a:r>
                        <a:rPr lang="en-IO" sz="1000" dirty="0">
                          <a:effectLst/>
                        </a:rPr>
                        <a:t>  Donation(for recording and retrieving donation data)</a:t>
                      </a:r>
                      <a:endParaRPr lang="en-I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extLst>
                  <a:ext uri="{0D108BD9-81ED-4DB2-BD59-A6C34878D82A}">
                    <a16:rowId xmlns:a16="http://schemas.microsoft.com/office/drawing/2014/main" val="88408320"/>
                  </a:ext>
                </a:extLst>
              </a:tr>
            </a:tbl>
          </a:graphicData>
        </a:graphic>
      </p:graphicFrame>
      <p:graphicFrame>
        <p:nvGraphicFramePr>
          <p:cNvPr id="7" name="Content Placeholder 6">
            <a:extLst>
              <a:ext uri="{FF2B5EF4-FFF2-40B4-BE49-F238E27FC236}">
                <a16:creationId xmlns:a16="http://schemas.microsoft.com/office/drawing/2014/main" id="{77E9883B-B739-47B3-B238-DE8AADBD5E6F}"/>
              </a:ext>
            </a:extLst>
          </p:cNvPr>
          <p:cNvGraphicFramePr>
            <a:graphicFrameLocks noGrp="1"/>
          </p:cNvGraphicFramePr>
          <p:nvPr>
            <p:ph sz="half" idx="2"/>
            <p:extLst>
              <p:ext uri="{D42A27DB-BD31-4B8C-83A1-F6EECF244321}">
                <p14:modId xmlns:p14="http://schemas.microsoft.com/office/powerpoint/2010/main" val="2214796475"/>
              </p:ext>
            </p:extLst>
          </p:nvPr>
        </p:nvGraphicFramePr>
        <p:xfrm>
          <a:off x="6324600" y="2327088"/>
          <a:ext cx="4800600" cy="2209350"/>
        </p:xfrm>
        <a:graphic>
          <a:graphicData uri="http://schemas.openxmlformats.org/drawingml/2006/table">
            <a:tbl>
              <a:tblPr firstRow="1" firstCol="1" bandRow="1">
                <a:tableStyleId>{21E4AEA4-8DFA-4A89-87EB-49C32662AFE0}</a:tableStyleId>
              </a:tblPr>
              <a:tblGrid>
                <a:gridCol w="3357503">
                  <a:extLst>
                    <a:ext uri="{9D8B030D-6E8A-4147-A177-3AD203B41FA5}">
                      <a16:colId xmlns:a16="http://schemas.microsoft.com/office/drawing/2014/main" val="771413400"/>
                    </a:ext>
                  </a:extLst>
                </a:gridCol>
                <a:gridCol w="1443097">
                  <a:extLst>
                    <a:ext uri="{9D8B030D-6E8A-4147-A177-3AD203B41FA5}">
                      <a16:colId xmlns:a16="http://schemas.microsoft.com/office/drawing/2014/main" val="1356149187"/>
                    </a:ext>
                  </a:extLst>
                </a:gridCol>
              </a:tblGrid>
              <a:tr h="297359">
                <a:tc>
                  <a:txBody>
                    <a:bodyPr/>
                    <a:lstStyle/>
                    <a:p>
                      <a:pPr algn="ctr">
                        <a:lnSpc>
                          <a:spcPct val="107000"/>
                        </a:lnSpc>
                        <a:spcAft>
                          <a:spcPts val="800"/>
                        </a:spcAft>
                        <a:tabLst>
                          <a:tab pos="1889125" algn="l"/>
                        </a:tabLst>
                      </a:pPr>
                      <a:r>
                        <a:rPr lang="en-US" sz="900">
                          <a:effectLst/>
                        </a:rPr>
                        <a:t>Class Name: Requester</a:t>
                      </a:r>
                      <a:endParaRPr lang="en-IO" sz="90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endParaRPr lang="en-IO" sz="1500"/>
                    </a:p>
                  </a:txBody>
                  <a:tcPr marL="74340" marR="74340" marT="37170" marB="37170"/>
                </a:tc>
                <a:extLst>
                  <a:ext uri="{0D108BD9-81ED-4DB2-BD59-A6C34878D82A}">
                    <a16:rowId xmlns:a16="http://schemas.microsoft.com/office/drawing/2014/main" val="1331791287"/>
                  </a:ext>
                </a:extLst>
              </a:tr>
              <a:tr h="297359">
                <a:tc>
                  <a:txBody>
                    <a:bodyPr/>
                    <a:lstStyle/>
                    <a:p>
                      <a:pPr algn="ctr">
                        <a:lnSpc>
                          <a:spcPct val="107000"/>
                        </a:lnSpc>
                        <a:spcAft>
                          <a:spcPts val="800"/>
                        </a:spcAft>
                        <a:tabLst>
                          <a:tab pos="1889125" algn="l"/>
                        </a:tabLst>
                      </a:pPr>
                      <a:r>
                        <a:rPr lang="en-US" sz="900">
                          <a:effectLst/>
                        </a:rPr>
                        <a:t>Class Type: Structure</a:t>
                      </a:r>
                      <a:endParaRPr lang="en-IO" sz="90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endParaRPr lang="en-IO" sz="1500"/>
                    </a:p>
                  </a:txBody>
                  <a:tcPr marL="74340" marR="74340" marT="37170" marB="37170"/>
                </a:tc>
                <a:extLst>
                  <a:ext uri="{0D108BD9-81ED-4DB2-BD59-A6C34878D82A}">
                    <a16:rowId xmlns:a16="http://schemas.microsoft.com/office/drawing/2014/main" val="908717698"/>
                  </a:ext>
                </a:extLst>
              </a:tr>
              <a:tr h="1603470">
                <a:tc>
                  <a:txBody>
                    <a:bodyPr/>
                    <a:lstStyle/>
                    <a:p>
                      <a:pPr>
                        <a:lnSpc>
                          <a:spcPct val="107000"/>
                        </a:lnSpc>
                        <a:spcAft>
                          <a:spcPts val="800"/>
                        </a:spcAft>
                        <a:tabLst>
                          <a:tab pos="1889125" algn="l"/>
                        </a:tabLst>
                      </a:pPr>
                      <a:r>
                        <a:rPr lang="en-US" sz="1000">
                          <a:effectLst/>
                        </a:rPr>
                        <a:t>Responsibilities</a:t>
                      </a:r>
                      <a:endParaRPr lang="en-IO" sz="900">
                        <a:effectLst/>
                      </a:endParaRPr>
                    </a:p>
                    <a:p>
                      <a:pPr marL="342900" lvl="0" indent="-342900">
                        <a:lnSpc>
                          <a:spcPct val="107000"/>
                        </a:lnSpc>
                        <a:buFont typeface="Symbol" panose="05050102010706020507" pitchFamily="18" charset="2"/>
                        <a:buChar char=""/>
                        <a:tabLst>
                          <a:tab pos="1889125" algn="l"/>
                        </a:tabLst>
                      </a:pPr>
                      <a:r>
                        <a:rPr lang="en-US" sz="900">
                          <a:effectLst/>
                        </a:rPr>
                        <a:t>Register and log into the system</a:t>
                      </a:r>
                      <a:endParaRPr lang="en-IO" sz="900">
                        <a:effectLst/>
                      </a:endParaRPr>
                    </a:p>
                    <a:p>
                      <a:pPr marL="342900" lvl="0" indent="-342900">
                        <a:lnSpc>
                          <a:spcPct val="107000"/>
                        </a:lnSpc>
                        <a:buFont typeface="Symbol" panose="05050102010706020507" pitchFamily="18" charset="2"/>
                        <a:buChar char=""/>
                        <a:tabLst>
                          <a:tab pos="1889125" algn="l"/>
                        </a:tabLst>
                      </a:pPr>
                      <a:r>
                        <a:rPr lang="en-US" sz="900">
                          <a:effectLst/>
                        </a:rPr>
                        <a:t>Submit blood requests</a:t>
                      </a:r>
                      <a:endParaRPr lang="en-IO" sz="900">
                        <a:effectLst/>
                      </a:endParaRPr>
                    </a:p>
                    <a:p>
                      <a:pPr marL="342900" lvl="0" indent="-342900">
                        <a:lnSpc>
                          <a:spcPct val="107000"/>
                        </a:lnSpc>
                        <a:spcAft>
                          <a:spcPts val="800"/>
                        </a:spcAft>
                        <a:buFont typeface="Symbol" panose="05050102010706020507" pitchFamily="18" charset="2"/>
                        <a:buChar char=""/>
                        <a:tabLst>
                          <a:tab pos="1889125" algn="l"/>
                        </a:tabLst>
                      </a:pPr>
                      <a:r>
                        <a:rPr lang="en-US" sz="900">
                          <a:effectLst/>
                        </a:rPr>
                        <a:t>Track request status</a:t>
                      </a:r>
                      <a:endParaRPr lang="en-IO" sz="90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pPr>
                        <a:lnSpc>
                          <a:spcPct val="107000"/>
                        </a:lnSpc>
                        <a:spcAft>
                          <a:spcPts val="800"/>
                        </a:spcAft>
                        <a:tabLst>
                          <a:tab pos="1889125" algn="l"/>
                        </a:tabLst>
                      </a:pPr>
                      <a:r>
                        <a:rPr lang="en-US" sz="900" dirty="0">
                          <a:effectLst/>
                        </a:rPr>
                        <a:t>Collaborators</a:t>
                      </a:r>
                      <a:endParaRPr lang="en-IO" sz="900" dirty="0">
                        <a:effectLst/>
                      </a:endParaRPr>
                    </a:p>
                    <a:p>
                      <a:pPr>
                        <a:lnSpc>
                          <a:spcPct val="107000"/>
                        </a:lnSpc>
                        <a:spcAft>
                          <a:spcPts val="800"/>
                        </a:spcAft>
                      </a:pPr>
                      <a:r>
                        <a:rPr lang="en-IO" sz="1000" dirty="0">
                          <a:effectLst/>
                        </a:rPr>
                        <a:t></a:t>
                      </a:r>
                      <a:r>
                        <a:rPr lang="en-IO" sz="900" dirty="0">
                          <a:effectLst/>
                        </a:rPr>
                        <a:t> </a:t>
                      </a:r>
                      <a:r>
                        <a:rPr lang="en-IO" sz="1000" dirty="0">
                          <a:effectLst/>
                        </a:rPr>
                        <a:t>System (for authentication and data validation)</a:t>
                      </a:r>
                      <a:endParaRPr lang="en-IO" sz="900" dirty="0">
                        <a:effectLst/>
                      </a:endParaRPr>
                    </a:p>
                    <a:p>
                      <a:pPr>
                        <a:lnSpc>
                          <a:spcPct val="107000"/>
                        </a:lnSpc>
                        <a:spcAft>
                          <a:spcPts val="800"/>
                        </a:spcAft>
                      </a:pPr>
                      <a:r>
                        <a:rPr lang="en-IO" sz="1000" dirty="0">
                          <a:effectLst/>
                        </a:rPr>
                        <a:t>Request (for submitting and tracking requests)  </a:t>
                      </a:r>
                      <a:endParaRPr lang="en-IO" sz="900" dirty="0">
                        <a:effectLst/>
                      </a:endParaRPr>
                    </a:p>
                    <a:p>
                      <a:pPr>
                        <a:lnSpc>
                          <a:spcPct val="107000"/>
                        </a:lnSpc>
                        <a:spcAft>
                          <a:spcPts val="800"/>
                        </a:spcAft>
                        <a:tabLst>
                          <a:tab pos="1889125" algn="l"/>
                        </a:tabLst>
                      </a:pPr>
                      <a:r>
                        <a:rPr lang="en-US" sz="900" dirty="0">
                          <a:effectLst/>
                        </a:rPr>
                        <a:t> </a:t>
                      </a:r>
                      <a:endParaRPr lang="en-I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extLst>
                  <a:ext uri="{0D108BD9-81ED-4DB2-BD59-A6C34878D82A}">
                    <a16:rowId xmlns:a16="http://schemas.microsoft.com/office/drawing/2014/main" val="4053987620"/>
                  </a:ext>
                </a:extLst>
              </a:tr>
            </a:tbl>
          </a:graphicData>
        </a:graphic>
      </p:graphicFrame>
      <p:sp>
        <p:nvSpPr>
          <p:cNvPr id="6" name="Rectangle 1">
            <a:extLst>
              <a:ext uri="{FF2B5EF4-FFF2-40B4-BE49-F238E27FC236}">
                <a16:creationId xmlns:a16="http://schemas.microsoft.com/office/drawing/2014/main" id="{6D4F4D79-E461-49FF-BC7D-BD2F8B4EB5CA}"/>
              </a:ext>
            </a:extLst>
          </p:cNvPr>
          <p:cNvSpPr>
            <a:spLocks noChangeArrowheads="1"/>
          </p:cNvSpPr>
          <p:nvPr/>
        </p:nvSpPr>
        <p:spPr bwMode="auto">
          <a:xfrm>
            <a:off x="0" y="90100"/>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89125" algn="l"/>
              </a:tabLst>
              <a:defRPr>
                <a:solidFill>
                  <a:schemeClr val="tx1"/>
                </a:solidFill>
                <a:latin typeface="Arial" panose="020B0604020202020204" pitchFamily="34" charset="0"/>
              </a:defRPr>
            </a:lvl1pPr>
            <a:lvl2pPr eaLnBrk="0" fontAlgn="base" hangingPunct="0">
              <a:spcBef>
                <a:spcPct val="0"/>
              </a:spcBef>
              <a:spcAft>
                <a:spcPct val="0"/>
              </a:spcAft>
              <a:tabLst>
                <a:tab pos="1889125" algn="l"/>
              </a:tabLst>
              <a:defRPr>
                <a:solidFill>
                  <a:schemeClr val="tx1"/>
                </a:solidFill>
                <a:latin typeface="Arial" panose="020B0604020202020204" pitchFamily="34" charset="0"/>
              </a:defRPr>
            </a:lvl2pPr>
            <a:lvl3pPr eaLnBrk="0" fontAlgn="base" hangingPunct="0">
              <a:spcBef>
                <a:spcPct val="0"/>
              </a:spcBef>
              <a:spcAft>
                <a:spcPct val="0"/>
              </a:spcAft>
              <a:tabLst>
                <a:tab pos="1889125" algn="l"/>
              </a:tabLst>
              <a:defRPr>
                <a:solidFill>
                  <a:schemeClr val="tx1"/>
                </a:solidFill>
                <a:latin typeface="Arial" panose="020B0604020202020204" pitchFamily="34" charset="0"/>
              </a:defRPr>
            </a:lvl3pPr>
            <a:lvl4pPr eaLnBrk="0" fontAlgn="base" hangingPunct="0">
              <a:spcBef>
                <a:spcPct val="0"/>
              </a:spcBef>
              <a:spcAft>
                <a:spcPct val="0"/>
              </a:spcAft>
              <a:tabLst>
                <a:tab pos="1889125" algn="l"/>
              </a:tabLst>
              <a:defRPr>
                <a:solidFill>
                  <a:schemeClr val="tx1"/>
                </a:solidFill>
                <a:latin typeface="Arial" panose="020B0604020202020204" pitchFamily="34" charset="0"/>
              </a:defRPr>
            </a:lvl4pPr>
            <a:lvl5pPr eaLnBrk="0" fontAlgn="base" hangingPunct="0">
              <a:spcBef>
                <a:spcPct val="0"/>
              </a:spcBef>
              <a:spcAft>
                <a:spcPct val="0"/>
              </a:spcAft>
              <a:tabLst>
                <a:tab pos="1889125" algn="l"/>
              </a:tabLst>
              <a:defRPr>
                <a:solidFill>
                  <a:schemeClr val="tx1"/>
                </a:solidFill>
                <a:latin typeface="Arial" panose="020B0604020202020204" pitchFamily="34" charset="0"/>
              </a:defRPr>
            </a:lvl5pPr>
            <a:lvl6pPr eaLnBrk="0" fontAlgn="base" hangingPunct="0">
              <a:spcBef>
                <a:spcPct val="0"/>
              </a:spcBef>
              <a:spcAft>
                <a:spcPct val="0"/>
              </a:spcAft>
              <a:tabLst>
                <a:tab pos="1889125" algn="l"/>
              </a:tabLst>
              <a:defRPr>
                <a:solidFill>
                  <a:schemeClr val="tx1"/>
                </a:solidFill>
                <a:latin typeface="Arial" panose="020B0604020202020204" pitchFamily="34" charset="0"/>
              </a:defRPr>
            </a:lvl6pPr>
            <a:lvl7pPr eaLnBrk="0" fontAlgn="base" hangingPunct="0">
              <a:spcBef>
                <a:spcPct val="0"/>
              </a:spcBef>
              <a:spcAft>
                <a:spcPct val="0"/>
              </a:spcAft>
              <a:tabLst>
                <a:tab pos="1889125" algn="l"/>
              </a:tabLst>
              <a:defRPr>
                <a:solidFill>
                  <a:schemeClr val="tx1"/>
                </a:solidFill>
                <a:latin typeface="Arial" panose="020B0604020202020204" pitchFamily="34" charset="0"/>
              </a:defRPr>
            </a:lvl7pPr>
            <a:lvl8pPr eaLnBrk="0" fontAlgn="base" hangingPunct="0">
              <a:spcBef>
                <a:spcPct val="0"/>
              </a:spcBef>
              <a:spcAft>
                <a:spcPct val="0"/>
              </a:spcAft>
              <a:tabLst>
                <a:tab pos="1889125" algn="l"/>
              </a:tabLst>
              <a:defRPr>
                <a:solidFill>
                  <a:schemeClr val="tx1"/>
                </a:solidFill>
                <a:latin typeface="Arial" panose="020B0604020202020204" pitchFamily="34" charset="0"/>
              </a:defRPr>
            </a:lvl8pPr>
            <a:lvl9pPr eaLnBrk="0" fontAlgn="base" hangingPunct="0">
              <a:spcBef>
                <a:spcPct val="0"/>
              </a:spcBef>
              <a:spcAft>
                <a:spcPct val="0"/>
              </a:spcAft>
              <a:tabLst>
                <a:tab pos="18891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89125" algn="l"/>
              </a:tabLst>
            </a:pPr>
            <a:r>
              <a:rPr kumimoji="0" lang="en-US" altLang="en-IO"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a:t>
            </a:r>
            <a:endParaRPr kumimoji="0" lang="en-US" altLang="en-I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5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2A5F-0EEB-4640-A6AC-6A881E7C692E}"/>
              </a:ext>
            </a:extLst>
          </p:cNvPr>
          <p:cNvSpPr>
            <a:spLocks noGrp="1"/>
          </p:cNvSpPr>
          <p:nvPr>
            <p:ph type="title"/>
          </p:nvPr>
        </p:nvSpPr>
        <p:spPr/>
        <p:txBody>
          <a:bodyPr/>
          <a:lstStyle/>
          <a:p>
            <a:r>
              <a:rPr lang="en-US" dirty="0"/>
              <a:t>CRC Card(Admin)</a:t>
            </a:r>
            <a:endParaRPr lang="en-IO" dirty="0"/>
          </a:p>
        </p:txBody>
      </p:sp>
      <p:graphicFrame>
        <p:nvGraphicFramePr>
          <p:cNvPr id="5" name="Content Placeholder 4">
            <a:extLst>
              <a:ext uri="{FF2B5EF4-FFF2-40B4-BE49-F238E27FC236}">
                <a16:creationId xmlns:a16="http://schemas.microsoft.com/office/drawing/2014/main" id="{300BD387-BF58-47C2-ABAB-49028154BA89}"/>
              </a:ext>
            </a:extLst>
          </p:cNvPr>
          <p:cNvGraphicFramePr>
            <a:graphicFrameLocks noGrp="1"/>
          </p:cNvGraphicFramePr>
          <p:nvPr>
            <p:ph sz="half" idx="1"/>
            <p:extLst>
              <p:ext uri="{D42A27DB-BD31-4B8C-83A1-F6EECF244321}">
                <p14:modId xmlns:p14="http://schemas.microsoft.com/office/powerpoint/2010/main" val="3057354945"/>
              </p:ext>
            </p:extLst>
          </p:nvPr>
        </p:nvGraphicFramePr>
        <p:xfrm>
          <a:off x="1066800" y="2327088"/>
          <a:ext cx="5257800" cy="2830104"/>
        </p:xfrm>
        <a:graphic>
          <a:graphicData uri="http://schemas.openxmlformats.org/drawingml/2006/table">
            <a:tbl>
              <a:tblPr firstRow="1" firstCol="1" bandRow="1">
                <a:tableStyleId>{21E4AEA4-8DFA-4A89-87EB-49C32662AFE0}</a:tableStyleId>
              </a:tblPr>
              <a:tblGrid>
                <a:gridCol w="3677265">
                  <a:extLst>
                    <a:ext uri="{9D8B030D-6E8A-4147-A177-3AD203B41FA5}">
                      <a16:colId xmlns:a16="http://schemas.microsoft.com/office/drawing/2014/main" val="2057907266"/>
                    </a:ext>
                  </a:extLst>
                </a:gridCol>
                <a:gridCol w="1580535">
                  <a:extLst>
                    <a:ext uri="{9D8B030D-6E8A-4147-A177-3AD203B41FA5}">
                      <a16:colId xmlns:a16="http://schemas.microsoft.com/office/drawing/2014/main" val="256654366"/>
                    </a:ext>
                  </a:extLst>
                </a:gridCol>
              </a:tblGrid>
              <a:tr h="388056">
                <a:tc>
                  <a:txBody>
                    <a:bodyPr/>
                    <a:lstStyle/>
                    <a:p>
                      <a:pPr algn="ctr">
                        <a:lnSpc>
                          <a:spcPct val="107000"/>
                        </a:lnSpc>
                        <a:spcAft>
                          <a:spcPts val="800"/>
                        </a:spcAft>
                        <a:tabLst>
                          <a:tab pos="1889125" algn="l"/>
                        </a:tabLst>
                      </a:pPr>
                      <a:r>
                        <a:rPr lang="en-US" sz="900">
                          <a:effectLst/>
                        </a:rPr>
                        <a:t>Class Name: Admin</a:t>
                      </a:r>
                      <a:endParaRPr lang="en-IO" sz="90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endParaRPr lang="en-IO" sz="1500"/>
                    </a:p>
                  </a:txBody>
                  <a:tcPr marL="74340" marR="74340" marT="37170" marB="37170"/>
                </a:tc>
                <a:extLst>
                  <a:ext uri="{0D108BD9-81ED-4DB2-BD59-A6C34878D82A}">
                    <a16:rowId xmlns:a16="http://schemas.microsoft.com/office/drawing/2014/main" val="704458256"/>
                  </a:ext>
                </a:extLst>
              </a:tr>
              <a:tr h="388056">
                <a:tc>
                  <a:txBody>
                    <a:bodyPr/>
                    <a:lstStyle/>
                    <a:p>
                      <a:pPr algn="ctr">
                        <a:lnSpc>
                          <a:spcPct val="107000"/>
                        </a:lnSpc>
                        <a:spcAft>
                          <a:spcPts val="800"/>
                        </a:spcAft>
                        <a:tabLst>
                          <a:tab pos="1889125" algn="l"/>
                        </a:tabLst>
                      </a:pPr>
                      <a:r>
                        <a:rPr lang="en-US" sz="900">
                          <a:effectLst/>
                        </a:rPr>
                        <a:t>Class Type: Abstract, Persistance, Guarded</a:t>
                      </a:r>
                      <a:endParaRPr lang="en-IO" sz="90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endParaRPr lang="en-IO" sz="1500"/>
                    </a:p>
                  </a:txBody>
                  <a:tcPr marL="74340" marR="74340" marT="37170" marB="37170"/>
                </a:tc>
                <a:extLst>
                  <a:ext uri="{0D108BD9-81ED-4DB2-BD59-A6C34878D82A}">
                    <a16:rowId xmlns:a16="http://schemas.microsoft.com/office/drawing/2014/main" val="1285724762"/>
                  </a:ext>
                </a:extLst>
              </a:tr>
              <a:tr h="2053992">
                <a:tc>
                  <a:txBody>
                    <a:bodyPr/>
                    <a:lstStyle/>
                    <a:p>
                      <a:pPr>
                        <a:lnSpc>
                          <a:spcPct val="107000"/>
                        </a:lnSpc>
                        <a:spcAft>
                          <a:spcPts val="800"/>
                        </a:spcAft>
                        <a:tabLst>
                          <a:tab pos="1889125" algn="l"/>
                        </a:tabLst>
                      </a:pPr>
                      <a:r>
                        <a:rPr lang="en-US" sz="1000" dirty="0">
                          <a:effectLst/>
                        </a:rPr>
                        <a:t>Responsibilities</a:t>
                      </a:r>
                      <a:endParaRPr lang="en-IO" sz="900" dirty="0">
                        <a:effectLst/>
                      </a:endParaRPr>
                    </a:p>
                    <a:p>
                      <a:pPr marL="342900" lvl="0" indent="-342900">
                        <a:lnSpc>
                          <a:spcPct val="107000"/>
                        </a:lnSpc>
                        <a:buFont typeface="Symbol" panose="05050102010706020507" pitchFamily="18" charset="2"/>
                        <a:buChar char=""/>
                        <a:tabLst>
                          <a:tab pos="1889125" algn="l"/>
                        </a:tabLst>
                      </a:pPr>
                      <a:r>
                        <a:rPr lang="en-US" sz="900" dirty="0">
                          <a:effectLst/>
                        </a:rPr>
                        <a:t>Manage user registrations</a:t>
                      </a:r>
                      <a:endParaRPr lang="en-IO" sz="900" dirty="0">
                        <a:effectLst/>
                      </a:endParaRPr>
                    </a:p>
                    <a:p>
                      <a:pPr marL="342900" lvl="0" indent="-342900">
                        <a:lnSpc>
                          <a:spcPct val="107000"/>
                        </a:lnSpc>
                        <a:buFont typeface="Symbol" panose="05050102010706020507" pitchFamily="18" charset="2"/>
                        <a:buChar char=""/>
                        <a:tabLst>
                          <a:tab pos="1889125" algn="l"/>
                        </a:tabLst>
                      </a:pPr>
                      <a:r>
                        <a:rPr lang="en-US" sz="900" dirty="0">
                          <a:effectLst/>
                        </a:rPr>
                        <a:t>Approve or deny blood requests</a:t>
                      </a:r>
                      <a:endParaRPr lang="en-IO" sz="900" dirty="0">
                        <a:effectLst/>
                      </a:endParaRPr>
                    </a:p>
                    <a:p>
                      <a:pPr marL="342900" lvl="0" indent="-342900">
                        <a:lnSpc>
                          <a:spcPct val="107000"/>
                        </a:lnSpc>
                        <a:spcAft>
                          <a:spcPts val="800"/>
                        </a:spcAft>
                        <a:buFont typeface="Symbol" panose="05050102010706020507" pitchFamily="18" charset="2"/>
                        <a:buChar char=""/>
                        <a:tabLst>
                          <a:tab pos="1889125" algn="l"/>
                        </a:tabLst>
                      </a:pPr>
                      <a:r>
                        <a:rPr lang="en-US" sz="900" dirty="0">
                          <a:effectLst/>
                        </a:rPr>
                        <a:t>Generate reports</a:t>
                      </a:r>
                      <a:endParaRPr lang="en-I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tc>
                  <a:txBody>
                    <a:bodyPr/>
                    <a:lstStyle/>
                    <a:p>
                      <a:pPr>
                        <a:lnSpc>
                          <a:spcPct val="107000"/>
                        </a:lnSpc>
                        <a:spcAft>
                          <a:spcPts val="800"/>
                        </a:spcAft>
                        <a:tabLst>
                          <a:tab pos="1889125" algn="l"/>
                        </a:tabLst>
                      </a:pPr>
                      <a:r>
                        <a:rPr lang="en-US" sz="900" dirty="0">
                          <a:effectLst/>
                        </a:rPr>
                        <a:t>Collaborators</a:t>
                      </a:r>
                      <a:endParaRPr lang="en-IO" sz="900" dirty="0">
                        <a:effectLst/>
                      </a:endParaRPr>
                    </a:p>
                    <a:p>
                      <a:pPr>
                        <a:lnSpc>
                          <a:spcPct val="107000"/>
                        </a:lnSpc>
                        <a:spcAft>
                          <a:spcPts val="800"/>
                        </a:spcAft>
                      </a:pPr>
                      <a:r>
                        <a:rPr lang="en-IO" sz="1000" dirty="0">
                          <a:effectLst/>
                        </a:rPr>
                        <a:t></a:t>
                      </a:r>
                      <a:r>
                        <a:rPr lang="en-US" sz="900" dirty="0">
                          <a:effectLst/>
                        </a:rPr>
                        <a:t> System (for user management and data validation)</a:t>
                      </a:r>
                      <a:endParaRPr lang="en-IO" sz="900" dirty="0">
                        <a:effectLst/>
                      </a:endParaRPr>
                    </a:p>
                    <a:p>
                      <a:pPr>
                        <a:lnSpc>
                          <a:spcPct val="107000"/>
                        </a:lnSpc>
                        <a:spcAft>
                          <a:spcPts val="800"/>
                        </a:spcAft>
                      </a:pPr>
                      <a:r>
                        <a:rPr lang="en-US" sz="900" dirty="0">
                          <a:effectLst/>
                        </a:rPr>
                        <a:t>Request (for managing blood requests)</a:t>
                      </a:r>
                      <a:endParaRPr lang="en-IO" sz="900" dirty="0">
                        <a:effectLst/>
                      </a:endParaRPr>
                    </a:p>
                    <a:p>
                      <a:pPr>
                        <a:lnSpc>
                          <a:spcPct val="107000"/>
                        </a:lnSpc>
                        <a:spcAft>
                          <a:spcPts val="800"/>
                        </a:spcAft>
                      </a:pPr>
                      <a:r>
                        <a:rPr lang="en-US" sz="900" dirty="0">
                          <a:effectLst/>
                        </a:rPr>
                        <a:t>Report (for generating system reports)</a:t>
                      </a:r>
                      <a:endParaRPr lang="en-I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55" marR="55755" marT="0" marB="0"/>
                </a:tc>
                <a:extLst>
                  <a:ext uri="{0D108BD9-81ED-4DB2-BD59-A6C34878D82A}">
                    <a16:rowId xmlns:a16="http://schemas.microsoft.com/office/drawing/2014/main" val="1797012871"/>
                  </a:ext>
                </a:extLst>
              </a:tr>
            </a:tbl>
          </a:graphicData>
        </a:graphic>
      </p:graphicFrame>
    </p:spTree>
    <p:extLst>
      <p:ext uri="{BB962C8B-B14F-4D97-AF65-F5344CB8AC3E}">
        <p14:creationId xmlns:p14="http://schemas.microsoft.com/office/powerpoint/2010/main" val="302429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2A19-C333-4A02-B753-1CE87F01B636}"/>
              </a:ext>
            </a:extLst>
          </p:cNvPr>
          <p:cNvSpPr>
            <a:spLocks noGrp="1"/>
          </p:cNvSpPr>
          <p:nvPr>
            <p:ph type="title"/>
          </p:nvPr>
        </p:nvSpPr>
        <p:spPr/>
        <p:txBody>
          <a:bodyPr/>
          <a:lstStyle/>
          <a:p>
            <a:r>
              <a:rPr lang="en-US" dirty="0"/>
              <a:t>Class Diagram</a:t>
            </a:r>
            <a:endParaRPr lang="en-IO" dirty="0"/>
          </a:p>
        </p:txBody>
      </p:sp>
      <p:pic>
        <p:nvPicPr>
          <p:cNvPr id="6" name="Content Placeholder 5">
            <a:extLst>
              <a:ext uri="{FF2B5EF4-FFF2-40B4-BE49-F238E27FC236}">
                <a16:creationId xmlns:a16="http://schemas.microsoft.com/office/drawing/2014/main" id="{522A1273-6CA3-427A-BB49-08BFA5069B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60789" y="1825625"/>
            <a:ext cx="6330307" cy="4933155"/>
          </a:xfrm>
        </p:spPr>
      </p:pic>
    </p:spTree>
    <p:extLst>
      <p:ext uri="{BB962C8B-B14F-4D97-AF65-F5344CB8AC3E}">
        <p14:creationId xmlns:p14="http://schemas.microsoft.com/office/powerpoint/2010/main" val="5213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D2ED-8523-400D-A235-10B86748FA8B}"/>
              </a:ext>
            </a:extLst>
          </p:cNvPr>
          <p:cNvSpPr>
            <a:spLocks noGrp="1"/>
          </p:cNvSpPr>
          <p:nvPr>
            <p:ph type="title"/>
          </p:nvPr>
        </p:nvSpPr>
        <p:spPr/>
        <p:txBody>
          <a:bodyPr/>
          <a:lstStyle/>
          <a:p>
            <a:r>
              <a:rPr lang="en-US" dirty="0"/>
              <a:t>Project Planning and Scheduling</a:t>
            </a:r>
            <a:endParaRPr lang="en-IO" dirty="0"/>
          </a:p>
        </p:txBody>
      </p:sp>
      <p:sp>
        <p:nvSpPr>
          <p:cNvPr id="3" name="Content Placeholder 2">
            <a:extLst>
              <a:ext uri="{FF2B5EF4-FFF2-40B4-BE49-F238E27FC236}">
                <a16:creationId xmlns:a16="http://schemas.microsoft.com/office/drawing/2014/main" id="{C9FE9701-8E6F-4F51-A21B-CF0698ACC033}"/>
              </a:ext>
            </a:extLst>
          </p:cNvPr>
          <p:cNvSpPr>
            <a:spLocks noGrp="1"/>
          </p:cNvSpPr>
          <p:nvPr>
            <p:ph sz="half" idx="1"/>
          </p:nvPr>
        </p:nvSpPr>
        <p:spPr>
          <a:xfrm>
            <a:off x="1066800" y="1825624"/>
            <a:ext cx="9997752" cy="4699720"/>
          </a:xfrm>
        </p:spPr>
        <p:txBody>
          <a:bodyPr/>
          <a:lstStyle/>
          <a:p>
            <a:r>
              <a:rPr lang="en-US" dirty="0"/>
              <a:t>Function Point Estimation</a:t>
            </a:r>
          </a:p>
          <a:p>
            <a:pPr marL="514350" indent="-514350">
              <a:buFont typeface="+mj-lt"/>
              <a:buAutoNum type="romanUcPeriod"/>
            </a:pPr>
            <a:endParaRPr lang="en-US" dirty="0"/>
          </a:p>
        </p:txBody>
      </p:sp>
      <p:sp>
        <p:nvSpPr>
          <p:cNvPr id="5" name="Rectangle 1">
            <a:extLst>
              <a:ext uri="{FF2B5EF4-FFF2-40B4-BE49-F238E27FC236}">
                <a16:creationId xmlns:a16="http://schemas.microsoft.com/office/drawing/2014/main" id="{B7FA044C-3E7D-4171-9CF7-754B605F5669}"/>
              </a:ext>
            </a:extLst>
          </p:cNvPr>
          <p:cNvSpPr>
            <a:spLocks noChangeArrowheads="1"/>
          </p:cNvSpPr>
          <p:nvPr/>
        </p:nvSpPr>
        <p:spPr bwMode="auto">
          <a:xfrm>
            <a:off x="1487488" y="3000434"/>
            <a:ext cx="993710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O" altLang="en-IO" sz="1800" b="1" i="0" u="none" strike="noStrike" cap="none" normalizeH="0" baseline="0" dirty="0">
                <a:ln>
                  <a:noFill/>
                </a:ln>
                <a:solidFill>
                  <a:schemeClr val="tx1"/>
                </a:solidFill>
                <a:effectLst/>
                <a:latin typeface="Arial" panose="020B0604020202020204" pitchFamily="34" charset="0"/>
              </a:rPr>
              <a:t>External Inputs (EI):</a:t>
            </a:r>
            <a:r>
              <a:rPr kumimoji="0" lang="en-IO" altLang="en-IO" sz="1800" b="0" i="0" u="none" strike="noStrike" cap="none" normalizeH="0" baseline="0" dirty="0">
                <a:ln>
                  <a:noFill/>
                </a:ln>
                <a:solidFill>
                  <a:schemeClr val="tx1"/>
                </a:solidFill>
                <a:effectLst/>
                <a:latin typeface="Arial" panose="020B0604020202020204" pitchFamily="34" charset="0"/>
              </a:rPr>
              <a:t> User inputs to the system (e.g., registration forms, login 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O" altLang="en-IO" sz="1800" b="1" i="0" u="none" strike="noStrike" cap="none" normalizeH="0" baseline="0" dirty="0">
                <a:ln>
                  <a:noFill/>
                </a:ln>
                <a:solidFill>
                  <a:schemeClr val="tx1"/>
                </a:solidFill>
                <a:effectLst/>
                <a:latin typeface="Arial" panose="020B0604020202020204" pitchFamily="34" charset="0"/>
              </a:rPr>
              <a:t>External Outputs (EO):</a:t>
            </a:r>
            <a:r>
              <a:rPr kumimoji="0" lang="en-IO" altLang="en-IO" sz="1800" b="0" i="0" u="none" strike="noStrike" cap="none" normalizeH="0" baseline="0" dirty="0">
                <a:ln>
                  <a:noFill/>
                </a:ln>
                <a:solidFill>
                  <a:schemeClr val="tx1"/>
                </a:solidFill>
                <a:effectLst/>
                <a:latin typeface="Arial" panose="020B0604020202020204" pitchFamily="34" charset="0"/>
              </a:rPr>
              <a:t> Outputs generated by the system (e.g., confirmation emails, status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O" altLang="en-IO" sz="1800" b="1" i="0" u="none" strike="noStrike" cap="none" normalizeH="0" baseline="0" dirty="0">
                <a:ln>
                  <a:noFill/>
                </a:ln>
                <a:solidFill>
                  <a:schemeClr val="tx1"/>
                </a:solidFill>
                <a:effectLst/>
                <a:latin typeface="Arial" panose="020B0604020202020204" pitchFamily="34" charset="0"/>
              </a:rPr>
              <a:t>External Inquiries (EQ):</a:t>
            </a:r>
            <a:r>
              <a:rPr kumimoji="0" lang="en-IO" altLang="en-IO" sz="1800" b="0" i="0" u="none" strike="noStrike" cap="none" normalizeH="0" baseline="0" dirty="0">
                <a:ln>
                  <a:noFill/>
                </a:ln>
                <a:solidFill>
                  <a:schemeClr val="tx1"/>
                </a:solidFill>
                <a:effectLst/>
                <a:latin typeface="Arial" panose="020B0604020202020204" pitchFamily="34" charset="0"/>
              </a:rPr>
              <a:t> Interactions where data is retrieved (e.g., donation history view, request status check).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O" altLang="en-IO" sz="1800" b="1" i="0" u="none" strike="noStrike" cap="none" normalizeH="0" baseline="0" dirty="0">
                <a:ln>
                  <a:noFill/>
                </a:ln>
                <a:solidFill>
                  <a:schemeClr val="tx1"/>
                </a:solidFill>
                <a:effectLst/>
                <a:latin typeface="Arial" panose="020B0604020202020204" pitchFamily="34" charset="0"/>
              </a:rPr>
              <a:t>Internal Logical Files (ILF):</a:t>
            </a:r>
            <a:r>
              <a:rPr kumimoji="0" lang="en-IO" altLang="en-IO" sz="1800" b="0" i="0" u="none" strike="noStrike" cap="none" normalizeH="0" baseline="0" dirty="0">
                <a:ln>
                  <a:noFill/>
                </a:ln>
                <a:solidFill>
                  <a:schemeClr val="tx1"/>
                </a:solidFill>
                <a:effectLst/>
                <a:latin typeface="Arial" panose="020B0604020202020204" pitchFamily="34" charset="0"/>
              </a:rPr>
              <a:t> Files or data stored within the system (e.g., user profiles, donation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O" altLang="en-IO" sz="1800" b="1" i="0" u="none" strike="noStrike" cap="none" normalizeH="0" baseline="0" dirty="0">
                <a:ln>
                  <a:noFill/>
                </a:ln>
                <a:solidFill>
                  <a:schemeClr val="tx1"/>
                </a:solidFill>
                <a:effectLst/>
                <a:latin typeface="Arial" panose="020B0604020202020204" pitchFamily="34" charset="0"/>
              </a:rPr>
              <a:t>External Interface Files (EIF):</a:t>
            </a:r>
            <a:r>
              <a:rPr kumimoji="0" lang="en-IO" altLang="en-IO" sz="1800" b="0" i="0" u="none" strike="noStrike" cap="none" normalizeH="0" baseline="0" dirty="0">
                <a:ln>
                  <a:noFill/>
                </a:ln>
                <a:solidFill>
                  <a:schemeClr val="tx1"/>
                </a:solidFill>
                <a:effectLst/>
                <a:latin typeface="Arial" panose="020B0604020202020204" pitchFamily="34" charset="0"/>
              </a:rPr>
              <a:t> Files used by the system but maintained by other systems (e.g., external databases for blood type verification). </a:t>
            </a:r>
          </a:p>
        </p:txBody>
      </p:sp>
    </p:spTree>
    <p:extLst>
      <p:ext uri="{BB962C8B-B14F-4D97-AF65-F5344CB8AC3E}">
        <p14:creationId xmlns:p14="http://schemas.microsoft.com/office/powerpoint/2010/main" val="128514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6B63-F235-46DF-82EA-2F0028EFAC77}"/>
              </a:ext>
            </a:extLst>
          </p:cNvPr>
          <p:cNvSpPr>
            <a:spLocks noGrp="1"/>
          </p:cNvSpPr>
          <p:nvPr>
            <p:ph type="title"/>
          </p:nvPr>
        </p:nvSpPr>
        <p:spPr/>
        <p:txBody>
          <a:bodyPr/>
          <a:lstStyle/>
          <a:p>
            <a:r>
              <a:rPr lang="en-US" dirty="0"/>
              <a:t>Complexity Weights:</a:t>
            </a:r>
            <a:endParaRPr lang="en-IO" dirty="0"/>
          </a:p>
        </p:txBody>
      </p:sp>
      <p:graphicFrame>
        <p:nvGraphicFramePr>
          <p:cNvPr id="11" name="Table 11">
            <a:extLst>
              <a:ext uri="{FF2B5EF4-FFF2-40B4-BE49-F238E27FC236}">
                <a16:creationId xmlns:a16="http://schemas.microsoft.com/office/drawing/2014/main" id="{CC708AC8-E8FE-4A78-98B7-60FB58440950}"/>
              </a:ext>
            </a:extLst>
          </p:cNvPr>
          <p:cNvGraphicFramePr>
            <a:graphicFrameLocks noGrp="1"/>
          </p:cNvGraphicFramePr>
          <p:nvPr>
            <p:ph sz="half" idx="1"/>
            <p:extLst>
              <p:ext uri="{D42A27DB-BD31-4B8C-83A1-F6EECF244321}">
                <p14:modId xmlns:p14="http://schemas.microsoft.com/office/powerpoint/2010/main" val="2370235716"/>
              </p:ext>
            </p:extLst>
          </p:nvPr>
        </p:nvGraphicFramePr>
        <p:xfrm>
          <a:off x="1559496" y="1825624"/>
          <a:ext cx="8280920" cy="3979638"/>
        </p:xfrm>
        <a:graphic>
          <a:graphicData uri="http://schemas.openxmlformats.org/drawingml/2006/table">
            <a:tbl>
              <a:tblPr firstRow="1" bandRow="1">
                <a:tableStyleId>{21E4AEA4-8DFA-4A89-87EB-49C32662AFE0}</a:tableStyleId>
              </a:tblPr>
              <a:tblGrid>
                <a:gridCol w="1700708">
                  <a:extLst>
                    <a:ext uri="{9D8B030D-6E8A-4147-A177-3AD203B41FA5}">
                      <a16:colId xmlns:a16="http://schemas.microsoft.com/office/drawing/2014/main" val="1909943969"/>
                    </a:ext>
                  </a:extLst>
                </a:gridCol>
                <a:gridCol w="2193404">
                  <a:extLst>
                    <a:ext uri="{9D8B030D-6E8A-4147-A177-3AD203B41FA5}">
                      <a16:colId xmlns:a16="http://schemas.microsoft.com/office/drawing/2014/main" val="3325987248"/>
                    </a:ext>
                  </a:extLst>
                </a:gridCol>
                <a:gridCol w="2193404">
                  <a:extLst>
                    <a:ext uri="{9D8B030D-6E8A-4147-A177-3AD203B41FA5}">
                      <a16:colId xmlns:a16="http://schemas.microsoft.com/office/drawing/2014/main" val="452858280"/>
                    </a:ext>
                  </a:extLst>
                </a:gridCol>
                <a:gridCol w="2193404">
                  <a:extLst>
                    <a:ext uri="{9D8B030D-6E8A-4147-A177-3AD203B41FA5}">
                      <a16:colId xmlns:a16="http://schemas.microsoft.com/office/drawing/2014/main" val="1275788477"/>
                    </a:ext>
                  </a:extLst>
                </a:gridCol>
              </a:tblGrid>
              <a:tr h="663273">
                <a:tc>
                  <a:txBody>
                    <a:bodyPr/>
                    <a:lstStyle/>
                    <a:p>
                      <a:r>
                        <a:rPr lang="en-US" dirty="0"/>
                        <a:t>Function</a:t>
                      </a:r>
                      <a:endParaRPr lang="en-IO" dirty="0"/>
                    </a:p>
                  </a:txBody>
                  <a:tcPr/>
                </a:tc>
                <a:tc>
                  <a:txBody>
                    <a:bodyPr/>
                    <a:lstStyle/>
                    <a:p>
                      <a:r>
                        <a:rPr lang="en-US" dirty="0"/>
                        <a:t>Simple</a:t>
                      </a:r>
                      <a:endParaRPr lang="en-IO" dirty="0"/>
                    </a:p>
                  </a:txBody>
                  <a:tcPr/>
                </a:tc>
                <a:tc>
                  <a:txBody>
                    <a:bodyPr/>
                    <a:lstStyle/>
                    <a:p>
                      <a:r>
                        <a:rPr lang="en-US" dirty="0"/>
                        <a:t>Average</a:t>
                      </a:r>
                      <a:endParaRPr lang="en-IO" dirty="0"/>
                    </a:p>
                  </a:txBody>
                  <a:tcPr/>
                </a:tc>
                <a:tc>
                  <a:txBody>
                    <a:bodyPr/>
                    <a:lstStyle/>
                    <a:p>
                      <a:r>
                        <a:rPr lang="en-US" dirty="0"/>
                        <a:t>Complex</a:t>
                      </a:r>
                      <a:endParaRPr lang="en-IO" dirty="0"/>
                    </a:p>
                  </a:txBody>
                  <a:tcPr/>
                </a:tc>
                <a:extLst>
                  <a:ext uri="{0D108BD9-81ED-4DB2-BD59-A6C34878D82A}">
                    <a16:rowId xmlns:a16="http://schemas.microsoft.com/office/drawing/2014/main" val="2907194858"/>
                  </a:ext>
                </a:extLst>
              </a:tr>
              <a:tr h="663273">
                <a:tc>
                  <a:txBody>
                    <a:bodyPr/>
                    <a:lstStyle/>
                    <a:p>
                      <a:pPr algn="ctr"/>
                      <a:r>
                        <a:rPr lang="en-US" dirty="0"/>
                        <a:t>El</a:t>
                      </a:r>
                      <a:endParaRPr lang="en-IO" dirty="0"/>
                    </a:p>
                  </a:txBody>
                  <a:tcPr/>
                </a:tc>
                <a:tc>
                  <a:txBody>
                    <a:bodyPr/>
                    <a:lstStyle/>
                    <a:p>
                      <a:pPr algn="ctr"/>
                      <a:r>
                        <a:rPr lang="en-US" dirty="0"/>
                        <a:t>3</a:t>
                      </a:r>
                      <a:endParaRPr lang="en-IO" dirty="0"/>
                    </a:p>
                  </a:txBody>
                  <a:tcPr/>
                </a:tc>
                <a:tc>
                  <a:txBody>
                    <a:bodyPr/>
                    <a:lstStyle/>
                    <a:p>
                      <a:pPr algn="ctr"/>
                      <a:r>
                        <a:rPr lang="en-US" dirty="0"/>
                        <a:t>4</a:t>
                      </a:r>
                      <a:endParaRPr lang="en-IO" dirty="0"/>
                    </a:p>
                  </a:txBody>
                  <a:tcPr/>
                </a:tc>
                <a:tc>
                  <a:txBody>
                    <a:bodyPr/>
                    <a:lstStyle/>
                    <a:p>
                      <a:pPr algn="ctr"/>
                      <a:r>
                        <a:rPr lang="en-US" dirty="0"/>
                        <a:t>6</a:t>
                      </a:r>
                      <a:endParaRPr lang="en-IO" dirty="0"/>
                    </a:p>
                  </a:txBody>
                  <a:tcPr/>
                </a:tc>
                <a:extLst>
                  <a:ext uri="{0D108BD9-81ED-4DB2-BD59-A6C34878D82A}">
                    <a16:rowId xmlns:a16="http://schemas.microsoft.com/office/drawing/2014/main" val="3199634619"/>
                  </a:ext>
                </a:extLst>
              </a:tr>
              <a:tr h="663273">
                <a:tc>
                  <a:txBody>
                    <a:bodyPr/>
                    <a:lstStyle/>
                    <a:p>
                      <a:pPr algn="ctr"/>
                      <a:r>
                        <a:rPr lang="en-US" dirty="0"/>
                        <a:t>EO</a:t>
                      </a:r>
                      <a:endParaRPr lang="en-IO" dirty="0"/>
                    </a:p>
                  </a:txBody>
                  <a:tcPr/>
                </a:tc>
                <a:tc>
                  <a:txBody>
                    <a:bodyPr/>
                    <a:lstStyle/>
                    <a:p>
                      <a:pPr algn="ctr"/>
                      <a:r>
                        <a:rPr lang="en-US" dirty="0"/>
                        <a:t>4</a:t>
                      </a:r>
                      <a:endParaRPr lang="en-IO" dirty="0"/>
                    </a:p>
                  </a:txBody>
                  <a:tcPr/>
                </a:tc>
                <a:tc>
                  <a:txBody>
                    <a:bodyPr/>
                    <a:lstStyle/>
                    <a:p>
                      <a:pPr algn="ctr"/>
                      <a:r>
                        <a:rPr lang="en-US" dirty="0"/>
                        <a:t>5</a:t>
                      </a:r>
                      <a:endParaRPr lang="en-IO" dirty="0"/>
                    </a:p>
                  </a:txBody>
                  <a:tcPr/>
                </a:tc>
                <a:tc>
                  <a:txBody>
                    <a:bodyPr/>
                    <a:lstStyle/>
                    <a:p>
                      <a:pPr algn="ctr"/>
                      <a:r>
                        <a:rPr lang="en-US" dirty="0"/>
                        <a:t>7</a:t>
                      </a:r>
                      <a:endParaRPr lang="en-IO" dirty="0"/>
                    </a:p>
                  </a:txBody>
                  <a:tcPr/>
                </a:tc>
                <a:extLst>
                  <a:ext uri="{0D108BD9-81ED-4DB2-BD59-A6C34878D82A}">
                    <a16:rowId xmlns:a16="http://schemas.microsoft.com/office/drawing/2014/main" val="2862725211"/>
                  </a:ext>
                </a:extLst>
              </a:tr>
              <a:tr h="663273">
                <a:tc>
                  <a:txBody>
                    <a:bodyPr/>
                    <a:lstStyle/>
                    <a:p>
                      <a:pPr algn="ctr"/>
                      <a:r>
                        <a:rPr lang="en-US" dirty="0"/>
                        <a:t>EQ</a:t>
                      </a:r>
                      <a:endParaRPr lang="en-IO" dirty="0"/>
                    </a:p>
                  </a:txBody>
                  <a:tcPr/>
                </a:tc>
                <a:tc>
                  <a:txBody>
                    <a:bodyPr/>
                    <a:lstStyle/>
                    <a:p>
                      <a:pPr algn="ctr"/>
                      <a:r>
                        <a:rPr lang="en-US" dirty="0"/>
                        <a:t>3</a:t>
                      </a:r>
                      <a:endParaRPr lang="en-IO" dirty="0"/>
                    </a:p>
                  </a:txBody>
                  <a:tcPr/>
                </a:tc>
                <a:tc>
                  <a:txBody>
                    <a:bodyPr/>
                    <a:lstStyle/>
                    <a:p>
                      <a:pPr algn="ctr"/>
                      <a:r>
                        <a:rPr lang="en-US" dirty="0"/>
                        <a:t>4</a:t>
                      </a:r>
                      <a:endParaRPr lang="en-IO" dirty="0"/>
                    </a:p>
                  </a:txBody>
                  <a:tcPr/>
                </a:tc>
                <a:tc>
                  <a:txBody>
                    <a:bodyPr/>
                    <a:lstStyle/>
                    <a:p>
                      <a:pPr algn="ctr"/>
                      <a:r>
                        <a:rPr lang="en-US" dirty="0"/>
                        <a:t>4</a:t>
                      </a:r>
                      <a:endParaRPr lang="en-IO" dirty="0"/>
                    </a:p>
                  </a:txBody>
                  <a:tcPr/>
                </a:tc>
                <a:extLst>
                  <a:ext uri="{0D108BD9-81ED-4DB2-BD59-A6C34878D82A}">
                    <a16:rowId xmlns:a16="http://schemas.microsoft.com/office/drawing/2014/main" val="3138652612"/>
                  </a:ext>
                </a:extLst>
              </a:tr>
              <a:tr h="663273">
                <a:tc>
                  <a:txBody>
                    <a:bodyPr/>
                    <a:lstStyle/>
                    <a:p>
                      <a:pPr algn="ctr"/>
                      <a:r>
                        <a:rPr lang="en-US" dirty="0"/>
                        <a:t>ILF</a:t>
                      </a:r>
                      <a:endParaRPr lang="en-IO" dirty="0"/>
                    </a:p>
                  </a:txBody>
                  <a:tcPr/>
                </a:tc>
                <a:tc>
                  <a:txBody>
                    <a:bodyPr/>
                    <a:lstStyle/>
                    <a:p>
                      <a:pPr algn="ctr"/>
                      <a:r>
                        <a:rPr lang="en-US" dirty="0"/>
                        <a:t>7</a:t>
                      </a:r>
                      <a:endParaRPr lang="en-IO" dirty="0"/>
                    </a:p>
                  </a:txBody>
                  <a:tcPr/>
                </a:tc>
                <a:tc>
                  <a:txBody>
                    <a:bodyPr/>
                    <a:lstStyle/>
                    <a:p>
                      <a:pPr algn="ctr"/>
                      <a:r>
                        <a:rPr lang="en-US" dirty="0"/>
                        <a:t>8</a:t>
                      </a:r>
                      <a:endParaRPr lang="en-IO" dirty="0"/>
                    </a:p>
                  </a:txBody>
                  <a:tcPr/>
                </a:tc>
                <a:tc>
                  <a:txBody>
                    <a:bodyPr/>
                    <a:lstStyle/>
                    <a:p>
                      <a:pPr algn="ctr"/>
                      <a:r>
                        <a:rPr lang="en-US" dirty="0"/>
                        <a:t>2</a:t>
                      </a:r>
                      <a:endParaRPr lang="en-IO" dirty="0"/>
                    </a:p>
                  </a:txBody>
                  <a:tcPr/>
                </a:tc>
                <a:extLst>
                  <a:ext uri="{0D108BD9-81ED-4DB2-BD59-A6C34878D82A}">
                    <a16:rowId xmlns:a16="http://schemas.microsoft.com/office/drawing/2014/main" val="2214881508"/>
                  </a:ext>
                </a:extLst>
              </a:tr>
              <a:tr h="663273">
                <a:tc>
                  <a:txBody>
                    <a:bodyPr/>
                    <a:lstStyle/>
                    <a:p>
                      <a:pPr algn="ctr"/>
                      <a:r>
                        <a:rPr lang="en-US" dirty="0"/>
                        <a:t>EIF</a:t>
                      </a:r>
                      <a:endParaRPr lang="en-IO" dirty="0"/>
                    </a:p>
                  </a:txBody>
                  <a:tcPr/>
                </a:tc>
                <a:tc>
                  <a:txBody>
                    <a:bodyPr/>
                    <a:lstStyle/>
                    <a:p>
                      <a:pPr algn="ctr"/>
                      <a:r>
                        <a:rPr lang="en-US" dirty="0"/>
                        <a:t>5</a:t>
                      </a:r>
                      <a:endParaRPr lang="en-IO" dirty="0"/>
                    </a:p>
                  </a:txBody>
                  <a:tcPr/>
                </a:tc>
                <a:tc>
                  <a:txBody>
                    <a:bodyPr/>
                    <a:lstStyle/>
                    <a:p>
                      <a:pPr algn="ctr"/>
                      <a:r>
                        <a:rPr lang="en-US" dirty="0"/>
                        <a:t>3</a:t>
                      </a:r>
                      <a:endParaRPr lang="en-IO" dirty="0"/>
                    </a:p>
                  </a:txBody>
                  <a:tcPr/>
                </a:tc>
                <a:tc>
                  <a:txBody>
                    <a:bodyPr/>
                    <a:lstStyle/>
                    <a:p>
                      <a:pPr algn="ctr"/>
                      <a:r>
                        <a:rPr lang="en-US" dirty="0"/>
                        <a:t>5</a:t>
                      </a:r>
                      <a:endParaRPr lang="en-IO" dirty="0"/>
                    </a:p>
                  </a:txBody>
                  <a:tcPr/>
                </a:tc>
                <a:extLst>
                  <a:ext uri="{0D108BD9-81ED-4DB2-BD59-A6C34878D82A}">
                    <a16:rowId xmlns:a16="http://schemas.microsoft.com/office/drawing/2014/main" val="4188285297"/>
                  </a:ext>
                </a:extLst>
              </a:tr>
            </a:tbl>
          </a:graphicData>
        </a:graphic>
      </p:graphicFrame>
    </p:spTree>
    <p:extLst>
      <p:ext uri="{BB962C8B-B14F-4D97-AF65-F5344CB8AC3E}">
        <p14:creationId xmlns:p14="http://schemas.microsoft.com/office/powerpoint/2010/main" val="114915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1E15-7CBF-4025-922A-297FC3BC1A0A}"/>
              </a:ext>
            </a:extLst>
          </p:cNvPr>
          <p:cNvSpPr>
            <a:spLocks noGrp="1"/>
          </p:cNvSpPr>
          <p:nvPr>
            <p:ph type="title"/>
          </p:nvPr>
        </p:nvSpPr>
        <p:spPr/>
        <p:txBody>
          <a:bodyPr/>
          <a:lstStyle/>
          <a:p>
            <a:r>
              <a:rPr lang="en-US" dirty="0"/>
              <a:t>Project Scheduling Chart</a:t>
            </a:r>
            <a:endParaRPr lang="en-IO" dirty="0"/>
          </a:p>
        </p:txBody>
      </p:sp>
      <p:graphicFrame>
        <p:nvGraphicFramePr>
          <p:cNvPr id="8" name="Table 8">
            <a:extLst>
              <a:ext uri="{FF2B5EF4-FFF2-40B4-BE49-F238E27FC236}">
                <a16:creationId xmlns:a16="http://schemas.microsoft.com/office/drawing/2014/main" id="{A094E13A-EC3E-4C34-9190-0FD8DAD24217}"/>
              </a:ext>
            </a:extLst>
          </p:cNvPr>
          <p:cNvGraphicFramePr>
            <a:graphicFrameLocks noGrp="1"/>
          </p:cNvGraphicFramePr>
          <p:nvPr>
            <p:ph sz="half" idx="1"/>
            <p:extLst>
              <p:ext uri="{D42A27DB-BD31-4B8C-83A1-F6EECF244321}">
                <p14:modId xmlns:p14="http://schemas.microsoft.com/office/powerpoint/2010/main" val="547446417"/>
              </p:ext>
            </p:extLst>
          </p:nvPr>
        </p:nvGraphicFramePr>
        <p:xfrm>
          <a:off x="1066800" y="1825624"/>
          <a:ext cx="7765504" cy="3295517"/>
        </p:xfrm>
        <a:graphic>
          <a:graphicData uri="http://schemas.openxmlformats.org/drawingml/2006/table">
            <a:tbl>
              <a:tblPr firstRow="1" bandRow="1">
                <a:tableStyleId>{21E4AEA4-8DFA-4A89-87EB-49C32662AFE0}</a:tableStyleId>
              </a:tblPr>
              <a:tblGrid>
                <a:gridCol w="1941376">
                  <a:extLst>
                    <a:ext uri="{9D8B030D-6E8A-4147-A177-3AD203B41FA5}">
                      <a16:colId xmlns:a16="http://schemas.microsoft.com/office/drawing/2014/main" val="3090210733"/>
                    </a:ext>
                  </a:extLst>
                </a:gridCol>
                <a:gridCol w="2799792">
                  <a:extLst>
                    <a:ext uri="{9D8B030D-6E8A-4147-A177-3AD203B41FA5}">
                      <a16:colId xmlns:a16="http://schemas.microsoft.com/office/drawing/2014/main" val="3489561959"/>
                    </a:ext>
                  </a:extLst>
                </a:gridCol>
                <a:gridCol w="1082960">
                  <a:extLst>
                    <a:ext uri="{9D8B030D-6E8A-4147-A177-3AD203B41FA5}">
                      <a16:colId xmlns:a16="http://schemas.microsoft.com/office/drawing/2014/main" val="3358248706"/>
                    </a:ext>
                  </a:extLst>
                </a:gridCol>
                <a:gridCol w="1941376">
                  <a:extLst>
                    <a:ext uri="{9D8B030D-6E8A-4147-A177-3AD203B41FA5}">
                      <a16:colId xmlns:a16="http://schemas.microsoft.com/office/drawing/2014/main" val="938592055"/>
                    </a:ext>
                  </a:extLst>
                </a:gridCol>
              </a:tblGrid>
              <a:tr h="453641">
                <a:tc>
                  <a:txBody>
                    <a:bodyPr/>
                    <a:lstStyle/>
                    <a:p>
                      <a:r>
                        <a:rPr lang="en-US" dirty="0" err="1"/>
                        <a:t>TaskID</a:t>
                      </a:r>
                      <a:endParaRPr lang="en-IO" dirty="0"/>
                    </a:p>
                  </a:txBody>
                  <a:tcPr/>
                </a:tc>
                <a:tc>
                  <a:txBody>
                    <a:bodyPr/>
                    <a:lstStyle/>
                    <a:p>
                      <a:r>
                        <a:rPr lang="en-US" dirty="0" err="1"/>
                        <a:t>TaskName</a:t>
                      </a:r>
                      <a:endParaRPr lang="en-IO" dirty="0"/>
                    </a:p>
                  </a:txBody>
                  <a:tcPr/>
                </a:tc>
                <a:tc>
                  <a:txBody>
                    <a:bodyPr/>
                    <a:lstStyle/>
                    <a:p>
                      <a:r>
                        <a:rPr lang="en-US" dirty="0"/>
                        <a:t>Duration</a:t>
                      </a:r>
                      <a:endParaRPr lang="en-IO" dirty="0"/>
                    </a:p>
                  </a:txBody>
                  <a:tcPr/>
                </a:tc>
                <a:tc>
                  <a:txBody>
                    <a:bodyPr/>
                    <a:lstStyle/>
                    <a:p>
                      <a:r>
                        <a:rPr lang="en-US" dirty="0"/>
                        <a:t>Dependencies</a:t>
                      </a:r>
                      <a:endParaRPr lang="en-IO" dirty="0"/>
                    </a:p>
                  </a:txBody>
                  <a:tcPr/>
                </a:tc>
                <a:extLst>
                  <a:ext uri="{0D108BD9-81ED-4DB2-BD59-A6C34878D82A}">
                    <a16:rowId xmlns:a16="http://schemas.microsoft.com/office/drawing/2014/main" val="1924132417"/>
                  </a:ext>
                </a:extLst>
              </a:tr>
              <a:tr h="573671">
                <a:tc>
                  <a:txBody>
                    <a:bodyPr/>
                    <a:lstStyle/>
                    <a:p>
                      <a:r>
                        <a:rPr lang="en-US" dirty="0"/>
                        <a:t>1</a:t>
                      </a:r>
                      <a:endParaRPr lang="en-IO" dirty="0"/>
                    </a:p>
                  </a:txBody>
                  <a:tcPr/>
                </a:tc>
                <a:tc>
                  <a:txBody>
                    <a:bodyPr/>
                    <a:lstStyle/>
                    <a:p>
                      <a:r>
                        <a:rPr lang="en-US" dirty="0"/>
                        <a:t>Requirements Collection</a:t>
                      </a:r>
                      <a:endParaRPr lang="en-IO" dirty="0"/>
                    </a:p>
                  </a:txBody>
                  <a:tcPr/>
                </a:tc>
                <a:tc>
                  <a:txBody>
                    <a:bodyPr/>
                    <a:lstStyle/>
                    <a:p>
                      <a:r>
                        <a:rPr lang="en-US" dirty="0"/>
                        <a:t>1 weeks</a:t>
                      </a:r>
                      <a:endParaRPr lang="en-IO" dirty="0"/>
                    </a:p>
                  </a:txBody>
                  <a:tcPr/>
                </a:tc>
                <a:tc>
                  <a:txBody>
                    <a:bodyPr/>
                    <a:lstStyle/>
                    <a:p>
                      <a:endParaRPr lang="en-IO"/>
                    </a:p>
                  </a:txBody>
                  <a:tcPr/>
                </a:tc>
                <a:extLst>
                  <a:ext uri="{0D108BD9-81ED-4DB2-BD59-A6C34878D82A}">
                    <a16:rowId xmlns:a16="http://schemas.microsoft.com/office/drawing/2014/main" val="1567666503"/>
                  </a:ext>
                </a:extLst>
              </a:tr>
              <a:tr h="453641">
                <a:tc>
                  <a:txBody>
                    <a:bodyPr/>
                    <a:lstStyle/>
                    <a:p>
                      <a:r>
                        <a:rPr lang="en-US" dirty="0"/>
                        <a:t>2</a:t>
                      </a:r>
                      <a:endParaRPr lang="en-IO" dirty="0"/>
                    </a:p>
                  </a:txBody>
                  <a:tcPr/>
                </a:tc>
                <a:tc>
                  <a:txBody>
                    <a:bodyPr/>
                    <a:lstStyle/>
                    <a:p>
                      <a:r>
                        <a:rPr lang="en-US" dirty="0"/>
                        <a:t>System Design</a:t>
                      </a:r>
                      <a:endParaRPr lang="en-IO" dirty="0"/>
                    </a:p>
                  </a:txBody>
                  <a:tcPr/>
                </a:tc>
                <a:tc>
                  <a:txBody>
                    <a:bodyPr/>
                    <a:lstStyle/>
                    <a:p>
                      <a:r>
                        <a:rPr lang="en-US" dirty="0"/>
                        <a:t>3 weeks</a:t>
                      </a:r>
                      <a:endParaRPr lang="en-IO" dirty="0"/>
                    </a:p>
                  </a:txBody>
                  <a:tcPr/>
                </a:tc>
                <a:tc>
                  <a:txBody>
                    <a:bodyPr/>
                    <a:lstStyle/>
                    <a:p>
                      <a:endParaRPr lang="en-IO"/>
                    </a:p>
                  </a:txBody>
                  <a:tcPr/>
                </a:tc>
                <a:extLst>
                  <a:ext uri="{0D108BD9-81ED-4DB2-BD59-A6C34878D82A}">
                    <a16:rowId xmlns:a16="http://schemas.microsoft.com/office/drawing/2014/main" val="362332037"/>
                  </a:ext>
                </a:extLst>
              </a:tr>
              <a:tr h="453641">
                <a:tc>
                  <a:txBody>
                    <a:bodyPr/>
                    <a:lstStyle/>
                    <a:p>
                      <a:r>
                        <a:rPr lang="en-US" dirty="0"/>
                        <a:t>3</a:t>
                      </a:r>
                      <a:endParaRPr lang="en-IO" dirty="0"/>
                    </a:p>
                  </a:txBody>
                  <a:tcPr/>
                </a:tc>
                <a:tc>
                  <a:txBody>
                    <a:bodyPr/>
                    <a:lstStyle/>
                    <a:p>
                      <a:r>
                        <a:rPr lang="en-US" dirty="0"/>
                        <a:t>Implementation</a:t>
                      </a:r>
                      <a:endParaRPr lang="en-IO" dirty="0"/>
                    </a:p>
                  </a:txBody>
                  <a:tcPr/>
                </a:tc>
                <a:tc>
                  <a:txBody>
                    <a:bodyPr/>
                    <a:lstStyle/>
                    <a:p>
                      <a:r>
                        <a:rPr lang="en-US" dirty="0"/>
                        <a:t>4weeks</a:t>
                      </a:r>
                      <a:endParaRPr lang="en-IO" dirty="0"/>
                    </a:p>
                  </a:txBody>
                  <a:tcPr/>
                </a:tc>
                <a:tc>
                  <a:txBody>
                    <a:bodyPr/>
                    <a:lstStyle/>
                    <a:p>
                      <a:endParaRPr lang="en-IO"/>
                    </a:p>
                  </a:txBody>
                  <a:tcPr/>
                </a:tc>
                <a:extLst>
                  <a:ext uri="{0D108BD9-81ED-4DB2-BD59-A6C34878D82A}">
                    <a16:rowId xmlns:a16="http://schemas.microsoft.com/office/drawing/2014/main" val="1263493496"/>
                  </a:ext>
                </a:extLst>
              </a:tr>
              <a:tr h="453641">
                <a:tc>
                  <a:txBody>
                    <a:bodyPr/>
                    <a:lstStyle/>
                    <a:p>
                      <a:r>
                        <a:rPr lang="en-US" dirty="0"/>
                        <a:t>4</a:t>
                      </a:r>
                      <a:endParaRPr lang="en-IO" dirty="0"/>
                    </a:p>
                  </a:txBody>
                  <a:tcPr/>
                </a:tc>
                <a:tc>
                  <a:txBody>
                    <a:bodyPr/>
                    <a:lstStyle/>
                    <a:p>
                      <a:r>
                        <a:rPr lang="en-US" dirty="0"/>
                        <a:t>Testing</a:t>
                      </a:r>
                      <a:endParaRPr lang="en-IO" dirty="0"/>
                    </a:p>
                  </a:txBody>
                  <a:tcPr/>
                </a:tc>
                <a:tc>
                  <a:txBody>
                    <a:bodyPr/>
                    <a:lstStyle/>
                    <a:p>
                      <a:r>
                        <a:rPr lang="en-US" dirty="0"/>
                        <a:t>1 weeks</a:t>
                      </a:r>
                      <a:endParaRPr lang="en-IO" dirty="0"/>
                    </a:p>
                  </a:txBody>
                  <a:tcPr/>
                </a:tc>
                <a:tc>
                  <a:txBody>
                    <a:bodyPr/>
                    <a:lstStyle/>
                    <a:p>
                      <a:endParaRPr lang="en-IO"/>
                    </a:p>
                  </a:txBody>
                  <a:tcPr/>
                </a:tc>
                <a:extLst>
                  <a:ext uri="{0D108BD9-81ED-4DB2-BD59-A6C34878D82A}">
                    <a16:rowId xmlns:a16="http://schemas.microsoft.com/office/drawing/2014/main" val="426511955"/>
                  </a:ext>
                </a:extLst>
              </a:tr>
              <a:tr h="453641">
                <a:tc>
                  <a:txBody>
                    <a:bodyPr/>
                    <a:lstStyle/>
                    <a:p>
                      <a:r>
                        <a:rPr lang="en-US" dirty="0"/>
                        <a:t>5</a:t>
                      </a:r>
                      <a:endParaRPr lang="en-IO" dirty="0"/>
                    </a:p>
                  </a:txBody>
                  <a:tcPr/>
                </a:tc>
                <a:tc>
                  <a:txBody>
                    <a:bodyPr/>
                    <a:lstStyle/>
                    <a:p>
                      <a:r>
                        <a:rPr lang="en-US" dirty="0"/>
                        <a:t>Deployment</a:t>
                      </a:r>
                      <a:endParaRPr lang="en-IO" dirty="0"/>
                    </a:p>
                  </a:txBody>
                  <a:tcPr/>
                </a:tc>
                <a:tc>
                  <a:txBody>
                    <a:bodyPr/>
                    <a:lstStyle/>
                    <a:p>
                      <a:r>
                        <a:rPr lang="en-US" dirty="0"/>
                        <a:t>1 weeks</a:t>
                      </a:r>
                      <a:endParaRPr lang="en-IO" dirty="0"/>
                    </a:p>
                  </a:txBody>
                  <a:tcPr/>
                </a:tc>
                <a:tc>
                  <a:txBody>
                    <a:bodyPr/>
                    <a:lstStyle/>
                    <a:p>
                      <a:endParaRPr lang="en-IO" dirty="0"/>
                    </a:p>
                  </a:txBody>
                  <a:tcPr/>
                </a:tc>
                <a:extLst>
                  <a:ext uri="{0D108BD9-81ED-4DB2-BD59-A6C34878D82A}">
                    <a16:rowId xmlns:a16="http://schemas.microsoft.com/office/drawing/2014/main" val="3110750358"/>
                  </a:ext>
                </a:extLst>
              </a:tr>
              <a:tr h="453641">
                <a:tc>
                  <a:txBody>
                    <a:bodyPr/>
                    <a:lstStyle/>
                    <a:p>
                      <a:r>
                        <a:rPr lang="en-US" dirty="0"/>
                        <a:t>6</a:t>
                      </a:r>
                      <a:endParaRPr lang="en-IO" dirty="0"/>
                    </a:p>
                  </a:txBody>
                  <a:tcPr/>
                </a:tc>
                <a:tc>
                  <a:txBody>
                    <a:bodyPr/>
                    <a:lstStyle/>
                    <a:p>
                      <a:r>
                        <a:rPr lang="en-US" dirty="0"/>
                        <a:t>Project Review</a:t>
                      </a:r>
                      <a:endParaRPr lang="en-IO" dirty="0"/>
                    </a:p>
                  </a:txBody>
                  <a:tcPr/>
                </a:tc>
                <a:tc>
                  <a:txBody>
                    <a:bodyPr/>
                    <a:lstStyle/>
                    <a:p>
                      <a:r>
                        <a:rPr lang="en-US" dirty="0"/>
                        <a:t>1 weeks</a:t>
                      </a:r>
                      <a:endParaRPr lang="en-IO" dirty="0"/>
                    </a:p>
                  </a:txBody>
                  <a:tcPr/>
                </a:tc>
                <a:tc>
                  <a:txBody>
                    <a:bodyPr/>
                    <a:lstStyle/>
                    <a:p>
                      <a:endParaRPr lang="en-IO" dirty="0"/>
                    </a:p>
                  </a:txBody>
                  <a:tcPr/>
                </a:tc>
                <a:extLst>
                  <a:ext uri="{0D108BD9-81ED-4DB2-BD59-A6C34878D82A}">
                    <a16:rowId xmlns:a16="http://schemas.microsoft.com/office/drawing/2014/main" val="3507528532"/>
                  </a:ext>
                </a:extLst>
              </a:tr>
            </a:tbl>
          </a:graphicData>
        </a:graphic>
      </p:graphicFrame>
    </p:spTree>
    <p:extLst>
      <p:ext uri="{BB962C8B-B14F-4D97-AF65-F5344CB8AC3E}">
        <p14:creationId xmlns:p14="http://schemas.microsoft.com/office/powerpoint/2010/main" val="212259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a:normAutofit/>
          </a:bodyPr>
          <a:lstStyle/>
          <a:p>
            <a:r>
              <a:rPr lang="en-US" dirty="0"/>
              <a:t>Overview</a:t>
            </a:r>
          </a:p>
          <a:p>
            <a:r>
              <a:rPr lang="en-US" dirty="0"/>
              <a:t>Objectives</a:t>
            </a:r>
          </a:p>
          <a:p>
            <a:r>
              <a:rPr lang="en-US" dirty="0"/>
              <a:t>Scope of the project</a:t>
            </a:r>
          </a:p>
          <a:p>
            <a:r>
              <a:rPr lang="en-US" dirty="0"/>
              <a:t>Requirement Analysis</a:t>
            </a:r>
          </a:p>
          <a:p>
            <a:r>
              <a:rPr lang="en-US" dirty="0"/>
              <a:t>User Story Creation</a:t>
            </a:r>
          </a:p>
          <a:p>
            <a:r>
              <a:rPr lang="en-US" dirty="0"/>
              <a:t>Use Case Diagram</a:t>
            </a:r>
          </a:p>
          <a:p>
            <a:r>
              <a:rPr lang="en-US" dirty="0"/>
              <a:t>Activity Diagram</a:t>
            </a:r>
          </a:p>
        </p:txBody>
      </p:sp>
      <p:sp>
        <p:nvSpPr>
          <p:cNvPr id="4" name="Content Placeholder 3">
            <a:extLst>
              <a:ext uri="{FF2B5EF4-FFF2-40B4-BE49-F238E27FC236}">
                <a16:creationId xmlns:a16="http://schemas.microsoft.com/office/drawing/2014/main" id="{6541D24C-3B12-40F8-A52D-75C0F75B1277}"/>
              </a:ext>
            </a:extLst>
          </p:cNvPr>
          <p:cNvSpPr>
            <a:spLocks noGrp="1"/>
          </p:cNvSpPr>
          <p:nvPr>
            <p:ph sz="half" idx="2"/>
          </p:nvPr>
        </p:nvSpPr>
        <p:spPr/>
        <p:txBody>
          <a:bodyPr/>
          <a:lstStyle/>
          <a:p>
            <a:r>
              <a:rPr lang="en-US" dirty="0"/>
              <a:t>Class Diagram</a:t>
            </a:r>
          </a:p>
          <a:p>
            <a:r>
              <a:rPr lang="en-US" dirty="0"/>
              <a:t>CRC Card</a:t>
            </a:r>
          </a:p>
          <a:p>
            <a:r>
              <a:rPr lang="en-US" dirty="0"/>
              <a:t>Project planning &amp; Scheduling</a:t>
            </a:r>
          </a:p>
          <a:p>
            <a:r>
              <a:rPr lang="en-US" dirty="0"/>
              <a:t>Testing</a:t>
            </a:r>
          </a:p>
          <a:p>
            <a:r>
              <a:rPr lang="en-US" dirty="0"/>
              <a:t>Front-End Design</a:t>
            </a:r>
          </a:p>
          <a:p>
            <a:r>
              <a:rPr lang="en-US" dirty="0"/>
              <a:t>Conclusion</a:t>
            </a:r>
          </a:p>
          <a:p>
            <a:endParaRPr lang="en-IO"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120D-1247-4F95-9FE2-C1A864361F62}"/>
              </a:ext>
            </a:extLst>
          </p:cNvPr>
          <p:cNvSpPr>
            <a:spLocks noGrp="1"/>
          </p:cNvSpPr>
          <p:nvPr>
            <p:ph type="title"/>
          </p:nvPr>
        </p:nvSpPr>
        <p:spPr/>
        <p:txBody>
          <a:bodyPr/>
          <a:lstStyle/>
          <a:p>
            <a:r>
              <a:rPr lang="en-US" dirty="0"/>
              <a:t>Designing(user interface)</a:t>
            </a:r>
            <a:endParaRPr lang="en-IO" dirty="0"/>
          </a:p>
        </p:txBody>
      </p:sp>
      <p:pic>
        <p:nvPicPr>
          <p:cNvPr id="6" name="Content Placeholder 5">
            <a:extLst>
              <a:ext uri="{FF2B5EF4-FFF2-40B4-BE49-F238E27FC236}">
                <a16:creationId xmlns:a16="http://schemas.microsoft.com/office/drawing/2014/main" id="{729917C3-C2E1-44FB-BF7F-13F8FA310D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0400" y="2708920"/>
            <a:ext cx="5077000" cy="3072800"/>
          </a:xfrm>
        </p:spPr>
      </p:pic>
      <p:pic>
        <p:nvPicPr>
          <p:cNvPr id="8" name="Content Placeholder 7">
            <a:extLst>
              <a:ext uri="{FF2B5EF4-FFF2-40B4-BE49-F238E27FC236}">
                <a16:creationId xmlns:a16="http://schemas.microsoft.com/office/drawing/2014/main" id="{701969F8-F754-41F3-9C76-CB063CB21B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2" y="2708920"/>
            <a:ext cx="4917507" cy="3007320"/>
          </a:xfrm>
        </p:spPr>
      </p:pic>
    </p:spTree>
    <p:extLst>
      <p:ext uri="{BB962C8B-B14F-4D97-AF65-F5344CB8AC3E}">
        <p14:creationId xmlns:p14="http://schemas.microsoft.com/office/powerpoint/2010/main" val="152327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2AF2-3D9A-437D-A28B-CF04BF8AFBE5}"/>
              </a:ext>
            </a:extLst>
          </p:cNvPr>
          <p:cNvSpPr>
            <a:spLocks noGrp="1"/>
          </p:cNvSpPr>
          <p:nvPr>
            <p:ph type="title"/>
          </p:nvPr>
        </p:nvSpPr>
        <p:spPr/>
        <p:txBody>
          <a:bodyPr/>
          <a:lstStyle/>
          <a:p>
            <a:r>
              <a:rPr lang="en-US" dirty="0"/>
              <a:t>User Interface</a:t>
            </a:r>
            <a:endParaRPr lang="en-IO" dirty="0"/>
          </a:p>
        </p:txBody>
      </p:sp>
      <p:pic>
        <p:nvPicPr>
          <p:cNvPr id="6" name="Content Placeholder 5">
            <a:extLst>
              <a:ext uri="{FF2B5EF4-FFF2-40B4-BE49-F238E27FC236}">
                <a16:creationId xmlns:a16="http://schemas.microsoft.com/office/drawing/2014/main" id="{D21C77AA-7E4A-4292-8CAC-4DB2D37187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2528420"/>
            <a:ext cx="4800600" cy="3169584"/>
          </a:xfrm>
        </p:spPr>
      </p:pic>
      <p:pic>
        <p:nvPicPr>
          <p:cNvPr id="8" name="Content Placeholder 7">
            <a:extLst>
              <a:ext uri="{FF2B5EF4-FFF2-40B4-BE49-F238E27FC236}">
                <a16:creationId xmlns:a16="http://schemas.microsoft.com/office/drawing/2014/main" id="{E4EB27D2-A126-4CA9-98D9-A0057B493A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2528421"/>
            <a:ext cx="4800600" cy="3169584"/>
          </a:xfrm>
        </p:spPr>
      </p:pic>
    </p:spTree>
    <p:extLst>
      <p:ext uri="{BB962C8B-B14F-4D97-AF65-F5344CB8AC3E}">
        <p14:creationId xmlns:p14="http://schemas.microsoft.com/office/powerpoint/2010/main" val="376705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239E-0342-4E2E-BFEF-CDD32B6DB217}"/>
              </a:ext>
            </a:extLst>
          </p:cNvPr>
          <p:cNvSpPr>
            <a:spLocks noGrp="1"/>
          </p:cNvSpPr>
          <p:nvPr>
            <p:ph type="title"/>
          </p:nvPr>
        </p:nvSpPr>
        <p:spPr/>
        <p:txBody>
          <a:bodyPr/>
          <a:lstStyle/>
          <a:p>
            <a:r>
              <a:rPr lang="en-US" dirty="0"/>
              <a:t>Database</a:t>
            </a:r>
            <a:endParaRPr lang="en-IO" dirty="0"/>
          </a:p>
        </p:txBody>
      </p:sp>
      <p:pic>
        <p:nvPicPr>
          <p:cNvPr id="6" name="Content Placeholder 5">
            <a:extLst>
              <a:ext uri="{FF2B5EF4-FFF2-40B4-BE49-F238E27FC236}">
                <a16:creationId xmlns:a16="http://schemas.microsoft.com/office/drawing/2014/main" id="{7F99FDA1-8A96-4A82-815E-C508891D8B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061" y="1916832"/>
            <a:ext cx="9562879" cy="4104456"/>
          </a:xfrm>
        </p:spPr>
      </p:pic>
    </p:spTree>
    <p:extLst>
      <p:ext uri="{BB962C8B-B14F-4D97-AF65-F5344CB8AC3E}">
        <p14:creationId xmlns:p14="http://schemas.microsoft.com/office/powerpoint/2010/main" val="5291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C038-ED77-4435-9908-B22C7E55386D}"/>
              </a:ext>
            </a:extLst>
          </p:cNvPr>
          <p:cNvSpPr>
            <a:spLocks noGrp="1"/>
          </p:cNvSpPr>
          <p:nvPr>
            <p:ph type="title"/>
          </p:nvPr>
        </p:nvSpPr>
        <p:spPr>
          <a:xfrm>
            <a:off x="1066800" y="65354"/>
            <a:ext cx="10058400" cy="1325563"/>
          </a:xfrm>
        </p:spPr>
        <p:txBody>
          <a:bodyPr/>
          <a:lstStyle/>
          <a:p>
            <a:r>
              <a:rPr lang="en-US" dirty="0"/>
              <a:t>Testing(Volunteer Registration and Login)</a:t>
            </a:r>
            <a:endParaRPr lang="en-IO" dirty="0"/>
          </a:p>
        </p:txBody>
      </p:sp>
      <p:graphicFrame>
        <p:nvGraphicFramePr>
          <p:cNvPr id="5" name="Content Placeholder 4">
            <a:extLst>
              <a:ext uri="{FF2B5EF4-FFF2-40B4-BE49-F238E27FC236}">
                <a16:creationId xmlns:a16="http://schemas.microsoft.com/office/drawing/2014/main" id="{ED8DC281-430E-434A-B777-75B39FC6890C}"/>
              </a:ext>
            </a:extLst>
          </p:cNvPr>
          <p:cNvGraphicFramePr>
            <a:graphicFrameLocks noGrp="1"/>
          </p:cNvGraphicFramePr>
          <p:nvPr>
            <p:ph sz="half" idx="1"/>
            <p:extLst>
              <p:ext uri="{D42A27DB-BD31-4B8C-83A1-F6EECF244321}">
                <p14:modId xmlns:p14="http://schemas.microsoft.com/office/powerpoint/2010/main" val="2628797805"/>
              </p:ext>
            </p:extLst>
          </p:nvPr>
        </p:nvGraphicFramePr>
        <p:xfrm>
          <a:off x="1127125" y="2859436"/>
          <a:ext cx="4679950" cy="2036634"/>
        </p:xfrm>
        <a:graphic>
          <a:graphicData uri="http://schemas.openxmlformats.org/drawingml/2006/table">
            <a:tbl>
              <a:tblPr firstRow="1" firstCol="1" bandRow="1">
                <a:tableStyleId>{21E4AEA4-8DFA-4A89-87EB-49C32662AFE0}</a:tableStyleId>
              </a:tblPr>
              <a:tblGrid>
                <a:gridCol w="991048">
                  <a:extLst>
                    <a:ext uri="{9D8B030D-6E8A-4147-A177-3AD203B41FA5}">
                      <a16:colId xmlns:a16="http://schemas.microsoft.com/office/drawing/2014/main" val="3595227579"/>
                    </a:ext>
                  </a:extLst>
                </a:gridCol>
                <a:gridCol w="3688902">
                  <a:extLst>
                    <a:ext uri="{9D8B030D-6E8A-4147-A177-3AD203B41FA5}">
                      <a16:colId xmlns:a16="http://schemas.microsoft.com/office/drawing/2014/main" val="1066897364"/>
                    </a:ext>
                  </a:extLst>
                </a:gridCol>
              </a:tblGrid>
              <a:tr h="199902">
                <a:tc>
                  <a:txBody>
                    <a:bodyPr/>
                    <a:lstStyle/>
                    <a:p>
                      <a:pPr>
                        <a:lnSpc>
                          <a:spcPct val="107000"/>
                        </a:lnSpc>
                        <a:spcAft>
                          <a:spcPts val="800"/>
                        </a:spcAft>
                      </a:pPr>
                      <a:r>
                        <a:rPr lang="en-US" sz="1100">
                          <a:effectLst/>
                        </a:rPr>
                        <a:t>Test Case ID</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TC-01</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5547141"/>
                  </a:ext>
                </a:extLst>
              </a:tr>
              <a:tr h="199902">
                <a:tc>
                  <a:txBody>
                    <a:bodyPr/>
                    <a:lstStyle/>
                    <a:p>
                      <a:pPr>
                        <a:lnSpc>
                          <a:spcPct val="107000"/>
                        </a:lnSpc>
                        <a:spcAft>
                          <a:spcPts val="800"/>
                        </a:spcAft>
                      </a:pPr>
                      <a:r>
                        <a:rPr lang="en-US" sz="1100">
                          <a:effectLst/>
                        </a:rPr>
                        <a:t>Description</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b="0" dirty="0">
                          <a:effectLst/>
                          <a:latin typeface="+mj-lt"/>
                        </a:rPr>
                        <a:t>Verify that a volunteer can register successfully.</a:t>
                      </a:r>
                      <a:endParaRPr lang="en-IO" sz="11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0262925"/>
                  </a:ext>
                </a:extLst>
              </a:tr>
              <a:tr h="199902">
                <a:tc>
                  <a:txBody>
                    <a:bodyPr/>
                    <a:lstStyle/>
                    <a:p>
                      <a:pPr>
                        <a:lnSpc>
                          <a:spcPct val="107000"/>
                        </a:lnSpc>
                        <a:spcAft>
                          <a:spcPts val="800"/>
                        </a:spcAft>
                      </a:pPr>
                      <a:r>
                        <a:rPr lang="en-US" sz="1100">
                          <a:effectLst/>
                        </a:rPr>
                        <a:t>Precondition</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b="0" dirty="0">
                          <a:effectLst/>
                          <a:latin typeface="+mj-lt"/>
                        </a:rPr>
                        <a:t>The registration form is accessible</a:t>
                      </a:r>
                      <a:endParaRPr lang="en-IO" sz="11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3848932"/>
                  </a:ext>
                </a:extLst>
              </a:tr>
              <a:tr h="616316">
                <a:tc>
                  <a:txBody>
                    <a:bodyPr/>
                    <a:lstStyle/>
                    <a:p>
                      <a:pPr>
                        <a:lnSpc>
                          <a:spcPct val="107000"/>
                        </a:lnSpc>
                        <a:spcAft>
                          <a:spcPts val="800"/>
                        </a:spcAft>
                      </a:pPr>
                      <a:r>
                        <a:rPr lang="en-US" sz="1100">
                          <a:effectLst/>
                        </a:rPr>
                        <a:t>Test Steps</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b="0" dirty="0">
                          <a:effectLst/>
                          <a:latin typeface="+mj-lt"/>
                        </a:rPr>
                        <a:t>1. Navigate to the registration page. &lt;</a:t>
                      </a:r>
                      <a:r>
                        <a:rPr lang="en-US" sz="1100" b="0" dirty="0" err="1">
                          <a:effectLst/>
                          <a:latin typeface="+mj-lt"/>
                        </a:rPr>
                        <a:t>br</a:t>
                      </a:r>
                      <a:r>
                        <a:rPr lang="en-US" sz="1100" b="0" dirty="0">
                          <a:effectLst/>
                          <a:latin typeface="+mj-lt"/>
                        </a:rPr>
                        <a:t>&gt; 2. Fill in the required fields (Name, Email, Blood Type, etc.). &lt;</a:t>
                      </a:r>
                      <a:r>
                        <a:rPr lang="en-US" sz="1100" b="0" dirty="0" err="1">
                          <a:effectLst/>
                          <a:latin typeface="+mj-lt"/>
                        </a:rPr>
                        <a:t>br</a:t>
                      </a:r>
                      <a:r>
                        <a:rPr lang="en-US" sz="1100" b="0" dirty="0">
                          <a:effectLst/>
                          <a:latin typeface="+mj-lt"/>
                        </a:rPr>
                        <a:t>&gt; 3. Click the "Submit" button.</a:t>
                      </a:r>
                      <a:endParaRPr lang="en-IO" sz="11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1989808"/>
                  </a:ext>
                </a:extLst>
              </a:tr>
              <a:tr h="410306">
                <a:tc>
                  <a:txBody>
                    <a:bodyPr/>
                    <a:lstStyle/>
                    <a:p>
                      <a:pPr>
                        <a:lnSpc>
                          <a:spcPct val="107000"/>
                        </a:lnSpc>
                        <a:spcAft>
                          <a:spcPts val="800"/>
                        </a:spcAft>
                      </a:pPr>
                      <a:r>
                        <a:rPr lang="en-US" sz="1100">
                          <a:effectLst/>
                        </a:rPr>
                        <a:t>Expected Results</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b="0" dirty="0">
                          <a:effectLst/>
                          <a:latin typeface="+mj-lt"/>
                        </a:rPr>
                        <a:t>The volunteer receives a confirmation email and a success message is displayed on the screen.</a:t>
                      </a:r>
                      <a:endParaRPr lang="en-IO" sz="11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450449"/>
                  </a:ext>
                </a:extLst>
              </a:tr>
              <a:tr h="410306">
                <a:tc>
                  <a:txBody>
                    <a:bodyPr/>
                    <a:lstStyle/>
                    <a:p>
                      <a:pPr>
                        <a:lnSpc>
                          <a:spcPct val="107000"/>
                        </a:lnSpc>
                        <a:spcAft>
                          <a:spcPts val="800"/>
                        </a:spcAft>
                      </a:pPr>
                      <a:r>
                        <a:rPr lang="en-US" sz="1100">
                          <a:effectLst/>
                        </a:rPr>
                        <a:t>Actual Results</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b="0" dirty="0">
                          <a:effectLst/>
                          <a:latin typeface="+mj-lt"/>
                          <a:ea typeface="Calibri" panose="020F0502020204030204" pitchFamily="34" charset="0"/>
                          <a:cs typeface="Times New Roman" panose="02020603050405020304" pitchFamily="18" charset="0"/>
                        </a:rPr>
                        <a:t>To be filled After Testing</a:t>
                      </a:r>
                      <a:endParaRPr lang="en-IO" sz="11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418738"/>
                  </a:ext>
                </a:extLst>
              </a:tr>
            </a:tbl>
          </a:graphicData>
        </a:graphic>
      </p:graphicFrame>
      <p:graphicFrame>
        <p:nvGraphicFramePr>
          <p:cNvPr id="7" name="Content Placeholder 6">
            <a:extLst>
              <a:ext uri="{FF2B5EF4-FFF2-40B4-BE49-F238E27FC236}">
                <a16:creationId xmlns:a16="http://schemas.microsoft.com/office/drawing/2014/main" id="{0C66B315-7973-4B68-9AB3-CC4C4203A4E1}"/>
              </a:ext>
            </a:extLst>
          </p:cNvPr>
          <p:cNvGraphicFramePr>
            <a:graphicFrameLocks noGrp="1"/>
          </p:cNvGraphicFramePr>
          <p:nvPr>
            <p:ph sz="half" idx="2"/>
            <p:extLst>
              <p:ext uri="{D42A27DB-BD31-4B8C-83A1-F6EECF244321}">
                <p14:modId xmlns:p14="http://schemas.microsoft.com/office/powerpoint/2010/main" val="1016390585"/>
              </p:ext>
            </p:extLst>
          </p:nvPr>
        </p:nvGraphicFramePr>
        <p:xfrm>
          <a:off x="6384925" y="2859436"/>
          <a:ext cx="4679950" cy="2030709"/>
        </p:xfrm>
        <a:graphic>
          <a:graphicData uri="http://schemas.openxmlformats.org/drawingml/2006/table">
            <a:tbl>
              <a:tblPr firstRow="1" firstCol="1" bandRow="1">
                <a:tableStyleId>{21E4AEA4-8DFA-4A89-87EB-49C32662AFE0}</a:tableStyleId>
              </a:tblPr>
              <a:tblGrid>
                <a:gridCol w="991048">
                  <a:extLst>
                    <a:ext uri="{9D8B030D-6E8A-4147-A177-3AD203B41FA5}">
                      <a16:colId xmlns:a16="http://schemas.microsoft.com/office/drawing/2014/main" val="3670679239"/>
                    </a:ext>
                  </a:extLst>
                </a:gridCol>
                <a:gridCol w="3688902">
                  <a:extLst>
                    <a:ext uri="{9D8B030D-6E8A-4147-A177-3AD203B41FA5}">
                      <a16:colId xmlns:a16="http://schemas.microsoft.com/office/drawing/2014/main" val="3427199319"/>
                    </a:ext>
                  </a:extLst>
                </a:gridCol>
              </a:tblGrid>
              <a:tr h="221751">
                <a:tc>
                  <a:txBody>
                    <a:bodyPr/>
                    <a:lstStyle/>
                    <a:p>
                      <a:pPr>
                        <a:lnSpc>
                          <a:spcPct val="107000"/>
                        </a:lnSpc>
                        <a:spcAft>
                          <a:spcPts val="800"/>
                        </a:spcAft>
                      </a:pPr>
                      <a:r>
                        <a:rPr lang="en-US" sz="1100">
                          <a:effectLst/>
                        </a:rPr>
                        <a:t>Test Case ID</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TC-02</a:t>
                      </a:r>
                      <a:endParaRPr lang="en-I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4742692"/>
                  </a:ext>
                </a:extLst>
              </a:tr>
              <a:tr h="221751">
                <a:tc>
                  <a:txBody>
                    <a:bodyPr/>
                    <a:lstStyle/>
                    <a:p>
                      <a:pPr>
                        <a:lnSpc>
                          <a:spcPct val="107000"/>
                        </a:lnSpc>
                        <a:spcAft>
                          <a:spcPts val="800"/>
                        </a:spcAft>
                      </a:pPr>
                      <a:r>
                        <a:rPr lang="en-US" sz="1100">
                          <a:effectLst/>
                        </a:rPr>
                        <a:t>Description</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Verify that a volunteer can log in successfully.</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237356"/>
                  </a:ext>
                </a:extLst>
              </a:tr>
              <a:tr h="221751">
                <a:tc>
                  <a:txBody>
                    <a:bodyPr/>
                    <a:lstStyle/>
                    <a:p>
                      <a:pPr>
                        <a:lnSpc>
                          <a:spcPct val="107000"/>
                        </a:lnSpc>
                        <a:spcAft>
                          <a:spcPts val="800"/>
                        </a:spcAft>
                      </a:pPr>
                      <a:r>
                        <a:rPr lang="en-US" sz="1100">
                          <a:effectLst/>
                        </a:rPr>
                        <a:t>Precondition</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The volunteer is registered and has valid credentials.</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700896"/>
                  </a:ext>
                </a:extLst>
              </a:tr>
              <a:tr h="455152">
                <a:tc>
                  <a:txBody>
                    <a:bodyPr/>
                    <a:lstStyle/>
                    <a:p>
                      <a:pPr>
                        <a:lnSpc>
                          <a:spcPct val="107000"/>
                        </a:lnSpc>
                        <a:spcAft>
                          <a:spcPts val="800"/>
                        </a:spcAft>
                      </a:pPr>
                      <a:r>
                        <a:rPr lang="en-US" sz="1100">
                          <a:effectLst/>
                        </a:rPr>
                        <a:t>Test Steps</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1. Navigate to the login page. &lt;br&gt; 2. Enter the registered email and password. &lt;br&gt; 3. Click the "Login" button.</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8365394"/>
                  </a:ext>
                </a:extLst>
              </a:tr>
              <a:tr h="455152">
                <a:tc>
                  <a:txBody>
                    <a:bodyPr/>
                    <a:lstStyle/>
                    <a:p>
                      <a:pPr>
                        <a:lnSpc>
                          <a:spcPct val="107000"/>
                        </a:lnSpc>
                        <a:spcAft>
                          <a:spcPts val="800"/>
                        </a:spcAft>
                      </a:pPr>
                      <a:r>
                        <a:rPr lang="en-US" sz="1100">
                          <a:effectLst/>
                        </a:rPr>
                        <a:t>Expected Results</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The volunteer is redirected to the dashboard.</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583317"/>
                  </a:ext>
                </a:extLst>
              </a:tr>
              <a:tr h="455152">
                <a:tc>
                  <a:txBody>
                    <a:bodyPr/>
                    <a:lstStyle/>
                    <a:p>
                      <a:pPr>
                        <a:lnSpc>
                          <a:spcPct val="107000"/>
                        </a:lnSpc>
                        <a:spcAft>
                          <a:spcPts val="800"/>
                        </a:spcAft>
                      </a:pPr>
                      <a:r>
                        <a:rPr lang="en-US" sz="1100">
                          <a:effectLst/>
                        </a:rPr>
                        <a:t>Actual Results</a:t>
                      </a:r>
                      <a:endParaRPr lang="en-I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kern="1200" dirty="0">
                          <a:solidFill>
                            <a:schemeClr val="dk1"/>
                          </a:solidFill>
                          <a:effectLst/>
                          <a:latin typeface="+mn-lt"/>
                          <a:ea typeface="+mn-ea"/>
                          <a:cs typeface="+mn-cs"/>
                        </a:rPr>
                        <a:t>To be filled after testing</a:t>
                      </a:r>
                      <a:endParaRPr lang="en-IO" sz="1100" dirty="0"/>
                    </a:p>
                  </a:txBody>
                  <a:tcPr marL="68580" marR="68580" marT="0" marB="0"/>
                </a:tc>
                <a:extLst>
                  <a:ext uri="{0D108BD9-81ED-4DB2-BD59-A6C34878D82A}">
                    <a16:rowId xmlns:a16="http://schemas.microsoft.com/office/drawing/2014/main" val="562954387"/>
                  </a:ext>
                </a:extLst>
              </a:tr>
            </a:tbl>
          </a:graphicData>
        </a:graphic>
      </p:graphicFrame>
    </p:spTree>
    <p:extLst>
      <p:ext uri="{BB962C8B-B14F-4D97-AF65-F5344CB8AC3E}">
        <p14:creationId xmlns:p14="http://schemas.microsoft.com/office/powerpoint/2010/main" val="1189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8EF5-A05F-498B-B7D7-429CD71D2B11}"/>
              </a:ext>
            </a:extLst>
          </p:cNvPr>
          <p:cNvSpPr>
            <a:spLocks noGrp="1"/>
          </p:cNvSpPr>
          <p:nvPr>
            <p:ph type="title"/>
          </p:nvPr>
        </p:nvSpPr>
        <p:spPr/>
        <p:txBody>
          <a:bodyPr/>
          <a:lstStyle/>
          <a:p>
            <a:r>
              <a:rPr lang="en-US" dirty="0"/>
              <a:t>Testing(</a:t>
            </a:r>
            <a:r>
              <a:rPr lang="en-US" dirty="0" err="1"/>
              <a:t>donationLogin</a:t>
            </a:r>
            <a:r>
              <a:rPr lang="en-US" dirty="0"/>
              <a:t> &amp; request submission)</a:t>
            </a:r>
            <a:endParaRPr lang="en-IO" dirty="0"/>
          </a:p>
        </p:txBody>
      </p:sp>
      <p:graphicFrame>
        <p:nvGraphicFramePr>
          <p:cNvPr id="5" name="Content Placeholder 4">
            <a:extLst>
              <a:ext uri="{FF2B5EF4-FFF2-40B4-BE49-F238E27FC236}">
                <a16:creationId xmlns:a16="http://schemas.microsoft.com/office/drawing/2014/main" id="{246F9879-B5C5-400B-A385-362FA38B0173}"/>
              </a:ext>
            </a:extLst>
          </p:cNvPr>
          <p:cNvGraphicFramePr>
            <a:graphicFrameLocks noGrp="1"/>
          </p:cNvGraphicFramePr>
          <p:nvPr>
            <p:ph sz="half" idx="1"/>
            <p:extLst>
              <p:ext uri="{D42A27DB-BD31-4B8C-83A1-F6EECF244321}">
                <p14:modId xmlns:p14="http://schemas.microsoft.com/office/powerpoint/2010/main" val="1430228181"/>
              </p:ext>
            </p:extLst>
          </p:nvPr>
        </p:nvGraphicFramePr>
        <p:xfrm>
          <a:off x="1127125" y="3149567"/>
          <a:ext cx="4679950" cy="1892619"/>
        </p:xfrm>
        <a:graphic>
          <a:graphicData uri="http://schemas.openxmlformats.org/drawingml/2006/table">
            <a:tbl>
              <a:tblPr firstRow="1" firstCol="1" bandRow="1">
                <a:tableStyleId>{21E4AEA4-8DFA-4A89-87EB-49C32662AFE0}</a:tableStyleId>
              </a:tblPr>
              <a:tblGrid>
                <a:gridCol w="991048">
                  <a:extLst>
                    <a:ext uri="{9D8B030D-6E8A-4147-A177-3AD203B41FA5}">
                      <a16:colId xmlns:a16="http://schemas.microsoft.com/office/drawing/2014/main" val="1343260386"/>
                    </a:ext>
                  </a:extLst>
                </a:gridCol>
                <a:gridCol w="3688902">
                  <a:extLst>
                    <a:ext uri="{9D8B030D-6E8A-4147-A177-3AD203B41FA5}">
                      <a16:colId xmlns:a16="http://schemas.microsoft.com/office/drawing/2014/main" val="3242957845"/>
                    </a:ext>
                  </a:extLst>
                </a:gridCol>
              </a:tblGrid>
              <a:tr h="0">
                <a:tc>
                  <a:txBody>
                    <a:bodyPr/>
                    <a:lstStyle/>
                    <a:p>
                      <a:pPr>
                        <a:lnSpc>
                          <a:spcPct val="107000"/>
                        </a:lnSpc>
                        <a:spcAft>
                          <a:spcPts val="800"/>
                        </a:spcAft>
                      </a:pPr>
                      <a:r>
                        <a:rPr lang="en-US" sz="1100">
                          <a:effectLst/>
                          <a:latin typeface="+mj-lt"/>
                        </a:rPr>
                        <a:t>Test Case ID</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mj-lt"/>
                        </a:rPr>
                        <a:t>TC-03</a:t>
                      </a:r>
                      <a:endParaRPr lang="en-IO"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67765"/>
                  </a:ext>
                </a:extLst>
              </a:tr>
              <a:tr h="0">
                <a:tc>
                  <a:txBody>
                    <a:bodyPr/>
                    <a:lstStyle/>
                    <a:p>
                      <a:pPr>
                        <a:lnSpc>
                          <a:spcPct val="107000"/>
                        </a:lnSpc>
                        <a:spcAft>
                          <a:spcPts val="800"/>
                        </a:spcAft>
                      </a:pPr>
                      <a:r>
                        <a:rPr lang="en-US" sz="1100">
                          <a:effectLst/>
                          <a:latin typeface="+mj-lt"/>
                        </a:rPr>
                        <a:t>Description</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mj-lt"/>
                        </a:rPr>
                        <a:t>Verify that a volunteer can log in successfully.</a:t>
                      </a:r>
                      <a:endParaRPr lang="en-IO"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8740905"/>
                  </a:ext>
                </a:extLst>
              </a:tr>
              <a:tr h="0">
                <a:tc>
                  <a:txBody>
                    <a:bodyPr/>
                    <a:lstStyle/>
                    <a:p>
                      <a:pPr>
                        <a:lnSpc>
                          <a:spcPct val="107000"/>
                        </a:lnSpc>
                        <a:spcAft>
                          <a:spcPts val="800"/>
                        </a:spcAft>
                      </a:pPr>
                      <a:r>
                        <a:rPr lang="en-US" sz="1100">
                          <a:effectLst/>
                          <a:latin typeface="+mj-lt"/>
                        </a:rPr>
                        <a:t>Precondition</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mj-lt"/>
                        </a:rPr>
                        <a:t>The volunteer is registered and has valid credentials.</a:t>
                      </a:r>
                      <a:endParaRPr lang="en-IO"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0976187"/>
                  </a:ext>
                </a:extLst>
              </a:tr>
              <a:tr h="0">
                <a:tc>
                  <a:txBody>
                    <a:bodyPr/>
                    <a:lstStyle/>
                    <a:p>
                      <a:pPr>
                        <a:lnSpc>
                          <a:spcPct val="107000"/>
                        </a:lnSpc>
                        <a:spcAft>
                          <a:spcPts val="800"/>
                        </a:spcAft>
                      </a:pPr>
                      <a:r>
                        <a:rPr lang="en-US" sz="1100">
                          <a:effectLst/>
                          <a:latin typeface="+mj-lt"/>
                        </a:rPr>
                        <a:t>Test Steps</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mj-lt"/>
                        </a:rPr>
                        <a:t>1. Navigate to the login page. &lt;br&gt; 2. Enter the registered email and password. &lt;br&gt; 3. Click the "Login" button.</a:t>
                      </a:r>
                      <a:endParaRPr lang="en-IO"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7548359"/>
                  </a:ext>
                </a:extLst>
              </a:tr>
              <a:tr h="0">
                <a:tc>
                  <a:txBody>
                    <a:bodyPr/>
                    <a:lstStyle/>
                    <a:p>
                      <a:pPr>
                        <a:lnSpc>
                          <a:spcPct val="107000"/>
                        </a:lnSpc>
                        <a:spcAft>
                          <a:spcPts val="800"/>
                        </a:spcAft>
                      </a:pPr>
                      <a:r>
                        <a:rPr lang="en-US" sz="1100">
                          <a:effectLst/>
                          <a:latin typeface="+mj-lt"/>
                        </a:rPr>
                        <a:t>Expected Results</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mj-lt"/>
                        </a:rPr>
                        <a:t>The volunteer is redirected to the dashboard.</a:t>
                      </a:r>
                      <a:endParaRPr lang="en-IO"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6551450"/>
                  </a:ext>
                </a:extLst>
              </a:tr>
              <a:tr h="0">
                <a:tc>
                  <a:txBody>
                    <a:bodyPr/>
                    <a:lstStyle/>
                    <a:p>
                      <a:pPr>
                        <a:lnSpc>
                          <a:spcPct val="107000"/>
                        </a:lnSpc>
                        <a:spcAft>
                          <a:spcPts val="800"/>
                        </a:spcAft>
                      </a:pPr>
                      <a:r>
                        <a:rPr lang="en-US" sz="1100">
                          <a:effectLst/>
                          <a:latin typeface="+mj-lt"/>
                        </a:rPr>
                        <a:t>Actual Results</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b="1" dirty="0">
                          <a:effectLst/>
                          <a:latin typeface="+mj-lt"/>
                          <a:ea typeface="Calibri" panose="020F0502020204030204" pitchFamily="34" charset="0"/>
                          <a:cs typeface="Times New Roman" panose="02020603050405020304" pitchFamily="18" charset="0"/>
                        </a:rPr>
                        <a:t>The volunteer is redirected to the dashboard.</a:t>
                      </a:r>
                      <a:endParaRPr lang="en-IO"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5716143"/>
                  </a:ext>
                </a:extLst>
              </a:tr>
              <a:tr h="0">
                <a:tc>
                  <a:txBody>
                    <a:bodyPr/>
                    <a:lstStyle/>
                    <a:p>
                      <a:r>
                        <a:rPr lang="en-IO" sz="1100">
                          <a:effectLst/>
                          <a:latin typeface="+mj-lt"/>
                        </a:rPr>
                        <a:t>(To be filled after testing)   </a:t>
                      </a:r>
                      <a:endParaRPr lang="en-IO" sz="1100">
                        <a:effectLst/>
                        <a:latin typeface="+mj-lt"/>
                        <a:cs typeface="Times New Roman" panose="02020603050405020304" pitchFamily="18" charset="0"/>
                      </a:endParaRPr>
                    </a:p>
                  </a:txBody>
                  <a:tcPr marL="9525" marR="9525" marT="9525" marB="9525"/>
                </a:tc>
                <a:tc>
                  <a:txBody>
                    <a:bodyPr/>
                    <a:lstStyle/>
                    <a:p>
                      <a:r>
                        <a:rPr lang="en-US" sz="1100" dirty="0">
                          <a:latin typeface="+mj-lt"/>
                        </a:rPr>
                        <a:t>To be filled after testing</a:t>
                      </a:r>
                      <a:endParaRPr lang="en-IO" sz="1100" dirty="0">
                        <a:latin typeface="+mj-lt"/>
                      </a:endParaRPr>
                    </a:p>
                  </a:txBody>
                  <a:tcPr/>
                </a:tc>
                <a:extLst>
                  <a:ext uri="{0D108BD9-81ED-4DB2-BD59-A6C34878D82A}">
                    <a16:rowId xmlns:a16="http://schemas.microsoft.com/office/drawing/2014/main" val="1402661171"/>
                  </a:ext>
                </a:extLst>
              </a:tr>
            </a:tbl>
          </a:graphicData>
        </a:graphic>
      </p:graphicFrame>
      <p:graphicFrame>
        <p:nvGraphicFramePr>
          <p:cNvPr id="7" name="Content Placeholder 6">
            <a:extLst>
              <a:ext uri="{FF2B5EF4-FFF2-40B4-BE49-F238E27FC236}">
                <a16:creationId xmlns:a16="http://schemas.microsoft.com/office/drawing/2014/main" id="{4D3BFC52-C297-49F4-A09C-CAE942D6F6E8}"/>
              </a:ext>
            </a:extLst>
          </p:cNvPr>
          <p:cNvGraphicFramePr>
            <a:graphicFrameLocks noGrp="1"/>
          </p:cNvGraphicFramePr>
          <p:nvPr>
            <p:ph sz="half" idx="2"/>
            <p:extLst>
              <p:ext uri="{D42A27DB-BD31-4B8C-83A1-F6EECF244321}">
                <p14:modId xmlns:p14="http://schemas.microsoft.com/office/powerpoint/2010/main" val="2380875641"/>
              </p:ext>
            </p:extLst>
          </p:nvPr>
        </p:nvGraphicFramePr>
        <p:xfrm>
          <a:off x="6445250" y="3163640"/>
          <a:ext cx="4679950" cy="1734186"/>
        </p:xfrm>
        <a:graphic>
          <a:graphicData uri="http://schemas.openxmlformats.org/drawingml/2006/table">
            <a:tbl>
              <a:tblPr firstRow="1" firstCol="1" bandRow="1">
                <a:tableStyleId>{21E4AEA4-8DFA-4A89-87EB-49C32662AFE0}</a:tableStyleId>
              </a:tblPr>
              <a:tblGrid>
                <a:gridCol w="991048">
                  <a:extLst>
                    <a:ext uri="{9D8B030D-6E8A-4147-A177-3AD203B41FA5}">
                      <a16:colId xmlns:a16="http://schemas.microsoft.com/office/drawing/2014/main" val="3594713994"/>
                    </a:ext>
                  </a:extLst>
                </a:gridCol>
                <a:gridCol w="3688902">
                  <a:extLst>
                    <a:ext uri="{9D8B030D-6E8A-4147-A177-3AD203B41FA5}">
                      <a16:colId xmlns:a16="http://schemas.microsoft.com/office/drawing/2014/main" val="3986585073"/>
                    </a:ext>
                  </a:extLst>
                </a:gridCol>
              </a:tblGrid>
              <a:tr h="72008">
                <a:tc>
                  <a:txBody>
                    <a:bodyPr/>
                    <a:lstStyle/>
                    <a:p>
                      <a:pPr>
                        <a:lnSpc>
                          <a:spcPct val="107000"/>
                        </a:lnSpc>
                        <a:spcAft>
                          <a:spcPts val="800"/>
                        </a:spcAft>
                      </a:pPr>
                      <a:r>
                        <a:rPr lang="en-US" sz="1100">
                          <a:effectLst/>
                          <a:latin typeface="+mj-lt"/>
                        </a:rPr>
                        <a:t>Test Case ID</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mj-lt"/>
                        </a:rPr>
                        <a:t>TC-04</a:t>
                      </a:r>
                      <a:endParaRPr lang="en-IO"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7842180"/>
                  </a:ext>
                </a:extLst>
              </a:tr>
              <a:tr h="0">
                <a:tc>
                  <a:txBody>
                    <a:bodyPr/>
                    <a:lstStyle/>
                    <a:p>
                      <a:pPr>
                        <a:lnSpc>
                          <a:spcPct val="107000"/>
                        </a:lnSpc>
                        <a:spcAft>
                          <a:spcPts val="800"/>
                        </a:spcAft>
                      </a:pPr>
                      <a:r>
                        <a:rPr lang="en-US" sz="1100">
                          <a:effectLst/>
                          <a:latin typeface="+mj-lt"/>
                        </a:rPr>
                        <a:t>Description</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mj-lt"/>
                        </a:rPr>
                        <a:t>Verify that a volunteer can log a blood donation.</a:t>
                      </a:r>
                      <a:endParaRPr lang="en-IO"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359334"/>
                  </a:ext>
                </a:extLst>
              </a:tr>
              <a:tr h="0">
                <a:tc>
                  <a:txBody>
                    <a:bodyPr/>
                    <a:lstStyle/>
                    <a:p>
                      <a:pPr>
                        <a:lnSpc>
                          <a:spcPct val="107000"/>
                        </a:lnSpc>
                        <a:spcAft>
                          <a:spcPts val="800"/>
                        </a:spcAft>
                      </a:pPr>
                      <a:r>
                        <a:rPr lang="en-US" sz="1100">
                          <a:effectLst/>
                          <a:latin typeface="+mj-lt"/>
                        </a:rPr>
                        <a:t>Precondition</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r>
                        <a:rPr lang="en-US" sz="1100" dirty="0">
                          <a:latin typeface="+mj-lt"/>
                        </a:rPr>
                        <a:t>The requester is logged in</a:t>
                      </a:r>
                      <a:endParaRPr lang="en-IO" sz="1100" dirty="0">
                        <a:latin typeface="+mj-lt"/>
                      </a:endParaRPr>
                    </a:p>
                  </a:txBody>
                  <a:tcPr marL="68580" marR="68580" marT="0" marB="0"/>
                </a:tc>
                <a:extLst>
                  <a:ext uri="{0D108BD9-81ED-4DB2-BD59-A6C34878D82A}">
                    <a16:rowId xmlns:a16="http://schemas.microsoft.com/office/drawing/2014/main" val="1924380176"/>
                  </a:ext>
                </a:extLst>
              </a:tr>
              <a:tr h="0">
                <a:tc>
                  <a:txBody>
                    <a:bodyPr/>
                    <a:lstStyle/>
                    <a:p>
                      <a:pPr>
                        <a:lnSpc>
                          <a:spcPct val="107000"/>
                        </a:lnSpc>
                        <a:spcAft>
                          <a:spcPts val="800"/>
                        </a:spcAft>
                      </a:pPr>
                      <a:r>
                        <a:rPr lang="en-US" sz="1100">
                          <a:effectLst/>
                          <a:latin typeface="+mj-lt"/>
                        </a:rPr>
                        <a:t>Test Steps</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r>
                        <a:rPr lang="en-IO" sz="1100" dirty="0">
                          <a:effectLst/>
                          <a:latin typeface="+mj-lt"/>
                          <a:cs typeface="Times New Roman" panose="02020603050405020304" pitchFamily="18" charset="0"/>
                        </a:rPr>
                        <a:t>  The requester is logged in </a:t>
                      </a:r>
                    </a:p>
                  </a:txBody>
                  <a:tcPr marL="9525" marR="9525" marT="9525" marB="9525"/>
                </a:tc>
                <a:extLst>
                  <a:ext uri="{0D108BD9-81ED-4DB2-BD59-A6C34878D82A}">
                    <a16:rowId xmlns:a16="http://schemas.microsoft.com/office/drawing/2014/main" val="1656143634"/>
                  </a:ext>
                </a:extLst>
              </a:tr>
              <a:tr h="0">
                <a:tc>
                  <a:txBody>
                    <a:bodyPr/>
                    <a:lstStyle/>
                    <a:p>
                      <a:pPr>
                        <a:lnSpc>
                          <a:spcPct val="107000"/>
                        </a:lnSpc>
                        <a:spcAft>
                          <a:spcPts val="800"/>
                        </a:spcAft>
                      </a:pPr>
                      <a:r>
                        <a:rPr lang="en-US" sz="1100">
                          <a:effectLst/>
                          <a:latin typeface="+mj-lt"/>
                        </a:rPr>
                        <a:t>Expected Results</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mj-lt"/>
                        </a:rPr>
                        <a:t>The donation details are saved, and a confirmation message is displayed.</a:t>
                      </a:r>
                      <a:endParaRPr lang="en-IO"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734176"/>
                  </a:ext>
                </a:extLst>
              </a:tr>
              <a:tr h="0">
                <a:tc>
                  <a:txBody>
                    <a:bodyPr/>
                    <a:lstStyle/>
                    <a:p>
                      <a:pPr>
                        <a:lnSpc>
                          <a:spcPct val="107000"/>
                        </a:lnSpc>
                        <a:spcAft>
                          <a:spcPts val="800"/>
                        </a:spcAft>
                      </a:pPr>
                      <a:r>
                        <a:rPr lang="en-US" sz="1100">
                          <a:effectLst/>
                          <a:latin typeface="+mj-lt"/>
                        </a:rPr>
                        <a:t>Actual Results</a:t>
                      </a:r>
                      <a:endParaRPr lang="en-IO"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r>
                        <a:rPr lang="en-US" sz="1100" kern="1200" dirty="0">
                          <a:solidFill>
                            <a:schemeClr val="dk1"/>
                          </a:solidFill>
                          <a:effectLst/>
                          <a:latin typeface="+mj-lt"/>
                          <a:ea typeface="+mn-ea"/>
                          <a:cs typeface="+mn-cs"/>
                        </a:rPr>
                        <a:t>The donation details are saved, and a confirmation message is displayed.</a:t>
                      </a:r>
                      <a:endParaRPr lang="en-IO" sz="1100" dirty="0">
                        <a:latin typeface="+mj-lt"/>
                      </a:endParaRPr>
                    </a:p>
                  </a:txBody>
                  <a:tcPr marL="68580" marR="68580" marT="0" marB="0"/>
                </a:tc>
                <a:extLst>
                  <a:ext uri="{0D108BD9-81ED-4DB2-BD59-A6C34878D82A}">
                    <a16:rowId xmlns:a16="http://schemas.microsoft.com/office/drawing/2014/main" val="2713911393"/>
                  </a:ext>
                </a:extLst>
              </a:tr>
              <a:tr h="0">
                <a:tc>
                  <a:txBody>
                    <a:bodyPr/>
                    <a:lstStyle/>
                    <a:p>
                      <a:r>
                        <a:rPr lang="en-IO" sz="1100">
                          <a:effectLst/>
                          <a:latin typeface="+mj-lt"/>
                        </a:rPr>
                        <a:t>  to be filled after testing </a:t>
                      </a:r>
                      <a:endParaRPr lang="en-IO" sz="1100">
                        <a:effectLst/>
                        <a:latin typeface="+mj-lt"/>
                        <a:cs typeface="Times New Roman" panose="02020603050405020304" pitchFamily="18" charset="0"/>
                      </a:endParaRPr>
                    </a:p>
                  </a:txBody>
                  <a:tcPr marL="9525" marR="9525" marT="9525" marB="9525"/>
                </a:tc>
                <a:tc>
                  <a:txBody>
                    <a:bodyPr/>
                    <a:lstStyle/>
                    <a:p>
                      <a:r>
                        <a:rPr lang="en-US" sz="1100" dirty="0">
                          <a:latin typeface="+mj-lt"/>
                        </a:rPr>
                        <a:t>To be filled after testing</a:t>
                      </a:r>
                      <a:endParaRPr lang="en-IO" sz="1100" dirty="0">
                        <a:latin typeface="+mj-lt"/>
                      </a:endParaRPr>
                    </a:p>
                  </a:txBody>
                  <a:tcPr/>
                </a:tc>
                <a:extLst>
                  <a:ext uri="{0D108BD9-81ED-4DB2-BD59-A6C34878D82A}">
                    <a16:rowId xmlns:a16="http://schemas.microsoft.com/office/drawing/2014/main" val="2107720540"/>
                  </a:ext>
                </a:extLst>
              </a:tr>
            </a:tbl>
          </a:graphicData>
        </a:graphic>
      </p:graphicFrame>
    </p:spTree>
    <p:extLst>
      <p:ext uri="{BB962C8B-B14F-4D97-AF65-F5344CB8AC3E}">
        <p14:creationId xmlns:p14="http://schemas.microsoft.com/office/powerpoint/2010/main" val="80814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F9FF-B1BE-4997-9474-713FAE7D7C52}"/>
              </a:ext>
            </a:extLst>
          </p:cNvPr>
          <p:cNvSpPr>
            <a:spLocks noGrp="1"/>
          </p:cNvSpPr>
          <p:nvPr>
            <p:ph type="title"/>
          </p:nvPr>
        </p:nvSpPr>
        <p:spPr/>
        <p:txBody>
          <a:bodyPr/>
          <a:lstStyle/>
          <a:p>
            <a:r>
              <a:rPr lang="en-US" dirty="0"/>
              <a:t>Conclusion</a:t>
            </a:r>
            <a:endParaRPr lang="en-IO" dirty="0"/>
          </a:p>
        </p:txBody>
      </p:sp>
      <p:sp>
        <p:nvSpPr>
          <p:cNvPr id="3" name="Content Placeholder 2">
            <a:extLst>
              <a:ext uri="{FF2B5EF4-FFF2-40B4-BE49-F238E27FC236}">
                <a16:creationId xmlns:a16="http://schemas.microsoft.com/office/drawing/2014/main" id="{A41EA832-9B0A-4AB1-9378-660AFF0B0907}"/>
              </a:ext>
            </a:extLst>
          </p:cNvPr>
          <p:cNvSpPr>
            <a:spLocks noGrp="1"/>
          </p:cNvSpPr>
          <p:nvPr>
            <p:ph sz="half" idx="1"/>
          </p:nvPr>
        </p:nvSpPr>
        <p:spPr>
          <a:xfrm>
            <a:off x="1066800" y="1825624"/>
            <a:ext cx="10213776" cy="4575175"/>
          </a:xfrm>
        </p:spPr>
        <p:txBody>
          <a:bodyPr/>
          <a:lstStyle/>
          <a:p>
            <a:r>
              <a:rPr lang="en-IO" sz="1800" dirty="0">
                <a:effectLst/>
                <a:latin typeface="Times New Roman" panose="02020603050405020304" pitchFamily="18" charset="0"/>
                <a:ea typeface="Times New Roman" panose="02020603050405020304" pitchFamily="18" charset="0"/>
              </a:rPr>
              <a:t>The Blood Bank Management System for the IUBAT IT Society is designed to streamline the process of blood donation and requests. This system allows volunteers to register and log their blood donations while providing an easy interface for individuals to request blood. </a:t>
            </a:r>
            <a:endParaRPr lang="en-US" sz="1800" dirty="0">
              <a:effectLst/>
              <a:latin typeface="Times New Roman" panose="02020603050405020304" pitchFamily="18" charset="0"/>
              <a:ea typeface="Times New Roman" panose="02020603050405020304" pitchFamily="18" charset="0"/>
            </a:endParaRPr>
          </a:p>
          <a:p>
            <a:r>
              <a:rPr lang="en-IO" sz="1800" dirty="0">
                <a:effectLst/>
                <a:latin typeface="Times New Roman" panose="02020603050405020304" pitchFamily="18" charset="0"/>
                <a:ea typeface="Times New Roman" panose="02020603050405020304" pitchFamily="18" charset="0"/>
              </a:rPr>
              <a:t>The admin panel enables efficient management of users, donations, and requests, ensuring a smooth operation. </a:t>
            </a:r>
            <a:endParaRPr lang="en-US" sz="1800" dirty="0">
              <a:effectLst/>
              <a:latin typeface="Times New Roman" panose="02020603050405020304" pitchFamily="18" charset="0"/>
              <a:ea typeface="Times New Roman" panose="02020603050405020304" pitchFamily="18" charset="0"/>
            </a:endParaRPr>
          </a:p>
          <a:p>
            <a:r>
              <a:rPr lang="en-IO" sz="1800" dirty="0">
                <a:effectLst/>
                <a:latin typeface="Times New Roman" panose="02020603050405020304" pitchFamily="18" charset="0"/>
                <a:ea typeface="Times New Roman" panose="02020603050405020304" pitchFamily="18" charset="0"/>
              </a:rPr>
              <a:t>The project leverages open-source technologies to stay within budget constraints and aims to provide a secure, user-friendly platform to manage blood bank activities.</a:t>
            </a:r>
          </a:p>
          <a:p>
            <a:endParaRPr lang="en-IO" dirty="0"/>
          </a:p>
        </p:txBody>
      </p:sp>
    </p:spTree>
    <p:extLst>
      <p:ext uri="{BB962C8B-B14F-4D97-AF65-F5344CB8AC3E}">
        <p14:creationId xmlns:p14="http://schemas.microsoft.com/office/powerpoint/2010/main" val="15977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787A45-9DB3-4E1C-8162-C00DCB8E3F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56792"/>
            <a:ext cx="12192000" cy="5238582"/>
          </a:xfrm>
        </p:spPr>
      </p:pic>
      <p:sp>
        <p:nvSpPr>
          <p:cNvPr id="7" name="Rectangle 6">
            <a:extLst>
              <a:ext uri="{FF2B5EF4-FFF2-40B4-BE49-F238E27FC236}">
                <a16:creationId xmlns:a16="http://schemas.microsoft.com/office/drawing/2014/main" id="{839E735D-ACDB-42E5-95C7-FC826A41F4E1}"/>
              </a:ext>
            </a:extLst>
          </p:cNvPr>
          <p:cNvSpPr/>
          <p:nvPr/>
        </p:nvSpPr>
        <p:spPr>
          <a:xfrm>
            <a:off x="3215680" y="4941168"/>
            <a:ext cx="5256584"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rPr>
              <a:t>?</a:t>
            </a:r>
            <a:endParaRPr lang="en-IO" sz="9600" dirty="0">
              <a:solidFill>
                <a:schemeClr val="tx1"/>
              </a:solidFill>
            </a:endParaRPr>
          </a:p>
        </p:txBody>
      </p:sp>
    </p:spTree>
    <p:extLst>
      <p:ext uri="{BB962C8B-B14F-4D97-AF65-F5344CB8AC3E}">
        <p14:creationId xmlns:p14="http://schemas.microsoft.com/office/powerpoint/2010/main" val="163603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System</a:t>
            </a:r>
          </a:p>
        </p:txBody>
      </p:sp>
      <p:sp>
        <p:nvSpPr>
          <p:cNvPr id="4" name="Content Placeholder 3">
            <a:extLst>
              <a:ext uri="{FF2B5EF4-FFF2-40B4-BE49-F238E27FC236}">
                <a16:creationId xmlns:a16="http://schemas.microsoft.com/office/drawing/2014/main" id="{6ED9329F-D268-4725-BECB-81C3B53C9669}"/>
              </a:ext>
            </a:extLst>
          </p:cNvPr>
          <p:cNvSpPr>
            <a:spLocks noGrp="1"/>
          </p:cNvSpPr>
          <p:nvPr>
            <p:ph idx="1"/>
          </p:nvPr>
        </p:nvSpPr>
        <p:spPr/>
        <p:txBody>
          <a:bodyPr>
            <a:normAutofit fontScale="92500" lnSpcReduction="10000"/>
          </a:bodyPr>
          <a:lstStyle/>
          <a:p>
            <a:pPr algn="l"/>
            <a:r>
              <a:rPr lang="en-US" b="0" i="0" dirty="0">
                <a:solidFill>
                  <a:srgbClr val="0D0D0D"/>
                </a:solidFill>
                <a:effectLst/>
                <a:latin typeface="Söhne"/>
              </a:rPr>
              <a:t>The Blood Bank Management System for IITS is a software solution that streamlines blood bank operations, focusing on the roles of administrators, Executive donors, and acceptors or patients.</a:t>
            </a:r>
          </a:p>
          <a:p>
            <a:pPr algn="l"/>
            <a:r>
              <a:rPr lang="en-US" b="0" i="0" dirty="0">
                <a:solidFill>
                  <a:srgbClr val="0D0D0D"/>
                </a:solidFill>
                <a:effectLst/>
                <a:latin typeface="Söhne"/>
              </a:rPr>
              <a:t>Empowers administrators with tools for user management, blood inventory tracking, and comprehensive reporting and analytics.</a:t>
            </a:r>
          </a:p>
          <a:p>
            <a:pPr algn="l"/>
            <a:r>
              <a:rPr lang="en-US" b="0" i="0" dirty="0">
                <a:solidFill>
                  <a:srgbClr val="0D0D0D"/>
                </a:solidFill>
                <a:effectLst/>
                <a:latin typeface="Söhne"/>
              </a:rPr>
              <a:t>Provides donors with a user-friendly experience for registration, appointment scheduling, health screening, and tracking donation history.</a:t>
            </a:r>
          </a:p>
          <a:p>
            <a:pPr algn="l"/>
            <a:r>
              <a:rPr lang="en-US" b="0" i="0" dirty="0">
                <a:solidFill>
                  <a:srgbClr val="0D0D0D"/>
                </a:solidFill>
                <a:effectLst/>
                <a:latin typeface="Söhne"/>
              </a:rPr>
              <a:t>:Simplifies blood request submission, status tracking, appointment scheduling, and feedback provision for acceptors, ensuring efficient blood supply management.</a:t>
            </a:r>
          </a:p>
          <a:p>
            <a:pPr algn="l"/>
            <a:r>
              <a:rPr lang="en-US" b="0" i="0" dirty="0">
                <a:solidFill>
                  <a:srgbClr val="0D0D0D"/>
                </a:solidFill>
                <a:effectLst/>
                <a:latin typeface="Söhne"/>
              </a:rPr>
              <a:t>BBMS optimizes blood bank operations by enhancing efficiency, transparency, and collaboration among administrators, donors, and acceptors.</a:t>
            </a:r>
          </a:p>
          <a:p>
            <a:endParaRPr lang="en-IO"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System</a:t>
            </a:r>
          </a:p>
        </p:txBody>
      </p:sp>
      <p:sp>
        <p:nvSpPr>
          <p:cNvPr id="3" name="Content Placeholder 2"/>
          <p:cNvSpPr>
            <a:spLocks noGrp="1"/>
          </p:cNvSpPr>
          <p:nvPr>
            <p:ph sz="half" idx="1"/>
          </p:nvPr>
        </p:nvSpPr>
        <p:spPr>
          <a:xfrm>
            <a:off x="1066800" y="1825624"/>
            <a:ext cx="5461248" cy="4575175"/>
          </a:xfrm>
        </p:spPr>
        <p:txBody>
          <a:bodyPr/>
          <a:lstStyle/>
          <a:p>
            <a:r>
              <a:rPr lang="en-US" dirty="0"/>
              <a:t>Efficient Donor Management</a:t>
            </a:r>
          </a:p>
          <a:p>
            <a:r>
              <a:rPr lang="en-US" dirty="0"/>
              <a:t>Blood Inventory Management</a:t>
            </a:r>
          </a:p>
          <a:p>
            <a:r>
              <a:rPr lang="en-US" dirty="0"/>
              <a:t>Enhanced Administrative Capabilities</a:t>
            </a:r>
          </a:p>
          <a:p>
            <a:r>
              <a:rPr lang="en-US" dirty="0"/>
              <a:t>Smooth Checking availability of blood</a:t>
            </a:r>
          </a:p>
          <a:p>
            <a:r>
              <a:rPr lang="en-US" dirty="0"/>
              <a:t>Easily Find the available donor</a:t>
            </a:r>
          </a:p>
          <a:p>
            <a:endParaRPr lang="en-US" dirty="0"/>
          </a:p>
          <a:p>
            <a:endParaRPr lang="en-US"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graphicFrame>
        <p:nvGraphicFramePr>
          <p:cNvPr id="7" name="Table 7">
            <a:extLst>
              <a:ext uri="{FF2B5EF4-FFF2-40B4-BE49-F238E27FC236}">
                <a16:creationId xmlns:a16="http://schemas.microsoft.com/office/drawing/2014/main" id="{53857299-8075-486B-A90B-FC8353568968}"/>
              </a:ext>
            </a:extLst>
          </p:cNvPr>
          <p:cNvGraphicFramePr>
            <a:graphicFrameLocks noGrp="1"/>
          </p:cNvGraphicFramePr>
          <p:nvPr>
            <p:ph sz="half" idx="2"/>
            <p:extLst>
              <p:ext uri="{D42A27DB-BD31-4B8C-83A1-F6EECF244321}">
                <p14:modId xmlns:p14="http://schemas.microsoft.com/office/powerpoint/2010/main" val="3026529140"/>
              </p:ext>
            </p:extLst>
          </p:nvPr>
        </p:nvGraphicFramePr>
        <p:xfrm>
          <a:off x="1066800" y="2060848"/>
          <a:ext cx="9853738" cy="4418817"/>
        </p:xfrm>
        <a:graphic>
          <a:graphicData uri="http://schemas.openxmlformats.org/drawingml/2006/table">
            <a:tbl>
              <a:tblPr firstRow="1" bandRow="1">
                <a:tableStyleId>{21E4AEA4-8DFA-4A89-87EB-49C32662AFE0}</a:tableStyleId>
              </a:tblPr>
              <a:tblGrid>
                <a:gridCol w="4926869">
                  <a:extLst>
                    <a:ext uri="{9D8B030D-6E8A-4147-A177-3AD203B41FA5}">
                      <a16:colId xmlns:a16="http://schemas.microsoft.com/office/drawing/2014/main" val="112375732"/>
                    </a:ext>
                  </a:extLst>
                </a:gridCol>
                <a:gridCol w="4926869">
                  <a:extLst>
                    <a:ext uri="{9D8B030D-6E8A-4147-A177-3AD203B41FA5}">
                      <a16:colId xmlns:a16="http://schemas.microsoft.com/office/drawing/2014/main" val="1707632155"/>
                    </a:ext>
                  </a:extLst>
                </a:gridCol>
              </a:tblGrid>
              <a:tr h="528059">
                <a:tc>
                  <a:txBody>
                    <a:bodyPr/>
                    <a:lstStyle/>
                    <a:p>
                      <a:pPr algn="ctr"/>
                      <a:r>
                        <a:rPr lang="en-US" sz="1800" b="0" i="0" kern="1200" dirty="0">
                          <a:solidFill>
                            <a:schemeClr val="lt1"/>
                          </a:solidFill>
                          <a:effectLst/>
                          <a:latin typeface="+mn-lt"/>
                          <a:ea typeface="+mn-ea"/>
                          <a:cs typeface="+mn-cs"/>
                        </a:rPr>
                        <a:t>Requirement Name</a:t>
                      </a:r>
                      <a:endParaRPr lang="en-IO" dirty="0"/>
                    </a:p>
                  </a:txBody>
                  <a:tcPr>
                    <a:solidFill>
                      <a:schemeClr val="accent1"/>
                    </a:solidFill>
                  </a:tcPr>
                </a:tc>
                <a:tc>
                  <a:txBody>
                    <a:bodyPr/>
                    <a:lstStyle/>
                    <a:p>
                      <a:pPr algn="ctr"/>
                      <a:r>
                        <a:rPr lang="en-US" sz="1800" b="0" i="0" kern="1200" dirty="0">
                          <a:solidFill>
                            <a:schemeClr val="lt1"/>
                          </a:solidFill>
                          <a:effectLst/>
                          <a:latin typeface="+mn-lt"/>
                          <a:ea typeface="+mn-ea"/>
                          <a:cs typeface="+mn-cs"/>
                        </a:rPr>
                        <a:t>Requirement Description</a:t>
                      </a:r>
                      <a:endParaRPr lang="en-IO" dirty="0"/>
                    </a:p>
                  </a:txBody>
                  <a:tcPr>
                    <a:solidFill>
                      <a:schemeClr val="accent1"/>
                    </a:solidFill>
                  </a:tcPr>
                </a:tc>
                <a:extLst>
                  <a:ext uri="{0D108BD9-81ED-4DB2-BD59-A6C34878D82A}">
                    <a16:rowId xmlns:a16="http://schemas.microsoft.com/office/drawing/2014/main" val="1107253805"/>
                  </a:ext>
                </a:extLst>
              </a:tr>
              <a:tr h="528059">
                <a:tc>
                  <a:txBody>
                    <a:bodyPr/>
                    <a:lstStyle/>
                    <a:p>
                      <a:r>
                        <a:rPr lang="en-US" sz="1800" b="0" i="0" kern="1200" dirty="0">
                          <a:solidFill>
                            <a:schemeClr val="dk1"/>
                          </a:solidFill>
                          <a:effectLst/>
                          <a:latin typeface="+mn-lt"/>
                          <a:ea typeface="+mn-ea"/>
                          <a:cs typeface="+mn-cs"/>
                        </a:rPr>
                        <a:t>Registration of Donor</a:t>
                      </a:r>
                      <a:endParaRPr lang="en-IO" dirty="0"/>
                    </a:p>
                  </a:txBody>
                  <a:tcP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Requires an interface for the registration the details of the donor.</a:t>
                      </a:r>
                      <a:endParaRPr lang="en-IO" dirty="0"/>
                    </a:p>
                  </a:txBody>
                  <a:tcPr>
                    <a:solidFill>
                      <a:schemeClr val="accent1">
                        <a:lumMod val="20000"/>
                        <a:lumOff val="80000"/>
                      </a:schemeClr>
                    </a:solidFill>
                  </a:tcPr>
                </a:tc>
                <a:extLst>
                  <a:ext uri="{0D108BD9-81ED-4DB2-BD59-A6C34878D82A}">
                    <a16:rowId xmlns:a16="http://schemas.microsoft.com/office/drawing/2014/main" val="3735064060"/>
                  </a:ext>
                </a:extLst>
              </a:tr>
              <a:tr h="528059">
                <a:tc>
                  <a:txBody>
                    <a:bodyPr/>
                    <a:lstStyle/>
                    <a:p>
                      <a:r>
                        <a:rPr lang="en-US" sz="1800" b="0" i="0" kern="1200" dirty="0">
                          <a:solidFill>
                            <a:schemeClr val="dk1"/>
                          </a:solidFill>
                          <a:effectLst/>
                          <a:latin typeface="+mn-lt"/>
                          <a:ea typeface="+mn-ea"/>
                          <a:cs typeface="+mn-cs"/>
                        </a:rPr>
                        <a:t>Donor Details</a:t>
                      </a:r>
                      <a:endParaRPr lang="en-IO" dirty="0"/>
                    </a:p>
                  </a:txBody>
                  <a:tcPr>
                    <a:solidFill>
                      <a:schemeClr val="accent1">
                        <a:lumMod val="40000"/>
                        <a:lumOff val="60000"/>
                      </a:schemeClr>
                    </a:solidFill>
                  </a:tcPr>
                </a:tc>
                <a:tc>
                  <a:txBody>
                    <a:bodyPr/>
                    <a:lstStyle/>
                    <a:p>
                      <a:endParaRPr lang="en-IO" dirty="0"/>
                    </a:p>
                  </a:txBody>
                  <a:tcPr>
                    <a:solidFill>
                      <a:schemeClr val="accent1">
                        <a:lumMod val="40000"/>
                        <a:lumOff val="60000"/>
                      </a:schemeClr>
                    </a:solidFill>
                  </a:tcPr>
                </a:tc>
                <a:extLst>
                  <a:ext uri="{0D108BD9-81ED-4DB2-BD59-A6C34878D82A}">
                    <a16:rowId xmlns:a16="http://schemas.microsoft.com/office/drawing/2014/main" val="2585809498"/>
                  </a:ext>
                </a:extLst>
              </a:tr>
              <a:tr h="528059">
                <a:tc>
                  <a:txBody>
                    <a:bodyPr/>
                    <a:lstStyle/>
                    <a:p>
                      <a:r>
                        <a:rPr lang="en-US" sz="1800" b="0" i="0" kern="1200" dirty="0">
                          <a:solidFill>
                            <a:schemeClr val="dk1"/>
                          </a:solidFill>
                          <a:effectLst/>
                          <a:latin typeface="+mn-lt"/>
                          <a:ea typeface="+mn-ea"/>
                          <a:cs typeface="+mn-cs"/>
                        </a:rPr>
                        <a:t>Health Information</a:t>
                      </a:r>
                      <a:endParaRPr lang="en-IO" dirty="0"/>
                    </a:p>
                  </a:txBody>
                  <a:tcP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Body Weight, Pulse Rate, </a:t>
                      </a:r>
                      <a:r>
                        <a:rPr lang="en-US" sz="1800" b="0" i="0" kern="1200" dirty="0" err="1">
                          <a:solidFill>
                            <a:schemeClr val="dk1"/>
                          </a:solidFill>
                          <a:effectLst/>
                          <a:latin typeface="+mn-lt"/>
                          <a:ea typeface="+mn-ea"/>
                          <a:cs typeface="+mn-cs"/>
                        </a:rPr>
                        <a:t>Haemoglobin</a:t>
                      </a:r>
                      <a:r>
                        <a:rPr lang="en-US" sz="1800" b="0" i="0" kern="1200" dirty="0">
                          <a:solidFill>
                            <a:schemeClr val="dk1"/>
                          </a:solidFill>
                          <a:effectLst/>
                          <a:latin typeface="+mn-lt"/>
                          <a:ea typeface="+mn-ea"/>
                          <a:cs typeface="+mn-cs"/>
                        </a:rPr>
                        <a:t>, Weight of Bag, Blood Pressure, Temperature </a:t>
                      </a:r>
                      <a:r>
                        <a:rPr lang="en-US" sz="1800" b="0" i="0" kern="1200" dirty="0" err="1">
                          <a:solidFill>
                            <a:schemeClr val="dk1"/>
                          </a:solidFill>
                          <a:effectLst/>
                          <a:latin typeface="+mn-lt"/>
                          <a:ea typeface="+mn-ea"/>
                          <a:cs typeface="+mn-cs"/>
                        </a:rPr>
                        <a:t>Rys</a:t>
                      </a:r>
                      <a:endParaRPr lang="en-IO" dirty="0"/>
                    </a:p>
                  </a:txBody>
                  <a:tcPr>
                    <a:solidFill>
                      <a:schemeClr val="accent1">
                        <a:lumMod val="20000"/>
                        <a:lumOff val="80000"/>
                      </a:schemeClr>
                    </a:solidFill>
                  </a:tcPr>
                </a:tc>
                <a:extLst>
                  <a:ext uri="{0D108BD9-81ED-4DB2-BD59-A6C34878D82A}">
                    <a16:rowId xmlns:a16="http://schemas.microsoft.com/office/drawing/2014/main" val="3220777707"/>
                  </a:ext>
                </a:extLst>
              </a:tr>
              <a:tr h="528059">
                <a:tc>
                  <a:txBody>
                    <a:bodyPr/>
                    <a:lstStyle/>
                    <a:p>
                      <a:r>
                        <a:rPr lang="en-US" sz="1800" b="0" i="0" kern="1200" dirty="0">
                          <a:solidFill>
                            <a:schemeClr val="dk1"/>
                          </a:solidFill>
                          <a:effectLst/>
                          <a:latin typeface="+mn-lt"/>
                          <a:ea typeface="+mn-ea"/>
                          <a:cs typeface="+mn-cs"/>
                        </a:rPr>
                        <a:t>Blood Bank</a:t>
                      </a:r>
                      <a:endParaRPr lang="en-IO" dirty="0"/>
                    </a:p>
                  </a:txBody>
                  <a:tcPr>
                    <a:solidFill>
                      <a:schemeClr val="accent1">
                        <a:lumMod val="40000"/>
                        <a:lumOff val="60000"/>
                      </a:schemeClr>
                    </a:solidFill>
                  </a:tcPr>
                </a:tc>
                <a:tc>
                  <a:txBody>
                    <a:bodyPr/>
                    <a:lstStyle/>
                    <a:p>
                      <a:r>
                        <a:rPr lang="en-US" sz="1800" b="0" i="0" kern="1200" dirty="0">
                          <a:solidFill>
                            <a:schemeClr val="dk1"/>
                          </a:solidFill>
                          <a:effectLst/>
                          <a:latin typeface="+mn-lt"/>
                          <a:ea typeface="+mn-ea"/>
                          <a:cs typeface="+mn-cs"/>
                        </a:rPr>
                        <a:t>Requires an interface to display the details of the blood bank.</a:t>
                      </a:r>
                      <a:endParaRPr lang="en-IO" dirty="0"/>
                    </a:p>
                  </a:txBody>
                  <a:tcPr>
                    <a:solidFill>
                      <a:schemeClr val="accent1">
                        <a:lumMod val="40000"/>
                        <a:lumOff val="60000"/>
                      </a:schemeClr>
                    </a:solidFill>
                  </a:tcPr>
                </a:tc>
                <a:extLst>
                  <a:ext uri="{0D108BD9-81ED-4DB2-BD59-A6C34878D82A}">
                    <a16:rowId xmlns:a16="http://schemas.microsoft.com/office/drawing/2014/main" val="4191178728"/>
                  </a:ext>
                </a:extLst>
              </a:tr>
              <a:tr h="528059">
                <a:tc>
                  <a:txBody>
                    <a:bodyPr/>
                    <a:lstStyle/>
                    <a:p>
                      <a:r>
                        <a:rPr lang="en-US" sz="1800" b="0" i="0" kern="1200" dirty="0">
                          <a:solidFill>
                            <a:schemeClr val="dk1"/>
                          </a:solidFill>
                          <a:effectLst/>
                          <a:latin typeface="+mn-lt"/>
                          <a:ea typeface="+mn-ea"/>
                          <a:cs typeface="+mn-cs"/>
                        </a:rPr>
                        <a:t>Donation Details</a:t>
                      </a:r>
                      <a:endParaRPr lang="en-IO" dirty="0"/>
                    </a:p>
                  </a:txBody>
                  <a:tcP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Blood Group, Number of Bags, Donation Date</a:t>
                      </a:r>
                      <a:endParaRPr lang="en-IO" dirty="0"/>
                    </a:p>
                  </a:txBody>
                  <a:tcPr>
                    <a:solidFill>
                      <a:schemeClr val="accent1">
                        <a:lumMod val="20000"/>
                        <a:lumOff val="80000"/>
                      </a:schemeClr>
                    </a:solidFill>
                  </a:tcPr>
                </a:tc>
                <a:extLst>
                  <a:ext uri="{0D108BD9-81ED-4DB2-BD59-A6C34878D82A}">
                    <a16:rowId xmlns:a16="http://schemas.microsoft.com/office/drawing/2014/main" val="3875252643"/>
                  </a:ext>
                </a:extLst>
              </a:tr>
              <a:tr h="528059">
                <a:tc>
                  <a:txBody>
                    <a:bodyPr/>
                    <a:lstStyle/>
                    <a:p>
                      <a:r>
                        <a:rPr lang="en-US" dirty="0"/>
                        <a:t>Login</a:t>
                      </a:r>
                      <a:endParaRPr lang="en-IO" dirty="0"/>
                    </a:p>
                  </a:txBody>
                  <a:tcPr>
                    <a:solidFill>
                      <a:schemeClr val="accent1">
                        <a:lumMod val="40000"/>
                        <a:lumOff val="60000"/>
                      </a:schemeClr>
                    </a:solidFill>
                  </a:tcPr>
                </a:tc>
                <a:tc>
                  <a:txBody>
                    <a:bodyPr/>
                    <a:lstStyle/>
                    <a:p>
                      <a:r>
                        <a:rPr lang="en-US" sz="1800" b="0" i="0" kern="1200" dirty="0">
                          <a:solidFill>
                            <a:schemeClr val="dk1"/>
                          </a:solidFill>
                          <a:effectLst/>
                          <a:latin typeface="+mn-lt"/>
                          <a:ea typeface="+mn-ea"/>
                          <a:cs typeface="+mn-cs"/>
                        </a:rPr>
                        <a:t>Requires 2 Interfaces for login, Change of Password and Password Recovery. Email, Password, New Password.</a:t>
                      </a:r>
                      <a:endParaRPr lang="en-IO" dirty="0"/>
                    </a:p>
                  </a:txBody>
                  <a:tcPr>
                    <a:solidFill>
                      <a:schemeClr val="accent1">
                        <a:lumMod val="40000"/>
                        <a:lumOff val="60000"/>
                      </a:schemeClr>
                    </a:solidFill>
                  </a:tcPr>
                </a:tc>
                <a:extLst>
                  <a:ext uri="{0D108BD9-81ED-4DB2-BD59-A6C34878D82A}">
                    <a16:rowId xmlns:a16="http://schemas.microsoft.com/office/drawing/2014/main" val="1998199062"/>
                  </a:ext>
                </a:extLst>
              </a:tr>
            </a:tbl>
          </a:graphicData>
        </a:graphic>
      </p:graphicFrame>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Creation</a:t>
            </a:r>
          </a:p>
        </p:txBody>
      </p:sp>
      <p:sp>
        <p:nvSpPr>
          <p:cNvPr id="3" name="Content Placeholder 2">
            <a:extLst>
              <a:ext uri="{FF2B5EF4-FFF2-40B4-BE49-F238E27FC236}">
                <a16:creationId xmlns:a16="http://schemas.microsoft.com/office/drawing/2014/main" id="{2AA2AD5A-DFEF-4D32-9CBB-35C8E16AE9AE}"/>
              </a:ext>
            </a:extLst>
          </p:cNvPr>
          <p:cNvSpPr>
            <a:spLocks noGrp="1"/>
          </p:cNvSpPr>
          <p:nvPr>
            <p:ph sz="half" idx="1"/>
          </p:nvPr>
        </p:nvSpPr>
        <p:spPr>
          <a:xfrm>
            <a:off x="1066800" y="1825624"/>
            <a:ext cx="5029200" cy="4575175"/>
          </a:xfrm>
        </p:spPr>
        <p:txBody>
          <a:bodyPr>
            <a:normAutofit fontScale="85000" lnSpcReduction="20000"/>
          </a:bodyPr>
          <a:lstStyle/>
          <a:p>
            <a:pPr marL="0" indent="0">
              <a:buNone/>
            </a:pPr>
            <a:r>
              <a:rPr lang="en-US" sz="2300" dirty="0">
                <a:latin typeface="Times New Roman" panose="02020603050405020304" pitchFamily="18" charset="0"/>
                <a:cs typeface="Times New Roman" panose="02020603050405020304" pitchFamily="18" charset="0"/>
              </a:rPr>
              <a:t>As a blood bank </a:t>
            </a:r>
            <a:r>
              <a:rPr lang="en-US" sz="2300" b="1" dirty="0">
                <a:latin typeface="Times New Roman" panose="02020603050405020304" pitchFamily="18" charset="0"/>
                <a:cs typeface="Times New Roman" panose="02020603050405020304" pitchFamily="18" charset="0"/>
              </a:rPr>
              <a:t>Administrator</a:t>
            </a:r>
            <a:r>
              <a:rPr lang="en-US" sz="2300" dirty="0">
                <a:latin typeface="Times New Roman" panose="02020603050405020304" pitchFamily="18" charset="0"/>
                <a:cs typeface="Times New Roman" panose="02020603050405020304" pitchFamily="18" charset="0"/>
              </a:rPr>
              <a:t>,</a:t>
            </a:r>
          </a:p>
          <a:p>
            <a:pPr marL="0" indent="0">
              <a:buNone/>
            </a:pPr>
            <a:r>
              <a:rPr lang="en-US" sz="2300" b="1" dirty="0">
                <a:latin typeface="Times New Roman" panose="02020603050405020304" pitchFamily="18" charset="0"/>
                <a:cs typeface="Times New Roman" panose="02020603050405020304" pitchFamily="18" charset="0"/>
              </a:rPr>
              <a:t>I want to </a:t>
            </a:r>
            <a:r>
              <a:rPr lang="en-US" sz="2300" dirty="0">
                <a:latin typeface="Times New Roman" panose="02020603050405020304" pitchFamily="18" charset="0"/>
                <a:cs typeface="Times New Roman" panose="02020603050405020304" pitchFamily="18" charset="0"/>
              </a:rPr>
              <a:t>manage blood inventory effectively</a:t>
            </a:r>
          </a:p>
          <a:p>
            <a:pPr marL="0" indent="0">
              <a:buNone/>
            </a:pPr>
            <a:r>
              <a:rPr lang="en-US" sz="2300" b="1" dirty="0">
                <a:latin typeface="Times New Roman" panose="02020603050405020304" pitchFamily="18" charset="0"/>
                <a:cs typeface="Times New Roman" panose="02020603050405020304" pitchFamily="18" charset="0"/>
              </a:rPr>
              <a:t>So that </a:t>
            </a:r>
            <a:r>
              <a:rPr lang="en-US" sz="2300" dirty="0">
                <a:latin typeface="Times New Roman" panose="02020603050405020304" pitchFamily="18" charset="0"/>
                <a:cs typeface="Times New Roman" panose="02020603050405020304" pitchFamily="18" charset="0"/>
              </a:rPr>
              <a:t>I can ensure timely availability of blood products for patients in need.</a:t>
            </a:r>
          </a:p>
          <a:p>
            <a:pPr marL="0" indent="0">
              <a:buNone/>
            </a:pPr>
            <a:r>
              <a:rPr lang="en-US" sz="2300" b="1" dirty="0">
                <a:latin typeface="Times New Roman" panose="02020603050405020304" pitchFamily="18" charset="0"/>
                <a:cs typeface="Times New Roman" panose="02020603050405020304" pitchFamily="18" charset="0"/>
              </a:rPr>
              <a:t>Acceptance Criteria:</a:t>
            </a:r>
          </a:p>
          <a:p>
            <a:r>
              <a:rPr lang="en-US" sz="2300" dirty="0">
                <a:latin typeface="Times New Roman" panose="02020603050405020304" pitchFamily="18" charset="0"/>
                <a:cs typeface="Times New Roman" panose="02020603050405020304" pitchFamily="18" charset="0"/>
              </a:rPr>
              <a:t>The application's UI should be user-friendly and</a:t>
            </a:r>
          </a:p>
          <a:p>
            <a:r>
              <a:rPr lang="en-US" sz="2300" dirty="0">
                <a:latin typeface="Times New Roman" panose="02020603050405020304" pitchFamily="18" charset="0"/>
                <a:cs typeface="Times New Roman" panose="02020603050405020304" pitchFamily="18" charset="0"/>
              </a:rPr>
              <a:t>intuitive.</a:t>
            </a:r>
          </a:p>
          <a:p>
            <a:r>
              <a:rPr lang="en-US" sz="2300" dirty="0">
                <a:latin typeface="Times New Roman" panose="02020603050405020304" pitchFamily="18" charset="0"/>
                <a:cs typeface="Times New Roman" panose="02020603050405020304" pitchFamily="18" charset="0"/>
              </a:rPr>
              <a:t>Inventory management features should allow</a:t>
            </a:r>
          </a:p>
          <a:p>
            <a:r>
              <a:rPr lang="en-US" sz="2300" dirty="0">
                <a:latin typeface="Times New Roman" panose="02020603050405020304" pitchFamily="18" charset="0"/>
                <a:cs typeface="Times New Roman" panose="02020603050405020304" pitchFamily="18" charset="0"/>
              </a:rPr>
              <a:t>for easy tracking, ordering, and donation</a:t>
            </a:r>
          </a:p>
          <a:p>
            <a:r>
              <a:rPr lang="en-US" sz="2300" dirty="0">
                <a:latin typeface="Times New Roman" panose="02020603050405020304" pitchFamily="18" charset="0"/>
                <a:cs typeface="Times New Roman" panose="02020603050405020304" pitchFamily="18" charset="0"/>
              </a:rPr>
              <a:t>management</a:t>
            </a:r>
            <a:r>
              <a:rPr lang="en-US"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BB9B5D42-F50F-4A3A-B74E-3EBCF4FE667B}"/>
              </a:ext>
            </a:extLst>
          </p:cNvPr>
          <p:cNvSpPr>
            <a:spLocks noGrp="1"/>
          </p:cNvSpPr>
          <p:nvPr>
            <p:ph sz="half" idx="2"/>
          </p:nvPr>
        </p:nvSpPr>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Importance: </a:t>
            </a:r>
            <a:r>
              <a:rPr lang="en-US" sz="1600" dirty="0">
                <a:latin typeface="Times New Roman" panose="02020603050405020304" pitchFamily="18" charset="0"/>
                <a:cs typeface="Times New Roman" panose="02020603050405020304" pitchFamily="18" charset="0"/>
              </a:rPr>
              <a:t>Administrators are essential stakeholders in a web-based blood bank management system, responsible for overseeing inventory management, ensuring regulatory compliance, facilitating inter-location transfers, generating reports, providing user support, and coordinating emergency response efforts. Their role is critical in ensuring the efficient and effective operation of the blood bank to meet the needs of patients and healthcare providers.</a:t>
            </a:r>
          </a:p>
          <a:p>
            <a:pPr marL="0" indent="0">
              <a:buNone/>
            </a:pPr>
            <a:r>
              <a:rPr lang="en-US" sz="1600" b="1" dirty="0">
                <a:latin typeface="Times New Roman" panose="02020603050405020304" pitchFamily="18" charset="0"/>
                <a:cs typeface="Times New Roman" panose="02020603050405020304" pitchFamily="18" charset="0"/>
              </a:rPr>
              <a:t>Estimated Time</a:t>
            </a:r>
            <a:r>
              <a:rPr lang="en-US" sz="1600" dirty="0">
                <a:latin typeface="Times New Roman" panose="02020603050405020304" pitchFamily="18" charset="0"/>
                <a:cs typeface="Times New Roman" panose="02020603050405020304" pitchFamily="18" charset="0"/>
              </a:rPr>
              <a:t>: 3-4 days</a:t>
            </a:r>
            <a:endParaRPr lang="en-I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5270-411B-417C-8941-0773449FFA17}"/>
              </a:ext>
            </a:extLst>
          </p:cNvPr>
          <p:cNvSpPr>
            <a:spLocks noGrp="1"/>
          </p:cNvSpPr>
          <p:nvPr>
            <p:ph type="title"/>
          </p:nvPr>
        </p:nvSpPr>
        <p:spPr/>
        <p:txBody>
          <a:bodyPr/>
          <a:lstStyle/>
          <a:p>
            <a:r>
              <a:rPr lang="en-US" dirty="0"/>
              <a:t>User Story Creation Cont’d</a:t>
            </a:r>
            <a:endParaRPr lang="en-IO" dirty="0"/>
          </a:p>
        </p:txBody>
      </p:sp>
      <p:sp>
        <p:nvSpPr>
          <p:cNvPr id="3" name="Content Placeholder 2">
            <a:extLst>
              <a:ext uri="{FF2B5EF4-FFF2-40B4-BE49-F238E27FC236}">
                <a16:creationId xmlns:a16="http://schemas.microsoft.com/office/drawing/2014/main" id="{A529A823-FB01-4180-BCEC-F203D2E3DDFB}"/>
              </a:ext>
            </a:extLst>
          </p:cNvPr>
          <p:cNvSpPr>
            <a:spLocks noGrp="1"/>
          </p:cNvSpPr>
          <p:nvPr>
            <p:ph sz="half" idx="1"/>
          </p:nvPr>
        </p:nvSpPr>
        <p:spPr>
          <a:xfrm>
            <a:off x="1066800" y="1825624"/>
            <a:ext cx="4800600" cy="5032376"/>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As a blood bank </a:t>
            </a:r>
            <a:r>
              <a:rPr lang="en-US" sz="1600" b="1" dirty="0">
                <a:latin typeface="Times New Roman" panose="02020603050405020304" pitchFamily="18" charset="0"/>
                <a:cs typeface="Times New Roman" panose="02020603050405020304" pitchFamily="18" charset="0"/>
              </a:rPr>
              <a:t>User</a:t>
            </a:r>
          </a:p>
          <a:p>
            <a:pPr marL="0" indent="0">
              <a:lnSpc>
                <a:spcPct val="100000"/>
              </a:lnSpc>
              <a:buNone/>
            </a:pPr>
            <a:r>
              <a:rPr lang="en-US" sz="1600" b="1" dirty="0">
                <a:latin typeface="Times New Roman" panose="02020603050405020304" pitchFamily="18" charset="0"/>
                <a:cs typeface="Times New Roman" panose="02020603050405020304" pitchFamily="18" charset="0"/>
              </a:rPr>
              <a:t>I want to </a:t>
            </a:r>
            <a:r>
              <a:rPr lang="en-US" sz="1600" dirty="0">
                <a:latin typeface="Times New Roman" panose="02020603050405020304" pitchFamily="18" charset="0"/>
                <a:cs typeface="Times New Roman" panose="02020603050405020304" pitchFamily="18" charset="0"/>
              </a:rPr>
              <a:t>be able to search for specific blood types and</a:t>
            </a:r>
          </a:p>
          <a:p>
            <a:pPr marL="0" indent="0">
              <a:lnSpc>
                <a:spcPct val="100000"/>
              </a:lnSpc>
              <a:buNone/>
            </a:pPr>
            <a:r>
              <a:rPr lang="en-US" sz="1600" dirty="0">
                <a:latin typeface="Times New Roman" panose="02020603050405020304" pitchFamily="18" charset="0"/>
                <a:cs typeface="Times New Roman" panose="02020603050405020304" pitchFamily="18" charset="0"/>
              </a:rPr>
              <a:t>products quickly and efficiently.</a:t>
            </a:r>
          </a:p>
          <a:p>
            <a:pPr marL="0" indent="0">
              <a:lnSpc>
                <a:spcPct val="100000"/>
              </a:lnSpc>
              <a:buNone/>
            </a:pPr>
            <a:r>
              <a:rPr lang="en-US" sz="1600" b="1" dirty="0">
                <a:latin typeface="Times New Roman" panose="02020603050405020304" pitchFamily="18" charset="0"/>
                <a:cs typeface="Times New Roman" panose="02020603050405020304" pitchFamily="18" charset="0"/>
              </a:rPr>
              <a:t>So that I </a:t>
            </a:r>
            <a:r>
              <a:rPr lang="en-US" sz="1600" dirty="0">
                <a:latin typeface="Times New Roman" panose="02020603050405020304" pitchFamily="18" charset="0"/>
                <a:cs typeface="Times New Roman" panose="02020603050405020304" pitchFamily="18" charset="0"/>
              </a:rPr>
              <a:t>can easily locate the blood products needed for</a:t>
            </a:r>
          </a:p>
          <a:p>
            <a:pPr marL="0" indent="0">
              <a:lnSpc>
                <a:spcPct val="100000"/>
              </a:lnSpc>
              <a:buNone/>
            </a:pPr>
            <a:r>
              <a:rPr lang="en-US" sz="1600" dirty="0">
                <a:latin typeface="Times New Roman" panose="02020603050405020304" pitchFamily="18" charset="0"/>
                <a:cs typeface="Times New Roman" panose="02020603050405020304" pitchFamily="18" charset="0"/>
              </a:rPr>
              <a:t>patient transfusions and medical procedures.</a:t>
            </a:r>
          </a:p>
          <a:p>
            <a:pPr marL="0" indent="0">
              <a:lnSpc>
                <a:spcPct val="100000"/>
              </a:lnSpc>
              <a:buNone/>
            </a:pPr>
            <a:r>
              <a:rPr lang="en-US" sz="1600" b="1" dirty="0">
                <a:latin typeface="Times New Roman" panose="02020603050405020304" pitchFamily="18" charset="0"/>
                <a:cs typeface="Times New Roman" panose="02020603050405020304" pitchFamily="18" charset="0"/>
              </a:rPr>
              <a:t>Acceptance Criteria:</a:t>
            </a:r>
          </a:p>
          <a:p>
            <a:pPr marL="0" indent="0">
              <a:lnSpc>
                <a:spcPct val="100000"/>
              </a:lnSpc>
              <a:buNone/>
            </a:pPr>
            <a:r>
              <a:rPr lang="en-US" sz="1600" dirty="0">
                <a:latin typeface="Times New Roman" panose="02020603050405020304" pitchFamily="18" charset="0"/>
                <a:cs typeface="Times New Roman" panose="02020603050405020304" pitchFamily="18" charset="0"/>
              </a:rPr>
              <a:t>System allows users to search for specific blood types of products.</a:t>
            </a:r>
          </a:p>
          <a:p>
            <a:pPr marL="0" indent="0">
              <a:lnSpc>
                <a:spcPct val="100000"/>
              </a:lnSpc>
              <a:buNone/>
            </a:pPr>
            <a:r>
              <a:rPr lang="en-US" sz="1600" dirty="0">
                <a:latin typeface="Times New Roman" panose="02020603050405020304" pitchFamily="18" charset="0"/>
                <a:cs typeface="Times New Roman" panose="02020603050405020304" pitchFamily="18" charset="0"/>
              </a:rPr>
              <a:t>Users receive timely alerts and notifications via email or within the system for low inventory levels, approaching expiry dates, or recalls.</a:t>
            </a:r>
          </a:p>
          <a:p>
            <a:pPr marL="0" indent="0">
              <a:buNone/>
            </a:pPr>
            <a:r>
              <a:rPr lang="en-US" sz="1400" dirty="0">
                <a:latin typeface="Times New Roman" panose="02020603050405020304" pitchFamily="18" charset="0"/>
                <a:cs typeface="Times New Roman" panose="02020603050405020304" pitchFamily="18" charset="0"/>
              </a:rPr>
              <a:t>.</a:t>
            </a:r>
            <a:endParaRPr lang="en-IO"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95B39D0-8C87-4BB7-BCA5-A1FED715A2A9}"/>
              </a:ext>
            </a:extLst>
          </p:cNvPr>
          <p:cNvSpPr>
            <a:spLocks noGrp="1"/>
          </p:cNvSpPr>
          <p:nvPr>
            <p:ph sz="half" idx="2"/>
          </p:nvPr>
        </p:nvSpPr>
        <p:spPr/>
        <p:txBody>
          <a:bodyPr>
            <a:normAutofit/>
          </a:bodyPr>
          <a:lstStyle/>
          <a:p>
            <a:pPr marL="0" indent="0">
              <a:lnSpc>
                <a:spcPct val="100000"/>
              </a:lnSpc>
              <a:buNone/>
            </a:pPr>
            <a:r>
              <a:rPr lang="en-US" sz="1800" b="1" dirty="0">
                <a:latin typeface="Times New Roman" panose="02020603050405020304" pitchFamily="18" charset="0"/>
                <a:cs typeface="Times New Roman" panose="02020603050405020304" pitchFamily="18" charset="0"/>
              </a:rPr>
              <a:t>Importance: </a:t>
            </a:r>
            <a:r>
              <a:rPr lang="en-US" sz="1800" dirty="0">
                <a:latin typeface="Times New Roman" panose="02020603050405020304" pitchFamily="18" charset="0"/>
                <a:cs typeface="Times New Roman" panose="02020603050405020304" pitchFamily="18" charset="0"/>
              </a:rPr>
              <a:t>Users are integral to the success of a blood bank management system, contributing to its development, usability, data integrity,  compliance, emergency response, continuous improvement, and community engagement. Their active involvement and collaboration are essential for ensuring the effectiveness, efficiency, and ethical use of the system in managing blood inventory and donor information.</a:t>
            </a:r>
          </a:p>
          <a:p>
            <a:pPr marL="0" indent="0">
              <a:buNone/>
            </a:pPr>
            <a:r>
              <a:rPr lang="en-US" sz="1800" b="1" dirty="0">
                <a:latin typeface="Times New Roman" panose="02020603050405020304" pitchFamily="18" charset="0"/>
                <a:cs typeface="Times New Roman" panose="02020603050405020304" pitchFamily="18" charset="0"/>
              </a:rPr>
              <a:t>Estimated time: </a:t>
            </a:r>
            <a:r>
              <a:rPr lang="en-US" sz="1800" dirty="0">
                <a:latin typeface="Times New Roman" panose="02020603050405020304" pitchFamily="18" charset="0"/>
                <a:cs typeface="Times New Roman" panose="02020603050405020304" pitchFamily="18" charset="0"/>
              </a:rPr>
              <a:t>1-2 days</a:t>
            </a:r>
            <a:endParaRPr lang="en-I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80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16D6-8C48-4CBB-89CB-F2887F996219}"/>
              </a:ext>
            </a:extLst>
          </p:cNvPr>
          <p:cNvSpPr>
            <a:spLocks noGrp="1"/>
          </p:cNvSpPr>
          <p:nvPr>
            <p:ph type="title"/>
          </p:nvPr>
        </p:nvSpPr>
        <p:spPr/>
        <p:txBody>
          <a:bodyPr/>
          <a:lstStyle/>
          <a:p>
            <a:r>
              <a:rPr lang="en-US" dirty="0"/>
              <a:t>User Story Creation Cont’d</a:t>
            </a:r>
            <a:endParaRPr lang="en-IO" dirty="0"/>
          </a:p>
        </p:txBody>
      </p:sp>
      <p:sp>
        <p:nvSpPr>
          <p:cNvPr id="3" name="Content Placeholder 2">
            <a:extLst>
              <a:ext uri="{FF2B5EF4-FFF2-40B4-BE49-F238E27FC236}">
                <a16:creationId xmlns:a16="http://schemas.microsoft.com/office/drawing/2014/main" id="{4C0761DE-C048-4425-9B75-955235047F76}"/>
              </a:ext>
            </a:extLst>
          </p:cNvPr>
          <p:cNvSpPr>
            <a:spLocks noGrp="1"/>
          </p:cNvSpPr>
          <p:nvPr>
            <p:ph sz="half" idx="1"/>
          </p:nvPr>
        </p:nvSpPr>
        <p:spPr/>
        <p:txBody>
          <a:bodyPr>
            <a:normAutofit fontScale="47500" lnSpcReduction="20000"/>
          </a:bodyPr>
          <a:lstStyle/>
          <a:p>
            <a:pPr marL="0" indent="0">
              <a:lnSpc>
                <a:spcPct val="120000"/>
              </a:lnSpc>
              <a:buNone/>
            </a:pPr>
            <a:r>
              <a:rPr lang="en-US" sz="2900" dirty="0">
                <a:latin typeface="Times New Roman" panose="02020603050405020304" pitchFamily="18" charset="0"/>
                <a:cs typeface="Times New Roman" panose="02020603050405020304" pitchFamily="18" charset="0"/>
              </a:rPr>
              <a:t>As a </a:t>
            </a:r>
            <a:r>
              <a:rPr lang="en-US" sz="2900" b="1" dirty="0">
                <a:latin typeface="Times New Roman" panose="02020603050405020304" pitchFamily="18" charset="0"/>
                <a:cs typeface="Times New Roman" panose="02020603050405020304" pitchFamily="18" charset="0"/>
              </a:rPr>
              <a:t>volunteer </a:t>
            </a:r>
            <a:r>
              <a:rPr lang="en-US" sz="2900" dirty="0">
                <a:latin typeface="Times New Roman" panose="02020603050405020304" pitchFamily="18" charset="0"/>
                <a:cs typeface="Times New Roman" panose="02020603050405020304" pitchFamily="18" charset="0"/>
              </a:rPr>
              <a:t>in a blood bank management system,</a:t>
            </a:r>
          </a:p>
          <a:p>
            <a:pPr marL="0" indent="0">
              <a:lnSpc>
                <a:spcPct val="120000"/>
              </a:lnSpc>
              <a:buNone/>
            </a:pPr>
            <a:r>
              <a:rPr lang="en-US" sz="2900" b="1" dirty="0">
                <a:latin typeface="Times New Roman" panose="02020603050405020304" pitchFamily="18" charset="0"/>
                <a:cs typeface="Times New Roman" panose="02020603050405020304" pitchFamily="18" charset="0"/>
              </a:rPr>
              <a:t>I want to </a:t>
            </a:r>
            <a:r>
              <a:rPr lang="en-US" sz="2900" dirty="0">
                <a:latin typeface="Times New Roman" panose="02020603050405020304" pitchFamily="18" charset="0"/>
                <a:cs typeface="Times New Roman" panose="02020603050405020304" pitchFamily="18" charset="0"/>
              </a:rPr>
              <a:t>contribute effectively to the blood donation process </a:t>
            </a:r>
          </a:p>
          <a:p>
            <a:pPr marL="0" indent="0">
              <a:lnSpc>
                <a:spcPct val="120000"/>
              </a:lnSpc>
              <a:buNone/>
            </a:pPr>
            <a:r>
              <a:rPr lang="en-US" sz="2900" b="1" dirty="0">
                <a:latin typeface="Times New Roman" panose="02020603050405020304" pitchFamily="18" charset="0"/>
                <a:cs typeface="Times New Roman" panose="02020603050405020304" pitchFamily="18" charset="0"/>
              </a:rPr>
              <a:t>So that </a:t>
            </a:r>
            <a:r>
              <a:rPr lang="en-US" sz="2900" dirty="0">
                <a:latin typeface="Times New Roman" panose="02020603050405020304" pitchFamily="18" charset="0"/>
                <a:cs typeface="Times New Roman" panose="02020603050405020304" pitchFamily="18" charset="0"/>
              </a:rPr>
              <a:t>I can support the needs of patients and positively impact the community.</a:t>
            </a:r>
          </a:p>
          <a:p>
            <a:pPr marL="0" indent="0">
              <a:lnSpc>
                <a:spcPct val="120000"/>
              </a:lnSpc>
              <a:buNone/>
            </a:pPr>
            <a:r>
              <a:rPr lang="en-US" sz="2900" b="1" dirty="0">
                <a:latin typeface="Times New Roman" panose="02020603050405020304" pitchFamily="18" charset="0"/>
                <a:cs typeface="Times New Roman" panose="02020603050405020304" pitchFamily="18" charset="0"/>
              </a:rPr>
              <a:t>Acceptance Criteria</a:t>
            </a:r>
            <a:r>
              <a:rPr lang="en-US" sz="2900" dirty="0">
                <a:latin typeface="Times New Roman" panose="02020603050405020304" pitchFamily="18" charset="0"/>
                <a:cs typeface="Times New Roman" panose="02020603050405020304" pitchFamily="18" charset="0"/>
              </a:rPr>
              <a:t>:</a:t>
            </a:r>
          </a:p>
          <a:p>
            <a:pPr>
              <a:lnSpc>
                <a:spcPct val="120000"/>
              </a:lnSpc>
            </a:pPr>
            <a:r>
              <a:rPr lang="en-US" sz="2900" dirty="0">
                <a:latin typeface="Times New Roman" panose="02020603050405020304" pitchFamily="18" charset="0"/>
                <a:cs typeface="Times New Roman" panose="02020603050405020304" pitchFamily="18" charset="0"/>
              </a:rPr>
              <a:t>The volunteer can actively participate in donor recruitment activities such as organizing blood drives, community events, or outreach programs.</a:t>
            </a:r>
          </a:p>
          <a:p>
            <a:pPr>
              <a:lnSpc>
                <a:spcPct val="120000"/>
              </a:lnSpc>
            </a:pPr>
            <a:r>
              <a:rPr lang="en-US" sz="2900" dirty="0">
                <a:latin typeface="Times New Roman" panose="02020603050405020304" pitchFamily="18" charset="0"/>
                <a:cs typeface="Times New Roman" panose="02020603050405020304" pitchFamily="18" charset="0"/>
              </a:rPr>
              <a:t>The volunteer accurately registers eligible donors into the system, capturing essential information for donation records.</a:t>
            </a:r>
          </a:p>
          <a:p>
            <a:pPr>
              <a:lnSpc>
                <a:spcPct val="120000"/>
              </a:lnSpc>
            </a:pPr>
            <a:r>
              <a:rPr lang="en-US" sz="2900" dirty="0">
                <a:latin typeface="Times New Roman" panose="02020603050405020304" pitchFamily="18" charset="0"/>
                <a:cs typeface="Times New Roman" panose="02020603050405020304" pitchFamily="18" charset="0"/>
              </a:rPr>
              <a:t>In emergency or disaster situations, the volunteer is available to provide support in mobilizing blood donations and coordinating donation efforts</a:t>
            </a:r>
            <a:r>
              <a:rPr lang="en-US" dirty="0"/>
              <a:t>.</a:t>
            </a:r>
            <a:endParaRPr lang="en-IO" dirty="0"/>
          </a:p>
        </p:txBody>
      </p:sp>
      <p:sp>
        <p:nvSpPr>
          <p:cNvPr id="4" name="Content Placeholder 3">
            <a:extLst>
              <a:ext uri="{FF2B5EF4-FFF2-40B4-BE49-F238E27FC236}">
                <a16:creationId xmlns:a16="http://schemas.microsoft.com/office/drawing/2014/main" id="{35E3C7BC-D4D2-40EB-8F84-63D30C3F93E4}"/>
              </a:ext>
            </a:extLst>
          </p:cNvPr>
          <p:cNvSpPr>
            <a:spLocks noGrp="1"/>
          </p:cNvSpPr>
          <p:nvPr>
            <p:ph sz="half" idx="2"/>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Importance</a:t>
            </a:r>
            <a:r>
              <a:rPr lang="en-US" sz="2000" dirty="0">
                <a:latin typeface="Times New Roman" panose="02020603050405020304" pitchFamily="18" charset="0"/>
                <a:cs typeface="Times New Roman" panose="02020603050405020304" pitchFamily="18" charset="0"/>
              </a:rPr>
              <a:t> : Volunteers are indispensable partners in the operation of blood banks and their management systems. Their contributions extend beyond the donation of blood to encompass donor recruitment, donor care, community engagement, and emergency response efforts, all of which are essential for ensuring a safe, sustainable, and sufficient blood supply </a:t>
            </a:r>
            <a:r>
              <a:rPr lang="en-US" sz="2000" dirty="0" err="1">
                <a:latin typeface="Times New Roman" panose="02020603050405020304" pitchFamily="18" charset="0"/>
                <a:cs typeface="Times New Roman" panose="02020603050405020304" pitchFamily="18" charset="0"/>
              </a:rPr>
              <a:t>forpatients</a:t>
            </a:r>
            <a:r>
              <a:rPr lang="en-US" sz="2000" dirty="0">
                <a:latin typeface="Times New Roman" panose="02020603050405020304" pitchFamily="18" charset="0"/>
                <a:cs typeface="Times New Roman" panose="02020603050405020304" pitchFamily="18" charset="0"/>
              </a:rPr>
              <a:t> in need.</a:t>
            </a:r>
          </a:p>
          <a:p>
            <a:pPr marL="0" indent="0">
              <a:buNone/>
            </a:pPr>
            <a:r>
              <a:rPr lang="en-US" sz="2000" b="1" dirty="0">
                <a:latin typeface="Times New Roman" panose="02020603050405020304" pitchFamily="18" charset="0"/>
                <a:cs typeface="Times New Roman" panose="02020603050405020304" pitchFamily="18" charset="0"/>
              </a:rPr>
              <a:t>Estimated time</a:t>
            </a:r>
            <a:r>
              <a:rPr lang="en-US" sz="2000" dirty="0">
                <a:latin typeface="Times New Roman" panose="02020603050405020304" pitchFamily="18" charset="0"/>
                <a:cs typeface="Times New Roman" panose="02020603050405020304" pitchFamily="18" charset="0"/>
              </a:rPr>
              <a:t>: 2 days</a:t>
            </a:r>
            <a:endParaRPr lang="en-I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36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01B3-9CB0-493A-92B6-7D5D5A2C8710}"/>
              </a:ext>
            </a:extLst>
          </p:cNvPr>
          <p:cNvSpPr>
            <a:spLocks noGrp="1"/>
          </p:cNvSpPr>
          <p:nvPr>
            <p:ph type="title"/>
          </p:nvPr>
        </p:nvSpPr>
        <p:spPr/>
        <p:txBody>
          <a:bodyPr/>
          <a:lstStyle/>
          <a:p>
            <a:r>
              <a:rPr lang="en-US" dirty="0"/>
              <a:t>User Story Cont’d</a:t>
            </a:r>
            <a:endParaRPr lang="en-IO" dirty="0"/>
          </a:p>
        </p:txBody>
      </p:sp>
      <p:sp>
        <p:nvSpPr>
          <p:cNvPr id="3" name="Content Placeholder 2">
            <a:extLst>
              <a:ext uri="{FF2B5EF4-FFF2-40B4-BE49-F238E27FC236}">
                <a16:creationId xmlns:a16="http://schemas.microsoft.com/office/drawing/2014/main" id="{4B6EE481-3E47-4AAA-BBFE-864474E322FB}"/>
              </a:ext>
            </a:extLst>
          </p:cNvPr>
          <p:cNvSpPr>
            <a:spLocks noGrp="1"/>
          </p:cNvSpPr>
          <p:nvPr>
            <p:ph sz="half" idx="1"/>
          </p:nvPr>
        </p:nvSpPr>
        <p:spPr>
          <a:xfrm>
            <a:off x="695400" y="1825624"/>
            <a:ext cx="5513489" cy="457517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As a </a:t>
            </a:r>
            <a:r>
              <a:rPr lang="en-US" sz="1400" b="1" dirty="0">
                <a:latin typeface="Times New Roman" panose="02020603050405020304" pitchFamily="18" charset="0"/>
                <a:cs typeface="Times New Roman" panose="02020603050405020304" pitchFamily="18" charset="0"/>
              </a:rPr>
              <a:t>blood donor</a:t>
            </a:r>
            <a:r>
              <a:rPr lang="en-US" sz="1400" dirty="0">
                <a:latin typeface="Times New Roman" panose="02020603050405020304" pitchFamily="18" charset="0"/>
                <a:cs typeface="Times New Roman" panose="02020603050405020304" pitchFamily="18" charset="0"/>
              </a:rPr>
              <a:t>,</a:t>
            </a:r>
          </a:p>
          <a:p>
            <a:pPr marL="0" indent="0">
              <a:buNone/>
            </a:pPr>
            <a:r>
              <a:rPr lang="en-US" sz="1400" b="1" dirty="0">
                <a:latin typeface="Times New Roman" panose="02020603050405020304" pitchFamily="18" charset="0"/>
                <a:cs typeface="Times New Roman" panose="02020603050405020304" pitchFamily="18" charset="0"/>
              </a:rPr>
              <a:t>I want to </a:t>
            </a:r>
            <a:r>
              <a:rPr lang="en-US" sz="1400" dirty="0">
                <a:latin typeface="Times New Roman" panose="02020603050405020304" pitchFamily="18" charset="0"/>
                <a:cs typeface="Times New Roman" panose="02020603050405020304" pitchFamily="18" charset="0"/>
              </a:rPr>
              <a:t>donate blood regularly</a:t>
            </a:r>
          </a:p>
          <a:p>
            <a:pPr marL="0" indent="0">
              <a:buNone/>
            </a:pPr>
            <a:r>
              <a:rPr lang="en-US" sz="1400" b="1" dirty="0">
                <a:latin typeface="Times New Roman" panose="02020603050405020304" pitchFamily="18" charset="0"/>
                <a:cs typeface="Times New Roman" panose="02020603050405020304" pitchFamily="18" charset="0"/>
              </a:rPr>
              <a:t>So that </a:t>
            </a:r>
            <a:r>
              <a:rPr lang="en-US" sz="1400" dirty="0">
                <a:latin typeface="Times New Roman" panose="02020603050405020304" pitchFamily="18" charset="0"/>
                <a:cs typeface="Times New Roman" panose="02020603050405020304" pitchFamily="18" charset="0"/>
              </a:rPr>
              <a:t>I can contribute to saving lives and supporting healthcare services in my community.</a:t>
            </a:r>
          </a:p>
          <a:p>
            <a:pPr marL="0" indent="0">
              <a:buNone/>
            </a:pPr>
            <a:r>
              <a:rPr lang="en-US" sz="1400" b="1" dirty="0">
                <a:latin typeface="Times New Roman" panose="02020603050405020304" pitchFamily="18" charset="0"/>
                <a:cs typeface="Times New Roman" panose="02020603050405020304" pitchFamily="18" charset="0"/>
              </a:rPr>
              <a:t>Acceptance criteria:</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Given that I am a registered donor, when I log into the blood donation system, I should be able to access my donor profile securely.</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Given that I am eligible to donate blood, when I navigate to the appointment scheduling section, I should be presented with available donation slots based on my location and preferences.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Given that my appointment is confirmed, when the donation date approaches, I should receive reminder notifications to ensure I don't miss my appointment</a:t>
            </a:r>
            <a:r>
              <a:rPr lang="en-US" sz="1400" dirty="0"/>
              <a:t>.</a:t>
            </a:r>
            <a:endParaRPr lang="en-IO" sz="1400" dirty="0"/>
          </a:p>
        </p:txBody>
      </p:sp>
      <p:sp>
        <p:nvSpPr>
          <p:cNvPr id="4" name="Content Placeholder 3">
            <a:extLst>
              <a:ext uri="{FF2B5EF4-FFF2-40B4-BE49-F238E27FC236}">
                <a16:creationId xmlns:a16="http://schemas.microsoft.com/office/drawing/2014/main" id="{5EF40EAB-46A7-4230-B9ED-2F63494E597C}"/>
              </a:ext>
            </a:extLst>
          </p:cNvPr>
          <p:cNvSpPr>
            <a:spLocks noGrp="1"/>
          </p:cNvSpPr>
          <p:nvPr>
            <p:ph sz="half" idx="2"/>
          </p:nvPr>
        </p:nvSpPr>
        <p:spPr>
          <a:xfrm>
            <a:off x="6324600" y="1825624"/>
            <a:ext cx="5172000" cy="4575175"/>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Importance: </a:t>
            </a:r>
            <a:r>
              <a:rPr lang="en-US" dirty="0">
                <a:latin typeface="Times New Roman" panose="02020603050405020304" pitchFamily="18" charset="0"/>
                <a:cs typeface="Times New Roman" panose="02020603050405020304" pitchFamily="18" charset="0"/>
              </a:rPr>
              <a:t>Blood donors are integral to the healthcare</a:t>
            </a:r>
          </a:p>
          <a:p>
            <a:pPr marL="0" indent="0">
              <a:buNone/>
            </a:pPr>
            <a:r>
              <a:rPr lang="en-US" dirty="0">
                <a:latin typeface="Times New Roman" panose="02020603050405020304" pitchFamily="18" charset="0"/>
                <a:cs typeface="Times New Roman" panose="02020603050405020304" pitchFamily="18" charset="0"/>
              </a:rPr>
              <a:t>system, playing a crucial role in saving lives, addressing</a:t>
            </a:r>
          </a:p>
          <a:p>
            <a:pPr marL="0" indent="0">
              <a:buNone/>
            </a:pPr>
            <a:r>
              <a:rPr lang="en-US" dirty="0">
                <a:latin typeface="Times New Roman" panose="02020603050405020304" pitchFamily="18" charset="0"/>
                <a:cs typeface="Times New Roman" panose="02020603050405020304" pitchFamily="18" charset="0"/>
              </a:rPr>
              <a:t>medical needs, supporting emergency preparedness,</a:t>
            </a:r>
          </a:p>
          <a:p>
            <a:pPr marL="0" indent="0">
              <a:buNone/>
            </a:pPr>
            <a:r>
              <a:rPr lang="en-US" dirty="0">
                <a:latin typeface="Times New Roman" panose="02020603050405020304" pitchFamily="18" charset="0"/>
                <a:cs typeface="Times New Roman" panose="02020603050405020304" pitchFamily="18" charset="0"/>
              </a:rPr>
              <a:t>promoting community health, raising awareness, and</a:t>
            </a:r>
          </a:p>
          <a:p>
            <a:pPr marL="0" indent="0">
              <a:buNone/>
            </a:pPr>
            <a:r>
              <a:rPr lang="en-US" dirty="0">
                <a:latin typeface="Times New Roman" panose="02020603050405020304" pitchFamily="18" charset="0"/>
                <a:cs typeface="Times New Roman" panose="02020603050405020304" pitchFamily="18" charset="0"/>
              </a:rPr>
              <a:t>embodying the values of altruism and compassion. Their</a:t>
            </a:r>
          </a:p>
          <a:p>
            <a:pPr marL="0" indent="0">
              <a:buNone/>
            </a:pPr>
            <a:r>
              <a:rPr lang="en-US" dirty="0">
                <a:latin typeface="Times New Roman" panose="02020603050405020304" pitchFamily="18" charset="0"/>
                <a:cs typeface="Times New Roman" panose="02020603050405020304" pitchFamily="18" charset="0"/>
              </a:rPr>
              <a:t>contributions have a profound and lasting impact on</a:t>
            </a:r>
          </a:p>
          <a:p>
            <a:pPr marL="0" indent="0">
              <a:buNone/>
            </a:pPr>
            <a:r>
              <a:rPr lang="en-US" dirty="0">
                <a:latin typeface="Times New Roman" panose="02020603050405020304" pitchFamily="18" charset="0"/>
                <a:cs typeface="Times New Roman" panose="02020603050405020304" pitchFamily="18" charset="0"/>
              </a:rPr>
              <a:t>individuals, families, and communities, making them</a:t>
            </a:r>
          </a:p>
          <a:p>
            <a:pPr marL="0" indent="0">
              <a:buNone/>
            </a:pPr>
            <a:r>
              <a:rPr lang="en-US" dirty="0">
                <a:latin typeface="Times New Roman" panose="02020603050405020304" pitchFamily="18" charset="0"/>
                <a:cs typeface="Times New Roman" panose="02020603050405020304" pitchFamily="18" charset="0"/>
              </a:rPr>
              <a:t>indispensable heroes in the fight against illness and disease.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Estimated time: </a:t>
            </a:r>
            <a:r>
              <a:rPr lang="en-US" dirty="0">
                <a:latin typeface="Times New Roman" panose="02020603050405020304" pitchFamily="18" charset="0"/>
                <a:cs typeface="Times New Roman" panose="02020603050405020304" pitchFamily="18" charset="0"/>
              </a:rPr>
              <a:t>3 to 4 days</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08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318</TotalTime>
  <Words>1715</Words>
  <Application>Microsoft Office PowerPoint</Application>
  <PresentationFormat>Widescreen</PresentationFormat>
  <Paragraphs>258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Franklin Gothic Medium</vt:lpstr>
      <vt:lpstr>Söhne</vt:lpstr>
      <vt:lpstr>Symbol</vt:lpstr>
      <vt:lpstr>Times New Roman</vt:lpstr>
      <vt:lpstr>Medical Design 16x9</vt:lpstr>
      <vt:lpstr>Blood Bank Management for IITS</vt:lpstr>
      <vt:lpstr>Contents</vt:lpstr>
      <vt:lpstr>Overview of System</vt:lpstr>
      <vt:lpstr>Objectives of the System</vt:lpstr>
      <vt:lpstr>Requirement Analysis</vt:lpstr>
      <vt:lpstr>User Story Creation</vt:lpstr>
      <vt:lpstr>User Story Creation Cont’d</vt:lpstr>
      <vt:lpstr>User Story Creation Cont’d</vt:lpstr>
      <vt:lpstr>User Story Cont’d</vt:lpstr>
      <vt:lpstr>User Case Diagram</vt:lpstr>
      <vt:lpstr>Activity Diagram-Admin</vt:lpstr>
      <vt:lpstr>Activity diagram-Executive Donor</vt:lpstr>
      <vt:lpstr>Activity Diagram-Acceptor</vt:lpstr>
      <vt:lpstr>CRC Card(Volunteer &amp; Requester)</vt:lpstr>
      <vt:lpstr>CRC Card(Admin)</vt:lpstr>
      <vt:lpstr>Class Diagram</vt:lpstr>
      <vt:lpstr>Project Planning and Scheduling</vt:lpstr>
      <vt:lpstr>Complexity Weights:</vt:lpstr>
      <vt:lpstr>Project Scheduling Chart</vt:lpstr>
      <vt:lpstr>Designing(user interface)</vt:lpstr>
      <vt:lpstr>User Interface</vt:lpstr>
      <vt:lpstr>Database</vt:lpstr>
      <vt:lpstr>Testing(Volunteer Registration and Login)</vt:lpstr>
      <vt:lpstr>Testing(donationLogin &amp; request submission)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for IITS</dc:title>
  <dc:creator>Mazumdar</dc:creator>
  <cp:lastModifiedBy>Mazumdar</cp:lastModifiedBy>
  <cp:revision>31</cp:revision>
  <dcterms:created xsi:type="dcterms:W3CDTF">2024-04-16T17:51:00Z</dcterms:created>
  <dcterms:modified xsi:type="dcterms:W3CDTF">2024-06-07T19:39:00Z</dcterms:modified>
</cp:coreProperties>
</file>