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9"/>
  </p:notesMasterIdLst>
  <p:sldIdLst>
    <p:sldId id="256" r:id="rId2"/>
    <p:sldId id="277" r:id="rId3"/>
    <p:sldId id="278" r:id="rId4"/>
    <p:sldId id="264" r:id="rId5"/>
    <p:sldId id="263" r:id="rId6"/>
    <p:sldId id="259" r:id="rId7"/>
    <p:sldId id="282" r:id="rId8"/>
    <p:sldId id="284" r:id="rId9"/>
    <p:sldId id="272" r:id="rId10"/>
    <p:sldId id="279" r:id="rId11"/>
    <p:sldId id="275" r:id="rId12"/>
    <p:sldId id="276" r:id="rId13"/>
    <p:sldId id="271" r:id="rId14"/>
    <p:sldId id="261" r:id="rId15"/>
    <p:sldId id="262" r:id="rId16"/>
    <p:sldId id="286" r:id="rId17"/>
    <p:sldId id="268" r:id="rId18"/>
    <p:sldId id="273" r:id="rId19"/>
    <p:sldId id="265" r:id="rId20"/>
    <p:sldId id="266" r:id="rId21"/>
    <p:sldId id="267" r:id="rId22"/>
    <p:sldId id="285" r:id="rId23"/>
    <p:sldId id="269" r:id="rId24"/>
    <p:sldId id="283" r:id="rId25"/>
    <p:sldId id="270" r:id="rId26"/>
    <p:sldId id="280" r:id="rId27"/>
    <p:sldId id="281"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4" y="1777179"/>
            <a:ext cx="8008376" cy="149696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75187" y="3318385"/>
            <a:ext cx="8001000" cy="678426"/>
          </a:xfrm>
        </p:spPr>
        <p:txBody>
          <a:bodyPr>
            <a:normAutofit/>
          </a:bodyPr>
          <a:lstStyle>
            <a:lvl1pPr marL="0" indent="0" algn="l">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0C7D704-FC33-46B1-A89C-F545B000501D}"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1C240-818C-463E-A52E-335B4F90577E}" type="datetime3">
              <a:rPr lang="en-US" smtClean="0"/>
              <a:t>9 June 2024</a:t>
            </a:fld>
            <a:endParaRPr lang="en-US"/>
          </a:p>
        </p:txBody>
      </p:sp>
      <p:sp>
        <p:nvSpPr>
          <p:cNvPr id="6" name="Footer Placeholder 5"/>
          <p:cNvSpPr>
            <a:spLocks noGrp="1"/>
          </p:cNvSpPr>
          <p:nvPr>
            <p:ph type="ftr" sz="quarter" idx="11"/>
          </p:nvPr>
        </p:nvSpPr>
        <p:spPr/>
        <p:txBody>
          <a:bodyPr/>
          <a:lstStyle/>
          <a:p>
            <a:r>
              <a:rPr lang="en-US"/>
              <a:t>BIOINFORMATICS</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BB840-D3D6-46C5-B860-487EDBF1B0E3}"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72568-A6DE-4667-88E0-B148A105572F}"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31711"/>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79871"/>
            <a:ext cx="8246070" cy="3598603"/>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9009D0-9ED4-4B66-B3F7-0107AAED5C9B}"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616" y="413911"/>
            <a:ext cx="647486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9322" y="1150374"/>
            <a:ext cx="6496665" cy="3545497"/>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F26CCC-5DF2-4895-B50C-54F96174E2B9}"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3F09F-D492-4F38-B5B4-19DA59872748}" type="datetime3">
              <a:rPr lang="en-US" smtClean="0"/>
              <a:t>9 June 2024</a:t>
            </a:fld>
            <a:endParaRPr lang="en-US"/>
          </a:p>
        </p:txBody>
      </p:sp>
      <p:sp>
        <p:nvSpPr>
          <p:cNvPr id="5" name="Footer Placeholder 4"/>
          <p:cNvSpPr>
            <a:spLocks noGrp="1"/>
          </p:cNvSpPr>
          <p:nvPr>
            <p:ph type="ftr" sz="quarter" idx="11"/>
          </p:nvPr>
        </p:nvSpPr>
        <p:spPr/>
        <p:txBody>
          <a:bodyPr/>
          <a:lstStyle/>
          <a:p>
            <a:r>
              <a:rPr lang="en-US"/>
              <a:t>BIOINFORMATICS</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2E697B-6916-48D8-AECA-69687197F340}" type="datetime3">
              <a:rPr lang="en-US" smtClean="0"/>
              <a:t>9 June 2024</a:t>
            </a:fld>
            <a:endParaRPr lang="en-US"/>
          </a:p>
        </p:txBody>
      </p:sp>
      <p:sp>
        <p:nvSpPr>
          <p:cNvPr id="6" name="Footer Placeholder 5"/>
          <p:cNvSpPr>
            <a:spLocks noGrp="1"/>
          </p:cNvSpPr>
          <p:nvPr>
            <p:ph type="ftr" sz="quarter" idx="11"/>
          </p:nvPr>
        </p:nvSpPr>
        <p:spPr/>
        <p:txBody>
          <a:bodyPr/>
          <a:lstStyle/>
          <a:p>
            <a:r>
              <a:rPr lang="en-US"/>
              <a:t>BIOINFORMATICS</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0569" y="205277"/>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81771"/>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54168"/>
            <a:ext cx="4040188"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81771"/>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54168"/>
            <a:ext cx="4041775" cy="2276294"/>
          </a:xfrm>
        </p:spPr>
        <p:txBody>
          <a:bodyPr/>
          <a:lstStyle>
            <a:lvl1pPr algn="ctr">
              <a:defRPr sz="2400">
                <a:solidFill>
                  <a:schemeClr val="tx2">
                    <a:lumMod val="50000"/>
                  </a:schemeClr>
                </a:solidFill>
              </a:defRPr>
            </a:lvl1pPr>
            <a:lvl2pPr algn="ctr">
              <a:defRPr sz="2000">
                <a:solidFill>
                  <a:schemeClr val="tx2">
                    <a:lumMod val="50000"/>
                  </a:schemeClr>
                </a:solidFill>
              </a:defRPr>
            </a:lvl2pPr>
            <a:lvl3pPr algn="ctr">
              <a:defRPr sz="1800">
                <a:solidFill>
                  <a:schemeClr val="tx2">
                    <a:lumMod val="50000"/>
                  </a:schemeClr>
                </a:solidFill>
              </a:defRPr>
            </a:lvl3pPr>
            <a:lvl4pPr algn="ctr">
              <a:defRPr sz="1600">
                <a:solidFill>
                  <a:schemeClr val="tx2">
                    <a:lumMod val="50000"/>
                  </a:schemeClr>
                </a:solidFill>
              </a:defRPr>
            </a:lvl4pPr>
            <a:lvl5pPr algn="ct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0E52F14-1BA7-42C8-9BEC-F251335EEB12}" type="datetime3">
              <a:rPr lang="en-US" smtClean="0"/>
              <a:t>9 June 2024</a:t>
            </a:fld>
            <a:endParaRPr lang="en-US"/>
          </a:p>
        </p:txBody>
      </p:sp>
      <p:sp>
        <p:nvSpPr>
          <p:cNvPr id="8" name="Footer Placeholder 7"/>
          <p:cNvSpPr>
            <a:spLocks noGrp="1"/>
          </p:cNvSpPr>
          <p:nvPr>
            <p:ph type="ftr" sz="quarter" idx="11"/>
          </p:nvPr>
        </p:nvSpPr>
        <p:spPr/>
        <p:txBody>
          <a:bodyPr/>
          <a:lstStyle/>
          <a:p>
            <a:r>
              <a:rPr lang="en-US"/>
              <a:t>BIOINFORMATICS</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6E09DB-C925-4A5A-B0F0-F35817E9068B}" type="datetime3">
              <a:rPr lang="en-US" smtClean="0"/>
              <a:t>9 June 2024</a:t>
            </a:fld>
            <a:endParaRPr lang="en-US"/>
          </a:p>
        </p:txBody>
      </p:sp>
      <p:sp>
        <p:nvSpPr>
          <p:cNvPr id="4" name="Footer Placeholder 3"/>
          <p:cNvSpPr>
            <a:spLocks noGrp="1"/>
          </p:cNvSpPr>
          <p:nvPr>
            <p:ph type="ftr" sz="quarter" idx="11"/>
          </p:nvPr>
        </p:nvSpPr>
        <p:spPr/>
        <p:txBody>
          <a:bodyPr/>
          <a:lstStyle/>
          <a:p>
            <a:r>
              <a:rPr lang="en-US"/>
              <a:t>BIOINFORMATICS</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1306A-7D8E-4AC3-95FB-E192FBC41BB7}" type="datetime3">
              <a:rPr lang="en-US" smtClean="0"/>
              <a:t>9 June 2024</a:t>
            </a:fld>
            <a:endParaRPr lang="en-US"/>
          </a:p>
        </p:txBody>
      </p:sp>
      <p:sp>
        <p:nvSpPr>
          <p:cNvPr id="3" name="Footer Placeholder 2"/>
          <p:cNvSpPr>
            <a:spLocks noGrp="1"/>
          </p:cNvSpPr>
          <p:nvPr>
            <p:ph type="ftr" sz="quarter" idx="11"/>
          </p:nvPr>
        </p:nvSpPr>
        <p:spPr/>
        <p:txBody>
          <a:bodyPr/>
          <a:lstStyle/>
          <a:p>
            <a:r>
              <a:rPr lang="en-US"/>
              <a:t>BIOINFORMATICS</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2F6334-40C8-41FA-A4CC-35DD9D8B8906}" type="datetime3">
              <a:rPr lang="en-US" smtClean="0"/>
              <a:t>9 June 2024</a:t>
            </a:fld>
            <a:endParaRPr lang="en-US"/>
          </a:p>
        </p:txBody>
      </p:sp>
      <p:sp>
        <p:nvSpPr>
          <p:cNvPr id="6" name="Footer Placeholder 5"/>
          <p:cNvSpPr>
            <a:spLocks noGrp="1"/>
          </p:cNvSpPr>
          <p:nvPr>
            <p:ph type="ftr" sz="quarter" idx="11"/>
          </p:nvPr>
        </p:nvSpPr>
        <p:spPr/>
        <p:txBody>
          <a:bodyPr/>
          <a:lstStyle/>
          <a:p>
            <a:r>
              <a:rPr lang="en-US"/>
              <a:t>BIOINFORMATICS</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E325B83-155E-4616-91D0-7F3E271E4E3E}" type="datetime3">
              <a:rPr lang="en-US" smtClean="0"/>
              <a:t>9 June 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BIOINFORMATICS</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hyperlink" Target="https://en.wikipedia.org/wiki/Biology" TargetMode="External"/><Relationship Id="rId1" Type="http://schemas.openxmlformats.org/officeDocument/2006/relationships/slideLayout" Target="../slideLayouts/slideLayout3.xml"/><Relationship Id="rId6" Type="http://schemas.openxmlformats.org/officeDocument/2006/relationships/hyperlink" Target="https://en.wikipedia.org/wiki/Statistics" TargetMode="External"/><Relationship Id="rId5" Type="http://schemas.openxmlformats.org/officeDocument/2006/relationships/hyperlink" Target="https://en.wikipedia.org/wiki/Mathematics" TargetMode="External"/><Relationship Id="rId4" Type="http://schemas.openxmlformats.org/officeDocument/2006/relationships/hyperlink" Target="https://en.wikipedia.org/wiki/Information_engineering_(fiel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90" y="688824"/>
            <a:ext cx="8399836" cy="1614945"/>
          </a:xfrm>
        </p:spPr>
        <p:txBody>
          <a:bodyPr>
            <a:normAutofit/>
          </a:bodyPr>
          <a:lstStyle/>
          <a:p>
            <a:r>
              <a:rPr lang="en-US" b="1" dirty="0">
                <a:effectLst>
                  <a:outerShdw blurRad="38100" dist="38100" dir="2700000" algn="tl">
                    <a:srgbClr val="000000">
                      <a:alpha val="43137"/>
                    </a:srgbClr>
                  </a:outerShdw>
                </a:effectLst>
                <a:latin typeface="Castellar" panose="020A0402060406010301" pitchFamily="18" charset="0"/>
              </a:rPr>
              <a:t>BIOINFORMATICS</a:t>
            </a:r>
          </a:p>
        </p:txBody>
      </p:sp>
      <p:sp>
        <p:nvSpPr>
          <p:cNvPr id="3" name="Subtitle 2"/>
          <p:cNvSpPr>
            <a:spLocks noGrp="1"/>
          </p:cNvSpPr>
          <p:nvPr>
            <p:ph type="subTitle" idx="1"/>
          </p:nvPr>
        </p:nvSpPr>
        <p:spPr>
          <a:xfrm>
            <a:off x="1182784" y="4053722"/>
            <a:ext cx="5225104" cy="801907"/>
          </a:xfrm>
        </p:spPr>
        <p:txBody>
          <a:bodyPr>
            <a:normAutofit fontScale="62500" lnSpcReduction="20000"/>
          </a:bodyPr>
          <a:lstStyle/>
          <a:p>
            <a:r>
              <a:rPr lang="en-US" b="1" u="sng" dirty="0">
                <a:solidFill>
                  <a:schemeClr val="tx1"/>
                </a:solidFill>
                <a:effectLst>
                  <a:outerShdw blurRad="38100" dist="38100" dir="2700000" algn="tl">
                    <a:srgbClr val="000000">
                      <a:alpha val="43137"/>
                    </a:srgbClr>
                  </a:outerShdw>
                </a:effectLst>
                <a:latin typeface="Castellar" panose="020A0402060406010301" pitchFamily="18" charset="0"/>
              </a:rPr>
              <a:t>INTERNATIONAL UNIVERSITY OF BUSINESS AGRICULTURE AND TECHNOLOGY</a:t>
            </a:r>
          </a:p>
        </p:txBody>
      </p:sp>
      <p:pic>
        <p:nvPicPr>
          <p:cNvPr id="7" name="Picture 6">
            <a:extLst>
              <a:ext uri="{FF2B5EF4-FFF2-40B4-BE49-F238E27FC236}">
                <a16:creationId xmlns:a16="http://schemas.microsoft.com/office/drawing/2014/main" id="{89032550-4B55-434B-B29E-8AF3CCF59C8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3631130"/>
            <a:ext cx="1446028" cy="1512370"/>
          </a:xfrm>
          <a:prstGeom prst="rect">
            <a:avLst/>
          </a:prstGeom>
        </p:spPr>
      </p:pic>
      <p:pic>
        <p:nvPicPr>
          <p:cNvPr id="11" name="Picture 10">
            <a:extLst>
              <a:ext uri="{FF2B5EF4-FFF2-40B4-BE49-F238E27FC236}">
                <a16:creationId xmlns:a16="http://schemas.microsoft.com/office/drawing/2014/main" id="{20479848-E421-4CE0-B3A3-A6B864836E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7343" y="2374604"/>
            <a:ext cx="1749251" cy="10199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0278 -0.02747 L -3.88889E-6 -0.07222 " pathEditMode="relative" rAng="0" ptsTypes="AA">
                                      <p:cBhvr>
                                        <p:cTn id="6" dur="250" accel="50000" decel="50000" autoRev="1" fill="hold">
                                          <p:stCondLst>
                                            <p:cond delay="0"/>
                                          </p:stCondLst>
                                        </p:cTn>
                                        <p:tgtEl>
                                          <p:spTgt spid="2"/>
                                        </p:tgtEl>
                                        <p:attrNameLst>
                                          <p:attrName>ppt_x</p:attrName>
                                          <p:attrName>ppt_y</p:attrName>
                                        </p:attrNameLst>
                                      </p:cBhvr>
                                      <p:rCtr x="-139" y="-2253"/>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8D5A-9BFA-4AB4-8477-4C7ABAB51093}"/>
              </a:ext>
            </a:extLst>
          </p:cNvPr>
          <p:cNvSpPr>
            <a:spLocks noGrp="1"/>
          </p:cNvSpPr>
          <p:nvPr>
            <p:ph type="title"/>
          </p:nvPr>
        </p:nvSpPr>
        <p:spPr/>
        <p:txBody>
          <a:bodyPr/>
          <a:lstStyle/>
          <a:p>
            <a:r>
              <a:rPr lang="en-US" dirty="0">
                <a:latin typeface="Algerian" panose="04020705040A02060702" pitchFamily="82" charset="0"/>
              </a:rPr>
              <a:t>THINK…</a:t>
            </a:r>
          </a:p>
        </p:txBody>
      </p:sp>
      <p:sp>
        <p:nvSpPr>
          <p:cNvPr id="6" name="Rectangle: Rounded Corners 5">
            <a:extLst>
              <a:ext uri="{FF2B5EF4-FFF2-40B4-BE49-F238E27FC236}">
                <a16:creationId xmlns:a16="http://schemas.microsoft.com/office/drawing/2014/main" id="{D392A992-2F74-456D-9C11-CCBAB20741CF}"/>
              </a:ext>
            </a:extLst>
          </p:cNvPr>
          <p:cNvSpPr/>
          <p:nvPr/>
        </p:nvSpPr>
        <p:spPr>
          <a:xfrm>
            <a:off x="594227" y="2162617"/>
            <a:ext cx="2395869" cy="6615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What microorganisms live within us?</a:t>
            </a:r>
          </a:p>
        </p:txBody>
      </p:sp>
      <p:sp>
        <p:nvSpPr>
          <p:cNvPr id="8" name="Rectangle: Rounded Corners 7">
            <a:extLst>
              <a:ext uri="{FF2B5EF4-FFF2-40B4-BE49-F238E27FC236}">
                <a16:creationId xmlns:a16="http://schemas.microsoft.com/office/drawing/2014/main" id="{C44CA3F6-7C35-46D4-9EEB-5D8F03D5C323}"/>
              </a:ext>
            </a:extLst>
          </p:cNvPr>
          <p:cNvSpPr/>
          <p:nvPr/>
        </p:nvSpPr>
        <p:spPr>
          <a:xfrm>
            <a:off x="5756550" y="2431325"/>
            <a:ext cx="2395869" cy="6615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part of the world did my ancestors live?</a:t>
            </a:r>
          </a:p>
        </p:txBody>
      </p:sp>
      <p:sp>
        <p:nvSpPr>
          <p:cNvPr id="9" name="Rectangle: Rounded Corners 8">
            <a:extLst>
              <a:ext uri="{FF2B5EF4-FFF2-40B4-BE49-F238E27FC236}">
                <a16:creationId xmlns:a16="http://schemas.microsoft.com/office/drawing/2014/main" id="{F9A70A9F-EE3F-4C7D-8FB1-6C49DFCECEE6}"/>
              </a:ext>
            </a:extLst>
          </p:cNvPr>
          <p:cNvSpPr/>
          <p:nvPr/>
        </p:nvSpPr>
        <p:spPr>
          <a:xfrm>
            <a:off x="340917" y="3294711"/>
            <a:ext cx="3182679" cy="7253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Why some people are kind in nature and why others aren’t?</a:t>
            </a:r>
          </a:p>
        </p:txBody>
      </p:sp>
      <p:sp>
        <p:nvSpPr>
          <p:cNvPr id="13" name="Explosion: 8 Points 12">
            <a:extLst>
              <a:ext uri="{FF2B5EF4-FFF2-40B4-BE49-F238E27FC236}">
                <a16:creationId xmlns:a16="http://schemas.microsoft.com/office/drawing/2014/main" id="{BA8486A4-BB69-46E9-A7AF-328DF32272EF}"/>
              </a:ext>
            </a:extLst>
          </p:cNvPr>
          <p:cNvSpPr/>
          <p:nvPr/>
        </p:nvSpPr>
        <p:spPr>
          <a:xfrm>
            <a:off x="3523596" y="2221879"/>
            <a:ext cx="1799771" cy="2009190"/>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800" dirty="0">
                <a:solidFill>
                  <a:schemeClr val="bg1"/>
                </a:solidFill>
              </a:rPr>
              <a:t>?</a:t>
            </a:r>
          </a:p>
        </p:txBody>
      </p:sp>
      <p:sp>
        <p:nvSpPr>
          <p:cNvPr id="14" name="Rectangle: Rounded Corners 13">
            <a:extLst>
              <a:ext uri="{FF2B5EF4-FFF2-40B4-BE49-F238E27FC236}">
                <a16:creationId xmlns:a16="http://schemas.microsoft.com/office/drawing/2014/main" id="{2A3C57CE-4141-473D-9997-73522F54CBFB}"/>
              </a:ext>
            </a:extLst>
          </p:cNvPr>
          <p:cNvSpPr/>
          <p:nvPr/>
        </p:nvSpPr>
        <p:spPr>
          <a:xfrm>
            <a:off x="3314151" y="1344376"/>
            <a:ext cx="2218660" cy="8182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How the drugs are invented to work on human body?</a:t>
            </a:r>
          </a:p>
        </p:txBody>
      </p:sp>
      <p:sp>
        <p:nvSpPr>
          <p:cNvPr id="7" name="Date Placeholder 6">
            <a:extLst>
              <a:ext uri="{FF2B5EF4-FFF2-40B4-BE49-F238E27FC236}">
                <a16:creationId xmlns:a16="http://schemas.microsoft.com/office/drawing/2014/main" id="{91D0D5B7-C10B-4589-9B0A-A4C769ECE656}"/>
              </a:ext>
            </a:extLst>
          </p:cNvPr>
          <p:cNvSpPr>
            <a:spLocks noGrp="1"/>
          </p:cNvSpPr>
          <p:nvPr>
            <p:ph type="dt" sz="half" idx="10"/>
          </p:nvPr>
        </p:nvSpPr>
        <p:spPr/>
        <p:txBody>
          <a:bodyPr/>
          <a:lstStyle/>
          <a:p>
            <a:fld id="{B18819CE-872F-45C6-81BE-899DD69C6026}"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0" name="Footer Placeholder 9">
            <a:extLst>
              <a:ext uri="{FF2B5EF4-FFF2-40B4-BE49-F238E27FC236}">
                <a16:creationId xmlns:a16="http://schemas.microsoft.com/office/drawing/2014/main" id="{8E0940BB-5D54-4879-A9A3-C64FE3131720}"/>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1" name="Slide Number Placeholder 10">
            <a:extLst>
              <a:ext uri="{FF2B5EF4-FFF2-40B4-BE49-F238E27FC236}">
                <a16:creationId xmlns:a16="http://schemas.microsoft.com/office/drawing/2014/main" id="{16EF3F6A-54BA-4DCF-93C5-7874433DF899}"/>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10</a:t>
            </a:fld>
            <a:endParaRPr lang="en-US" b="1" dirty="0">
              <a:solidFill>
                <a:schemeClr val="tx1">
                  <a:lumMod val="95000"/>
                  <a:lumOff val="5000"/>
                </a:schemeClr>
              </a:solidFill>
            </a:endParaRPr>
          </a:p>
        </p:txBody>
      </p:sp>
      <p:sp>
        <p:nvSpPr>
          <p:cNvPr id="17" name="Rectangle: Rounded Corners 16">
            <a:extLst>
              <a:ext uri="{FF2B5EF4-FFF2-40B4-BE49-F238E27FC236}">
                <a16:creationId xmlns:a16="http://schemas.microsoft.com/office/drawing/2014/main" id="{A27A1866-378B-4E03-B412-0242CC333347}"/>
              </a:ext>
            </a:extLst>
          </p:cNvPr>
          <p:cNvSpPr/>
          <p:nvPr/>
        </p:nvSpPr>
        <p:spPr>
          <a:xfrm>
            <a:off x="5684874" y="3544186"/>
            <a:ext cx="2736112" cy="6615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Best flu vaccine to prepare for noble flu virus?</a:t>
            </a:r>
          </a:p>
        </p:txBody>
      </p:sp>
    </p:spTree>
    <p:extLst>
      <p:ext uri="{BB962C8B-B14F-4D97-AF65-F5344CB8AC3E}">
        <p14:creationId xmlns:p14="http://schemas.microsoft.com/office/powerpoint/2010/main" val="385147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animBg="1"/>
      <p:bldP spid="14"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0017-5301-4CCA-A725-C29AF4B789B0}"/>
              </a:ext>
            </a:extLst>
          </p:cNvPr>
          <p:cNvSpPr>
            <a:spLocks noGrp="1"/>
          </p:cNvSpPr>
          <p:nvPr>
            <p:ph type="title"/>
          </p:nvPr>
        </p:nvSpPr>
        <p:spPr>
          <a:xfrm>
            <a:off x="1060188" y="65891"/>
            <a:ext cx="6474869" cy="725349"/>
          </a:xfrm>
        </p:spPr>
        <p:txBody>
          <a:bodyPr/>
          <a:lstStyle/>
          <a:p>
            <a:pPr algn="ctr"/>
            <a:r>
              <a:rPr lang="en-US" dirty="0">
                <a:latin typeface="Times New Roman" panose="02020603050405020304" pitchFamily="18" charset="0"/>
                <a:cs typeface="Times New Roman" panose="02020603050405020304" pitchFamily="18" charset="0"/>
              </a:rPr>
              <a:t>The answer is….</a:t>
            </a:r>
          </a:p>
        </p:txBody>
      </p:sp>
      <p:sp>
        <p:nvSpPr>
          <p:cNvPr id="4" name="Content Placeholder 3">
            <a:extLst>
              <a:ext uri="{FF2B5EF4-FFF2-40B4-BE49-F238E27FC236}">
                <a16:creationId xmlns:a16="http://schemas.microsoft.com/office/drawing/2014/main" id="{541C0C98-A34B-49CC-BBC0-4D3C0C465D4D}"/>
              </a:ext>
            </a:extLst>
          </p:cNvPr>
          <p:cNvSpPr>
            <a:spLocks noGrp="1"/>
          </p:cNvSpPr>
          <p:nvPr>
            <p:ph idx="1"/>
          </p:nvPr>
        </p:nvSpPr>
        <p:spPr>
          <a:xfrm>
            <a:off x="401993" y="1794906"/>
            <a:ext cx="2008403" cy="141932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noAutofit/>
          </a:bodyPr>
          <a:lstStyle/>
          <a:p>
            <a:pPr marL="0" indent="0" algn="ctr">
              <a:buNone/>
            </a:pPr>
            <a:r>
              <a:rPr lang="en-US" sz="1800" dirty="0"/>
              <a:t>High-throughput sequencing data</a:t>
            </a:r>
          </a:p>
        </p:txBody>
      </p:sp>
      <p:sp>
        <p:nvSpPr>
          <p:cNvPr id="5" name="Rectangle: Rounded Corners 4">
            <a:extLst>
              <a:ext uri="{FF2B5EF4-FFF2-40B4-BE49-F238E27FC236}">
                <a16:creationId xmlns:a16="http://schemas.microsoft.com/office/drawing/2014/main" id="{ADC32D14-6ADF-4DA6-8153-D0BA9AB76181}"/>
              </a:ext>
            </a:extLst>
          </p:cNvPr>
          <p:cNvSpPr/>
          <p:nvPr/>
        </p:nvSpPr>
        <p:spPr>
          <a:xfrm>
            <a:off x="3030278" y="1304475"/>
            <a:ext cx="1559442" cy="90219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Huge Omics Data sets</a:t>
            </a:r>
            <a:endParaRPr lang="en-US" dirty="0"/>
          </a:p>
        </p:txBody>
      </p:sp>
      <p:sp>
        <p:nvSpPr>
          <p:cNvPr id="6" name="Oval 5">
            <a:extLst>
              <a:ext uri="{FF2B5EF4-FFF2-40B4-BE49-F238E27FC236}">
                <a16:creationId xmlns:a16="http://schemas.microsoft.com/office/drawing/2014/main" id="{234A6D34-7BD0-4979-BDFC-751E947A1F40}"/>
              </a:ext>
            </a:extLst>
          </p:cNvPr>
          <p:cNvSpPr/>
          <p:nvPr/>
        </p:nvSpPr>
        <p:spPr>
          <a:xfrm>
            <a:off x="5295014" y="1058090"/>
            <a:ext cx="2098158" cy="147837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Collection of </a:t>
            </a:r>
            <a:r>
              <a:rPr lang="en-US" b="1" i="1" u="sng" dirty="0">
                <a:solidFill>
                  <a:srgbClr val="FF0000"/>
                </a:solidFill>
              </a:rPr>
              <a:t>Huge amount of Data</a:t>
            </a:r>
          </a:p>
        </p:txBody>
      </p:sp>
      <p:sp>
        <p:nvSpPr>
          <p:cNvPr id="7" name="Rectangle: Rounded Corners 6">
            <a:extLst>
              <a:ext uri="{FF2B5EF4-FFF2-40B4-BE49-F238E27FC236}">
                <a16:creationId xmlns:a16="http://schemas.microsoft.com/office/drawing/2014/main" id="{7DC424BC-B31E-42D4-B07E-ED3272BA1283}"/>
              </a:ext>
            </a:extLst>
          </p:cNvPr>
          <p:cNvSpPr/>
          <p:nvPr/>
        </p:nvSpPr>
        <p:spPr>
          <a:xfrm>
            <a:off x="4026195" y="3430772"/>
            <a:ext cx="1538969" cy="9214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DNA Data from Genomes</a:t>
            </a:r>
          </a:p>
        </p:txBody>
      </p:sp>
      <p:sp>
        <p:nvSpPr>
          <p:cNvPr id="8" name="Rectangle: Rounded Corners 7">
            <a:extLst>
              <a:ext uri="{FF2B5EF4-FFF2-40B4-BE49-F238E27FC236}">
                <a16:creationId xmlns:a16="http://schemas.microsoft.com/office/drawing/2014/main" id="{797F125C-FD96-47FD-B880-D437BC8BD24B}"/>
              </a:ext>
            </a:extLst>
          </p:cNvPr>
          <p:cNvSpPr/>
          <p:nvPr/>
        </p:nvSpPr>
        <p:spPr>
          <a:xfrm>
            <a:off x="6875719" y="3452037"/>
            <a:ext cx="1765006" cy="7868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RNA Data from Transcriptomes</a:t>
            </a:r>
          </a:p>
        </p:txBody>
      </p:sp>
      <p:cxnSp>
        <p:nvCxnSpPr>
          <p:cNvPr id="11" name="Straight Arrow Connector 10">
            <a:extLst>
              <a:ext uri="{FF2B5EF4-FFF2-40B4-BE49-F238E27FC236}">
                <a16:creationId xmlns:a16="http://schemas.microsoft.com/office/drawing/2014/main" id="{B6E459BB-A074-471A-A46B-9E0078CD1D13}"/>
              </a:ext>
            </a:extLst>
          </p:cNvPr>
          <p:cNvCxnSpPr>
            <a:cxnSpLocks/>
            <a:stCxn id="4" idx="6"/>
            <a:endCxn id="5" idx="1"/>
          </p:cNvCxnSpPr>
          <p:nvPr/>
        </p:nvCxnSpPr>
        <p:spPr>
          <a:xfrm flipV="1">
            <a:off x="2410396" y="1755571"/>
            <a:ext cx="619882" cy="748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A6FDAF1-3418-454F-884C-4C39F8785F53}"/>
              </a:ext>
            </a:extLst>
          </p:cNvPr>
          <p:cNvCxnSpPr>
            <a:stCxn id="5" idx="3"/>
          </p:cNvCxnSpPr>
          <p:nvPr/>
        </p:nvCxnSpPr>
        <p:spPr>
          <a:xfrm flipV="1">
            <a:off x="4589720" y="1755570"/>
            <a:ext cx="70529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0FD1540-29F2-416E-84BD-1C4D211BCBEE}"/>
              </a:ext>
            </a:extLst>
          </p:cNvPr>
          <p:cNvCxnSpPr>
            <a:cxnSpLocks/>
          </p:cNvCxnSpPr>
          <p:nvPr/>
        </p:nvCxnSpPr>
        <p:spPr>
          <a:xfrm flipH="1">
            <a:off x="4795679" y="2536462"/>
            <a:ext cx="1559442" cy="844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BAD69F5-9C1D-4D84-BD87-92B556045C3F}"/>
              </a:ext>
            </a:extLst>
          </p:cNvPr>
          <p:cNvCxnSpPr>
            <a:cxnSpLocks/>
            <a:stCxn id="6" idx="4"/>
          </p:cNvCxnSpPr>
          <p:nvPr/>
        </p:nvCxnSpPr>
        <p:spPr>
          <a:xfrm>
            <a:off x="6344093" y="2536462"/>
            <a:ext cx="1414129" cy="844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Speech Bubble: Oval 18">
            <a:extLst>
              <a:ext uri="{FF2B5EF4-FFF2-40B4-BE49-F238E27FC236}">
                <a16:creationId xmlns:a16="http://schemas.microsoft.com/office/drawing/2014/main" id="{8DF90382-9202-4950-A162-C3319A778D75}"/>
              </a:ext>
            </a:extLst>
          </p:cNvPr>
          <p:cNvSpPr/>
          <p:nvPr/>
        </p:nvSpPr>
        <p:spPr>
          <a:xfrm>
            <a:off x="1668517" y="3253561"/>
            <a:ext cx="1361761" cy="1318436"/>
          </a:xfrm>
          <a:prstGeom prst="wedgeEllipseCallout">
            <a:avLst>
              <a:gd name="adj1" fmla="val 286800"/>
              <a:gd name="adj2" fmla="val -128898"/>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Huge Amount of Data?</a:t>
            </a:r>
          </a:p>
        </p:txBody>
      </p:sp>
      <p:sp>
        <p:nvSpPr>
          <p:cNvPr id="21" name="Oval 20">
            <a:extLst>
              <a:ext uri="{FF2B5EF4-FFF2-40B4-BE49-F238E27FC236}">
                <a16:creationId xmlns:a16="http://schemas.microsoft.com/office/drawing/2014/main" id="{5CE3C315-1742-427C-9B3D-0921A6F0BE68}"/>
              </a:ext>
            </a:extLst>
          </p:cNvPr>
          <p:cNvSpPr/>
          <p:nvPr/>
        </p:nvSpPr>
        <p:spPr>
          <a:xfrm>
            <a:off x="479616" y="972457"/>
            <a:ext cx="1908364" cy="1016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Structural proteomics Data</a:t>
            </a:r>
          </a:p>
        </p:txBody>
      </p:sp>
      <p:cxnSp>
        <p:nvCxnSpPr>
          <p:cNvPr id="23" name="Straight Arrow Connector 22">
            <a:extLst>
              <a:ext uri="{FF2B5EF4-FFF2-40B4-BE49-F238E27FC236}">
                <a16:creationId xmlns:a16="http://schemas.microsoft.com/office/drawing/2014/main" id="{559FC654-67DD-46B5-9C44-34FF904C1875}"/>
              </a:ext>
            </a:extLst>
          </p:cNvPr>
          <p:cNvCxnSpPr>
            <a:cxnSpLocks/>
            <a:stCxn id="21" idx="6"/>
            <a:endCxn id="5" idx="1"/>
          </p:cNvCxnSpPr>
          <p:nvPr/>
        </p:nvCxnSpPr>
        <p:spPr>
          <a:xfrm>
            <a:off x="2387980" y="1480457"/>
            <a:ext cx="642298" cy="2751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Date Placeholder 11">
            <a:extLst>
              <a:ext uri="{FF2B5EF4-FFF2-40B4-BE49-F238E27FC236}">
                <a16:creationId xmlns:a16="http://schemas.microsoft.com/office/drawing/2014/main" id="{F8D0104B-2A23-4402-914A-1760974408BD}"/>
              </a:ext>
            </a:extLst>
          </p:cNvPr>
          <p:cNvSpPr>
            <a:spLocks noGrp="1"/>
          </p:cNvSpPr>
          <p:nvPr>
            <p:ph type="dt" sz="half" idx="10"/>
          </p:nvPr>
        </p:nvSpPr>
        <p:spPr/>
        <p:txBody>
          <a:bodyPr/>
          <a:lstStyle/>
          <a:p>
            <a:fld id="{12476E7E-5DB6-4C14-9774-0CE7A9559400}"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4" name="Footer Placeholder 13">
            <a:extLst>
              <a:ext uri="{FF2B5EF4-FFF2-40B4-BE49-F238E27FC236}">
                <a16:creationId xmlns:a16="http://schemas.microsoft.com/office/drawing/2014/main" id="{0A9575E0-B410-4445-BF42-EBFDCC0DC9CA}"/>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6" name="Slide Number Placeholder 15">
            <a:extLst>
              <a:ext uri="{FF2B5EF4-FFF2-40B4-BE49-F238E27FC236}">
                <a16:creationId xmlns:a16="http://schemas.microsoft.com/office/drawing/2014/main" id="{C95EE7B3-8DAF-4657-B2A0-2F0CC6AAE1C3}"/>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11</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41985388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down)">
                                      <p:cBhvr>
                                        <p:cTn id="19" dur="500"/>
                                        <p:tgtEl>
                                          <p:spTgt spid="4">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randombar(horizont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randombar(horizontal)">
                                      <p:cBhvr>
                                        <p:cTn id="69" dur="500"/>
                                        <p:tgtEl>
                                          <p:spTgt spid="8"/>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randombar(horizontal)">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5" grpId="0" animBg="1"/>
      <p:bldP spid="6" grpId="0" animBg="1"/>
      <p:bldP spid="7" grpId="0" animBg="1"/>
      <p:bldP spid="8" grpId="0" animBg="1"/>
      <p:bldP spid="19"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480-C874-4193-B7D1-D0D1AF4C4261}"/>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What do we mean by Huge Data set?</a:t>
            </a:r>
          </a:p>
        </p:txBody>
      </p:sp>
      <p:sp>
        <p:nvSpPr>
          <p:cNvPr id="3" name="Content Placeholder 2">
            <a:extLst>
              <a:ext uri="{FF2B5EF4-FFF2-40B4-BE49-F238E27FC236}">
                <a16:creationId xmlns:a16="http://schemas.microsoft.com/office/drawing/2014/main" id="{395F77C4-1EAE-4411-A927-6655C71BA566}"/>
              </a:ext>
            </a:extLst>
          </p:cNvPr>
          <p:cNvSpPr>
            <a:spLocks noGrp="1"/>
          </p:cNvSpPr>
          <p:nvPr>
            <p:ph idx="1"/>
          </p:nvPr>
        </p:nvSpPr>
        <p:spPr>
          <a:xfrm>
            <a:off x="479322" y="1150374"/>
            <a:ext cx="6339692" cy="3545497"/>
          </a:xfrm>
        </p:spPr>
        <p:txBody>
          <a:bodyPr>
            <a:norm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typical whole genome-dataset requires 100 GB</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consume this much memory with text messages we would have to save all messages for 14700 years which is more than 565 millions of text messages, each text of 190 bytes.</a:t>
            </a:r>
          </a:p>
        </p:txBody>
      </p:sp>
      <p:sp>
        <p:nvSpPr>
          <p:cNvPr id="7" name="Date Placeholder 6">
            <a:extLst>
              <a:ext uri="{FF2B5EF4-FFF2-40B4-BE49-F238E27FC236}">
                <a16:creationId xmlns:a16="http://schemas.microsoft.com/office/drawing/2014/main" id="{1B265CCC-A200-4230-9040-2D1C5A8750AD}"/>
              </a:ext>
            </a:extLst>
          </p:cNvPr>
          <p:cNvSpPr>
            <a:spLocks noGrp="1"/>
          </p:cNvSpPr>
          <p:nvPr>
            <p:ph type="dt" sz="half" idx="10"/>
          </p:nvPr>
        </p:nvSpPr>
        <p:spPr/>
        <p:txBody>
          <a:bodyPr/>
          <a:lstStyle/>
          <a:p>
            <a:fld id="{FDECC134-939D-41A2-9E03-5816F0920ABB}"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98076094-6F53-42F9-83E8-BEBB657E70BA}"/>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6B4164B9-4CA8-4D94-9015-159D20E6A58E}"/>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12</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1100042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0769-E04B-425A-A9F6-51109341A354}"/>
              </a:ext>
            </a:extLst>
          </p:cNvPr>
          <p:cNvSpPr>
            <a:spLocks noGrp="1"/>
          </p:cNvSpPr>
          <p:nvPr>
            <p:ph type="title"/>
          </p:nvPr>
        </p:nvSpPr>
        <p:spPr>
          <a:xfrm>
            <a:off x="302407" y="109111"/>
            <a:ext cx="6474869" cy="725349"/>
          </a:xfrm>
        </p:spPr>
        <p:txBody>
          <a:bodyPr/>
          <a:lstStyle/>
          <a:p>
            <a:r>
              <a:rPr lang="en-US" dirty="0"/>
              <a:t>In short…</a:t>
            </a:r>
          </a:p>
        </p:txBody>
      </p:sp>
      <p:pic>
        <p:nvPicPr>
          <p:cNvPr id="7" name="Picture 6">
            <a:extLst>
              <a:ext uri="{FF2B5EF4-FFF2-40B4-BE49-F238E27FC236}">
                <a16:creationId xmlns:a16="http://schemas.microsoft.com/office/drawing/2014/main" id="{F5C01007-1DB8-4C96-AA6C-786ADE9C79B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0639"/>
          <a:stretch/>
        </p:blipFill>
        <p:spPr>
          <a:xfrm>
            <a:off x="4706679" y="834460"/>
            <a:ext cx="667146" cy="978855"/>
          </a:xfrm>
          <a:prstGeom prst="rect">
            <a:avLst/>
          </a:prstGeom>
        </p:spPr>
      </p:pic>
      <p:pic>
        <p:nvPicPr>
          <p:cNvPr id="9" name="Picture 8">
            <a:extLst>
              <a:ext uri="{FF2B5EF4-FFF2-40B4-BE49-F238E27FC236}">
                <a16:creationId xmlns:a16="http://schemas.microsoft.com/office/drawing/2014/main" id="{51707C6A-1DF1-4CA8-AB91-DDD3B4C47EE6}"/>
              </a:ext>
            </a:extLst>
          </p:cNvPr>
          <p:cNvPicPr>
            <a:picLocks noChangeAspect="1"/>
          </p:cNvPicPr>
          <p:nvPr/>
        </p:nvPicPr>
        <p:blipFill>
          <a:blip r:embed="rId3">
            <a:clrChange>
              <a:clrFrom>
                <a:srgbClr val="77CED7"/>
              </a:clrFrom>
              <a:clrTo>
                <a:srgbClr val="77CED7">
                  <a:alpha val="0"/>
                </a:srgbClr>
              </a:clrTo>
            </a:clrChange>
            <a:extLst>
              <a:ext uri="{28A0092B-C50C-407E-A947-70E740481C1C}">
                <a14:useLocalDpi xmlns:a14="http://schemas.microsoft.com/office/drawing/2010/main" val="0"/>
              </a:ext>
            </a:extLst>
          </a:blip>
          <a:stretch>
            <a:fillRect/>
          </a:stretch>
        </p:blipFill>
        <p:spPr>
          <a:xfrm>
            <a:off x="2303608" y="755775"/>
            <a:ext cx="1249992" cy="1136225"/>
          </a:xfrm>
          <a:prstGeom prst="rect">
            <a:avLst/>
          </a:prstGeom>
        </p:spPr>
      </p:pic>
      <p:pic>
        <p:nvPicPr>
          <p:cNvPr id="13" name="Content Placeholder 12">
            <a:extLst>
              <a:ext uri="{FF2B5EF4-FFF2-40B4-BE49-F238E27FC236}">
                <a16:creationId xmlns:a16="http://schemas.microsoft.com/office/drawing/2014/main" id="{9D4F6D15-B991-4282-BE13-D1F369731CF0}"/>
              </a:ext>
            </a:extLst>
          </p:cNvPr>
          <p:cNvPicPr>
            <a:picLocks noGrp="1" noChangeAspect="1"/>
          </p:cNvPicPr>
          <p:nvPr>
            <p:ph idx="1"/>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9865"/>
          <a:stretch/>
        </p:blipFill>
        <p:spPr>
          <a:xfrm>
            <a:off x="479616" y="2107130"/>
            <a:ext cx="1460455" cy="1394877"/>
          </a:xfrm>
        </p:spPr>
      </p:pic>
      <p:sp>
        <p:nvSpPr>
          <p:cNvPr id="14" name="Rectangle: Rounded Corners 13">
            <a:extLst>
              <a:ext uri="{FF2B5EF4-FFF2-40B4-BE49-F238E27FC236}">
                <a16:creationId xmlns:a16="http://schemas.microsoft.com/office/drawing/2014/main" id="{90DC68BC-23B7-47BF-8A37-CB92355E1E96}"/>
              </a:ext>
            </a:extLst>
          </p:cNvPr>
          <p:cNvSpPr/>
          <p:nvPr/>
        </p:nvSpPr>
        <p:spPr>
          <a:xfrm>
            <a:off x="4260111" y="2326536"/>
            <a:ext cx="1460455" cy="49042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ACGCGAACG</a:t>
            </a:r>
          </a:p>
          <a:p>
            <a:pPr algn="ctr"/>
            <a:r>
              <a:rPr lang="en-US" sz="1600" dirty="0"/>
              <a:t>CCGAGAACG</a:t>
            </a:r>
          </a:p>
        </p:txBody>
      </p:sp>
      <p:sp>
        <p:nvSpPr>
          <p:cNvPr id="15" name="Rectangle: Rounded Corners 14">
            <a:extLst>
              <a:ext uri="{FF2B5EF4-FFF2-40B4-BE49-F238E27FC236}">
                <a16:creationId xmlns:a16="http://schemas.microsoft.com/office/drawing/2014/main" id="{55926898-1F24-4829-BC61-197D2163B1C8}"/>
              </a:ext>
            </a:extLst>
          </p:cNvPr>
          <p:cNvSpPr/>
          <p:nvPr/>
        </p:nvSpPr>
        <p:spPr>
          <a:xfrm>
            <a:off x="2509284" y="3452037"/>
            <a:ext cx="1460455" cy="3473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ALGORITHM</a:t>
            </a:r>
          </a:p>
        </p:txBody>
      </p:sp>
      <p:cxnSp>
        <p:nvCxnSpPr>
          <p:cNvPr id="19" name="Straight Connector 18">
            <a:extLst>
              <a:ext uri="{FF2B5EF4-FFF2-40B4-BE49-F238E27FC236}">
                <a16:creationId xmlns:a16="http://schemas.microsoft.com/office/drawing/2014/main" id="{0CCD415E-AC4E-4D3A-ABB5-5C888A6B29CE}"/>
              </a:ext>
            </a:extLst>
          </p:cNvPr>
          <p:cNvCxnSpPr>
            <a:cxnSpLocks/>
          </p:cNvCxnSpPr>
          <p:nvPr/>
        </p:nvCxnSpPr>
        <p:spPr>
          <a:xfrm flipH="1">
            <a:off x="1353878" y="1269423"/>
            <a:ext cx="1148318"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2CCE63E-77CC-465C-BD8A-05D0E2D2435C}"/>
              </a:ext>
            </a:extLst>
          </p:cNvPr>
          <p:cNvCxnSpPr>
            <a:cxnSpLocks/>
          </p:cNvCxnSpPr>
          <p:nvPr/>
        </p:nvCxnSpPr>
        <p:spPr>
          <a:xfrm>
            <a:off x="1353878" y="1265223"/>
            <a:ext cx="0" cy="11164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1E97AC6-2255-427E-AA53-AAE35EC9AE0C}"/>
              </a:ext>
            </a:extLst>
          </p:cNvPr>
          <p:cNvCxnSpPr>
            <a:cxnSpLocks/>
          </p:cNvCxnSpPr>
          <p:nvPr/>
        </p:nvCxnSpPr>
        <p:spPr>
          <a:xfrm flipH="1" flipV="1">
            <a:off x="3317358" y="1346749"/>
            <a:ext cx="1566530" cy="10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CF9C5604-1CA6-4F60-8A0E-0037CAFF65EA}"/>
              </a:ext>
            </a:extLst>
          </p:cNvPr>
          <p:cNvCxnSpPr>
            <a:cxnSpLocks/>
            <a:stCxn id="7" idx="2"/>
          </p:cNvCxnSpPr>
          <p:nvPr/>
        </p:nvCxnSpPr>
        <p:spPr>
          <a:xfrm flipH="1">
            <a:off x="5032744" y="1813315"/>
            <a:ext cx="7508" cy="4266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E993813E-1DE9-4C6A-AD4A-19BF6D89A728}"/>
              </a:ext>
            </a:extLst>
          </p:cNvPr>
          <p:cNvCxnSpPr/>
          <p:nvPr/>
        </p:nvCxnSpPr>
        <p:spPr>
          <a:xfrm>
            <a:off x="1694121" y="2707758"/>
            <a:ext cx="1332614"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26ECF2A-3EF7-4595-BD94-39EA336EF5B6}"/>
              </a:ext>
            </a:extLst>
          </p:cNvPr>
          <p:cNvCxnSpPr/>
          <p:nvPr/>
        </p:nvCxnSpPr>
        <p:spPr>
          <a:xfrm>
            <a:off x="3033823" y="2714847"/>
            <a:ext cx="0" cy="737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05AB224-BF5C-48E0-A528-3C5ABD2BE653}"/>
              </a:ext>
            </a:extLst>
          </p:cNvPr>
          <p:cNvCxnSpPr>
            <a:stCxn id="15" idx="3"/>
          </p:cNvCxnSpPr>
          <p:nvPr/>
        </p:nvCxnSpPr>
        <p:spPr>
          <a:xfrm>
            <a:off x="3969739" y="3625702"/>
            <a:ext cx="914149" cy="106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Arrow: Right 33">
            <a:extLst>
              <a:ext uri="{FF2B5EF4-FFF2-40B4-BE49-F238E27FC236}">
                <a16:creationId xmlns:a16="http://schemas.microsoft.com/office/drawing/2014/main" id="{1021D665-D63C-41A0-AF5B-F6DBB2450FCC}"/>
              </a:ext>
            </a:extLst>
          </p:cNvPr>
          <p:cNvSpPr/>
          <p:nvPr/>
        </p:nvSpPr>
        <p:spPr>
          <a:xfrm>
            <a:off x="4913330" y="3391121"/>
            <a:ext cx="1410587" cy="49042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RESULT</a:t>
            </a:r>
          </a:p>
        </p:txBody>
      </p:sp>
      <p:sp>
        <p:nvSpPr>
          <p:cNvPr id="6" name="Date Placeholder 5">
            <a:extLst>
              <a:ext uri="{FF2B5EF4-FFF2-40B4-BE49-F238E27FC236}">
                <a16:creationId xmlns:a16="http://schemas.microsoft.com/office/drawing/2014/main" id="{04E75A93-F37A-449A-ADD2-B253569CDEBB}"/>
              </a:ext>
            </a:extLst>
          </p:cNvPr>
          <p:cNvSpPr>
            <a:spLocks noGrp="1"/>
          </p:cNvSpPr>
          <p:nvPr>
            <p:ph type="dt" sz="half" idx="10"/>
          </p:nvPr>
        </p:nvSpPr>
        <p:spPr/>
        <p:txBody>
          <a:bodyPr/>
          <a:lstStyle/>
          <a:p>
            <a:fld id="{965ABBFF-D5C6-46AF-84B2-8359144CDCD0}"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5CD78605-8667-44FF-AE38-F51CCC6591CA}"/>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0" name="Slide Number Placeholder 9">
            <a:extLst>
              <a:ext uri="{FF2B5EF4-FFF2-40B4-BE49-F238E27FC236}">
                <a16:creationId xmlns:a16="http://schemas.microsoft.com/office/drawing/2014/main" id="{4B6B2D4E-F3A7-41C3-B636-B0E72916DE8B}"/>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13</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90045119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a:latin typeface="Castellar" panose="020A0402060406010301" pitchFamily="18" charset="0"/>
              </a:rPr>
              <a:t>Why Bioinformatics?</a:t>
            </a:r>
          </a:p>
        </p:txBody>
      </p:sp>
      <p:sp>
        <p:nvSpPr>
          <p:cNvPr id="5" name="Content Placeholder 4"/>
          <p:cNvSpPr>
            <a:spLocks noGrp="1"/>
          </p:cNvSpPr>
          <p:nvPr>
            <p:ph idx="1"/>
          </p:nvPr>
        </p:nvSpPr>
        <p:spPr>
          <a:xfrm>
            <a:off x="479322" y="1150374"/>
            <a:ext cx="7218649" cy="3545497"/>
          </a:xfrm>
        </p:spPr>
        <p:txBody>
          <a:bodyPr>
            <a:normAutofit/>
          </a:bodyPr>
          <a:lstStyle/>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9BE7AF4-B88A-4B9D-AB4E-B2CC33B2A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49" y="3504070"/>
            <a:ext cx="1500299" cy="12809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4BCCB50B-0C32-4161-9095-D0EADAE9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96" y="1165628"/>
            <a:ext cx="1496277" cy="14241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Arrow: Left 9">
            <a:extLst>
              <a:ext uri="{FF2B5EF4-FFF2-40B4-BE49-F238E27FC236}">
                <a16:creationId xmlns:a16="http://schemas.microsoft.com/office/drawing/2014/main" id="{B9ECB03C-2345-4636-A1F4-BEE0EF46155D}"/>
              </a:ext>
            </a:extLst>
          </p:cNvPr>
          <p:cNvSpPr/>
          <p:nvPr/>
        </p:nvSpPr>
        <p:spPr>
          <a:xfrm>
            <a:off x="2171947" y="1239509"/>
            <a:ext cx="4782538" cy="98624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Want to get rid of lockdown?</a:t>
            </a:r>
          </a:p>
        </p:txBody>
      </p:sp>
      <p:pic>
        <p:nvPicPr>
          <p:cNvPr id="12" name="Picture 11">
            <a:extLst>
              <a:ext uri="{FF2B5EF4-FFF2-40B4-BE49-F238E27FC236}">
                <a16:creationId xmlns:a16="http://schemas.microsoft.com/office/drawing/2014/main" id="{3ADC19C9-5EDD-4149-BE26-11A425232A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9693" y="2314884"/>
            <a:ext cx="1472415" cy="12809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Arrow: Right 12">
            <a:extLst>
              <a:ext uri="{FF2B5EF4-FFF2-40B4-BE49-F238E27FC236}">
                <a16:creationId xmlns:a16="http://schemas.microsoft.com/office/drawing/2014/main" id="{A8B9E417-3727-4546-BF78-00F4D85F2812}"/>
              </a:ext>
            </a:extLst>
          </p:cNvPr>
          <p:cNvSpPr/>
          <p:nvPr/>
        </p:nvSpPr>
        <p:spPr>
          <a:xfrm>
            <a:off x="645043" y="2474571"/>
            <a:ext cx="4849196" cy="9862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Falling sick?- Need drugs?</a:t>
            </a:r>
          </a:p>
        </p:txBody>
      </p:sp>
      <p:sp>
        <p:nvSpPr>
          <p:cNvPr id="14" name="Arrow: Left 13">
            <a:extLst>
              <a:ext uri="{FF2B5EF4-FFF2-40B4-BE49-F238E27FC236}">
                <a16:creationId xmlns:a16="http://schemas.microsoft.com/office/drawing/2014/main" id="{49971FC4-25A4-46A8-8B8F-379AC0855A1E}"/>
              </a:ext>
            </a:extLst>
          </p:cNvPr>
          <p:cNvSpPr/>
          <p:nvPr/>
        </p:nvSpPr>
        <p:spPr>
          <a:xfrm>
            <a:off x="2278988" y="3622219"/>
            <a:ext cx="4782537" cy="10493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800" dirty="0">
                <a:latin typeface="Times New Roman" panose="02020603050405020304" pitchFamily="18" charset="0"/>
                <a:cs typeface="Times New Roman" panose="02020603050405020304" pitchFamily="18" charset="0"/>
              </a:rPr>
              <a:t>Onions that don’t make you cry?</a:t>
            </a:r>
          </a:p>
        </p:txBody>
      </p:sp>
      <p:sp>
        <p:nvSpPr>
          <p:cNvPr id="8" name="Date Placeholder 7">
            <a:extLst>
              <a:ext uri="{FF2B5EF4-FFF2-40B4-BE49-F238E27FC236}">
                <a16:creationId xmlns:a16="http://schemas.microsoft.com/office/drawing/2014/main" id="{5EAE456D-AD93-4786-91F6-D1548802635E}"/>
              </a:ext>
            </a:extLst>
          </p:cNvPr>
          <p:cNvSpPr>
            <a:spLocks noGrp="1"/>
          </p:cNvSpPr>
          <p:nvPr>
            <p:ph type="dt" sz="half" idx="10"/>
          </p:nvPr>
        </p:nvSpPr>
        <p:spPr/>
        <p:txBody>
          <a:bodyPr/>
          <a:lstStyle/>
          <a:p>
            <a:fld id="{EE8F3BFE-7208-4507-9BEF-830813E78BBC}"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2AF41509-7C84-4318-91DA-BCB5324558C5}"/>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5" name="Slide Number Placeholder 14">
            <a:extLst>
              <a:ext uri="{FF2B5EF4-FFF2-40B4-BE49-F238E27FC236}">
                <a16:creationId xmlns:a16="http://schemas.microsoft.com/office/drawing/2014/main" id="{07FF1A2A-0BA6-4030-903F-38D26D8247A7}"/>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14</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412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B20D-EAEE-4D1C-A46C-92CA7A812538}"/>
              </a:ext>
            </a:extLst>
          </p:cNvPr>
          <p:cNvSpPr>
            <a:spLocks noGrp="1"/>
          </p:cNvSpPr>
          <p:nvPr>
            <p:ph type="title"/>
          </p:nvPr>
        </p:nvSpPr>
        <p:spPr/>
        <p:txBody>
          <a:bodyPr/>
          <a:lstStyle/>
          <a:p>
            <a:r>
              <a:rPr lang="en-US" b="1" u="sng" dirty="0">
                <a:latin typeface="Castellar" panose="020A0402060406010301" pitchFamily="18" charset="0"/>
              </a:rPr>
              <a:t>Why Bioinformatics?</a:t>
            </a:r>
            <a:endParaRPr lang="en-US" dirty="0"/>
          </a:p>
        </p:txBody>
      </p:sp>
      <p:pic>
        <p:nvPicPr>
          <p:cNvPr id="8" name="Content Placeholder 7">
            <a:extLst>
              <a:ext uri="{FF2B5EF4-FFF2-40B4-BE49-F238E27FC236}">
                <a16:creationId xmlns:a16="http://schemas.microsoft.com/office/drawing/2014/main" id="{093B8110-637A-4F69-823B-09A4EB860B3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43871" y="2621449"/>
            <a:ext cx="2002158" cy="16425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D12CBFFF-BB75-4BC4-8FB6-D16C35ACD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041" y="1435999"/>
            <a:ext cx="1391643" cy="12809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Arrow: Left 4">
            <a:extLst>
              <a:ext uri="{FF2B5EF4-FFF2-40B4-BE49-F238E27FC236}">
                <a16:creationId xmlns:a16="http://schemas.microsoft.com/office/drawing/2014/main" id="{290D3A97-54E3-4C23-B0E7-2722946F9330}"/>
              </a:ext>
            </a:extLst>
          </p:cNvPr>
          <p:cNvSpPr/>
          <p:nvPr/>
        </p:nvSpPr>
        <p:spPr>
          <a:xfrm>
            <a:off x="2087921" y="1577927"/>
            <a:ext cx="4736062" cy="80807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Seedless Watermelon?</a:t>
            </a:r>
          </a:p>
        </p:txBody>
      </p:sp>
      <p:sp>
        <p:nvSpPr>
          <p:cNvPr id="6" name="Arrow: Right 5">
            <a:extLst>
              <a:ext uri="{FF2B5EF4-FFF2-40B4-BE49-F238E27FC236}">
                <a16:creationId xmlns:a16="http://schemas.microsoft.com/office/drawing/2014/main" id="{953250B1-A69D-40F1-A534-63BF69E407D2}"/>
              </a:ext>
            </a:extLst>
          </p:cNvPr>
          <p:cNvSpPr/>
          <p:nvPr/>
        </p:nvSpPr>
        <p:spPr>
          <a:xfrm>
            <a:off x="878958" y="3067032"/>
            <a:ext cx="4437321" cy="75136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Interested to know about evolution?</a:t>
            </a:r>
          </a:p>
        </p:txBody>
      </p:sp>
      <p:sp>
        <p:nvSpPr>
          <p:cNvPr id="10" name="Date Placeholder 9">
            <a:extLst>
              <a:ext uri="{FF2B5EF4-FFF2-40B4-BE49-F238E27FC236}">
                <a16:creationId xmlns:a16="http://schemas.microsoft.com/office/drawing/2014/main" id="{3E4413FC-5AF0-4CCE-B7BF-1462D4AE01B1}"/>
              </a:ext>
            </a:extLst>
          </p:cNvPr>
          <p:cNvSpPr>
            <a:spLocks noGrp="1"/>
          </p:cNvSpPr>
          <p:nvPr>
            <p:ph type="dt" sz="half" idx="10"/>
          </p:nvPr>
        </p:nvSpPr>
        <p:spPr/>
        <p:txBody>
          <a:bodyPr/>
          <a:lstStyle/>
          <a:p>
            <a:fld id="{45B2718B-2A0B-407D-B198-DD80FF7CDF9F}"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C0908386-7767-475F-8A7E-FE1CA917AC93}"/>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2" name="Slide Number Placeholder 11">
            <a:extLst>
              <a:ext uri="{FF2B5EF4-FFF2-40B4-BE49-F238E27FC236}">
                <a16:creationId xmlns:a16="http://schemas.microsoft.com/office/drawing/2014/main" id="{CA0DA84C-9DD0-406C-BB93-91C990E7E892}"/>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15</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141275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00A6932-E4D0-4161-B70A-E4F23991B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89" y="924567"/>
            <a:ext cx="2705851" cy="2170822"/>
          </a:xfrm>
          <a:prstGeom prst="ellipse">
            <a:avLst/>
          </a:prstGeom>
          <a:ln>
            <a:noFill/>
          </a:ln>
          <a:effectLst>
            <a:softEdge rad="112500"/>
          </a:effectLst>
        </p:spPr>
      </p:pic>
      <p:sp>
        <p:nvSpPr>
          <p:cNvPr id="4" name="Date Placeholder 3">
            <a:extLst>
              <a:ext uri="{FF2B5EF4-FFF2-40B4-BE49-F238E27FC236}">
                <a16:creationId xmlns:a16="http://schemas.microsoft.com/office/drawing/2014/main" id="{AE1B1B57-C1F6-4A26-8441-406FE73DFF56}"/>
              </a:ext>
            </a:extLst>
          </p:cNvPr>
          <p:cNvSpPr>
            <a:spLocks noGrp="1"/>
          </p:cNvSpPr>
          <p:nvPr>
            <p:ph type="dt" sz="half" idx="10"/>
          </p:nvPr>
        </p:nvSpPr>
        <p:spPr/>
        <p:txBody>
          <a:bodyPr/>
          <a:lstStyle/>
          <a:p>
            <a:fld id="{DEF26CCC-5DF2-4895-B50C-54F96174E2B9}" type="datetime3">
              <a:rPr lang="en-US" smtClean="0"/>
              <a:t>9 June 2024</a:t>
            </a:fld>
            <a:endParaRPr lang="en-US"/>
          </a:p>
        </p:txBody>
      </p:sp>
      <p:sp>
        <p:nvSpPr>
          <p:cNvPr id="5" name="Footer Placeholder 4">
            <a:extLst>
              <a:ext uri="{FF2B5EF4-FFF2-40B4-BE49-F238E27FC236}">
                <a16:creationId xmlns:a16="http://schemas.microsoft.com/office/drawing/2014/main" id="{CAF2246E-5261-4A80-A5E6-406B6210EB9F}"/>
              </a:ext>
            </a:extLst>
          </p:cNvPr>
          <p:cNvSpPr>
            <a:spLocks noGrp="1"/>
          </p:cNvSpPr>
          <p:nvPr>
            <p:ph type="ftr" sz="quarter" idx="11"/>
          </p:nvPr>
        </p:nvSpPr>
        <p:spPr/>
        <p:txBody>
          <a:bodyPr/>
          <a:lstStyle/>
          <a:p>
            <a:r>
              <a:rPr lang="en-US"/>
              <a:t>BIOINFORMATICS</a:t>
            </a:r>
            <a:endParaRPr lang="en-US" dirty="0"/>
          </a:p>
        </p:txBody>
      </p:sp>
      <p:sp>
        <p:nvSpPr>
          <p:cNvPr id="6" name="Slide Number Placeholder 5">
            <a:extLst>
              <a:ext uri="{FF2B5EF4-FFF2-40B4-BE49-F238E27FC236}">
                <a16:creationId xmlns:a16="http://schemas.microsoft.com/office/drawing/2014/main" id="{2149C047-3A4C-4604-AEA1-10F767AA74B8}"/>
              </a:ext>
            </a:extLst>
          </p:cNvPr>
          <p:cNvSpPr>
            <a:spLocks noGrp="1"/>
          </p:cNvSpPr>
          <p:nvPr>
            <p:ph type="sldNum" sz="quarter" idx="12"/>
          </p:nvPr>
        </p:nvSpPr>
        <p:spPr/>
        <p:txBody>
          <a:bodyPr/>
          <a:lstStyle/>
          <a:p>
            <a:fld id="{B82CCC60-E8CD-4174-8B1A-7DF615B22EEF}" type="slidenum">
              <a:rPr lang="en-US" smtClean="0"/>
              <a:pPr/>
              <a:t>16</a:t>
            </a:fld>
            <a:endParaRPr lang="en-US"/>
          </a:p>
        </p:txBody>
      </p:sp>
      <p:pic>
        <p:nvPicPr>
          <p:cNvPr id="10" name="Picture 9">
            <a:extLst>
              <a:ext uri="{FF2B5EF4-FFF2-40B4-BE49-F238E27FC236}">
                <a16:creationId xmlns:a16="http://schemas.microsoft.com/office/drawing/2014/main" id="{BC462628-EAAB-4188-93AF-AAE44C8CE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25" y="3181497"/>
            <a:ext cx="2619375" cy="1962003"/>
          </a:xfrm>
          <a:prstGeom prst="ellipse">
            <a:avLst/>
          </a:prstGeom>
          <a:ln>
            <a:noFill/>
          </a:ln>
          <a:effectLst>
            <a:softEdge rad="112500"/>
          </a:effectLst>
        </p:spPr>
      </p:pic>
      <p:pic>
        <p:nvPicPr>
          <p:cNvPr id="12" name="Picture 11">
            <a:extLst>
              <a:ext uri="{FF2B5EF4-FFF2-40B4-BE49-F238E27FC236}">
                <a16:creationId xmlns:a16="http://schemas.microsoft.com/office/drawing/2014/main" id="{F16DD2F2-9074-4D81-986A-AA66D71F1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111538"/>
            <a:ext cx="2619375" cy="1743075"/>
          </a:xfrm>
          <a:prstGeom prst="ellipse">
            <a:avLst/>
          </a:prstGeom>
          <a:ln>
            <a:noFill/>
          </a:ln>
          <a:effectLst>
            <a:softEdge rad="112500"/>
          </a:effectLst>
        </p:spPr>
      </p:pic>
      <p:pic>
        <p:nvPicPr>
          <p:cNvPr id="14" name="Picture 13">
            <a:extLst>
              <a:ext uri="{FF2B5EF4-FFF2-40B4-BE49-F238E27FC236}">
                <a16:creationId xmlns:a16="http://schemas.microsoft.com/office/drawing/2014/main" id="{A1977B34-FA5F-44C2-9B33-D12CC8A28D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245366"/>
            <a:ext cx="2705851" cy="1898134"/>
          </a:xfrm>
          <a:prstGeom prst="ellipse">
            <a:avLst/>
          </a:prstGeom>
          <a:ln>
            <a:noFill/>
          </a:ln>
          <a:effectLst>
            <a:softEdge rad="112500"/>
          </a:effectLst>
        </p:spPr>
      </p:pic>
      <p:sp>
        <p:nvSpPr>
          <p:cNvPr id="20" name="TextBox 19">
            <a:extLst>
              <a:ext uri="{FF2B5EF4-FFF2-40B4-BE49-F238E27FC236}">
                <a16:creationId xmlns:a16="http://schemas.microsoft.com/office/drawing/2014/main" id="{B455980B-BB1B-4B56-800C-1B3A90EECDA5}"/>
              </a:ext>
            </a:extLst>
          </p:cNvPr>
          <p:cNvSpPr txBox="1"/>
          <p:nvPr/>
        </p:nvSpPr>
        <p:spPr>
          <a:xfrm>
            <a:off x="3377609" y="1377285"/>
            <a:ext cx="3175591" cy="1477328"/>
          </a:xfrm>
          <a:prstGeom prst="rect">
            <a:avLst/>
          </a:prstGeom>
          <a:noFill/>
        </p:spPr>
        <p:txBody>
          <a:bodyPr wrap="square" rtlCol="0">
            <a:spAutoFit/>
          </a:bodyPr>
          <a:lstStyle/>
          <a:p>
            <a:r>
              <a:rPr lang="en-US" dirty="0"/>
              <a:t>PRESENT</a:t>
            </a:r>
          </a:p>
          <a:p>
            <a:pPr marL="285750" indent="-285750">
              <a:buFont typeface="Arial" panose="020B0604020202020204" pitchFamily="34" charset="0"/>
              <a:buChar char="•"/>
            </a:pPr>
            <a:r>
              <a:rPr lang="en-US" dirty="0"/>
              <a:t>Retina Scan</a:t>
            </a:r>
          </a:p>
          <a:p>
            <a:pPr marL="285750" indent="-285750">
              <a:buFont typeface="Arial" panose="020B0604020202020204" pitchFamily="34" charset="0"/>
              <a:buChar char="•"/>
            </a:pPr>
            <a:r>
              <a:rPr lang="en-US" dirty="0"/>
              <a:t>Finger Print</a:t>
            </a:r>
          </a:p>
          <a:p>
            <a:pPr marL="285750" indent="-285750">
              <a:buFont typeface="Arial" panose="020B0604020202020204" pitchFamily="34" charset="0"/>
              <a:buChar char="•"/>
            </a:pPr>
            <a:r>
              <a:rPr lang="en-US" dirty="0"/>
              <a:t>Facial Recognition</a:t>
            </a:r>
          </a:p>
          <a:p>
            <a:pPr marL="285750" indent="-285750">
              <a:buFont typeface="Arial" panose="020B0604020202020204" pitchFamily="34" charset="0"/>
              <a:buChar char="•"/>
            </a:pPr>
            <a:endParaRPr lang="en-US" dirty="0"/>
          </a:p>
        </p:txBody>
      </p:sp>
      <p:sp>
        <p:nvSpPr>
          <p:cNvPr id="21" name="TextBox 20">
            <a:extLst>
              <a:ext uri="{FF2B5EF4-FFF2-40B4-BE49-F238E27FC236}">
                <a16:creationId xmlns:a16="http://schemas.microsoft.com/office/drawing/2014/main" id="{9D5FB9F5-F713-4E39-B591-C79FD19EDF52}"/>
              </a:ext>
            </a:extLst>
          </p:cNvPr>
          <p:cNvSpPr txBox="1"/>
          <p:nvPr/>
        </p:nvSpPr>
        <p:spPr>
          <a:xfrm>
            <a:off x="3124200" y="2571750"/>
            <a:ext cx="2954079" cy="1283910"/>
          </a:xfrm>
          <a:prstGeom prst="stripedRightArrow">
            <a:avLst>
              <a:gd name="adj1" fmla="val 50000"/>
              <a:gd name="adj2" fmla="val 35701"/>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FUTURE</a:t>
            </a:r>
          </a:p>
          <a:p>
            <a:pPr marL="285750" indent="-285750">
              <a:buFont typeface="Arial" panose="020B0604020202020204" pitchFamily="34" charset="0"/>
              <a:buChar char="•"/>
            </a:pPr>
            <a:r>
              <a:rPr lang="en-US" dirty="0"/>
              <a:t>DNA Recognition</a:t>
            </a:r>
          </a:p>
        </p:txBody>
      </p:sp>
      <p:sp>
        <p:nvSpPr>
          <p:cNvPr id="22" name="TextBox 21">
            <a:extLst>
              <a:ext uri="{FF2B5EF4-FFF2-40B4-BE49-F238E27FC236}">
                <a16:creationId xmlns:a16="http://schemas.microsoft.com/office/drawing/2014/main" id="{A4CB8392-0FF4-42DD-88A6-D1E4F77BB360}"/>
              </a:ext>
            </a:extLst>
          </p:cNvPr>
          <p:cNvSpPr txBox="1"/>
          <p:nvPr/>
        </p:nvSpPr>
        <p:spPr>
          <a:xfrm>
            <a:off x="723014" y="292202"/>
            <a:ext cx="6386623" cy="584775"/>
          </a:xfrm>
          <a:prstGeom prst="rect">
            <a:avLst/>
          </a:prstGeom>
          <a:noFill/>
        </p:spPr>
        <p:txBody>
          <a:bodyPr wrap="square" rtlCol="0">
            <a:spAutoFit/>
          </a:bodyPr>
          <a:lstStyle/>
          <a:p>
            <a:r>
              <a:rPr lang="en-US" sz="3200" b="1" i="1" dirty="0">
                <a:latin typeface="Book Antiqua" panose="02040602050305030304" pitchFamily="18" charset="0"/>
              </a:rPr>
              <a:t>Application in Biometrics</a:t>
            </a:r>
          </a:p>
        </p:txBody>
      </p:sp>
    </p:spTree>
    <p:extLst>
      <p:ext uri="{BB962C8B-B14F-4D97-AF65-F5344CB8AC3E}">
        <p14:creationId xmlns:p14="http://schemas.microsoft.com/office/powerpoint/2010/main" val="414958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circle(in)">
                                      <p:cBhvr>
                                        <p:cTn id="41"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AA1-6B7C-4260-9CA0-E78B12659F90}"/>
              </a:ext>
            </a:extLst>
          </p:cNvPr>
          <p:cNvSpPr>
            <a:spLocks noGrp="1"/>
          </p:cNvSpPr>
          <p:nvPr>
            <p:ph type="title"/>
          </p:nvPr>
        </p:nvSpPr>
        <p:spPr>
          <a:xfrm>
            <a:off x="428848" y="241014"/>
            <a:ext cx="6474869" cy="725349"/>
          </a:xfrm>
        </p:spPr>
        <p:txBody>
          <a:bodyPr>
            <a:normAutofit fontScale="90000"/>
          </a:bodyPr>
          <a:lstStyle/>
          <a:p>
            <a:r>
              <a:rPr lang="en-US" dirty="0"/>
              <a:t>Why Bioinformatics is so important?</a:t>
            </a:r>
          </a:p>
        </p:txBody>
      </p:sp>
      <p:sp>
        <p:nvSpPr>
          <p:cNvPr id="3" name="Content Placeholder 2">
            <a:extLst>
              <a:ext uri="{FF2B5EF4-FFF2-40B4-BE49-F238E27FC236}">
                <a16:creationId xmlns:a16="http://schemas.microsoft.com/office/drawing/2014/main" id="{3A171319-0990-4B5A-89D6-D43F699870F3}"/>
              </a:ext>
            </a:extLst>
          </p:cNvPr>
          <p:cNvSpPr>
            <a:spLocks noGrp="1"/>
          </p:cNvSpPr>
          <p:nvPr>
            <p:ph idx="1"/>
          </p:nvPr>
        </p:nvSpPr>
        <p:spPr>
          <a:xfrm>
            <a:off x="318805" y="845291"/>
            <a:ext cx="6496665" cy="3545497"/>
          </a:xfrm>
        </p:spPr>
        <p:txBody>
          <a:bodyPr>
            <a:normAutofit/>
          </a:bodyPr>
          <a:lstStyle/>
          <a:p>
            <a:r>
              <a:rPr lang="en-US" sz="2000" dirty="0"/>
              <a:t>Rational drug designs </a:t>
            </a:r>
          </a:p>
          <a:p>
            <a:r>
              <a:rPr lang="en-US" sz="2000" dirty="0"/>
              <a:t>Reduce the time takes for the development of drug manually.</a:t>
            </a:r>
          </a:p>
        </p:txBody>
      </p:sp>
      <p:pic>
        <p:nvPicPr>
          <p:cNvPr id="9" name="Picture 8">
            <a:extLst>
              <a:ext uri="{FF2B5EF4-FFF2-40B4-BE49-F238E27FC236}">
                <a16:creationId xmlns:a16="http://schemas.microsoft.com/office/drawing/2014/main" id="{5862EDAD-E6DC-4F62-97FD-A2F7885DB024}"/>
              </a:ext>
            </a:extLst>
          </p:cNvPr>
          <p:cNvPicPr>
            <a:picLocks noChangeAspect="1"/>
          </p:cNvPicPr>
          <p:nvPr/>
        </p:nvPicPr>
        <p:blipFill rotWithShape="1">
          <a:blip r:embed="rId2">
            <a:extLst>
              <a:ext uri="{28A0092B-C50C-407E-A947-70E740481C1C}">
                <a14:useLocalDpi xmlns:a14="http://schemas.microsoft.com/office/drawing/2010/main" val="0"/>
              </a:ext>
            </a:extLst>
          </a:blip>
          <a:srcRect l="24021" r="24021"/>
          <a:stretch/>
        </p:blipFill>
        <p:spPr>
          <a:xfrm>
            <a:off x="6623153" y="1847391"/>
            <a:ext cx="1360968" cy="1818279"/>
          </a:xfrm>
          <a:prstGeom prst="rect">
            <a:avLst/>
          </a:prstGeom>
          <a:ln>
            <a:noFill/>
          </a:ln>
          <a:effectLst>
            <a:softEdge rad="112500"/>
          </a:effectLst>
        </p:spPr>
      </p:pic>
      <p:pic>
        <p:nvPicPr>
          <p:cNvPr id="11" name="Picture 10">
            <a:extLst>
              <a:ext uri="{FF2B5EF4-FFF2-40B4-BE49-F238E27FC236}">
                <a16:creationId xmlns:a16="http://schemas.microsoft.com/office/drawing/2014/main" id="{C982AA4C-823F-4CEA-915C-6BC8BFB90FC7}"/>
              </a:ext>
            </a:extLst>
          </p:cNvPr>
          <p:cNvPicPr>
            <a:picLocks noChangeAspect="1"/>
          </p:cNvPicPr>
          <p:nvPr/>
        </p:nvPicPr>
        <p:blipFill rotWithShape="1">
          <a:blip r:embed="rId3">
            <a:extLst>
              <a:ext uri="{28A0092B-C50C-407E-A947-70E740481C1C}">
                <a14:useLocalDpi xmlns:a14="http://schemas.microsoft.com/office/drawing/2010/main" val="0"/>
              </a:ext>
            </a:extLst>
          </a:blip>
          <a:srcRect l="46089" r="14596" b="16030"/>
          <a:stretch/>
        </p:blipFill>
        <p:spPr>
          <a:xfrm>
            <a:off x="428848" y="1994263"/>
            <a:ext cx="1226287" cy="1818278"/>
          </a:xfrm>
          <a:prstGeom prst="rect">
            <a:avLst/>
          </a:prstGeom>
          <a:ln>
            <a:noFill/>
          </a:ln>
          <a:effectLst>
            <a:softEdge rad="112500"/>
          </a:effectLst>
        </p:spPr>
      </p:pic>
      <p:sp>
        <p:nvSpPr>
          <p:cNvPr id="12" name="Arrow: Right 11">
            <a:extLst>
              <a:ext uri="{FF2B5EF4-FFF2-40B4-BE49-F238E27FC236}">
                <a16:creationId xmlns:a16="http://schemas.microsoft.com/office/drawing/2014/main" id="{96F58941-3191-49CB-8AA2-CA4DCDC97515}"/>
              </a:ext>
            </a:extLst>
          </p:cNvPr>
          <p:cNvSpPr/>
          <p:nvPr/>
        </p:nvSpPr>
        <p:spPr>
          <a:xfrm>
            <a:off x="1694147" y="2883964"/>
            <a:ext cx="5092140" cy="708837"/>
          </a:xfrm>
          <a:prstGeom prst="rightArrow">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Took more than a year and still under observation</a:t>
            </a:r>
          </a:p>
        </p:txBody>
      </p:sp>
      <p:sp>
        <p:nvSpPr>
          <p:cNvPr id="13" name="Arrow: Left 12">
            <a:extLst>
              <a:ext uri="{FF2B5EF4-FFF2-40B4-BE49-F238E27FC236}">
                <a16:creationId xmlns:a16="http://schemas.microsoft.com/office/drawing/2014/main" id="{17F06401-07AB-4E61-B4BA-AC56F2CEAE5B}"/>
              </a:ext>
            </a:extLst>
          </p:cNvPr>
          <p:cNvSpPr/>
          <p:nvPr/>
        </p:nvSpPr>
        <p:spPr>
          <a:xfrm>
            <a:off x="1525685" y="2047694"/>
            <a:ext cx="3827721" cy="708837"/>
          </a:xfrm>
          <a:prstGeom prst="leftArrow">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Took few years to get Ebola vaccine</a:t>
            </a:r>
          </a:p>
        </p:txBody>
      </p:sp>
      <p:sp>
        <p:nvSpPr>
          <p:cNvPr id="16" name="Oval 15">
            <a:extLst>
              <a:ext uri="{FF2B5EF4-FFF2-40B4-BE49-F238E27FC236}">
                <a16:creationId xmlns:a16="http://schemas.microsoft.com/office/drawing/2014/main" id="{52FF3B0C-B2BE-4769-9703-1A8E6E03816F}"/>
              </a:ext>
            </a:extLst>
          </p:cNvPr>
          <p:cNvSpPr/>
          <p:nvPr/>
        </p:nvSpPr>
        <p:spPr>
          <a:xfrm>
            <a:off x="1105786" y="3941135"/>
            <a:ext cx="1360967" cy="8364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atin typeface="Algerian" panose="04020705040A02060702" pitchFamily="82" charset="0"/>
              </a:rPr>
              <a:t>EBOLA</a:t>
            </a:r>
          </a:p>
        </p:txBody>
      </p:sp>
      <p:sp>
        <p:nvSpPr>
          <p:cNvPr id="18" name="Oval 17">
            <a:extLst>
              <a:ext uri="{FF2B5EF4-FFF2-40B4-BE49-F238E27FC236}">
                <a16:creationId xmlns:a16="http://schemas.microsoft.com/office/drawing/2014/main" id="{27CDF8EE-44EC-4C33-BB83-CA95A3BC5EB6}"/>
              </a:ext>
            </a:extLst>
          </p:cNvPr>
          <p:cNvSpPr/>
          <p:nvPr/>
        </p:nvSpPr>
        <p:spPr>
          <a:xfrm>
            <a:off x="3320948" y="3941135"/>
            <a:ext cx="1192619" cy="8364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atin typeface="Algerian" panose="04020705040A02060702" pitchFamily="82" charset="0"/>
              </a:rPr>
              <a:t>COVID-19</a:t>
            </a:r>
          </a:p>
        </p:txBody>
      </p:sp>
      <p:sp>
        <p:nvSpPr>
          <p:cNvPr id="19" name="Oval 18">
            <a:extLst>
              <a:ext uri="{FF2B5EF4-FFF2-40B4-BE49-F238E27FC236}">
                <a16:creationId xmlns:a16="http://schemas.microsoft.com/office/drawing/2014/main" id="{A06F409F-6D3E-4AD6-9545-1C8A6A6DF7B8}"/>
              </a:ext>
            </a:extLst>
          </p:cNvPr>
          <p:cNvSpPr/>
          <p:nvPr/>
        </p:nvSpPr>
        <p:spPr>
          <a:xfrm>
            <a:off x="5526274" y="3941135"/>
            <a:ext cx="1491214" cy="83642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atin typeface="Algerian" panose="04020705040A02060702" pitchFamily="82" charset="0"/>
              </a:rPr>
              <a:t>What Next</a:t>
            </a:r>
            <a:r>
              <a:rPr lang="en-US" dirty="0">
                <a:latin typeface="Algerian" panose="04020705040A02060702" pitchFamily="82" charset="0"/>
              </a:rPr>
              <a:t>?</a:t>
            </a:r>
          </a:p>
        </p:txBody>
      </p:sp>
      <p:cxnSp>
        <p:nvCxnSpPr>
          <p:cNvPr id="21" name="Straight Arrow Connector 20">
            <a:extLst>
              <a:ext uri="{FF2B5EF4-FFF2-40B4-BE49-F238E27FC236}">
                <a16:creationId xmlns:a16="http://schemas.microsoft.com/office/drawing/2014/main" id="{71771D5D-1CAA-48A3-A959-A4923D90F8CF}"/>
              </a:ext>
            </a:extLst>
          </p:cNvPr>
          <p:cNvCxnSpPr>
            <a:stCxn id="16" idx="6"/>
            <a:endCxn id="18" idx="2"/>
          </p:cNvCxnSpPr>
          <p:nvPr/>
        </p:nvCxnSpPr>
        <p:spPr>
          <a:xfrm>
            <a:off x="2466753" y="4359349"/>
            <a:ext cx="8541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EFF865D-2BEA-49B1-BC91-F39054BE2828}"/>
              </a:ext>
            </a:extLst>
          </p:cNvPr>
          <p:cNvCxnSpPr>
            <a:stCxn id="18" idx="6"/>
            <a:endCxn id="19" idx="2"/>
          </p:cNvCxnSpPr>
          <p:nvPr/>
        </p:nvCxnSpPr>
        <p:spPr>
          <a:xfrm>
            <a:off x="4513567" y="4359349"/>
            <a:ext cx="10127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32FD3EB-7463-4D79-9FE7-5D336588C3D5}"/>
              </a:ext>
            </a:extLst>
          </p:cNvPr>
          <p:cNvCxnSpPr/>
          <p:nvPr/>
        </p:nvCxnSpPr>
        <p:spPr>
          <a:xfrm>
            <a:off x="318805" y="4345173"/>
            <a:ext cx="723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796192E9-3B35-4178-B428-A9A49816FCE0}"/>
              </a:ext>
            </a:extLst>
          </p:cNvPr>
          <p:cNvCxnSpPr/>
          <p:nvPr/>
        </p:nvCxnSpPr>
        <p:spPr>
          <a:xfrm>
            <a:off x="0" y="4345173"/>
            <a:ext cx="233916" cy="0"/>
          </a:xfrm>
          <a:prstGeom prst="line">
            <a:avLst/>
          </a:prstGeom>
        </p:spPr>
        <p:style>
          <a:lnRef idx="3">
            <a:schemeClr val="dk1"/>
          </a:lnRef>
          <a:fillRef idx="0">
            <a:schemeClr val="dk1"/>
          </a:fillRef>
          <a:effectRef idx="2">
            <a:schemeClr val="dk1"/>
          </a:effectRef>
          <a:fontRef idx="minor">
            <a:schemeClr val="tx1"/>
          </a:fontRef>
        </p:style>
      </p:cxnSp>
      <p:sp>
        <p:nvSpPr>
          <p:cNvPr id="7" name="Date Placeholder 6">
            <a:extLst>
              <a:ext uri="{FF2B5EF4-FFF2-40B4-BE49-F238E27FC236}">
                <a16:creationId xmlns:a16="http://schemas.microsoft.com/office/drawing/2014/main" id="{A9E6D716-23B6-4517-A5DA-6311626EBE1D}"/>
              </a:ext>
            </a:extLst>
          </p:cNvPr>
          <p:cNvSpPr>
            <a:spLocks noGrp="1"/>
          </p:cNvSpPr>
          <p:nvPr>
            <p:ph type="dt" sz="half" idx="10"/>
          </p:nvPr>
        </p:nvSpPr>
        <p:spPr/>
        <p:txBody>
          <a:bodyPr/>
          <a:lstStyle/>
          <a:p>
            <a:fld id="{37FD4686-04F6-4842-AAA7-0F7A64E24286}"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4C774FBA-69CA-419D-A2A0-5B3F33BA55ED}"/>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0" name="Slide Number Placeholder 9">
            <a:extLst>
              <a:ext uri="{FF2B5EF4-FFF2-40B4-BE49-F238E27FC236}">
                <a16:creationId xmlns:a16="http://schemas.microsoft.com/office/drawing/2014/main" id="{1088707E-6AB4-48A9-9D20-4DB2059BFCC1}"/>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17</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65769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randombar(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randombar(horizontal)">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randombar(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randombar(horizont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randombar(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randombar(horizontal)">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3" grpId="0" animBg="1"/>
      <p:bldP spid="16"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4C8D-EDE8-4B87-80AC-8CCDFD286CAE}"/>
              </a:ext>
            </a:extLst>
          </p:cNvPr>
          <p:cNvSpPr>
            <a:spLocks noGrp="1"/>
          </p:cNvSpPr>
          <p:nvPr>
            <p:ph type="title"/>
          </p:nvPr>
        </p:nvSpPr>
        <p:spPr>
          <a:xfrm>
            <a:off x="495107" y="298461"/>
            <a:ext cx="6474869" cy="725349"/>
          </a:xfrm>
        </p:spPr>
        <p:txBody>
          <a:bodyPr>
            <a:normAutofit fontScale="90000"/>
          </a:bodyPr>
          <a:lstStyle/>
          <a:p>
            <a:r>
              <a:rPr lang="en-US" b="1" dirty="0">
                <a:effectLst/>
                <a:latin typeface="Times New Roman" panose="02020603050405020304" pitchFamily="18" charset="0"/>
                <a:cs typeface="Times New Roman" panose="02020603050405020304" pitchFamily="18" charset="0"/>
              </a:rPr>
              <a:t>Steps in a Typical Bioinformatic Experiment</a:t>
            </a:r>
          </a:p>
        </p:txBody>
      </p:sp>
      <p:sp>
        <p:nvSpPr>
          <p:cNvPr id="4" name="Rectangle: Rounded Corners 3">
            <a:extLst>
              <a:ext uri="{FF2B5EF4-FFF2-40B4-BE49-F238E27FC236}">
                <a16:creationId xmlns:a16="http://schemas.microsoft.com/office/drawing/2014/main" id="{577A560B-8067-456E-ADE6-BCDBBA97D50F}"/>
              </a:ext>
            </a:extLst>
          </p:cNvPr>
          <p:cNvSpPr/>
          <p:nvPr/>
        </p:nvSpPr>
        <p:spPr>
          <a:xfrm>
            <a:off x="479322" y="1347681"/>
            <a:ext cx="2658140" cy="60251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Develop a Question</a:t>
            </a:r>
          </a:p>
        </p:txBody>
      </p:sp>
      <p:sp>
        <p:nvSpPr>
          <p:cNvPr id="5" name="Rectangle: Rounded Corners 4">
            <a:extLst>
              <a:ext uri="{FF2B5EF4-FFF2-40B4-BE49-F238E27FC236}">
                <a16:creationId xmlns:a16="http://schemas.microsoft.com/office/drawing/2014/main" id="{11D4E21E-F829-432B-A0BB-985573783121}"/>
              </a:ext>
            </a:extLst>
          </p:cNvPr>
          <p:cNvSpPr/>
          <p:nvPr/>
        </p:nvSpPr>
        <p:spPr>
          <a:xfrm>
            <a:off x="4327622" y="1363870"/>
            <a:ext cx="2658140" cy="5701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Generate or Get Data</a:t>
            </a:r>
          </a:p>
        </p:txBody>
      </p:sp>
      <p:sp>
        <p:nvSpPr>
          <p:cNvPr id="6" name="Rectangle: Rounded Corners 5">
            <a:extLst>
              <a:ext uri="{FF2B5EF4-FFF2-40B4-BE49-F238E27FC236}">
                <a16:creationId xmlns:a16="http://schemas.microsoft.com/office/drawing/2014/main" id="{873214F0-A2CE-43DA-9248-E7CEE83A36BF}"/>
              </a:ext>
            </a:extLst>
          </p:cNvPr>
          <p:cNvSpPr/>
          <p:nvPr/>
        </p:nvSpPr>
        <p:spPr>
          <a:xfrm>
            <a:off x="4327622" y="2614120"/>
            <a:ext cx="2658140" cy="12650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Develop Computer Tools to Find Pattern in the data that answer a question</a:t>
            </a:r>
          </a:p>
        </p:txBody>
      </p:sp>
      <p:sp>
        <p:nvSpPr>
          <p:cNvPr id="7" name="Rectangle: Rounded Corners 6">
            <a:extLst>
              <a:ext uri="{FF2B5EF4-FFF2-40B4-BE49-F238E27FC236}">
                <a16:creationId xmlns:a16="http://schemas.microsoft.com/office/drawing/2014/main" id="{4D89FCA3-C575-4643-BE37-73E499F3D0F2}"/>
              </a:ext>
            </a:extLst>
          </p:cNvPr>
          <p:cNvSpPr/>
          <p:nvPr/>
        </p:nvSpPr>
        <p:spPr>
          <a:xfrm>
            <a:off x="479322" y="4017807"/>
            <a:ext cx="2367516" cy="6025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Interpret The Result</a:t>
            </a:r>
          </a:p>
        </p:txBody>
      </p:sp>
      <p:sp>
        <p:nvSpPr>
          <p:cNvPr id="8" name="Rectangle: Rounded Corners 7">
            <a:extLst>
              <a:ext uri="{FF2B5EF4-FFF2-40B4-BE49-F238E27FC236}">
                <a16:creationId xmlns:a16="http://schemas.microsoft.com/office/drawing/2014/main" id="{ACEE8E8B-D58E-438D-B98D-080CD5AE439D}"/>
              </a:ext>
            </a:extLst>
          </p:cNvPr>
          <p:cNvSpPr/>
          <p:nvPr/>
        </p:nvSpPr>
        <p:spPr>
          <a:xfrm>
            <a:off x="469547" y="2724442"/>
            <a:ext cx="2367516" cy="7017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Communicate The Result</a:t>
            </a:r>
          </a:p>
        </p:txBody>
      </p:sp>
      <p:cxnSp>
        <p:nvCxnSpPr>
          <p:cNvPr id="10" name="Straight Arrow Connector 9">
            <a:extLst>
              <a:ext uri="{FF2B5EF4-FFF2-40B4-BE49-F238E27FC236}">
                <a16:creationId xmlns:a16="http://schemas.microsoft.com/office/drawing/2014/main" id="{B562D9FA-3C6B-486F-9295-A812DCF88891}"/>
              </a:ext>
            </a:extLst>
          </p:cNvPr>
          <p:cNvCxnSpPr>
            <a:stCxn id="4" idx="3"/>
            <a:endCxn id="5" idx="1"/>
          </p:cNvCxnSpPr>
          <p:nvPr/>
        </p:nvCxnSpPr>
        <p:spPr>
          <a:xfrm flipV="1">
            <a:off x="3137462" y="1648936"/>
            <a:ext cx="11901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CD619A41-0D77-451A-9749-5D3E22E7F493}"/>
              </a:ext>
            </a:extLst>
          </p:cNvPr>
          <p:cNvCxnSpPr>
            <a:stCxn id="5" idx="2"/>
            <a:endCxn id="6" idx="0"/>
          </p:cNvCxnSpPr>
          <p:nvPr/>
        </p:nvCxnSpPr>
        <p:spPr>
          <a:xfrm>
            <a:off x="5656692" y="1934001"/>
            <a:ext cx="0" cy="680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08875EE-C71E-4764-846C-1C42FF192803}"/>
              </a:ext>
            </a:extLst>
          </p:cNvPr>
          <p:cNvCxnSpPr>
            <a:cxnSpLocks/>
            <a:endCxn id="8" idx="3"/>
          </p:cNvCxnSpPr>
          <p:nvPr/>
        </p:nvCxnSpPr>
        <p:spPr>
          <a:xfrm flipH="1">
            <a:off x="2837063" y="3075316"/>
            <a:ext cx="14807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F254A88-B1BB-4D8A-9E69-5965F8D5762C}"/>
              </a:ext>
            </a:extLst>
          </p:cNvPr>
          <p:cNvCxnSpPr>
            <a:stCxn id="8" idx="2"/>
          </p:cNvCxnSpPr>
          <p:nvPr/>
        </p:nvCxnSpPr>
        <p:spPr>
          <a:xfrm>
            <a:off x="1653305" y="3426190"/>
            <a:ext cx="0" cy="5633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Date Placeholder 12">
            <a:extLst>
              <a:ext uri="{FF2B5EF4-FFF2-40B4-BE49-F238E27FC236}">
                <a16:creationId xmlns:a16="http://schemas.microsoft.com/office/drawing/2014/main" id="{CEC0F075-692B-4C5B-993E-7A75595D6602}"/>
              </a:ext>
            </a:extLst>
          </p:cNvPr>
          <p:cNvSpPr>
            <a:spLocks noGrp="1"/>
          </p:cNvSpPr>
          <p:nvPr>
            <p:ph type="dt" sz="half" idx="10"/>
          </p:nvPr>
        </p:nvSpPr>
        <p:spPr/>
        <p:txBody>
          <a:bodyPr/>
          <a:lstStyle/>
          <a:p>
            <a:fld id="{5D90F915-B77B-47C9-AA99-8D199BCB0676}"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5" name="Footer Placeholder 14">
            <a:extLst>
              <a:ext uri="{FF2B5EF4-FFF2-40B4-BE49-F238E27FC236}">
                <a16:creationId xmlns:a16="http://schemas.microsoft.com/office/drawing/2014/main" id="{D6D1E7C8-E50A-4FA5-BD76-FE2516252C02}"/>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6" name="Slide Number Placeholder 15">
            <a:extLst>
              <a:ext uri="{FF2B5EF4-FFF2-40B4-BE49-F238E27FC236}">
                <a16:creationId xmlns:a16="http://schemas.microsoft.com/office/drawing/2014/main" id="{AFEC717C-DB7F-4176-A52D-80D8DCC3FCC9}"/>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18</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40358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randombar(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randombar(horizont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BA11-E3C7-49FA-8E65-6DD88E045F3F}"/>
              </a:ext>
            </a:extLst>
          </p:cNvPr>
          <p:cNvSpPr>
            <a:spLocks noGrp="1"/>
          </p:cNvSpPr>
          <p:nvPr>
            <p:ph type="title"/>
          </p:nvPr>
        </p:nvSpPr>
        <p:spPr>
          <a:xfrm>
            <a:off x="501118" y="283535"/>
            <a:ext cx="6474869" cy="1389321"/>
          </a:xfrm>
        </p:spPr>
        <p:txBody>
          <a:bodyPr>
            <a:normAutofit fontScale="90000"/>
          </a:bodyPr>
          <a:lstStyle/>
          <a:p>
            <a:r>
              <a:rPr lang="en-US" sz="3600" dirty="0"/>
              <a:t>As informatician you have a lot of tasks,</a:t>
            </a:r>
            <a:br>
              <a:rPr lang="en-US" sz="3600" dirty="0"/>
            </a:br>
            <a:endParaRPr lang="en-US" dirty="0"/>
          </a:p>
        </p:txBody>
      </p:sp>
      <p:sp>
        <p:nvSpPr>
          <p:cNvPr id="3" name="Content Placeholder 2">
            <a:extLst>
              <a:ext uri="{FF2B5EF4-FFF2-40B4-BE49-F238E27FC236}">
                <a16:creationId xmlns:a16="http://schemas.microsoft.com/office/drawing/2014/main" id="{224C15EB-C50D-4F32-B4BE-B9BBB0A59B22}"/>
              </a:ext>
            </a:extLst>
          </p:cNvPr>
          <p:cNvSpPr>
            <a:spLocks noGrp="1"/>
          </p:cNvSpPr>
          <p:nvPr>
            <p:ph idx="1"/>
          </p:nvPr>
        </p:nvSpPr>
        <p:spPr>
          <a:xfrm>
            <a:off x="479322" y="1616149"/>
            <a:ext cx="6496665" cy="3079722"/>
          </a:xfrm>
        </p:spPr>
        <p:txBody>
          <a:bodyPr>
            <a:normAutofit/>
          </a:bodyPr>
          <a:lstStyle/>
          <a:p>
            <a:r>
              <a:rPr lang="en-US" sz="1800" dirty="0"/>
              <a:t>Algorithms </a:t>
            </a:r>
          </a:p>
          <a:p>
            <a:r>
              <a:rPr lang="en-US" sz="1800" dirty="0"/>
              <a:t>Databases and information system</a:t>
            </a:r>
          </a:p>
          <a:p>
            <a:r>
              <a:rPr lang="en-US" sz="1800" dirty="0"/>
              <a:t>Web technologies </a:t>
            </a:r>
          </a:p>
          <a:p>
            <a:r>
              <a:rPr lang="en-US" sz="1800" dirty="0"/>
              <a:t>Artificial intelligence and soft computing. </a:t>
            </a:r>
          </a:p>
          <a:p>
            <a:r>
              <a:rPr lang="en-US" sz="1800" dirty="0"/>
              <a:t>Information and computation theory</a:t>
            </a:r>
          </a:p>
          <a:p>
            <a:r>
              <a:rPr lang="en-US" sz="1800" dirty="0"/>
              <a:t>Software engineering</a:t>
            </a:r>
          </a:p>
          <a:p>
            <a:r>
              <a:rPr lang="en-US" sz="1800" dirty="0"/>
              <a:t>Data mining</a:t>
            </a:r>
          </a:p>
          <a:p>
            <a:r>
              <a:rPr lang="en-US" sz="1800" dirty="0"/>
              <a:t>Image processing </a:t>
            </a:r>
          </a:p>
          <a:p>
            <a:r>
              <a:rPr lang="en-US" sz="1800" dirty="0"/>
              <a:t>Modelling and simulation </a:t>
            </a:r>
          </a:p>
        </p:txBody>
      </p:sp>
      <p:pic>
        <p:nvPicPr>
          <p:cNvPr id="5" name="Picture 4">
            <a:extLst>
              <a:ext uri="{FF2B5EF4-FFF2-40B4-BE49-F238E27FC236}">
                <a16:creationId xmlns:a16="http://schemas.microsoft.com/office/drawing/2014/main" id="{076820C1-991B-4A7D-8D09-D0984336EE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2459" y="2555211"/>
            <a:ext cx="2766015" cy="1844010"/>
          </a:xfrm>
          <a:prstGeom prst="rect">
            <a:avLst/>
          </a:prstGeom>
          <a:ln w="228600" cap="sq" cmpd="thickThin">
            <a:solidFill>
              <a:srgbClr val="000000"/>
            </a:solidFill>
            <a:prstDash val="solid"/>
            <a:miter lim="800000"/>
          </a:ln>
          <a:effectLst>
            <a:innerShdw blurRad="76200">
              <a:srgbClr val="000000"/>
            </a:innerShdw>
          </a:effectLst>
        </p:spPr>
      </p:pic>
      <p:sp>
        <p:nvSpPr>
          <p:cNvPr id="9" name="Date Placeholder 8">
            <a:extLst>
              <a:ext uri="{FF2B5EF4-FFF2-40B4-BE49-F238E27FC236}">
                <a16:creationId xmlns:a16="http://schemas.microsoft.com/office/drawing/2014/main" id="{78990A47-36CE-42E6-ACBB-619471D82BF1}"/>
              </a:ext>
            </a:extLst>
          </p:cNvPr>
          <p:cNvSpPr>
            <a:spLocks noGrp="1"/>
          </p:cNvSpPr>
          <p:nvPr>
            <p:ph type="dt" sz="half" idx="10"/>
          </p:nvPr>
        </p:nvSpPr>
        <p:spPr/>
        <p:txBody>
          <a:bodyPr/>
          <a:lstStyle/>
          <a:p>
            <a:fld id="{FEE7CC39-3675-448E-B8D6-1E37FAB8D1C2}"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0" name="Footer Placeholder 9">
            <a:extLst>
              <a:ext uri="{FF2B5EF4-FFF2-40B4-BE49-F238E27FC236}">
                <a16:creationId xmlns:a16="http://schemas.microsoft.com/office/drawing/2014/main" id="{78772F44-7609-4731-BA66-87A4C647F850}"/>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1" name="Slide Number Placeholder 10">
            <a:extLst>
              <a:ext uri="{FF2B5EF4-FFF2-40B4-BE49-F238E27FC236}">
                <a16:creationId xmlns:a16="http://schemas.microsoft.com/office/drawing/2014/main" id="{DDD17356-A908-49B2-A3F8-C450B2294280}"/>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19</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8413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heel(1)">
                                      <p:cBhvr>
                                        <p:cTn id="5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CFE6-2E05-4AA6-8AE9-6DA7F2F89107}"/>
              </a:ext>
            </a:extLst>
          </p:cNvPr>
          <p:cNvSpPr>
            <a:spLocks noGrp="1"/>
          </p:cNvSpPr>
          <p:nvPr>
            <p:ph type="title"/>
          </p:nvPr>
        </p:nvSpPr>
        <p:spPr>
          <a:xfrm>
            <a:off x="465145" y="123659"/>
            <a:ext cx="6474869" cy="725349"/>
          </a:xfrm>
        </p:spPr>
        <p:txBody>
          <a:bodyPr>
            <a:normAutofit/>
          </a:bodyPr>
          <a:lstStyle/>
          <a:p>
            <a:r>
              <a:rPr lang="en-US" b="1" u="sng" dirty="0">
                <a:latin typeface="Times New Roman" panose="02020603050405020304" pitchFamily="18" charset="0"/>
                <a:cs typeface="Times New Roman" panose="02020603050405020304" pitchFamily="18" charset="0"/>
              </a:rPr>
              <a:t>Presentation By,</a:t>
            </a:r>
          </a:p>
        </p:txBody>
      </p:sp>
      <p:sp>
        <p:nvSpPr>
          <p:cNvPr id="3" name="Content Placeholder 2">
            <a:extLst>
              <a:ext uri="{FF2B5EF4-FFF2-40B4-BE49-F238E27FC236}">
                <a16:creationId xmlns:a16="http://schemas.microsoft.com/office/drawing/2014/main" id="{5D37CCD3-4FAA-46C6-9372-907BBC06C3DA}"/>
              </a:ext>
            </a:extLst>
          </p:cNvPr>
          <p:cNvSpPr>
            <a:spLocks noGrp="1"/>
          </p:cNvSpPr>
          <p:nvPr>
            <p:ph idx="1"/>
          </p:nvPr>
        </p:nvSpPr>
        <p:spPr>
          <a:xfrm>
            <a:off x="465146" y="937723"/>
            <a:ext cx="4043059" cy="3545497"/>
          </a:xfrm>
        </p:spPr>
        <p:txBody>
          <a:bodyPr>
            <a:normAutofit fontScale="77500" lnSpcReduction="20000"/>
          </a:bodyPr>
          <a:lstStyle/>
          <a:p>
            <a:pPr>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Shariful</a:t>
            </a:r>
            <a:r>
              <a:rPr lang="en-US" sz="2400" dirty="0">
                <a:latin typeface="Times New Roman" panose="02020603050405020304" pitchFamily="18" charset="0"/>
                <a:cs typeface="Times New Roman" panose="02020603050405020304" pitchFamily="18" charset="0"/>
              </a:rPr>
              <a:t> Islam Atik, ID 20303037</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Riana Azad, ID 20303033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Algerian" panose="04020705040A02060702" pitchFamily="82" charset="0"/>
                <a:cs typeface="Times New Roman" panose="02020603050405020304" pitchFamily="18" charset="0"/>
              </a:rPr>
              <a:t>We are from………..</a:t>
            </a:r>
          </a:p>
          <a:p>
            <a:pPr>
              <a:buFont typeface="Courier New" panose="02070309020205020404" pitchFamily="49" charset="0"/>
              <a:buChar char="o"/>
            </a:pPr>
            <a:endParaRPr lang="en-US" sz="2400" dirty="0"/>
          </a:p>
          <a:p>
            <a:pPr lvl="2"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Section E</a:t>
            </a:r>
          </a:p>
          <a:p>
            <a:pPr lvl="2"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Fall Semester 2020</a:t>
            </a:r>
          </a:p>
          <a:p>
            <a:pPr lvl="2" indent="-34290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Department of Computer Science and Engineering</a:t>
            </a:r>
          </a:p>
          <a:p>
            <a:pPr marL="800100" lvl="2" indent="0">
              <a:buNone/>
            </a:pPr>
            <a:endParaRPr lang="en-US" sz="2000" dirty="0">
              <a:latin typeface="Castellar" panose="020A0402060406010301" pitchFamily="18" charset="0"/>
            </a:endParaRPr>
          </a:p>
          <a:p>
            <a:pPr marL="800100" lvl="2" indent="0">
              <a:buNone/>
            </a:pPr>
            <a:r>
              <a:rPr lang="en-US" sz="2000" b="1" u="sng" dirty="0">
                <a:latin typeface="Castellar" panose="020A0402060406010301" pitchFamily="18" charset="0"/>
              </a:rPr>
              <a:t>INTERNATIONAL UNIVERSITY OF BUSINESS AGRICULTUE AND TECHNOLOGY</a:t>
            </a:r>
          </a:p>
        </p:txBody>
      </p:sp>
      <p:pic>
        <p:nvPicPr>
          <p:cNvPr id="5" name="Picture 4">
            <a:extLst>
              <a:ext uri="{FF2B5EF4-FFF2-40B4-BE49-F238E27FC236}">
                <a16:creationId xmlns:a16="http://schemas.microsoft.com/office/drawing/2014/main" id="{5C9F4828-D151-4C66-A7C7-9B86FB6789F2}"/>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4200" y="1997324"/>
            <a:ext cx="888734" cy="917168"/>
          </a:xfrm>
          <a:prstGeom prst="rect">
            <a:avLst/>
          </a:prstGeom>
        </p:spPr>
      </p:pic>
      <p:pic>
        <p:nvPicPr>
          <p:cNvPr id="7" name="Picture 6">
            <a:extLst>
              <a:ext uri="{FF2B5EF4-FFF2-40B4-BE49-F238E27FC236}">
                <a16:creationId xmlns:a16="http://schemas.microsoft.com/office/drawing/2014/main" id="{2A411141-6DBD-46DD-910E-07BE45FD71DD}"/>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1041" y="2994081"/>
            <a:ext cx="1655992" cy="1611607"/>
          </a:xfrm>
          <a:prstGeom prst="rect">
            <a:avLst/>
          </a:prstGeom>
        </p:spPr>
      </p:pic>
      <p:sp>
        <p:nvSpPr>
          <p:cNvPr id="9" name="Date Placeholder 8">
            <a:extLst>
              <a:ext uri="{FF2B5EF4-FFF2-40B4-BE49-F238E27FC236}">
                <a16:creationId xmlns:a16="http://schemas.microsoft.com/office/drawing/2014/main" id="{0467BBD2-6715-4ABA-97EC-6BA1A41B714D}"/>
              </a:ext>
            </a:extLst>
          </p:cNvPr>
          <p:cNvSpPr>
            <a:spLocks noGrp="1"/>
          </p:cNvSpPr>
          <p:nvPr>
            <p:ph type="dt" sz="half" idx="10"/>
          </p:nvPr>
        </p:nvSpPr>
        <p:spPr/>
        <p:txBody>
          <a:bodyPr/>
          <a:lstStyle/>
          <a:p>
            <a:fld id="{0353BFF9-13BD-4316-9D4E-CC24886F5FE1}"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0" name="Footer Placeholder 9">
            <a:extLst>
              <a:ext uri="{FF2B5EF4-FFF2-40B4-BE49-F238E27FC236}">
                <a16:creationId xmlns:a16="http://schemas.microsoft.com/office/drawing/2014/main" id="{DADF4555-53EF-4622-B5D5-5B4C3821CBCF}"/>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1" name="Slide Number Placeholder 10">
            <a:extLst>
              <a:ext uri="{FF2B5EF4-FFF2-40B4-BE49-F238E27FC236}">
                <a16:creationId xmlns:a16="http://schemas.microsoft.com/office/drawing/2014/main" id="{CA45C401-600C-4A92-AC2B-24968934C336}"/>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a:t>
            </a:fld>
            <a:endParaRPr lang="en-US" b="1" dirty="0">
              <a:solidFill>
                <a:schemeClr val="tx1">
                  <a:lumMod val="95000"/>
                  <a:lumOff val="5000"/>
                </a:schemeClr>
              </a:solidFill>
            </a:endParaRPr>
          </a:p>
        </p:txBody>
      </p:sp>
      <p:sp>
        <p:nvSpPr>
          <p:cNvPr id="4" name="TextBox 3">
            <a:extLst>
              <a:ext uri="{FF2B5EF4-FFF2-40B4-BE49-F238E27FC236}">
                <a16:creationId xmlns:a16="http://schemas.microsoft.com/office/drawing/2014/main" id="{582AF63B-7AC0-451E-B7E4-5B135977C1EF}"/>
              </a:ext>
            </a:extLst>
          </p:cNvPr>
          <p:cNvSpPr txBox="1"/>
          <p:nvPr/>
        </p:nvSpPr>
        <p:spPr>
          <a:xfrm>
            <a:off x="4525983" y="1680262"/>
            <a:ext cx="3530010" cy="2286523"/>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Special Thanks to…</a:t>
            </a:r>
          </a:p>
          <a:p>
            <a:endParaRPr lang="en-US" dirty="0"/>
          </a:p>
          <a:p>
            <a:pPr marL="0" marR="0">
              <a:lnSpc>
                <a:spcPct val="107000"/>
              </a:lnSpc>
              <a:spcBef>
                <a:spcPts val="0"/>
              </a:spcBef>
              <a:spcAft>
                <a:spcPts val="800"/>
              </a:spcAft>
            </a:pPr>
            <a:r>
              <a:rPr lang="en-US" sz="1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MD. ABDUL KARIM</a:t>
            </a:r>
            <a:endParaRPr lang="en-US" sz="1400" b="1"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FACULTY MECHANICAL ENGINEERING</a:t>
            </a:r>
            <a:endParaRPr lang="en-US" sz="1400" b="1"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INSTRUCTOR</a:t>
            </a:r>
            <a:endParaRPr lang="en-US" sz="1400" b="1" i="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 102 EDUCATIONAL PLANNING</a:t>
            </a:r>
            <a:endParaRPr lang="en-US" sz="1400" b="1" i="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13" name="Straight Connector 12">
            <a:extLst>
              <a:ext uri="{FF2B5EF4-FFF2-40B4-BE49-F238E27FC236}">
                <a16:creationId xmlns:a16="http://schemas.microsoft.com/office/drawing/2014/main" id="{3FB12A24-5DAF-43C0-8A80-38DFE40D3641}"/>
              </a:ext>
            </a:extLst>
          </p:cNvPr>
          <p:cNvCxnSpPr/>
          <p:nvPr/>
        </p:nvCxnSpPr>
        <p:spPr>
          <a:xfrm>
            <a:off x="4508205" y="1148316"/>
            <a:ext cx="0" cy="313306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6948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randombar(horizontal)">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E3C8-0605-4927-90DB-312E5B0B586E}"/>
              </a:ext>
            </a:extLst>
          </p:cNvPr>
          <p:cNvSpPr>
            <a:spLocks noGrp="1"/>
          </p:cNvSpPr>
          <p:nvPr>
            <p:ph type="title"/>
          </p:nvPr>
        </p:nvSpPr>
        <p:spPr/>
        <p:txBody>
          <a:bodyPr>
            <a:normAutofit/>
          </a:bodyPr>
          <a:lstStyle/>
          <a:p>
            <a:r>
              <a:rPr lang="en-US" i="1" dirty="0"/>
              <a:t>What do Bioinformaticians do?</a:t>
            </a:r>
          </a:p>
        </p:txBody>
      </p:sp>
      <p:sp>
        <p:nvSpPr>
          <p:cNvPr id="3" name="Content Placeholder 2">
            <a:extLst>
              <a:ext uri="{FF2B5EF4-FFF2-40B4-BE49-F238E27FC236}">
                <a16:creationId xmlns:a16="http://schemas.microsoft.com/office/drawing/2014/main" id="{AEBE4DAD-9946-4717-B668-D89E9A5D4080}"/>
              </a:ext>
            </a:extLst>
          </p:cNvPr>
          <p:cNvSpPr>
            <a:spLocks noGrp="1"/>
          </p:cNvSpPr>
          <p:nvPr>
            <p:ph idx="1"/>
          </p:nvPr>
        </p:nvSpPr>
        <p:spPr/>
        <p:txBody>
          <a:bodyPr/>
          <a:lstStyle/>
          <a:p>
            <a:r>
              <a:rPr lang="en-US" dirty="0"/>
              <a:t>DNA computing</a:t>
            </a:r>
          </a:p>
          <a:p>
            <a:r>
              <a:rPr lang="en-US" dirty="0"/>
              <a:t>Neural computing</a:t>
            </a:r>
          </a:p>
          <a:p>
            <a:r>
              <a:rPr lang="en-US" dirty="0"/>
              <a:t>Evolutionary computing</a:t>
            </a:r>
          </a:p>
          <a:p>
            <a:r>
              <a:rPr lang="en-US" dirty="0"/>
              <a:t>Cellular computing</a:t>
            </a:r>
          </a:p>
          <a:p>
            <a:endParaRPr lang="en-US" dirty="0"/>
          </a:p>
          <a:p>
            <a:pPr marL="0" indent="0">
              <a:buNone/>
            </a:pPr>
            <a:endParaRPr lang="en-US" dirty="0"/>
          </a:p>
        </p:txBody>
      </p:sp>
      <p:pic>
        <p:nvPicPr>
          <p:cNvPr id="5" name="Picture 4">
            <a:extLst>
              <a:ext uri="{FF2B5EF4-FFF2-40B4-BE49-F238E27FC236}">
                <a16:creationId xmlns:a16="http://schemas.microsoft.com/office/drawing/2014/main" id="{170CF31F-B86A-4B77-8983-56F3BDBBA690}"/>
              </a:ext>
            </a:extLst>
          </p:cNvPr>
          <p:cNvPicPr>
            <a:picLocks noChangeAspect="1"/>
          </p:cNvPicPr>
          <p:nvPr/>
        </p:nvPicPr>
        <p:blipFill rotWithShape="1">
          <a:blip r:embed="rId2">
            <a:extLst>
              <a:ext uri="{28A0092B-C50C-407E-A947-70E740481C1C}">
                <a14:useLocalDpi xmlns:a14="http://schemas.microsoft.com/office/drawing/2010/main" val="0"/>
              </a:ext>
            </a:extLst>
          </a:blip>
          <a:srcRect r="26961"/>
          <a:stretch/>
        </p:blipFill>
        <p:spPr>
          <a:xfrm>
            <a:off x="4982521" y="1238250"/>
            <a:ext cx="1360968" cy="1333500"/>
          </a:xfrm>
          <a:prstGeom prst="rect">
            <a:avLst/>
          </a:prstGeom>
          <a:ln>
            <a:noFill/>
          </a:ln>
          <a:effectLst>
            <a:softEdge rad="112500"/>
          </a:effectLst>
        </p:spPr>
      </p:pic>
      <p:pic>
        <p:nvPicPr>
          <p:cNvPr id="7" name="Picture 6">
            <a:extLst>
              <a:ext uri="{FF2B5EF4-FFF2-40B4-BE49-F238E27FC236}">
                <a16:creationId xmlns:a16="http://schemas.microsoft.com/office/drawing/2014/main" id="{7C0A8811-48A6-4AFD-B724-CD79F77D5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159" y="3168502"/>
            <a:ext cx="2040846" cy="1704740"/>
          </a:xfrm>
          <a:prstGeom prst="rect">
            <a:avLst/>
          </a:prstGeom>
          <a:ln>
            <a:noFill/>
          </a:ln>
          <a:effectLst>
            <a:softEdge rad="112500"/>
          </a:effectLst>
        </p:spPr>
      </p:pic>
      <p:pic>
        <p:nvPicPr>
          <p:cNvPr id="9" name="Picture 8">
            <a:extLst>
              <a:ext uri="{FF2B5EF4-FFF2-40B4-BE49-F238E27FC236}">
                <a16:creationId xmlns:a16="http://schemas.microsoft.com/office/drawing/2014/main" id="{3CCD1904-C418-45E8-9345-D345EEA2F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4899" y="3103860"/>
            <a:ext cx="2162176" cy="1769381"/>
          </a:xfrm>
          <a:prstGeom prst="rect">
            <a:avLst/>
          </a:prstGeom>
          <a:ln>
            <a:noFill/>
          </a:ln>
          <a:effectLst>
            <a:softEdge rad="112500"/>
          </a:effectLst>
        </p:spPr>
      </p:pic>
      <p:sp>
        <p:nvSpPr>
          <p:cNvPr id="10" name="Date Placeholder 9">
            <a:extLst>
              <a:ext uri="{FF2B5EF4-FFF2-40B4-BE49-F238E27FC236}">
                <a16:creationId xmlns:a16="http://schemas.microsoft.com/office/drawing/2014/main" id="{8DC1F371-83F5-496B-BB4D-85E028F0616E}"/>
              </a:ext>
            </a:extLst>
          </p:cNvPr>
          <p:cNvSpPr>
            <a:spLocks noGrp="1"/>
          </p:cNvSpPr>
          <p:nvPr>
            <p:ph type="dt" sz="half" idx="10"/>
          </p:nvPr>
        </p:nvSpPr>
        <p:spPr/>
        <p:txBody>
          <a:bodyPr/>
          <a:lstStyle/>
          <a:p>
            <a:fld id="{4D0BF7FE-4CEA-4613-8F78-D4A0250E05B8}"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B3625D80-823F-4272-AE70-875E1EC99859}"/>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2" name="Slide Number Placeholder 11">
            <a:extLst>
              <a:ext uri="{FF2B5EF4-FFF2-40B4-BE49-F238E27FC236}">
                <a16:creationId xmlns:a16="http://schemas.microsoft.com/office/drawing/2014/main" id="{6119753C-CBF2-4899-A679-4E0ADEA11FE7}"/>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20</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55494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20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arn(inVertic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AA84-CE7D-492D-BA21-84746B2DE0F9}"/>
              </a:ext>
            </a:extLst>
          </p:cNvPr>
          <p:cNvSpPr>
            <a:spLocks noGrp="1"/>
          </p:cNvSpPr>
          <p:nvPr>
            <p:ph type="title"/>
          </p:nvPr>
        </p:nvSpPr>
        <p:spPr/>
        <p:txBody>
          <a:bodyPr/>
          <a:lstStyle/>
          <a:p>
            <a:r>
              <a:rPr lang="en-US" dirty="0"/>
              <a:t>Skills Needed</a:t>
            </a:r>
          </a:p>
        </p:txBody>
      </p:sp>
      <p:sp>
        <p:nvSpPr>
          <p:cNvPr id="3" name="Content Placeholder 2">
            <a:extLst>
              <a:ext uri="{FF2B5EF4-FFF2-40B4-BE49-F238E27FC236}">
                <a16:creationId xmlns:a16="http://schemas.microsoft.com/office/drawing/2014/main" id="{BF06C3BE-81DA-4DAF-AA09-675E72DAB78F}"/>
              </a:ext>
            </a:extLst>
          </p:cNvPr>
          <p:cNvSpPr>
            <a:spLocks noGrp="1"/>
          </p:cNvSpPr>
          <p:nvPr>
            <p:ph idx="1"/>
          </p:nvPr>
        </p:nvSpPr>
        <p:spPr>
          <a:xfrm>
            <a:off x="347329" y="1443210"/>
            <a:ext cx="5345209" cy="3286379"/>
          </a:xfrm>
        </p:spPr>
        <p:txBody>
          <a:bodyPr>
            <a:normAutofit/>
          </a:bodyPr>
          <a:lstStyle/>
          <a:p>
            <a:r>
              <a:rPr lang="en-US" sz="2000" dirty="0"/>
              <a:t>Database administration and programming skills</a:t>
            </a:r>
          </a:p>
          <a:p>
            <a:r>
              <a:rPr lang="en-US" sz="2000" dirty="0"/>
              <a:t>SQL, Oracle, Sybase, Cobra, Java, Web scripting</a:t>
            </a:r>
          </a:p>
          <a:p>
            <a:r>
              <a:rPr lang="en-US" sz="2000" dirty="0"/>
              <a:t>Skills for data analysis, storage and retrieval</a:t>
            </a:r>
          </a:p>
          <a:p>
            <a:r>
              <a:rPr lang="en-US" sz="2000" dirty="0"/>
              <a:t>Skills to do molecular modeling programs</a:t>
            </a:r>
          </a:p>
        </p:txBody>
      </p:sp>
      <p:pic>
        <p:nvPicPr>
          <p:cNvPr id="5" name="Picture 4">
            <a:extLst>
              <a:ext uri="{FF2B5EF4-FFF2-40B4-BE49-F238E27FC236}">
                <a16:creationId xmlns:a16="http://schemas.microsoft.com/office/drawing/2014/main" id="{D9504B02-69AF-48A3-AD1A-5637FF2D3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307" y="1577582"/>
            <a:ext cx="1988335" cy="198833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Date Placeholder 7">
            <a:extLst>
              <a:ext uri="{FF2B5EF4-FFF2-40B4-BE49-F238E27FC236}">
                <a16:creationId xmlns:a16="http://schemas.microsoft.com/office/drawing/2014/main" id="{5A439762-6658-47E0-AB87-071C7F19DF43}"/>
              </a:ext>
            </a:extLst>
          </p:cNvPr>
          <p:cNvSpPr>
            <a:spLocks noGrp="1"/>
          </p:cNvSpPr>
          <p:nvPr>
            <p:ph type="dt" sz="half" idx="10"/>
          </p:nvPr>
        </p:nvSpPr>
        <p:spPr/>
        <p:txBody>
          <a:bodyPr/>
          <a:lstStyle/>
          <a:p>
            <a:fld id="{9344ED1D-BBDA-4637-AB3A-291932B886C5}"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9" name="Footer Placeholder 8">
            <a:extLst>
              <a:ext uri="{FF2B5EF4-FFF2-40B4-BE49-F238E27FC236}">
                <a16:creationId xmlns:a16="http://schemas.microsoft.com/office/drawing/2014/main" id="{82E07DA4-9110-4391-964A-2E63725B017B}"/>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0" name="Slide Number Placeholder 9">
            <a:extLst>
              <a:ext uri="{FF2B5EF4-FFF2-40B4-BE49-F238E27FC236}">
                <a16:creationId xmlns:a16="http://schemas.microsoft.com/office/drawing/2014/main" id="{E693FA02-A832-48F1-8BA4-BAB5D6BC42BF}"/>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21</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67647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style.rotation</p:attrName>
                                        </p:attrNameLst>
                                      </p:cBhvr>
                                      <p:tavLst>
                                        <p:tav tm="0">
                                          <p:val>
                                            <p:fltVal val="90"/>
                                          </p:val>
                                        </p:tav>
                                        <p:tav tm="100000">
                                          <p:val>
                                            <p:fltVal val="0"/>
                                          </p:val>
                                        </p:tav>
                                      </p:tavLst>
                                    </p:anim>
                                    <p:animEffect transition="in" filter="fade">
                                      <p:cBhvr>
                                        <p:cTn id="4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5268-F809-46D8-A11C-406F8FFD5085}"/>
              </a:ext>
            </a:extLst>
          </p:cNvPr>
          <p:cNvSpPr>
            <a:spLocks noGrp="1"/>
          </p:cNvSpPr>
          <p:nvPr>
            <p:ph type="title"/>
          </p:nvPr>
        </p:nvSpPr>
        <p:spPr>
          <a:xfrm>
            <a:off x="515058" y="293409"/>
            <a:ext cx="6474869" cy="869084"/>
          </a:xfrm>
        </p:spPr>
        <p:txBody>
          <a:bodyPr>
            <a:normAutofit fontScale="90000"/>
          </a:bodyPr>
          <a:lstStyle/>
          <a:p>
            <a:r>
              <a:rPr lang="en-US" dirty="0"/>
              <a:t>What can we(Computer science students) do to improve this field?</a:t>
            </a:r>
          </a:p>
        </p:txBody>
      </p:sp>
      <p:sp>
        <p:nvSpPr>
          <p:cNvPr id="3" name="Content Placeholder 2">
            <a:extLst>
              <a:ext uri="{FF2B5EF4-FFF2-40B4-BE49-F238E27FC236}">
                <a16:creationId xmlns:a16="http://schemas.microsoft.com/office/drawing/2014/main" id="{BBB54044-E7E2-4DB2-A955-05516D351684}"/>
              </a:ext>
            </a:extLst>
          </p:cNvPr>
          <p:cNvSpPr>
            <a:spLocks noGrp="1"/>
          </p:cNvSpPr>
          <p:nvPr>
            <p:ph idx="1"/>
          </p:nvPr>
        </p:nvSpPr>
        <p:spPr>
          <a:xfrm>
            <a:off x="515058" y="1412644"/>
            <a:ext cx="7098385" cy="3045942"/>
          </a:xfrm>
        </p:spPr>
        <p:txBody>
          <a:bodyPr>
            <a:normAutofit fontScale="77500" lnSpcReduction="20000"/>
          </a:bodyPr>
          <a:lstStyle/>
          <a:p>
            <a:pPr algn="l">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Development and implementation of computer programs that enable efficient access to, management and use of, various types of information.</a:t>
            </a:r>
          </a:p>
          <a:p>
            <a:pPr algn="l">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Development of new algorithms (mathematical formulas) and statistical measures that assess relationships among members of large data sets. For example, there are methods to locate a </a:t>
            </a:r>
            <a:r>
              <a:rPr lang="en-US" b="1" dirty="0">
                <a:solidFill>
                  <a:schemeClr val="tx1"/>
                </a:solidFill>
                <a:latin typeface="Times New Roman" panose="02020603050405020304" pitchFamily="18" charset="0"/>
                <a:cs typeface="Times New Roman" panose="02020603050405020304" pitchFamily="18" charset="0"/>
              </a:rPr>
              <a:t>g</a:t>
            </a:r>
            <a:r>
              <a:rPr lang="en-US" b="1" i="0" dirty="0">
                <a:solidFill>
                  <a:schemeClr val="tx1"/>
                </a:solidFill>
                <a:effectLst/>
                <a:latin typeface="Times New Roman" panose="02020603050405020304" pitchFamily="18" charset="0"/>
                <a:cs typeface="Times New Roman" panose="02020603050405020304" pitchFamily="18" charset="0"/>
              </a:rPr>
              <a:t>ene</a:t>
            </a:r>
            <a:r>
              <a:rPr lang="en-US" b="0" i="0" dirty="0">
                <a:solidFill>
                  <a:srgbClr val="202122"/>
                </a:solidFill>
                <a:effectLst/>
                <a:latin typeface="Times New Roman" panose="02020603050405020304" pitchFamily="18" charset="0"/>
                <a:cs typeface="Times New Roman" panose="02020603050405020304" pitchFamily="18" charset="0"/>
              </a:rPr>
              <a:t> within a sequence, to predict protein structure and/or function, and to cluster protein sequences into families of related sequences.</a:t>
            </a:r>
          </a:p>
          <a:p>
            <a:endParaRPr lang="en-US" dirty="0"/>
          </a:p>
        </p:txBody>
      </p:sp>
      <p:sp>
        <p:nvSpPr>
          <p:cNvPr id="7" name="Date Placeholder 6">
            <a:extLst>
              <a:ext uri="{FF2B5EF4-FFF2-40B4-BE49-F238E27FC236}">
                <a16:creationId xmlns:a16="http://schemas.microsoft.com/office/drawing/2014/main" id="{ADE2B31A-CF9F-4F44-A948-DF654916E455}"/>
              </a:ext>
            </a:extLst>
          </p:cNvPr>
          <p:cNvSpPr>
            <a:spLocks noGrp="1"/>
          </p:cNvSpPr>
          <p:nvPr>
            <p:ph type="dt" sz="half" idx="10"/>
          </p:nvPr>
        </p:nvSpPr>
        <p:spPr/>
        <p:txBody>
          <a:bodyPr/>
          <a:lstStyle/>
          <a:p>
            <a:fld id="{F3986DCA-B12C-47F0-B729-16749C013B6B}"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67834652-FDED-4E76-9BF4-37140B84D6BD}"/>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180E2DC0-C25C-4AFB-AE47-63F8F9E31CE2}"/>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22</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0721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950F-B399-4C9B-BCB1-4CFA90FABE6F}"/>
              </a:ext>
            </a:extLst>
          </p:cNvPr>
          <p:cNvSpPr>
            <a:spLocks noGrp="1"/>
          </p:cNvSpPr>
          <p:nvPr>
            <p:ph type="title"/>
          </p:nvPr>
        </p:nvSpPr>
        <p:spPr/>
        <p:txBody>
          <a:bodyPr>
            <a:normAutofit/>
          </a:bodyPr>
          <a:lstStyle/>
          <a:p>
            <a:r>
              <a:rPr lang="en-US" dirty="0"/>
              <a:t>Goals</a:t>
            </a:r>
          </a:p>
        </p:txBody>
      </p:sp>
      <p:sp>
        <p:nvSpPr>
          <p:cNvPr id="3" name="Content Placeholder 2">
            <a:extLst>
              <a:ext uri="{FF2B5EF4-FFF2-40B4-BE49-F238E27FC236}">
                <a16:creationId xmlns:a16="http://schemas.microsoft.com/office/drawing/2014/main" id="{E92B356E-B8A0-40AF-897C-50A6F5154BB0}"/>
              </a:ext>
            </a:extLst>
          </p:cNvPr>
          <p:cNvSpPr>
            <a:spLocks noGrp="1"/>
          </p:cNvSpPr>
          <p:nvPr>
            <p:ph idx="1"/>
          </p:nvPr>
        </p:nvSpPr>
        <p:spPr>
          <a:xfrm>
            <a:off x="479323" y="1056168"/>
            <a:ext cx="4758984" cy="3639704"/>
          </a:xfrm>
        </p:spPr>
        <p:txBody>
          <a:bodyPr>
            <a:normAutofit/>
          </a:bodyPr>
          <a:lstStyle/>
          <a:p>
            <a:pPr algn="just"/>
            <a:r>
              <a:rPr lang="en-US" sz="2000" dirty="0">
                <a:latin typeface="Times New Roman" panose="02020603050405020304" pitchFamily="18" charset="0"/>
                <a:cs typeface="Times New Roman" panose="02020603050405020304" pitchFamily="18" charset="0"/>
              </a:rPr>
              <a:t>To uncover the wealth of </a:t>
            </a:r>
            <a:r>
              <a:rPr lang="en-US" sz="2000" b="1" dirty="0">
                <a:solidFill>
                  <a:schemeClr val="tx2">
                    <a:lumMod val="75000"/>
                  </a:schemeClr>
                </a:solidFill>
                <a:latin typeface="Times New Roman" panose="02020603050405020304" pitchFamily="18" charset="0"/>
                <a:cs typeface="Times New Roman" panose="02020603050405020304" pitchFamily="18" charset="0"/>
              </a:rPr>
              <a:t>Biological information </a:t>
            </a:r>
            <a:r>
              <a:rPr lang="en-US" sz="2000" dirty="0">
                <a:latin typeface="Times New Roman" panose="02020603050405020304" pitchFamily="18" charset="0"/>
                <a:cs typeface="Times New Roman" panose="02020603050405020304" pitchFamily="18" charset="0"/>
              </a:rPr>
              <a:t>hidden in the mass of sequence, structure, literature and biological data.</a:t>
            </a:r>
          </a:p>
          <a:p>
            <a:pPr algn="just"/>
            <a:r>
              <a:rPr lang="en-US" sz="2000" dirty="0">
                <a:latin typeface="Times New Roman" panose="02020603050405020304" pitchFamily="18" charset="0"/>
                <a:cs typeface="Times New Roman" panose="02020603050405020304" pitchFamily="18" charset="0"/>
              </a:rPr>
              <a:t>It is being used now and in the foreseeable future in the areas of </a:t>
            </a:r>
            <a:r>
              <a:rPr lang="en-US" sz="2000" b="1" dirty="0">
                <a:solidFill>
                  <a:schemeClr val="tx2">
                    <a:lumMod val="75000"/>
                  </a:schemeClr>
                </a:solidFill>
                <a:latin typeface="Times New Roman" panose="02020603050405020304" pitchFamily="18" charset="0"/>
                <a:cs typeface="Times New Roman" panose="02020603050405020304" pitchFamily="18" charset="0"/>
              </a:rPr>
              <a:t>molecular medicine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It has </a:t>
            </a:r>
            <a:r>
              <a:rPr lang="en-US" sz="2000" b="1" dirty="0">
                <a:solidFill>
                  <a:schemeClr val="tx2">
                    <a:lumMod val="75000"/>
                  </a:schemeClr>
                </a:solidFill>
                <a:latin typeface="Times New Roman" panose="02020603050405020304" pitchFamily="18" charset="0"/>
                <a:cs typeface="Times New Roman" panose="02020603050405020304" pitchFamily="18" charset="0"/>
              </a:rPr>
              <a:t>environmental benefits</a:t>
            </a:r>
            <a:r>
              <a:rPr lang="en-US" sz="2000" dirty="0">
                <a:latin typeface="Times New Roman" panose="02020603050405020304" pitchFamily="18" charset="0"/>
                <a:cs typeface="Times New Roman" panose="02020603050405020304" pitchFamily="18" charset="0"/>
              </a:rPr>
              <a:t> in identifying waste and clean up bacteria. </a:t>
            </a:r>
          </a:p>
          <a:p>
            <a:pPr algn="just"/>
            <a:r>
              <a:rPr lang="en-US" sz="2000" dirty="0">
                <a:latin typeface="Times New Roman" panose="02020603050405020304" pitchFamily="18" charset="0"/>
                <a:cs typeface="Times New Roman" panose="02020603050405020304" pitchFamily="18" charset="0"/>
              </a:rPr>
              <a:t>In </a:t>
            </a:r>
            <a:r>
              <a:rPr lang="en-US" sz="2000" b="1" dirty="0">
                <a:solidFill>
                  <a:schemeClr val="tx2">
                    <a:lumMod val="75000"/>
                  </a:schemeClr>
                </a:solidFill>
                <a:latin typeface="Times New Roman" panose="02020603050405020304" pitchFamily="18" charset="0"/>
                <a:cs typeface="Times New Roman" panose="02020603050405020304" pitchFamily="18" charset="0"/>
              </a:rPr>
              <a:t>agriculture</a:t>
            </a:r>
            <a:r>
              <a:rPr lang="en-US" sz="2000" dirty="0">
                <a:latin typeface="Times New Roman" panose="02020603050405020304" pitchFamily="18" charset="0"/>
                <a:cs typeface="Times New Roman" panose="02020603050405020304" pitchFamily="18" charset="0"/>
              </a:rPr>
              <a:t>, it can be used to produce high yield, low maintenance crops.</a:t>
            </a:r>
          </a:p>
        </p:txBody>
      </p:sp>
      <p:pic>
        <p:nvPicPr>
          <p:cNvPr id="6" name="Picture 5">
            <a:extLst>
              <a:ext uri="{FF2B5EF4-FFF2-40B4-BE49-F238E27FC236}">
                <a16:creationId xmlns:a16="http://schemas.microsoft.com/office/drawing/2014/main" id="{25703923-FF3C-4BB3-8109-46D35E7FA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587" y="1862137"/>
            <a:ext cx="3228975" cy="1419225"/>
          </a:xfrm>
          <a:prstGeom prst="rect">
            <a:avLst/>
          </a:prstGeom>
          <a:ln>
            <a:noFill/>
          </a:ln>
          <a:effectLst>
            <a:softEdge rad="112500"/>
          </a:effectLst>
        </p:spPr>
      </p:pic>
      <p:sp>
        <p:nvSpPr>
          <p:cNvPr id="10" name="Date Placeholder 9">
            <a:extLst>
              <a:ext uri="{FF2B5EF4-FFF2-40B4-BE49-F238E27FC236}">
                <a16:creationId xmlns:a16="http://schemas.microsoft.com/office/drawing/2014/main" id="{A92C6796-7CD1-4956-9730-F9CEBC7F5C91}"/>
              </a:ext>
            </a:extLst>
          </p:cNvPr>
          <p:cNvSpPr>
            <a:spLocks noGrp="1"/>
          </p:cNvSpPr>
          <p:nvPr>
            <p:ph type="dt" sz="half" idx="10"/>
          </p:nvPr>
        </p:nvSpPr>
        <p:spPr/>
        <p:txBody>
          <a:bodyPr/>
          <a:lstStyle/>
          <a:p>
            <a:fld id="{5F36307A-C477-42D4-83CE-8C269F1AEC95}"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1" name="Footer Placeholder 10">
            <a:extLst>
              <a:ext uri="{FF2B5EF4-FFF2-40B4-BE49-F238E27FC236}">
                <a16:creationId xmlns:a16="http://schemas.microsoft.com/office/drawing/2014/main" id="{10EA760A-BF7E-4CA8-A3FD-E19FE49A65AE}"/>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2" name="Slide Number Placeholder 11">
            <a:extLst>
              <a:ext uri="{FF2B5EF4-FFF2-40B4-BE49-F238E27FC236}">
                <a16:creationId xmlns:a16="http://schemas.microsoft.com/office/drawing/2014/main" id="{8AC933F6-E323-4E5D-A781-A76DC27FADB9}"/>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23</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55637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80">
                                          <p:stCondLst>
                                            <p:cond delay="0"/>
                                          </p:stCondLst>
                                        </p:cTn>
                                        <p:tgtEl>
                                          <p:spTgt spid="6"/>
                                        </p:tgtEl>
                                      </p:cBhvr>
                                    </p:animEffect>
                                    <p:anim calcmode="lin" valueType="num">
                                      <p:cBhvr>
                                        <p:cTn id="3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8" dur="26">
                                          <p:stCondLst>
                                            <p:cond delay="650"/>
                                          </p:stCondLst>
                                        </p:cTn>
                                        <p:tgtEl>
                                          <p:spTgt spid="6"/>
                                        </p:tgtEl>
                                      </p:cBhvr>
                                      <p:to x="100000" y="60000"/>
                                    </p:animScale>
                                    <p:animScale>
                                      <p:cBhvr>
                                        <p:cTn id="39" dur="166" decel="50000">
                                          <p:stCondLst>
                                            <p:cond delay="676"/>
                                          </p:stCondLst>
                                        </p:cTn>
                                        <p:tgtEl>
                                          <p:spTgt spid="6"/>
                                        </p:tgtEl>
                                      </p:cBhvr>
                                      <p:to x="100000" y="100000"/>
                                    </p:animScale>
                                    <p:animScale>
                                      <p:cBhvr>
                                        <p:cTn id="40" dur="26">
                                          <p:stCondLst>
                                            <p:cond delay="1312"/>
                                          </p:stCondLst>
                                        </p:cTn>
                                        <p:tgtEl>
                                          <p:spTgt spid="6"/>
                                        </p:tgtEl>
                                      </p:cBhvr>
                                      <p:to x="100000" y="80000"/>
                                    </p:animScale>
                                    <p:animScale>
                                      <p:cBhvr>
                                        <p:cTn id="41" dur="166" decel="50000">
                                          <p:stCondLst>
                                            <p:cond delay="1338"/>
                                          </p:stCondLst>
                                        </p:cTn>
                                        <p:tgtEl>
                                          <p:spTgt spid="6"/>
                                        </p:tgtEl>
                                      </p:cBhvr>
                                      <p:to x="100000" y="100000"/>
                                    </p:animScale>
                                    <p:animScale>
                                      <p:cBhvr>
                                        <p:cTn id="42" dur="26">
                                          <p:stCondLst>
                                            <p:cond delay="1642"/>
                                          </p:stCondLst>
                                        </p:cTn>
                                        <p:tgtEl>
                                          <p:spTgt spid="6"/>
                                        </p:tgtEl>
                                      </p:cBhvr>
                                      <p:to x="100000" y="90000"/>
                                    </p:animScale>
                                    <p:animScale>
                                      <p:cBhvr>
                                        <p:cTn id="43" dur="166" decel="50000">
                                          <p:stCondLst>
                                            <p:cond delay="1668"/>
                                          </p:stCondLst>
                                        </p:cTn>
                                        <p:tgtEl>
                                          <p:spTgt spid="6"/>
                                        </p:tgtEl>
                                      </p:cBhvr>
                                      <p:to x="100000" y="100000"/>
                                    </p:animScale>
                                    <p:animScale>
                                      <p:cBhvr>
                                        <p:cTn id="44" dur="26">
                                          <p:stCondLst>
                                            <p:cond delay="1808"/>
                                          </p:stCondLst>
                                        </p:cTn>
                                        <p:tgtEl>
                                          <p:spTgt spid="6"/>
                                        </p:tgtEl>
                                      </p:cBhvr>
                                      <p:to x="100000" y="95000"/>
                                    </p:animScale>
                                    <p:animScale>
                                      <p:cBhvr>
                                        <p:cTn id="45"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ECC8-AB08-4150-9652-F616F7E6FD5F}"/>
              </a:ext>
            </a:extLst>
          </p:cNvPr>
          <p:cNvSpPr>
            <a:spLocks noGrp="1"/>
          </p:cNvSpPr>
          <p:nvPr>
            <p:ph type="title"/>
          </p:nvPr>
        </p:nvSpPr>
        <p:spPr/>
        <p:txBody>
          <a:bodyPr/>
          <a:lstStyle/>
          <a:p>
            <a:pPr algn="ctr"/>
            <a:r>
              <a:rPr lang="en-US" dirty="0">
                <a:solidFill>
                  <a:schemeClr val="tx2">
                    <a:lumMod val="75000"/>
                  </a:schemeClr>
                </a:solidFill>
                <a:latin typeface="Algerian" panose="04020705040A02060702" pitchFamily="82" charset="0"/>
              </a:rPr>
              <a:t>SUMMARY</a:t>
            </a:r>
          </a:p>
        </p:txBody>
      </p:sp>
      <p:sp>
        <p:nvSpPr>
          <p:cNvPr id="3" name="Content Placeholder 2">
            <a:extLst>
              <a:ext uri="{FF2B5EF4-FFF2-40B4-BE49-F238E27FC236}">
                <a16:creationId xmlns:a16="http://schemas.microsoft.com/office/drawing/2014/main" id="{3662F88E-FCE2-4434-AF88-C5F84E6D683D}"/>
              </a:ext>
            </a:extLst>
          </p:cNvPr>
          <p:cNvSpPr>
            <a:spLocks noGrp="1"/>
          </p:cNvSpPr>
          <p:nvPr>
            <p:ph idx="1"/>
          </p:nvPr>
        </p:nvSpPr>
        <p:spPr/>
        <p:txBody>
          <a:bodyPr>
            <a:normAutofit/>
          </a:bodyPr>
          <a:lstStyle/>
          <a:p>
            <a:pPr algn="just">
              <a:buFont typeface="Wingdings" panose="05000000000000000000" pitchFamily="2" charset="2"/>
              <a:buChar char="v"/>
            </a:pPr>
            <a:r>
              <a:rPr lang="en-US" sz="2400" b="0" i="0" dirty="0">
                <a:solidFill>
                  <a:srgbClr val="202122"/>
                </a:solidFill>
                <a:effectLst/>
                <a:latin typeface="Times New Roman" panose="02020603050405020304" pitchFamily="18" charset="0"/>
                <a:cs typeface="Times New Roman" panose="02020603050405020304" pitchFamily="18" charset="0"/>
              </a:rPr>
              <a:t>The primary goal of bioinformatics is to increase the understanding of biological processes.</a:t>
            </a:r>
          </a:p>
          <a:p>
            <a:pPr algn="just">
              <a:buFont typeface="Wingdings" panose="05000000000000000000" pitchFamily="2" charset="2"/>
              <a:buChar char="v"/>
            </a:pPr>
            <a:r>
              <a:rPr lang="en-US" sz="2400" b="0" i="0" dirty="0">
                <a:solidFill>
                  <a:srgbClr val="202122"/>
                </a:solidFill>
                <a:effectLst/>
                <a:latin typeface="Times New Roman" panose="02020603050405020304" pitchFamily="18" charset="0"/>
                <a:cs typeface="Times New Roman" panose="02020603050405020304" pitchFamily="18" charset="0"/>
              </a:rPr>
              <a:t>Bioinformatics now entails the creation and advancement of databases, algorithms, computational and statistical techniques, and theory to solve formal and practical problems arising from the management and analysis of biological data.</a:t>
            </a: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3F140DD7-FB51-4B71-88D7-F926B8FF6715}"/>
              </a:ext>
            </a:extLst>
          </p:cNvPr>
          <p:cNvSpPr>
            <a:spLocks noGrp="1"/>
          </p:cNvSpPr>
          <p:nvPr>
            <p:ph type="dt" sz="half" idx="10"/>
          </p:nvPr>
        </p:nvSpPr>
        <p:spPr/>
        <p:txBody>
          <a:bodyPr/>
          <a:lstStyle/>
          <a:p>
            <a:fld id="{878A4AFC-0B8F-456B-9913-7ABDF34F931B}"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10B88B7C-FB6F-4789-8EAC-C1CCE4403B84}"/>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7FFC60F4-E187-403C-8E71-BD3749F52BA0}"/>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24</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24300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CFE6-2E05-4AA6-8AE9-6DA7F2F89107}"/>
              </a:ext>
            </a:extLst>
          </p:cNvPr>
          <p:cNvSpPr>
            <a:spLocks noGrp="1"/>
          </p:cNvSpPr>
          <p:nvPr>
            <p:ph type="title"/>
          </p:nvPr>
        </p:nvSpPr>
        <p:spPr/>
        <p:txBody>
          <a:bodyPr/>
          <a:lstStyle/>
          <a:p>
            <a:pPr algn="ctr"/>
            <a:r>
              <a:rPr lang="en-US" dirty="0">
                <a:solidFill>
                  <a:schemeClr val="tx2">
                    <a:lumMod val="75000"/>
                  </a:schemeClr>
                </a:solidFill>
                <a:latin typeface="Algerian" panose="04020705040A02060702" pitchFamily="82" charset="0"/>
              </a:rPr>
              <a:t>SUMMARY</a:t>
            </a:r>
          </a:p>
        </p:txBody>
      </p:sp>
      <p:sp>
        <p:nvSpPr>
          <p:cNvPr id="3" name="Content Placeholder 2">
            <a:extLst>
              <a:ext uri="{FF2B5EF4-FFF2-40B4-BE49-F238E27FC236}">
                <a16:creationId xmlns:a16="http://schemas.microsoft.com/office/drawing/2014/main" id="{5D37CCD3-4FAA-46C6-9372-907BBC06C3DA}"/>
              </a:ext>
            </a:extLst>
          </p:cNvPr>
          <p:cNvSpPr>
            <a:spLocks noGrp="1"/>
          </p:cNvSpPr>
          <p:nvPr>
            <p:ph idx="1"/>
          </p:nvPr>
        </p:nvSpPr>
        <p:spPr/>
        <p:txBody>
          <a:bodyPr>
            <a:normAutofit/>
          </a:bodyPr>
          <a:lstStyle/>
          <a:p>
            <a:pPr algn="just">
              <a:buFont typeface="Wingdings" panose="05000000000000000000" pitchFamily="2" charset="2"/>
              <a:buChar char="v"/>
            </a:pPr>
            <a:r>
              <a:rPr lang="en-US" sz="2400" dirty="0"/>
              <a:t>Bringing biological themes into computers.</a:t>
            </a:r>
          </a:p>
          <a:p>
            <a:pPr algn="just">
              <a:buFont typeface="Wingdings" panose="05000000000000000000" pitchFamily="2" charset="2"/>
              <a:buChar char="v"/>
            </a:pPr>
            <a:r>
              <a:rPr lang="en-US" sz="2400" dirty="0"/>
              <a:t>It is used in research work such as drug development and genetic engineering .</a:t>
            </a:r>
          </a:p>
          <a:p>
            <a:pPr algn="just"/>
            <a:endParaRPr lang="en-US" sz="2400" dirty="0"/>
          </a:p>
          <a:p>
            <a:pPr marL="0" indent="0" algn="just">
              <a:buNone/>
            </a:pPr>
            <a:r>
              <a:rPr lang="en-US" sz="2400" b="1" i="1" dirty="0"/>
              <a:t>Thus</a:t>
            </a:r>
            <a:r>
              <a:rPr lang="en-US" sz="2400" b="1" i="1" dirty="0">
                <a:latin typeface="Times New Roman" panose="02020603050405020304" pitchFamily="18" charset="0"/>
                <a:cs typeface="Times New Roman" panose="02020603050405020304" pitchFamily="18" charset="0"/>
              </a:rPr>
              <a:t>,</a:t>
            </a:r>
            <a:r>
              <a:rPr lang="en-US" sz="2400" b="1" i="1" dirty="0">
                <a:solidFill>
                  <a:srgbClr val="202122"/>
                </a:solidFill>
                <a:effectLst/>
                <a:latin typeface="Times New Roman" panose="02020603050405020304" pitchFamily="18" charset="0"/>
                <a:cs typeface="Times New Roman" panose="02020603050405020304" pitchFamily="18" charset="0"/>
              </a:rPr>
              <a:t> “Bioinformatics is the name given to these mathematical and computing approaches used to glean understanding of biological processes”</a:t>
            </a:r>
            <a:endParaRPr lang="en-US" sz="2400" b="1" i="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016CA1A-2A7F-4D1B-B699-01CA828CAC0D}"/>
              </a:ext>
            </a:extLst>
          </p:cNvPr>
          <p:cNvSpPr>
            <a:spLocks noGrp="1"/>
          </p:cNvSpPr>
          <p:nvPr>
            <p:ph type="dt" sz="half" idx="10"/>
          </p:nvPr>
        </p:nvSpPr>
        <p:spPr/>
        <p:txBody>
          <a:bodyPr/>
          <a:lstStyle/>
          <a:p>
            <a:fld id="{BB718AFA-F0E5-4E6C-B385-72A6177B8EEB}"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A7DAF282-EF92-4AFE-B646-19BCFA62BF16}"/>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205EA0F3-1677-4C0E-8A40-95B362861EDD}"/>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25</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558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3925-E591-49A2-9BEE-26AE7B8ADBE0}"/>
              </a:ext>
            </a:extLst>
          </p:cNvPr>
          <p:cNvSpPr>
            <a:spLocks noGrp="1"/>
          </p:cNvSpPr>
          <p:nvPr>
            <p:ph type="title"/>
          </p:nvPr>
        </p:nvSpPr>
        <p:spPr>
          <a:xfrm>
            <a:off x="649444" y="860738"/>
            <a:ext cx="6474869" cy="725349"/>
          </a:xfrm>
        </p:spPr>
        <p:txBody>
          <a:bodyPr>
            <a:normAutofit/>
          </a:bodyPr>
          <a:lstStyle/>
          <a:p>
            <a:pPr algn="ctr"/>
            <a:r>
              <a:rPr lang="en-US" b="1" dirty="0">
                <a:solidFill>
                  <a:schemeClr val="tx1"/>
                </a:solidFill>
                <a:latin typeface="Lucida Calligraphy" panose="03010101010101010101" pitchFamily="66" charset="0"/>
              </a:rPr>
              <a:t>Any Query?</a:t>
            </a:r>
          </a:p>
        </p:txBody>
      </p:sp>
      <p:pic>
        <p:nvPicPr>
          <p:cNvPr id="5" name="Content Placeholder 4">
            <a:extLst>
              <a:ext uri="{FF2B5EF4-FFF2-40B4-BE49-F238E27FC236}">
                <a16:creationId xmlns:a16="http://schemas.microsoft.com/office/drawing/2014/main" id="{D17EE60F-8DAB-4654-AC85-2637E804EF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893" y="2245685"/>
            <a:ext cx="3874386" cy="1569244"/>
          </a:xfrm>
          <a:prstGeom prst="rect">
            <a:avLst/>
          </a:prstGeom>
          <a:ln w="228600" cap="sq" cmpd="thickThin">
            <a:solidFill>
              <a:srgbClr val="000000"/>
            </a:solidFill>
            <a:prstDash val="solid"/>
            <a:miter lim="800000"/>
          </a:ln>
          <a:effectLst>
            <a:innerShdw blurRad="76200">
              <a:srgbClr val="000000"/>
            </a:innerShdw>
          </a:effectLst>
        </p:spPr>
      </p:pic>
      <p:sp>
        <p:nvSpPr>
          <p:cNvPr id="7" name="Date Placeholder 6">
            <a:extLst>
              <a:ext uri="{FF2B5EF4-FFF2-40B4-BE49-F238E27FC236}">
                <a16:creationId xmlns:a16="http://schemas.microsoft.com/office/drawing/2014/main" id="{2E0221C7-C926-4D08-A223-F6CA0DFDA501}"/>
              </a:ext>
            </a:extLst>
          </p:cNvPr>
          <p:cNvSpPr>
            <a:spLocks noGrp="1"/>
          </p:cNvSpPr>
          <p:nvPr>
            <p:ph type="dt" sz="half" idx="10"/>
          </p:nvPr>
        </p:nvSpPr>
        <p:spPr/>
        <p:txBody>
          <a:bodyPr/>
          <a:lstStyle/>
          <a:p>
            <a:fld id="{9DC4B1FD-BF12-4771-B341-2AD106624BD4}"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92A068E2-99B7-48EE-8097-62AF2F3C731F}"/>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8361FF68-D5B9-448B-969B-759AF84DFAAB}"/>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26</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2636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E9E04-2110-4CCD-A1A1-039440AA0BEF}"/>
              </a:ext>
            </a:extLst>
          </p:cNvPr>
          <p:cNvSpPr>
            <a:spLocks noGrp="1"/>
          </p:cNvSpPr>
          <p:nvPr>
            <p:ph idx="1"/>
          </p:nvPr>
        </p:nvSpPr>
        <p:spPr>
          <a:xfrm>
            <a:off x="628178" y="427361"/>
            <a:ext cx="6496665" cy="2144390"/>
          </a:xfrm>
        </p:spPr>
        <p:txBody>
          <a:bodyPr>
            <a:normAutofit/>
          </a:bodyPr>
          <a:lstStyle/>
          <a:p>
            <a:pPr marL="0" indent="0" algn="ctr">
              <a:buNone/>
            </a:pPr>
            <a:r>
              <a:rPr lang="en-US" sz="4000" b="1" dirty="0">
                <a:solidFill>
                  <a:schemeClr val="tx1"/>
                </a:solidFill>
                <a:latin typeface="Lucida Calligraphy" panose="03010101010101010101" pitchFamily="66" charset="0"/>
              </a:rPr>
              <a:t>Thanks for your attention and cooperation</a:t>
            </a:r>
            <a:endParaRPr lang="en-US" sz="4000" dirty="0"/>
          </a:p>
        </p:txBody>
      </p:sp>
      <p:pic>
        <p:nvPicPr>
          <p:cNvPr id="5" name="Picture 4">
            <a:extLst>
              <a:ext uri="{FF2B5EF4-FFF2-40B4-BE49-F238E27FC236}">
                <a16:creationId xmlns:a16="http://schemas.microsoft.com/office/drawing/2014/main" id="{3857C977-2A7D-498A-9543-7B499F581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447" y="2571750"/>
            <a:ext cx="2619375" cy="1743075"/>
          </a:xfrm>
          <a:prstGeom prst="ellipse">
            <a:avLst/>
          </a:prstGeom>
          <a:ln>
            <a:noFill/>
          </a:ln>
          <a:effectLst>
            <a:softEdge rad="112500"/>
          </a:effectLst>
        </p:spPr>
      </p:pic>
      <p:sp>
        <p:nvSpPr>
          <p:cNvPr id="7" name="Date Placeholder 6">
            <a:extLst>
              <a:ext uri="{FF2B5EF4-FFF2-40B4-BE49-F238E27FC236}">
                <a16:creationId xmlns:a16="http://schemas.microsoft.com/office/drawing/2014/main" id="{8387CA2E-8D2F-4E06-A96E-DD79D79A6E7F}"/>
              </a:ext>
            </a:extLst>
          </p:cNvPr>
          <p:cNvSpPr>
            <a:spLocks noGrp="1"/>
          </p:cNvSpPr>
          <p:nvPr>
            <p:ph type="dt" sz="half" idx="10"/>
          </p:nvPr>
        </p:nvSpPr>
        <p:spPr/>
        <p:txBody>
          <a:bodyPr/>
          <a:lstStyle/>
          <a:p>
            <a:fld id="{2C868912-BA70-4970-B55F-6D8A04A37BBA}"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71827947-172A-415B-8CFB-654AAFCE42FA}"/>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18439BB4-8B52-492E-AF73-9DDAF7C69793}"/>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27</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8157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71D9-F4F0-4F2E-A7A5-AFC591431B42}"/>
              </a:ext>
            </a:extLst>
          </p:cNvPr>
          <p:cNvSpPr>
            <a:spLocks noGrp="1"/>
          </p:cNvSpPr>
          <p:nvPr>
            <p:ph type="title"/>
          </p:nvPr>
        </p:nvSpPr>
        <p:spPr/>
        <p:txBody>
          <a:bodyPr/>
          <a:lstStyle/>
          <a:p>
            <a:r>
              <a:rPr lang="en-US" dirty="0"/>
              <a:t>We are going to talk about…</a:t>
            </a:r>
          </a:p>
        </p:txBody>
      </p:sp>
      <p:sp>
        <p:nvSpPr>
          <p:cNvPr id="3" name="Content Placeholder 2">
            <a:extLst>
              <a:ext uri="{FF2B5EF4-FFF2-40B4-BE49-F238E27FC236}">
                <a16:creationId xmlns:a16="http://schemas.microsoft.com/office/drawing/2014/main" id="{29042031-E341-447D-8BD0-79AF5839D2A4}"/>
              </a:ext>
            </a:extLst>
          </p:cNvPr>
          <p:cNvSpPr>
            <a:spLocks noGrp="1"/>
          </p:cNvSpPr>
          <p:nvPr>
            <p:ph idx="1"/>
          </p:nvPr>
        </p:nvSpPr>
        <p:spPr/>
        <p:txBody>
          <a:bodyPr>
            <a:normAutofit lnSpcReduction="10000"/>
          </a:bodyPr>
          <a:lstStyle/>
          <a:p>
            <a:pPr>
              <a:buFont typeface="Wingdings" panose="05000000000000000000" pitchFamily="2" charset="2"/>
              <a:buChar char="Ø"/>
            </a:pPr>
            <a:r>
              <a:rPr lang="en-US" sz="1800" dirty="0"/>
              <a:t>Objectives</a:t>
            </a:r>
          </a:p>
          <a:p>
            <a:pPr>
              <a:buFont typeface="Wingdings" panose="05000000000000000000" pitchFamily="2" charset="2"/>
              <a:buChar char="Ø"/>
            </a:pPr>
            <a:r>
              <a:rPr lang="en-US" sz="1800" dirty="0"/>
              <a:t>What is Bioinformatics?</a:t>
            </a:r>
          </a:p>
          <a:p>
            <a:pPr>
              <a:buFont typeface="Wingdings" panose="05000000000000000000" pitchFamily="2" charset="2"/>
              <a:buChar char="Ø"/>
            </a:pPr>
            <a:r>
              <a:rPr lang="en-US" sz="1800" dirty="0"/>
              <a:t>How it works?</a:t>
            </a:r>
          </a:p>
          <a:p>
            <a:pPr>
              <a:buFont typeface="Wingdings" panose="05000000000000000000" pitchFamily="2" charset="2"/>
              <a:buChar char="Ø"/>
            </a:pPr>
            <a:r>
              <a:rPr lang="en-US" sz="1800" dirty="0"/>
              <a:t>Why do we need Bioinformatics?</a:t>
            </a:r>
          </a:p>
          <a:p>
            <a:pPr>
              <a:buFont typeface="Wingdings" panose="05000000000000000000" pitchFamily="2" charset="2"/>
              <a:buChar char="Ø"/>
            </a:pPr>
            <a:r>
              <a:rPr lang="en-US" sz="1800" dirty="0"/>
              <a:t>Why is it important?</a:t>
            </a:r>
          </a:p>
          <a:p>
            <a:pPr>
              <a:buFont typeface="Wingdings" panose="05000000000000000000" pitchFamily="2" charset="2"/>
              <a:buChar char="Ø"/>
            </a:pPr>
            <a:r>
              <a:rPr lang="en-US" sz="1800" dirty="0"/>
              <a:t>Task of informaticians</a:t>
            </a:r>
          </a:p>
          <a:p>
            <a:pPr>
              <a:buFont typeface="Wingdings" panose="05000000000000000000" pitchFamily="2" charset="2"/>
              <a:buChar char="Ø"/>
            </a:pPr>
            <a:r>
              <a:rPr lang="en-US" sz="1800" dirty="0"/>
              <a:t>Skills required</a:t>
            </a:r>
          </a:p>
          <a:p>
            <a:pPr>
              <a:buFont typeface="Wingdings" panose="05000000000000000000" pitchFamily="2" charset="2"/>
              <a:buChar char="Ø"/>
            </a:pPr>
            <a:r>
              <a:rPr lang="en-US" sz="1800" dirty="0"/>
              <a:t>How can we(CS Students) take active part to improve this field?</a:t>
            </a:r>
          </a:p>
          <a:p>
            <a:pPr>
              <a:buFont typeface="Wingdings" panose="05000000000000000000" pitchFamily="2" charset="2"/>
              <a:buChar char="Ø"/>
            </a:pPr>
            <a:r>
              <a:rPr lang="en-US" sz="1800" dirty="0"/>
              <a:t>Steps in a typical Bioinformatic experiment</a:t>
            </a:r>
          </a:p>
          <a:p>
            <a:pPr>
              <a:buFont typeface="Wingdings" panose="05000000000000000000" pitchFamily="2" charset="2"/>
              <a:buChar char="Ø"/>
            </a:pPr>
            <a:r>
              <a:rPr lang="en-US" sz="1800" dirty="0"/>
              <a:t>Goals</a:t>
            </a:r>
          </a:p>
          <a:p>
            <a:pPr>
              <a:buFont typeface="Wingdings" panose="05000000000000000000" pitchFamily="2" charset="2"/>
              <a:buChar char="Ø"/>
            </a:pPr>
            <a:r>
              <a:rPr lang="en-US" sz="1800" dirty="0"/>
              <a:t>Summary</a:t>
            </a:r>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p:txBody>
      </p:sp>
      <p:pic>
        <p:nvPicPr>
          <p:cNvPr id="10" name="Picture 9">
            <a:extLst>
              <a:ext uri="{FF2B5EF4-FFF2-40B4-BE49-F238E27FC236}">
                <a16:creationId xmlns:a16="http://schemas.microsoft.com/office/drawing/2014/main" id="{208D4542-4108-4256-A366-737FEBBE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150" y="1311680"/>
            <a:ext cx="2285692" cy="17120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Date Placeholder 11">
            <a:extLst>
              <a:ext uri="{FF2B5EF4-FFF2-40B4-BE49-F238E27FC236}">
                <a16:creationId xmlns:a16="http://schemas.microsoft.com/office/drawing/2014/main" id="{A6860D7E-D836-49D6-AD54-5B01CACA6A4D}"/>
              </a:ext>
            </a:extLst>
          </p:cNvPr>
          <p:cNvSpPr>
            <a:spLocks noGrp="1"/>
          </p:cNvSpPr>
          <p:nvPr>
            <p:ph type="dt" sz="half" idx="10"/>
          </p:nvPr>
        </p:nvSpPr>
        <p:spPr/>
        <p:txBody>
          <a:bodyPr/>
          <a:lstStyle/>
          <a:p>
            <a:fld id="{5D8CA0C1-1537-4CEC-A13F-4761BA5B6E94}"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3" name="Footer Placeholder 12">
            <a:extLst>
              <a:ext uri="{FF2B5EF4-FFF2-40B4-BE49-F238E27FC236}">
                <a16:creationId xmlns:a16="http://schemas.microsoft.com/office/drawing/2014/main" id="{F6F8F90D-9BE2-477A-BF87-DBEB604FF359}"/>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4" name="Slide Number Placeholder 13">
            <a:extLst>
              <a:ext uri="{FF2B5EF4-FFF2-40B4-BE49-F238E27FC236}">
                <a16:creationId xmlns:a16="http://schemas.microsoft.com/office/drawing/2014/main" id="{00315DF4-C9FC-4165-BF62-A563BB77B13C}"/>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3</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15337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randombar(horizontal)">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A9BC-688F-404F-B85D-B827BF7A1F8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33DA0C7-BEC3-4D4F-8585-513090D59DBF}"/>
              </a:ext>
            </a:extLst>
          </p:cNvPr>
          <p:cNvSpPr>
            <a:spLocks noGrp="1"/>
          </p:cNvSpPr>
          <p:nvPr>
            <p:ph idx="1"/>
          </p:nvPr>
        </p:nvSpPr>
        <p:spPr>
          <a:xfrm>
            <a:off x="479322" y="1150374"/>
            <a:ext cx="5320627" cy="3545497"/>
          </a:xfrm>
        </p:spPr>
        <p:txBody>
          <a:bodyPr>
            <a:normAutofit lnSpcReduction="10000"/>
          </a:bodyPr>
          <a:lstStyle/>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Clear idea about Bioinformatics</a:t>
            </a: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Understand the relationship between Bioinformatics and other fields</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Understand why and how the fields are interconnected</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Understand why do we need Bioinformatics</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Have a clear idea how bioinformaticians work</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We will know which skills are required</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Understand how a typical experiment works</a:t>
            </a:r>
          </a:p>
          <a:p>
            <a:pPr algn="l">
              <a:buFont typeface="Arial" panose="020B0604020202020204" pitchFamily="34" charset="0"/>
              <a:buChar char="•"/>
            </a:pPr>
            <a:r>
              <a:rPr lang="en-US" sz="2000" dirty="0">
                <a:solidFill>
                  <a:srgbClr val="202122"/>
                </a:solidFill>
                <a:latin typeface="Times New Roman" panose="02020603050405020304" pitchFamily="18" charset="0"/>
                <a:cs typeface="Times New Roman" panose="02020603050405020304" pitchFamily="18" charset="0"/>
              </a:rPr>
              <a:t>Will know how should we prepare ourselves to get involved in this field</a:t>
            </a:r>
          </a:p>
          <a:p>
            <a:pPr algn="l">
              <a:buFont typeface="Arial" panose="020B0604020202020204" pitchFamily="34" charset="0"/>
              <a:buChar char="•"/>
            </a:pPr>
            <a:endParaRPr lang="en-US" sz="2000" dirty="0">
              <a:solidFill>
                <a:srgbClr val="202122"/>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202122"/>
              </a:solidFill>
              <a:effectLst/>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9474C300-4936-496B-BCA2-68555800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688" y="931457"/>
            <a:ext cx="2031594" cy="1790478"/>
          </a:xfrm>
          <a:prstGeom prst="rect">
            <a:avLst/>
          </a:prstGeom>
          <a:ln>
            <a:noFill/>
          </a:ln>
          <a:effectLst>
            <a:softEdge rad="112500"/>
          </a:effectLst>
        </p:spPr>
      </p:pic>
      <p:sp>
        <p:nvSpPr>
          <p:cNvPr id="11" name="Date Placeholder 10">
            <a:extLst>
              <a:ext uri="{FF2B5EF4-FFF2-40B4-BE49-F238E27FC236}">
                <a16:creationId xmlns:a16="http://schemas.microsoft.com/office/drawing/2014/main" id="{4739BF03-14CA-4339-BBC9-E65D4ED2FD4A}"/>
              </a:ext>
            </a:extLst>
          </p:cNvPr>
          <p:cNvSpPr>
            <a:spLocks noGrp="1"/>
          </p:cNvSpPr>
          <p:nvPr>
            <p:ph type="dt" sz="half" idx="10"/>
          </p:nvPr>
        </p:nvSpPr>
        <p:spPr/>
        <p:txBody>
          <a:bodyPr/>
          <a:lstStyle/>
          <a:p>
            <a:fld id="{172CC3DC-35F4-4F8B-B338-8591FEF5C945}"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2" name="Footer Placeholder 11">
            <a:extLst>
              <a:ext uri="{FF2B5EF4-FFF2-40B4-BE49-F238E27FC236}">
                <a16:creationId xmlns:a16="http://schemas.microsoft.com/office/drawing/2014/main" id="{8096AF57-D81D-454D-B8B2-05213AAFEACD}"/>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3" name="Slide Number Placeholder 12">
            <a:extLst>
              <a:ext uri="{FF2B5EF4-FFF2-40B4-BE49-F238E27FC236}">
                <a16:creationId xmlns:a16="http://schemas.microsoft.com/office/drawing/2014/main" id="{5C9B34C3-21BE-4119-ACF9-4DA614577D28}"/>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4</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7777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8D5A-9BFA-4AB4-8477-4C7ABAB51093}"/>
              </a:ext>
            </a:extLst>
          </p:cNvPr>
          <p:cNvSpPr>
            <a:spLocks noGrp="1"/>
          </p:cNvSpPr>
          <p:nvPr>
            <p:ph type="title"/>
          </p:nvPr>
        </p:nvSpPr>
        <p:spPr/>
        <p:txBody>
          <a:bodyPr/>
          <a:lstStyle/>
          <a:p>
            <a:r>
              <a:rPr lang="en-US" dirty="0">
                <a:latin typeface="Algerian" panose="04020705040A02060702" pitchFamily="82" charset="0"/>
              </a:rPr>
              <a:t>THINK…</a:t>
            </a:r>
          </a:p>
        </p:txBody>
      </p:sp>
      <p:sp>
        <p:nvSpPr>
          <p:cNvPr id="6" name="Rectangle: Rounded Corners 5">
            <a:extLst>
              <a:ext uri="{FF2B5EF4-FFF2-40B4-BE49-F238E27FC236}">
                <a16:creationId xmlns:a16="http://schemas.microsoft.com/office/drawing/2014/main" id="{D392A992-2F74-456D-9C11-CCBAB20741CF}"/>
              </a:ext>
            </a:extLst>
          </p:cNvPr>
          <p:cNvSpPr/>
          <p:nvPr/>
        </p:nvSpPr>
        <p:spPr>
          <a:xfrm>
            <a:off x="600025" y="2254472"/>
            <a:ext cx="2395869" cy="6615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What microorganisms live within us?</a:t>
            </a:r>
          </a:p>
        </p:txBody>
      </p:sp>
      <p:sp>
        <p:nvSpPr>
          <p:cNvPr id="8" name="Rectangle: Rounded Corners 7">
            <a:extLst>
              <a:ext uri="{FF2B5EF4-FFF2-40B4-BE49-F238E27FC236}">
                <a16:creationId xmlns:a16="http://schemas.microsoft.com/office/drawing/2014/main" id="{C44CA3F6-7C35-46D4-9EEB-5D8F03D5C323}"/>
              </a:ext>
            </a:extLst>
          </p:cNvPr>
          <p:cNvSpPr/>
          <p:nvPr/>
        </p:nvSpPr>
        <p:spPr>
          <a:xfrm>
            <a:off x="5756550" y="2431325"/>
            <a:ext cx="2395869" cy="6615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What part of the world did my ancestors live?</a:t>
            </a:r>
          </a:p>
        </p:txBody>
      </p:sp>
      <p:sp>
        <p:nvSpPr>
          <p:cNvPr id="9" name="Rectangle: Rounded Corners 8">
            <a:extLst>
              <a:ext uri="{FF2B5EF4-FFF2-40B4-BE49-F238E27FC236}">
                <a16:creationId xmlns:a16="http://schemas.microsoft.com/office/drawing/2014/main" id="{F9A70A9F-EE3F-4C7D-8FB1-6C49DFCECEE6}"/>
              </a:ext>
            </a:extLst>
          </p:cNvPr>
          <p:cNvSpPr/>
          <p:nvPr/>
        </p:nvSpPr>
        <p:spPr>
          <a:xfrm>
            <a:off x="457200" y="3474275"/>
            <a:ext cx="3182679" cy="7253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Why some people are kind in nature and why others aren’t?</a:t>
            </a:r>
          </a:p>
        </p:txBody>
      </p:sp>
      <p:sp>
        <p:nvSpPr>
          <p:cNvPr id="13" name="Explosion: 8 Points 12">
            <a:extLst>
              <a:ext uri="{FF2B5EF4-FFF2-40B4-BE49-F238E27FC236}">
                <a16:creationId xmlns:a16="http://schemas.microsoft.com/office/drawing/2014/main" id="{BA8486A4-BB69-46E9-A7AF-328DF32272EF}"/>
              </a:ext>
            </a:extLst>
          </p:cNvPr>
          <p:cNvSpPr/>
          <p:nvPr/>
        </p:nvSpPr>
        <p:spPr>
          <a:xfrm>
            <a:off x="3523596" y="2221879"/>
            <a:ext cx="1799771" cy="2009190"/>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800" dirty="0">
                <a:solidFill>
                  <a:schemeClr val="bg1"/>
                </a:solidFill>
              </a:rPr>
              <a:t>?</a:t>
            </a:r>
          </a:p>
        </p:txBody>
      </p:sp>
      <p:sp>
        <p:nvSpPr>
          <p:cNvPr id="14" name="Rectangle: Rounded Corners 13">
            <a:extLst>
              <a:ext uri="{FF2B5EF4-FFF2-40B4-BE49-F238E27FC236}">
                <a16:creationId xmlns:a16="http://schemas.microsoft.com/office/drawing/2014/main" id="{2A3C57CE-4141-473D-9997-73522F54CBFB}"/>
              </a:ext>
            </a:extLst>
          </p:cNvPr>
          <p:cNvSpPr/>
          <p:nvPr/>
        </p:nvSpPr>
        <p:spPr>
          <a:xfrm>
            <a:off x="3314151" y="1344376"/>
            <a:ext cx="2218660" cy="81824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How the drugs are invented to work on human body?</a:t>
            </a:r>
          </a:p>
        </p:txBody>
      </p:sp>
      <p:sp>
        <p:nvSpPr>
          <p:cNvPr id="7" name="Date Placeholder 6">
            <a:extLst>
              <a:ext uri="{FF2B5EF4-FFF2-40B4-BE49-F238E27FC236}">
                <a16:creationId xmlns:a16="http://schemas.microsoft.com/office/drawing/2014/main" id="{EBC3BEE8-74AA-4572-88F8-A98470336F67}"/>
              </a:ext>
            </a:extLst>
          </p:cNvPr>
          <p:cNvSpPr>
            <a:spLocks noGrp="1"/>
          </p:cNvSpPr>
          <p:nvPr>
            <p:ph type="dt" sz="half" idx="10"/>
          </p:nvPr>
        </p:nvSpPr>
        <p:spPr/>
        <p:txBody>
          <a:bodyPr/>
          <a:lstStyle/>
          <a:p>
            <a:fld id="{3A9956E8-FBA2-4A38-922D-59016B80B00E}"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0" name="Footer Placeholder 9">
            <a:extLst>
              <a:ext uri="{FF2B5EF4-FFF2-40B4-BE49-F238E27FC236}">
                <a16:creationId xmlns:a16="http://schemas.microsoft.com/office/drawing/2014/main" id="{EFDE7457-9B0D-4A4C-9114-10D3A12BB920}"/>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1" name="Slide Number Placeholder 10">
            <a:extLst>
              <a:ext uri="{FF2B5EF4-FFF2-40B4-BE49-F238E27FC236}">
                <a16:creationId xmlns:a16="http://schemas.microsoft.com/office/drawing/2014/main" id="{0BB35F89-0581-43D2-8A2E-254C61E352D9}"/>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5</a:t>
            </a:fld>
            <a:endParaRPr lang="en-US" b="1" dirty="0">
              <a:solidFill>
                <a:schemeClr val="tx1">
                  <a:lumMod val="95000"/>
                  <a:lumOff val="5000"/>
                </a:schemeClr>
              </a:solidFill>
            </a:endParaRPr>
          </a:p>
        </p:txBody>
      </p:sp>
      <p:sp>
        <p:nvSpPr>
          <p:cNvPr id="5" name="Rectangle: Rounded Corners 4">
            <a:extLst>
              <a:ext uri="{FF2B5EF4-FFF2-40B4-BE49-F238E27FC236}">
                <a16:creationId xmlns:a16="http://schemas.microsoft.com/office/drawing/2014/main" id="{6ACCD406-7443-48F1-A468-04234EAA28D0}"/>
              </a:ext>
            </a:extLst>
          </p:cNvPr>
          <p:cNvSpPr/>
          <p:nvPr/>
        </p:nvSpPr>
        <p:spPr>
          <a:xfrm>
            <a:off x="5699051" y="3558363"/>
            <a:ext cx="2792819" cy="6615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Best flu vaccine to prepare for noble flu virus?</a:t>
            </a:r>
          </a:p>
        </p:txBody>
      </p:sp>
    </p:spTree>
    <p:extLst>
      <p:ext uri="{BB962C8B-B14F-4D97-AF65-F5344CB8AC3E}">
        <p14:creationId xmlns:p14="http://schemas.microsoft.com/office/powerpoint/2010/main" val="418642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animBg="1"/>
      <p:bldP spid="13" grpId="0" animBg="1"/>
      <p:bldP spid="1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a:effectLst>
                  <a:outerShdw blurRad="38100" dist="38100" dir="2700000" algn="tl">
                    <a:srgbClr val="000000">
                      <a:alpha val="43137"/>
                    </a:srgbClr>
                  </a:outerShdw>
                </a:effectLst>
              </a:rPr>
              <a:t>What is Bioinformatics?</a:t>
            </a:r>
          </a:p>
        </p:txBody>
      </p:sp>
      <p:sp>
        <p:nvSpPr>
          <p:cNvPr id="5" name="Content Placeholder 4"/>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Bioinformatics is the application of techniques from </a:t>
            </a:r>
            <a:r>
              <a:rPr lang="en-US" sz="2400" b="1" dirty="0">
                <a:latin typeface="Times New Roman" panose="02020603050405020304" pitchFamily="18" charset="0"/>
                <a:cs typeface="Times New Roman" panose="02020603050405020304" pitchFamily="18" charset="0"/>
              </a:rPr>
              <a:t>Computer science </a:t>
            </a:r>
            <a:r>
              <a:rPr lang="en-US" sz="2400" dirty="0">
                <a:latin typeface="Times New Roman" panose="02020603050405020304" pitchFamily="18" charset="0"/>
                <a:cs typeface="Times New Roman" panose="02020603050405020304" pitchFamily="18" charset="0"/>
              </a:rPr>
              <a:t>to the problems of </a:t>
            </a:r>
            <a:r>
              <a:rPr lang="en-US" sz="2400" b="1" dirty="0">
                <a:latin typeface="Times New Roman" panose="02020603050405020304" pitchFamily="18" charset="0"/>
                <a:cs typeface="Times New Roman" panose="02020603050405020304" pitchFamily="18" charset="0"/>
              </a:rPr>
              <a:t>Biology.</a:t>
            </a:r>
          </a:p>
          <a:p>
            <a:endParaRPr lang="en-US" sz="2400" b="1"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134C2F7-5A1B-4072-BEE3-6C42741C5CA8}"/>
              </a:ext>
            </a:extLst>
          </p:cNvPr>
          <p:cNvSpPr/>
          <p:nvPr/>
        </p:nvSpPr>
        <p:spPr>
          <a:xfrm>
            <a:off x="2189278" y="2708169"/>
            <a:ext cx="1375144" cy="3068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Biology</a:t>
            </a:r>
          </a:p>
        </p:txBody>
      </p:sp>
      <p:sp>
        <p:nvSpPr>
          <p:cNvPr id="6" name="Plus Sign 5">
            <a:extLst>
              <a:ext uri="{FF2B5EF4-FFF2-40B4-BE49-F238E27FC236}">
                <a16:creationId xmlns:a16="http://schemas.microsoft.com/office/drawing/2014/main" id="{D9FCEA84-6AD3-445B-B28C-6D4E8C276888}"/>
              </a:ext>
            </a:extLst>
          </p:cNvPr>
          <p:cNvSpPr/>
          <p:nvPr/>
        </p:nvSpPr>
        <p:spPr>
          <a:xfrm>
            <a:off x="1282995" y="3058562"/>
            <a:ext cx="340242" cy="351372"/>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Arrow: Pentagon 6">
            <a:extLst>
              <a:ext uri="{FF2B5EF4-FFF2-40B4-BE49-F238E27FC236}">
                <a16:creationId xmlns:a16="http://schemas.microsoft.com/office/drawing/2014/main" id="{C749714A-2005-4D3C-AD96-972F72EEF03D}"/>
              </a:ext>
            </a:extLst>
          </p:cNvPr>
          <p:cNvSpPr/>
          <p:nvPr/>
        </p:nvSpPr>
        <p:spPr>
          <a:xfrm>
            <a:off x="863752" y="2708169"/>
            <a:ext cx="1325526" cy="31953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Bio</a:t>
            </a:r>
          </a:p>
        </p:txBody>
      </p:sp>
      <p:sp>
        <p:nvSpPr>
          <p:cNvPr id="8" name="Arrow: Pentagon 7">
            <a:extLst>
              <a:ext uri="{FF2B5EF4-FFF2-40B4-BE49-F238E27FC236}">
                <a16:creationId xmlns:a16="http://schemas.microsoft.com/office/drawing/2014/main" id="{D21B68AF-31F1-4933-8968-6472E06EA622}"/>
              </a:ext>
            </a:extLst>
          </p:cNvPr>
          <p:cNvSpPr/>
          <p:nvPr/>
        </p:nvSpPr>
        <p:spPr>
          <a:xfrm>
            <a:off x="863752" y="3415491"/>
            <a:ext cx="1325526" cy="329128"/>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Informatics</a:t>
            </a:r>
          </a:p>
        </p:txBody>
      </p:sp>
      <p:sp>
        <p:nvSpPr>
          <p:cNvPr id="9" name="Rectangle: Rounded Corners 8">
            <a:extLst>
              <a:ext uri="{FF2B5EF4-FFF2-40B4-BE49-F238E27FC236}">
                <a16:creationId xmlns:a16="http://schemas.microsoft.com/office/drawing/2014/main" id="{4EAE38BE-7F6D-4143-93E9-100B09D385FD}"/>
              </a:ext>
            </a:extLst>
          </p:cNvPr>
          <p:cNvSpPr/>
          <p:nvPr/>
        </p:nvSpPr>
        <p:spPr>
          <a:xfrm>
            <a:off x="2189278" y="3415491"/>
            <a:ext cx="1375144" cy="3068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Information</a:t>
            </a:r>
          </a:p>
        </p:txBody>
      </p:sp>
      <p:pic>
        <p:nvPicPr>
          <p:cNvPr id="17" name="Picture 16">
            <a:extLst>
              <a:ext uri="{FF2B5EF4-FFF2-40B4-BE49-F238E27FC236}">
                <a16:creationId xmlns:a16="http://schemas.microsoft.com/office/drawing/2014/main" id="{771E7E9E-9568-41D9-9E61-AB24582A5BA6}"/>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3629" r="17546"/>
          <a:stretch/>
        </p:blipFill>
        <p:spPr>
          <a:xfrm>
            <a:off x="4068726" y="1946352"/>
            <a:ext cx="3452037" cy="2749519"/>
          </a:xfrm>
          <a:prstGeom prst="rect">
            <a:avLst/>
          </a:prstGeom>
        </p:spPr>
      </p:pic>
      <p:sp>
        <p:nvSpPr>
          <p:cNvPr id="12" name="Date Placeholder 11">
            <a:extLst>
              <a:ext uri="{FF2B5EF4-FFF2-40B4-BE49-F238E27FC236}">
                <a16:creationId xmlns:a16="http://schemas.microsoft.com/office/drawing/2014/main" id="{4975C999-7A56-48E8-86EA-F9B114414683}"/>
              </a:ext>
            </a:extLst>
          </p:cNvPr>
          <p:cNvSpPr>
            <a:spLocks noGrp="1"/>
          </p:cNvSpPr>
          <p:nvPr>
            <p:ph type="dt" sz="half" idx="10"/>
          </p:nvPr>
        </p:nvSpPr>
        <p:spPr/>
        <p:txBody>
          <a:bodyPr/>
          <a:lstStyle/>
          <a:p>
            <a:fld id="{7EAC379A-9841-4CEE-8AE2-FE2DD2220DBC}"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3" name="Footer Placeholder 12">
            <a:extLst>
              <a:ext uri="{FF2B5EF4-FFF2-40B4-BE49-F238E27FC236}">
                <a16:creationId xmlns:a16="http://schemas.microsoft.com/office/drawing/2014/main" id="{F39A0CDE-1E5D-4ADA-87FE-7EF7231996A5}"/>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4" name="Slide Number Placeholder 13">
            <a:extLst>
              <a:ext uri="{FF2B5EF4-FFF2-40B4-BE49-F238E27FC236}">
                <a16:creationId xmlns:a16="http://schemas.microsoft.com/office/drawing/2014/main" id="{8BF3C4ED-30B5-4347-A174-C2338762DE78}"/>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6</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fill="hold" nodeType="clickEffect">
                                  <p:stCondLst>
                                    <p:cond delay="0"/>
                                  </p:stCondLst>
                                  <p:childTnLst>
                                    <p:animRot by="120000">
                                      <p:cBhvr>
                                        <p:cTn id="41" dur="100" fill="hold">
                                          <p:stCondLst>
                                            <p:cond delay="0"/>
                                          </p:stCondLst>
                                        </p:cTn>
                                        <p:tgtEl>
                                          <p:spTgt spid="17"/>
                                        </p:tgtEl>
                                        <p:attrNameLst>
                                          <p:attrName>r</p:attrName>
                                        </p:attrNameLst>
                                      </p:cBhvr>
                                    </p:animRot>
                                    <p:animRot by="-240000">
                                      <p:cBhvr>
                                        <p:cTn id="42" dur="200" fill="hold">
                                          <p:stCondLst>
                                            <p:cond delay="200"/>
                                          </p:stCondLst>
                                        </p:cTn>
                                        <p:tgtEl>
                                          <p:spTgt spid="17"/>
                                        </p:tgtEl>
                                        <p:attrNameLst>
                                          <p:attrName>r</p:attrName>
                                        </p:attrNameLst>
                                      </p:cBhvr>
                                    </p:animRot>
                                    <p:animRot by="240000">
                                      <p:cBhvr>
                                        <p:cTn id="43" dur="200" fill="hold">
                                          <p:stCondLst>
                                            <p:cond delay="400"/>
                                          </p:stCondLst>
                                        </p:cTn>
                                        <p:tgtEl>
                                          <p:spTgt spid="17"/>
                                        </p:tgtEl>
                                        <p:attrNameLst>
                                          <p:attrName>r</p:attrName>
                                        </p:attrNameLst>
                                      </p:cBhvr>
                                    </p:animRot>
                                    <p:animRot by="-240000">
                                      <p:cBhvr>
                                        <p:cTn id="44" dur="200" fill="hold">
                                          <p:stCondLst>
                                            <p:cond delay="600"/>
                                          </p:stCondLst>
                                        </p:cTn>
                                        <p:tgtEl>
                                          <p:spTgt spid="17"/>
                                        </p:tgtEl>
                                        <p:attrNameLst>
                                          <p:attrName>r</p:attrName>
                                        </p:attrNameLst>
                                      </p:cBhvr>
                                    </p:animRot>
                                    <p:animRot by="120000">
                                      <p:cBhvr>
                                        <p:cTn id="45" dur="200" fill="hold">
                                          <p:stCondLst>
                                            <p:cond delay="8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BA92-6BA4-4F37-B528-D267374330D0}"/>
              </a:ext>
            </a:extLst>
          </p:cNvPr>
          <p:cNvSpPr>
            <a:spLocks noGrp="1"/>
          </p:cNvSpPr>
          <p:nvPr>
            <p:ph type="title"/>
          </p:nvPr>
        </p:nvSpPr>
        <p:spPr/>
        <p:txBody>
          <a:bodyPr/>
          <a:lstStyle/>
          <a:p>
            <a:r>
              <a:rPr lang="en-US" dirty="0"/>
              <a:t>What Wikipedia says,</a:t>
            </a:r>
          </a:p>
        </p:txBody>
      </p:sp>
      <p:sp>
        <p:nvSpPr>
          <p:cNvPr id="3" name="Content Placeholder 2">
            <a:extLst>
              <a:ext uri="{FF2B5EF4-FFF2-40B4-BE49-F238E27FC236}">
                <a16:creationId xmlns:a16="http://schemas.microsoft.com/office/drawing/2014/main" id="{634E051F-A3FD-4BF5-9C80-DE262F5598C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Bioinformatics is an interdisciplinary field that develops methods and software tools for understanding biological data, in particular when the data sets are big and complex.</a:t>
            </a:r>
          </a:p>
          <a:p>
            <a:pPr algn="just"/>
            <a:r>
              <a:rPr lang="en-US" sz="2000" b="0" i="0" dirty="0">
                <a:solidFill>
                  <a:srgbClr val="202122"/>
                </a:solidFill>
                <a:effectLst/>
                <a:latin typeface="Times New Roman" panose="02020603050405020304" pitchFamily="18" charset="0"/>
                <a:cs typeface="Times New Roman" panose="02020603050405020304" pitchFamily="18" charset="0"/>
              </a:rPr>
              <a:t>As an interdisciplinary field of science, bioinformatics combines </a:t>
            </a:r>
            <a:r>
              <a:rPr lang="en-US" sz="2000" b="0" i="0" u="none" strike="noStrike" dirty="0">
                <a:solidFill>
                  <a:srgbClr val="0B0080"/>
                </a:solidFill>
                <a:effectLst/>
                <a:latin typeface="Times New Roman" panose="02020603050405020304" pitchFamily="18" charset="0"/>
                <a:cs typeface="Times New Roman" panose="02020603050405020304" pitchFamily="18" charset="0"/>
                <a:hlinkClick r:id="rId2" tooltip="Biology"/>
              </a:rPr>
              <a:t>biology</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B0080"/>
                </a:solidFill>
                <a:effectLst/>
                <a:latin typeface="Times New Roman" panose="02020603050405020304" pitchFamily="18" charset="0"/>
                <a:cs typeface="Times New Roman" panose="02020603050405020304" pitchFamily="18" charset="0"/>
                <a:hlinkClick r:id="rId3" tooltip="Computer science"/>
              </a:rPr>
              <a:t>computer science</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B0080"/>
                </a:solidFill>
                <a:effectLst/>
                <a:latin typeface="Times New Roman" panose="02020603050405020304" pitchFamily="18" charset="0"/>
                <a:cs typeface="Times New Roman" panose="02020603050405020304" pitchFamily="18" charset="0"/>
                <a:hlinkClick r:id="rId4" tooltip="Information engineering (field)"/>
              </a:rPr>
              <a:t>information engineering</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B0080"/>
                </a:solidFill>
                <a:effectLst/>
                <a:latin typeface="Times New Roman" panose="02020603050405020304" pitchFamily="18" charset="0"/>
                <a:cs typeface="Times New Roman" panose="02020603050405020304" pitchFamily="18" charset="0"/>
                <a:hlinkClick r:id="rId5" tooltip="Mathematics"/>
              </a:rPr>
              <a:t>mathematics</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B0080"/>
                </a:solidFill>
                <a:effectLst/>
                <a:latin typeface="Times New Roman" panose="02020603050405020304" pitchFamily="18" charset="0"/>
                <a:cs typeface="Times New Roman" panose="02020603050405020304" pitchFamily="18" charset="0"/>
                <a:hlinkClick r:id="rId6" tooltip="Statistics"/>
              </a:rPr>
              <a:t>statistics</a:t>
            </a:r>
            <a:r>
              <a:rPr lang="en-US" sz="2000" b="0" i="0" dirty="0">
                <a:solidFill>
                  <a:srgbClr val="202122"/>
                </a:solidFill>
                <a:effectLst/>
                <a:latin typeface="Times New Roman" panose="02020603050405020304" pitchFamily="18" charset="0"/>
                <a:cs typeface="Times New Roman" panose="02020603050405020304" pitchFamily="18" charset="0"/>
              </a:rPr>
              <a:t> to analyze and interpret the biological data.</a:t>
            </a:r>
            <a:endParaRPr lang="en-US" sz="20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7F9F4E8F-0FDA-4493-955F-8E12B4D8AC3F}"/>
              </a:ext>
            </a:extLst>
          </p:cNvPr>
          <p:cNvSpPr>
            <a:spLocks noGrp="1"/>
          </p:cNvSpPr>
          <p:nvPr>
            <p:ph type="dt" sz="half" idx="10"/>
          </p:nvPr>
        </p:nvSpPr>
        <p:spPr/>
        <p:txBody>
          <a:bodyPr/>
          <a:lstStyle/>
          <a:p>
            <a:fld id="{ACD1CA24-6979-436F-A1EA-D035338C6A9A}"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8" name="Footer Placeholder 7">
            <a:extLst>
              <a:ext uri="{FF2B5EF4-FFF2-40B4-BE49-F238E27FC236}">
                <a16:creationId xmlns:a16="http://schemas.microsoft.com/office/drawing/2014/main" id="{C0EE14D8-49CE-4CB8-AD46-1057A5365B9E}"/>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9" name="Slide Number Placeholder 8">
            <a:extLst>
              <a:ext uri="{FF2B5EF4-FFF2-40B4-BE49-F238E27FC236}">
                <a16:creationId xmlns:a16="http://schemas.microsoft.com/office/drawing/2014/main" id="{1B85CA47-DE5D-4A5A-A43D-5C142AE3E006}"/>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7</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45875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23B453B-602F-4CDB-BBA2-C84F153FF836}"/>
              </a:ext>
            </a:extLst>
          </p:cNvPr>
          <p:cNvSpPr/>
          <p:nvPr/>
        </p:nvSpPr>
        <p:spPr>
          <a:xfrm>
            <a:off x="453655" y="267345"/>
            <a:ext cx="1913862" cy="94275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Information</a:t>
            </a:r>
            <a:r>
              <a:rPr lang="en-US" sz="3200" b="1" dirty="0"/>
              <a:t>?</a:t>
            </a:r>
          </a:p>
        </p:txBody>
      </p:sp>
      <p:sp>
        <p:nvSpPr>
          <p:cNvPr id="5" name="Oval 4">
            <a:extLst>
              <a:ext uri="{FF2B5EF4-FFF2-40B4-BE49-F238E27FC236}">
                <a16:creationId xmlns:a16="http://schemas.microsoft.com/office/drawing/2014/main" id="{6FD1687E-84F5-498F-A4DA-0170CBD067F8}"/>
              </a:ext>
            </a:extLst>
          </p:cNvPr>
          <p:cNvSpPr/>
          <p:nvPr/>
        </p:nvSpPr>
        <p:spPr>
          <a:xfrm>
            <a:off x="4848447" y="343305"/>
            <a:ext cx="1850066" cy="79083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Sets</a:t>
            </a:r>
            <a:r>
              <a:rPr lang="en-US" sz="2800" b="1" dirty="0"/>
              <a:t>?</a:t>
            </a:r>
          </a:p>
        </p:txBody>
      </p:sp>
      <p:sp>
        <p:nvSpPr>
          <p:cNvPr id="6" name="Oval 5">
            <a:extLst>
              <a:ext uri="{FF2B5EF4-FFF2-40B4-BE49-F238E27FC236}">
                <a16:creationId xmlns:a16="http://schemas.microsoft.com/office/drawing/2014/main" id="{40486484-D035-4687-88C8-601619EE4DE7}"/>
              </a:ext>
            </a:extLst>
          </p:cNvPr>
          <p:cNvSpPr/>
          <p:nvPr/>
        </p:nvSpPr>
        <p:spPr>
          <a:xfrm>
            <a:off x="1772092" y="1267490"/>
            <a:ext cx="1623240" cy="106325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Big and Complex Data</a:t>
            </a:r>
            <a:r>
              <a:rPr lang="en-US" sz="2800" b="1" dirty="0"/>
              <a:t>?</a:t>
            </a:r>
          </a:p>
        </p:txBody>
      </p:sp>
      <p:sp>
        <p:nvSpPr>
          <p:cNvPr id="7" name="Oval 6">
            <a:extLst>
              <a:ext uri="{FF2B5EF4-FFF2-40B4-BE49-F238E27FC236}">
                <a16:creationId xmlns:a16="http://schemas.microsoft.com/office/drawing/2014/main" id="{8A5660B3-2170-49BF-AEC3-59ACE19F07E4}"/>
              </a:ext>
            </a:extLst>
          </p:cNvPr>
          <p:cNvSpPr/>
          <p:nvPr/>
        </p:nvSpPr>
        <p:spPr>
          <a:xfrm>
            <a:off x="4359349" y="1550109"/>
            <a:ext cx="921488" cy="7181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DNA</a:t>
            </a:r>
            <a:r>
              <a:rPr lang="en-US" sz="2800" b="1" dirty="0"/>
              <a:t>?</a:t>
            </a:r>
          </a:p>
        </p:txBody>
      </p:sp>
      <p:sp>
        <p:nvSpPr>
          <p:cNvPr id="8" name="Oval 7">
            <a:extLst>
              <a:ext uri="{FF2B5EF4-FFF2-40B4-BE49-F238E27FC236}">
                <a16:creationId xmlns:a16="http://schemas.microsoft.com/office/drawing/2014/main" id="{5D15E621-50E9-4629-AAD4-62C5092C0541}"/>
              </a:ext>
            </a:extLst>
          </p:cNvPr>
          <p:cNvSpPr/>
          <p:nvPr/>
        </p:nvSpPr>
        <p:spPr>
          <a:xfrm>
            <a:off x="3242929" y="343305"/>
            <a:ext cx="875415" cy="70842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RNA</a:t>
            </a:r>
            <a:r>
              <a:rPr lang="en-US" sz="2800" b="1" dirty="0"/>
              <a:t>?</a:t>
            </a:r>
          </a:p>
        </p:txBody>
      </p:sp>
      <p:pic>
        <p:nvPicPr>
          <p:cNvPr id="10" name="Picture 9">
            <a:extLst>
              <a:ext uri="{FF2B5EF4-FFF2-40B4-BE49-F238E27FC236}">
                <a16:creationId xmlns:a16="http://schemas.microsoft.com/office/drawing/2014/main" id="{7896D670-E845-4302-9392-BFB566368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333" y="2771370"/>
            <a:ext cx="2257425" cy="2028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Date Placeholder 17">
            <a:extLst>
              <a:ext uri="{FF2B5EF4-FFF2-40B4-BE49-F238E27FC236}">
                <a16:creationId xmlns:a16="http://schemas.microsoft.com/office/drawing/2014/main" id="{A7811214-A619-438B-BE43-B18F24BA2510}"/>
              </a:ext>
            </a:extLst>
          </p:cNvPr>
          <p:cNvSpPr>
            <a:spLocks noGrp="1"/>
          </p:cNvSpPr>
          <p:nvPr>
            <p:ph type="dt" sz="half" idx="10"/>
          </p:nvPr>
        </p:nvSpPr>
        <p:spPr/>
        <p:txBody>
          <a:bodyPr/>
          <a:lstStyle/>
          <a:p>
            <a:fld id="{F12E6354-7D1A-4F4D-B3FB-984C1A0F28C3}"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9" name="Footer Placeholder 18">
            <a:extLst>
              <a:ext uri="{FF2B5EF4-FFF2-40B4-BE49-F238E27FC236}">
                <a16:creationId xmlns:a16="http://schemas.microsoft.com/office/drawing/2014/main" id="{F7D213B3-F8A3-4CDC-AD78-D70FC51749AB}"/>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20" name="Slide Number Placeholder 19">
            <a:extLst>
              <a:ext uri="{FF2B5EF4-FFF2-40B4-BE49-F238E27FC236}">
                <a16:creationId xmlns:a16="http://schemas.microsoft.com/office/drawing/2014/main" id="{AA6EB56D-5374-48A7-AB09-AAC36DE60335}"/>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8</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9236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AC86-8BF7-4513-B525-9158792AF8E7}"/>
              </a:ext>
            </a:extLst>
          </p:cNvPr>
          <p:cNvSpPr>
            <a:spLocks noGrp="1"/>
          </p:cNvSpPr>
          <p:nvPr>
            <p:ph type="title"/>
          </p:nvPr>
        </p:nvSpPr>
        <p:spPr/>
        <p:txBody>
          <a:bodyPr/>
          <a:lstStyle/>
          <a:p>
            <a:r>
              <a:rPr lang="en-US" dirty="0"/>
              <a:t>In few words…</a:t>
            </a:r>
          </a:p>
        </p:txBody>
      </p:sp>
      <p:sp>
        <p:nvSpPr>
          <p:cNvPr id="3" name="Content Placeholder 2">
            <a:extLst>
              <a:ext uri="{FF2B5EF4-FFF2-40B4-BE49-F238E27FC236}">
                <a16:creationId xmlns:a16="http://schemas.microsoft.com/office/drawing/2014/main" id="{DDB99B25-27D8-4898-951B-F6C9BF5F48B4}"/>
              </a:ext>
            </a:extLst>
          </p:cNvPr>
          <p:cNvSpPr>
            <a:spLocks noGrp="1"/>
          </p:cNvSpPr>
          <p:nvPr>
            <p:ph idx="1"/>
          </p:nvPr>
        </p:nvSpPr>
        <p:spPr>
          <a:xfrm>
            <a:off x="479323" y="1139260"/>
            <a:ext cx="4553422" cy="3556611"/>
          </a:xfrm>
        </p:spPr>
        <p:txBody>
          <a:bodyPr/>
          <a:lstStyle/>
          <a:p>
            <a:pPr>
              <a:buFont typeface="Wingdings" panose="05000000000000000000" pitchFamily="2" charset="2"/>
              <a:buChar char="§"/>
            </a:pPr>
            <a:r>
              <a:rPr lang="en-US" dirty="0"/>
              <a:t>The information can be the genetic code contained in a DNA which is a recipe book or a blueprint of our body telling it how to make everything from muscles to hairs and toes.</a:t>
            </a:r>
          </a:p>
        </p:txBody>
      </p:sp>
      <p:pic>
        <p:nvPicPr>
          <p:cNvPr id="5" name="Picture 4">
            <a:extLst>
              <a:ext uri="{FF2B5EF4-FFF2-40B4-BE49-F238E27FC236}">
                <a16:creationId xmlns:a16="http://schemas.microsoft.com/office/drawing/2014/main" id="{9427CAD1-C2F2-4544-A466-6C9461A2E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642" y="1139260"/>
            <a:ext cx="3295741" cy="3326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ate Placeholder 8">
            <a:extLst>
              <a:ext uri="{FF2B5EF4-FFF2-40B4-BE49-F238E27FC236}">
                <a16:creationId xmlns:a16="http://schemas.microsoft.com/office/drawing/2014/main" id="{159600AC-22E2-4D69-857D-7C9E65F6CFD5}"/>
              </a:ext>
            </a:extLst>
          </p:cNvPr>
          <p:cNvSpPr>
            <a:spLocks noGrp="1"/>
          </p:cNvSpPr>
          <p:nvPr>
            <p:ph type="dt" sz="half" idx="10"/>
          </p:nvPr>
        </p:nvSpPr>
        <p:spPr/>
        <p:txBody>
          <a:bodyPr/>
          <a:lstStyle/>
          <a:p>
            <a:fld id="{F2ED165A-32CC-48C8-9333-214851097144}" type="datetime3">
              <a:rPr lang="en-US" b="1" smtClean="0">
                <a:solidFill>
                  <a:schemeClr val="tx1">
                    <a:lumMod val="95000"/>
                    <a:lumOff val="5000"/>
                  </a:schemeClr>
                </a:solidFill>
              </a:rPr>
              <a:t>9 June 2024</a:t>
            </a:fld>
            <a:endParaRPr lang="en-US" b="1" dirty="0">
              <a:solidFill>
                <a:schemeClr val="tx1">
                  <a:lumMod val="95000"/>
                  <a:lumOff val="5000"/>
                </a:schemeClr>
              </a:solidFill>
            </a:endParaRPr>
          </a:p>
        </p:txBody>
      </p:sp>
      <p:sp>
        <p:nvSpPr>
          <p:cNvPr id="10" name="Footer Placeholder 9">
            <a:extLst>
              <a:ext uri="{FF2B5EF4-FFF2-40B4-BE49-F238E27FC236}">
                <a16:creationId xmlns:a16="http://schemas.microsoft.com/office/drawing/2014/main" id="{3A8471C3-98FC-4E35-A0E2-3D74C8CF3038}"/>
              </a:ext>
            </a:extLst>
          </p:cNvPr>
          <p:cNvSpPr>
            <a:spLocks noGrp="1"/>
          </p:cNvSpPr>
          <p:nvPr>
            <p:ph type="ftr" sz="quarter" idx="11"/>
          </p:nvPr>
        </p:nvSpPr>
        <p:spPr/>
        <p:txBody>
          <a:bodyPr/>
          <a:lstStyle/>
          <a:p>
            <a:r>
              <a:rPr lang="en-US" b="1" dirty="0">
                <a:solidFill>
                  <a:schemeClr val="tx1">
                    <a:lumMod val="95000"/>
                    <a:lumOff val="5000"/>
                  </a:schemeClr>
                </a:solidFill>
              </a:rPr>
              <a:t>BIOINFORMATICS</a:t>
            </a:r>
          </a:p>
        </p:txBody>
      </p:sp>
      <p:sp>
        <p:nvSpPr>
          <p:cNvPr id="11" name="Slide Number Placeholder 10">
            <a:extLst>
              <a:ext uri="{FF2B5EF4-FFF2-40B4-BE49-F238E27FC236}">
                <a16:creationId xmlns:a16="http://schemas.microsoft.com/office/drawing/2014/main" id="{D0A57303-123B-4558-A22C-7E4D2FA3F013}"/>
              </a:ext>
            </a:extLst>
          </p:cNvPr>
          <p:cNvSpPr>
            <a:spLocks noGrp="1"/>
          </p:cNvSpPr>
          <p:nvPr>
            <p:ph type="sldNum" sz="quarter" idx="12"/>
          </p:nvPr>
        </p:nvSpPr>
        <p:spPr/>
        <p:txBody>
          <a:bodyPr/>
          <a:lstStyle/>
          <a:p>
            <a:fld id="{B82CCC60-E8CD-4174-8B1A-7DF615B22EEF}" type="slidenum">
              <a:rPr lang="en-US" b="1" smtClean="0">
                <a:solidFill>
                  <a:schemeClr val="tx1">
                    <a:lumMod val="95000"/>
                    <a:lumOff val="5000"/>
                  </a:schemeClr>
                </a:solidFill>
              </a:rPr>
              <a:pPr/>
              <a:t>9</a:t>
            </a:fld>
            <a:endParaRPr lang="en-US" b="1" dirty="0">
              <a:solidFill>
                <a:schemeClr val="tx1">
                  <a:lumMod val="95000"/>
                  <a:lumOff val="5000"/>
                </a:schemeClr>
              </a:solidFill>
            </a:endParaRPr>
          </a:p>
        </p:txBody>
      </p:sp>
    </p:spTree>
    <p:extLst>
      <p:ext uri="{BB962C8B-B14F-4D97-AF65-F5344CB8AC3E}">
        <p14:creationId xmlns:p14="http://schemas.microsoft.com/office/powerpoint/2010/main" val="33804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Words>
  <Application>Microsoft Office PowerPoint</Application>
  <PresentationFormat>On-screen Show (16:9)</PresentationFormat>
  <Paragraphs>236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Algerian</vt:lpstr>
      <vt:lpstr>Arial</vt:lpstr>
      <vt:lpstr>Book Antiqua</vt:lpstr>
      <vt:lpstr>Calibri</vt:lpstr>
      <vt:lpstr>Castellar</vt:lpstr>
      <vt:lpstr>Courier New</vt:lpstr>
      <vt:lpstr>Lucida Calligraphy</vt:lpstr>
      <vt:lpstr>Times New Roman</vt:lpstr>
      <vt:lpstr>Wingdings</vt:lpstr>
      <vt:lpstr>Office Theme</vt:lpstr>
      <vt:lpstr>BIOINFORMATICS</vt:lpstr>
      <vt:lpstr>Presentation By,</vt:lpstr>
      <vt:lpstr>We are going to talk about…</vt:lpstr>
      <vt:lpstr>Objectives</vt:lpstr>
      <vt:lpstr>THINK…</vt:lpstr>
      <vt:lpstr>What is Bioinformatics?</vt:lpstr>
      <vt:lpstr>What Wikipedia says,</vt:lpstr>
      <vt:lpstr>PowerPoint Presentation</vt:lpstr>
      <vt:lpstr>In few words…</vt:lpstr>
      <vt:lpstr>THINK…</vt:lpstr>
      <vt:lpstr>The answer is….</vt:lpstr>
      <vt:lpstr>What do we mean by Huge Data set?</vt:lpstr>
      <vt:lpstr>In short…</vt:lpstr>
      <vt:lpstr>Why Bioinformatics?</vt:lpstr>
      <vt:lpstr>Why Bioinformatics?</vt:lpstr>
      <vt:lpstr>PowerPoint Presentation</vt:lpstr>
      <vt:lpstr>Why Bioinformatics is so important?</vt:lpstr>
      <vt:lpstr>Steps in a Typical Bioinformatic Experiment</vt:lpstr>
      <vt:lpstr>As informatician you have a lot of tasks, </vt:lpstr>
      <vt:lpstr>What do Bioinformaticians do?</vt:lpstr>
      <vt:lpstr>Skills Needed</vt:lpstr>
      <vt:lpstr>What can we(Computer science students) do to improve this field?</vt:lpstr>
      <vt:lpstr>Goals</vt:lpstr>
      <vt:lpstr>SUMMARY</vt:lpstr>
      <vt:lpstr>SUMMARY</vt:lpstr>
      <vt:lpstr>Any Query?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2024-06-09T05:05:56Z</dcterms:modified>
</cp:coreProperties>
</file>