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Default Extension="wmf" ContentType="image/x-wmf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366"/>
    <a:srgbClr val="FF9900"/>
    <a:srgbClr val="A50021"/>
    <a:srgbClr val="CC6600"/>
    <a:srgbClr val="99FF99"/>
    <a:srgbClr val="CCECFF"/>
    <a:srgbClr val="CCFFFF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6" y="8400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Relationship Id="rId6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38"/>
          <p:cNvSpPr>
            <a:spLocks noChangeArrowheads="1"/>
          </p:cNvSpPr>
          <p:nvPr/>
        </p:nvSpPr>
        <p:spPr bwMode="auto">
          <a:xfrm>
            <a:off x="20726400" y="30181550"/>
            <a:ext cx="8786813" cy="569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1225" eaLnBrk="0" hangingPunct="0">
              <a:buFont typeface="Wingdings" pitchFamily="2" charset="2"/>
              <a:buChar char="§"/>
            </a:pPr>
            <a:r>
              <a:rPr lang="en-GB" sz="2800" b="1" dirty="0" smtClean="0">
                <a:latin typeface="Arial" charset="0"/>
              </a:rPr>
              <a:t> </a:t>
            </a:r>
            <a:r>
              <a:rPr lang="en-GB" sz="2800" b="1" dirty="0" smtClean="0">
                <a:latin typeface="Arial" charset="0"/>
              </a:rPr>
              <a:t>CASTORFS web page</a:t>
            </a:r>
            <a:endParaRPr lang="en-GB" sz="2800" b="1" dirty="0" smtClean="0">
              <a:latin typeface="Arial" charset="0"/>
            </a:endParaRPr>
          </a:p>
          <a:p>
            <a:pPr defTabSz="911225" eaLnBrk="0" hangingPunct="0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</a:t>
            </a:r>
            <a:r>
              <a:rPr lang="en-GB" sz="2800" dirty="0" smtClean="0">
                <a:latin typeface="Arial" charset="0"/>
              </a:rPr>
              <a:t>https</a:t>
            </a:r>
            <a:r>
              <a:rPr lang="en-GB" sz="2800" dirty="0" smtClean="0">
                <a:latin typeface="Arial" charset="0"/>
              </a:rPr>
              <a:t>://</a:t>
            </a:r>
            <a:r>
              <a:rPr lang="en-GB" sz="2800" dirty="0" err="1" smtClean="0">
                <a:latin typeface="Arial" charset="0"/>
              </a:rPr>
              <a:t>lbtwiki.cern.ch/bin/view/Online/CastorFS</a:t>
            </a:r>
            <a:endParaRPr lang="en-GB" sz="2800" dirty="0" smtClean="0">
              <a:latin typeface="Arial" charset="0"/>
            </a:endParaRPr>
          </a:p>
          <a:p>
            <a:pPr defTabSz="911225"/>
            <a:endParaRPr lang="en-GB" sz="2800" dirty="0">
              <a:latin typeface="Arial" charset="0"/>
            </a:endParaRPr>
          </a:p>
          <a:p>
            <a:pPr defTabSz="911225">
              <a:buFontTx/>
              <a:buChar char="•"/>
            </a:pPr>
            <a:r>
              <a:rPr lang="en-GB" sz="2800" b="1" dirty="0">
                <a:latin typeface="Arial" charset="0"/>
              </a:rPr>
              <a:t> </a:t>
            </a:r>
            <a:r>
              <a:rPr lang="en-GB" sz="2800" b="1" dirty="0" smtClean="0">
                <a:latin typeface="Arial" charset="0"/>
              </a:rPr>
              <a:t> CASTOR web </a:t>
            </a:r>
            <a:r>
              <a:rPr lang="en-GB" sz="2800" b="1" dirty="0" smtClean="0">
                <a:latin typeface="Arial" charset="0"/>
              </a:rPr>
              <a:t>site</a:t>
            </a:r>
            <a:endParaRPr lang="en-GB" sz="2800" b="1" dirty="0" smtClean="0">
              <a:latin typeface="Arial" charset="0"/>
            </a:endParaRPr>
          </a:p>
          <a:p>
            <a:pPr defTabSz="911225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</a:t>
            </a:r>
            <a:r>
              <a:rPr lang="en-GB" sz="2800" dirty="0" smtClean="0">
                <a:latin typeface="Arial" charset="0"/>
              </a:rPr>
              <a:t>http://</a:t>
            </a:r>
            <a:r>
              <a:rPr lang="en-GB" sz="2800" dirty="0" err="1" smtClean="0">
                <a:latin typeface="Arial" charset="0"/>
              </a:rPr>
              <a:t>cern.ch</a:t>
            </a:r>
            <a:r>
              <a:rPr lang="en-GB" sz="2800" dirty="0" smtClean="0">
                <a:latin typeface="Arial" charset="0"/>
              </a:rPr>
              <a:t>/castor</a:t>
            </a:r>
            <a:endParaRPr lang="en-GB" sz="2800" dirty="0" smtClean="0">
              <a:latin typeface="Arial" charset="0"/>
            </a:endParaRPr>
          </a:p>
          <a:p>
            <a:pPr defTabSz="911225"/>
            <a:endParaRPr lang="en-GB" sz="2800" dirty="0">
              <a:latin typeface="Arial" charset="0"/>
            </a:endParaRPr>
          </a:p>
          <a:p>
            <a:pPr defTabSz="911225">
              <a:buFontTx/>
              <a:buChar char="•"/>
            </a:pPr>
            <a:r>
              <a:rPr lang="en-GB" sz="2800" b="1" dirty="0" smtClean="0">
                <a:latin typeface="Arial" charset="0"/>
              </a:rPr>
              <a:t> </a:t>
            </a:r>
            <a:r>
              <a:rPr lang="en-GB" sz="2800" b="1" dirty="0" smtClean="0">
                <a:latin typeface="Arial" charset="0"/>
              </a:rPr>
              <a:t>FUSE web </a:t>
            </a:r>
            <a:r>
              <a:rPr lang="en-GB" sz="2800" b="1" dirty="0" smtClean="0">
                <a:latin typeface="Arial" charset="0"/>
              </a:rPr>
              <a:t>site</a:t>
            </a:r>
            <a:endParaRPr lang="en-GB" sz="2800" b="1" dirty="0" smtClean="0">
              <a:latin typeface="Arial" charset="0"/>
            </a:endParaRPr>
          </a:p>
          <a:p>
            <a:pPr defTabSz="911225"/>
            <a:r>
              <a:rPr lang="en-GB" sz="2800" dirty="0">
                <a:latin typeface="Arial" charset="0"/>
              </a:rPr>
              <a:t>   </a:t>
            </a:r>
            <a:r>
              <a:rPr lang="en-GB" sz="2800" dirty="0" smtClean="0">
                <a:latin typeface="Arial" charset="0"/>
              </a:rPr>
              <a:t>- </a:t>
            </a:r>
            <a:r>
              <a:rPr lang="en-GB" sz="2800" dirty="0" smtClean="0">
                <a:latin typeface="Arial" charset="0"/>
              </a:rPr>
              <a:t>http</a:t>
            </a:r>
            <a:r>
              <a:rPr lang="en-GB" sz="2800" dirty="0" smtClean="0">
                <a:latin typeface="Arial" charset="0"/>
              </a:rPr>
              <a:t>://</a:t>
            </a:r>
            <a:r>
              <a:rPr lang="en-GB" sz="2800" dirty="0" err="1" smtClean="0">
                <a:latin typeface="Arial" charset="0"/>
              </a:rPr>
              <a:t>fuse.sourceforge.net</a:t>
            </a:r>
            <a:endParaRPr lang="en-GB" sz="2800" dirty="0" smtClean="0">
              <a:latin typeface="Arial" charset="0"/>
            </a:endParaRPr>
          </a:p>
          <a:p>
            <a:pPr defTabSz="911225"/>
            <a:endParaRPr lang="en-GB" sz="2800" dirty="0" smtClean="0">
              <a:latin typeface="Arial" charset="0"/>
            </a:endParaRPr>
          </a:p>
          <a:p>
            <a:pPr defTabSz="911225">
              <a:buFont typeface="Arial" pitchFamily="34" charset="0"/>
              <a:buChar char="•"/>
            </a:pPr>
            <a:r>
              <a:rPr lang="en-GB" sz="2800" b="1" dirty="0" smtClean="0">
                <a:latin typeface="Arial" charset="0"/>
              </a:rPr>
              <a:t> </a:t>
            </a:r>
            <a:r>
              <a:rPr lang="en-GB" sz="2800" b="1" dirty="0" err="1" smtClean="0">
                <a:latin typeface="Arial" charset="0"/>
              </a:rPr>
              <a:t>Quattor</a:t>
            </a:r>
            <a:r>
              <a:rPr lang="en-GB" sz="2800" b="1" dirty="0" smtClean="0">
                <a:latin typeface="Arial" charset="0"/>
              </a:rPr>
              <a:t> </a:t>
            </a:r>
            <a:r>
              <a:rPr lang="en-GB" sz="2800" b="1" dirty="0" smtClean="0">
                <a:latin typeface="Arial" charset="0"/>
              </a:rPr>
              <a:t>web </a:t>
            </a:r>
            <a:r>
              <a:rPr lang="en-GB" sz="2800" b="1" dirty="0" smtClean="0">
                <a:latin typeface="Arial" charset="0"/>
              </a:rPr>
              <a:t>site</a:t>
            </a:r>
            <a:endParaRPr lang="en-GB" sz="2800" b="1" dirty="0" smtClean="0">
              <a:latin typeface="Arial" charset="0"/>
            </a:endParaRPr>
          </a:p>
          <a:p>
            <a:pPr lvl="1" defTabSz="911225"/>
            <a:r>
              <a:rPr lang="en-GB" sz="2800" dirty="0" smtClean="0">
                <a:latin typeface="Arial" charset="0"/>
              </a:rPr>
              <a:t>-</a:t>
            </a:r>
            <a:r>
              <a:rPr lang="en-GB" sz="2800" dirty="0" smtClean="0">
                <a:latin typeface="Arial" charset="0"/>
              </a:rPr>
              <a:t> </a:t>
            </a:r>
            <a:r>
              <a:rPr lang="en-GB" sz="2800" dirty="0" smtClean="0">
                <a:latin typeface="Arial" charset="0"/>
              </a:rPr>
              <a:t>http</a:t>
            </a:r>
            <a:r>
              <a:rPr lang="en-GB" sz="2800" dirty="0" smtClean="0">
                <a:latin typeface="Arial" charset="0"/>
              </a:rPr>
              <a:t>://</a:t>
            </a:r>
            <a:r>
              <a:rPr lang="en-GB" sz="2800" dirty="0" err="1" smtClean="0">
                <a:latin typeface="Arial" charset="0"/>
              </a:rPr>
              <a:t>apps.sourceforge.net/mediawiki/quattor/index.php?title</a:t>
            </a:r>
            <a:r>
              <a:rPr lang="en-GB" sz="2800" dirty="0" smtClean="0">
                <a:latin typeface="Arial" charset="0"/>
              </a:rPr>
              <a:t>=</a:t>
            </a:r>
            <a:r>
              <a:rPr lang="en-GB" sz="2800" dirty="0" err="1" smtClean="0">
                <a:latin typeface="Arial" charset="0"/>
              </a:rPr>
              <a:t>Main_Page</a:t>
            </a:r>
            <a:r>
              <a:rPr lang="en-GB" sz="2800" dirty="0" smtClean="0">
                <a:latin typeface="Arial" charset="0"/>
              </a:rPr>
              <a:t>	</a:t>
            </a:r>
            <a:endParaRPr lang="en-GB" sz="2800" dirty="0">
              <a:latin typeface="Arial" charset="0"/>
            </a:endParaRPr>
          </a:p>
          <a:p>
            <a:pPr defTabSz="911225" eaLnBrk="0" hangingPunct="0"/>
            <a:endParaRPr lang="en-GB" sz="2800" dirty="0">
              <a:latin typeface="Arial" charset="0"/>
            </a:endParaRPr>
          </a:p>
        </p:txBody>
      </p:sp>
      <p:sp>
        <p:nvSpPr>
          <p:cNvPr id="2093" name="Text Box 18"/>
          <p:cNvSpPr txBox="1">
            <a:spLocks noChangeArrowheads="1"/>
          </p:cNvSpPr>
          <p:nvPr/>
        </p:nvSpPr>
        <p:spPr bwMode="auto">
          <a:xfrm>
            <a:off x="20802600" y="13030200"/>
            <a:ext cx="8713788" cy="54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Due to some limitation </a:t>
            </a:r>
            <a:r>
              <a:rPr lang="en-US" sz="2800" dirty="0" smtClean="0">
                <a:latin typeface="Arial" charset="0"/>
              </a:rPr>
              <a:t>in the </a:t>
            </a:r>
            <a:r>
              <a:rPr lang="en-US" sz="2800" dirty="0">
                <a:latin typeface="Arial" charset="0"/>
              </a:rPr>
              <a:t>Linux </a:t>
            </a:r>
          </a:p>
          <a:p>
            <a:pPr eaLnBrk="0" hangingPunct="0"/>
            <a:r>
              <a:rPr lang="en-US" sz="2800" dirty="0" smtClean="0">
                <a:latin typeface="Arial" charset="0"/>
              </a:rPr>
              <a:t>kernels </a:t>
            </a:r>
            <a:r>
              <a:rPr lang="en-US" sz="2800" dirty="0">
                <a:latin typeface="Arial" charset="0"/>
              </a:rPr>
              <a:t>prior 2.6.27,  we have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a performance </a:t>
            </a:r>
            <a:r>
              <a:rPr lang="en-US" sz="2800" dirty="0" smtClean="0">
                <a:latin typeface="Arial" charset="0"/>
              </a:rPr>
              <a:t>problem </a:t>
            </a:r>
            <a:r>
              <a:rPr lang="en-US" sz="2800" dirty="0">
                <a:latin typeface="Arial" charset="0"/>
              </a:rPr>
              <a:t>for writing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and reading files to/from CASTOR</a:t>
            </a:r>
            <a:r>
              <a:rPr lang="en-US" sz="2800" dirty="0" smtClean="0">
                <a:latin typeface="Arial" charset="0"/>
              </a:rPr>
              <a:t> </a:t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compared to </a:t>
            </a:r>
            <a:r>
              <a:rPr lang="en-US" sz="2800" dirty="0" smtClean="0">
                <a:latin typeface="Arial" charset="0"/>
              </a:rPr>
              <a:t>native </a:t>
            </a:r>
            <a:r>
              <a:rPr lang="en-US" sz="2800" dirty="0" smtClean="0">
                <a:latin typeface="Arial" charset="0"/>
              </a:rPr>
              <a:t>RFIO </a:t>
            </a:r>
            <a:endParaRPr lang="en-US" sz="2800" dirty="0" smtClean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about </a:t>
            </a:r>
            <a:r>
              <a:rPr lang="en-US" sz="2800" dirty="0">
                <a:latin typeface="Arial" charset="0"/>
              </a:rPr>
              <a:t>5 times slower for </a:t>
            </a:r>
          </a:p>
          <a:p>
            <a:pPr eaLnBrk="0" hangingPunct="0"/>
            <a:r>
              <a:rPr lang="en-US" sz="2800" dirty="0">
                <a:latin typeface="Arial" charset="0"/>
              </a:rPr>
              <a:t>writing and 2 times slower for </a:t>
            </a:r>
            <a:r>
              <a:rPr lang="en-US" sz="2800" dirty="0" smtClean="0">
                <a:latin typeface="Arial" charset="0"/>
              </a:rPr>
              <a:t>reading</a:t>
            </a:r>
            <a:r>
              <a:rPr lang="en-US" sz="2800" baseline="30000" dirty="0" smtClean="0">
                <a:latin typeface="Arial" charset="0"/>
              </a:rPr>
              <a:t>(*)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When testing  </a:t>
            </a:r>
            <a:r>
              <a:rPr lang="en-US" sz="2800" dirty="0">
                <a:latin typeface="Arial" charset="0"/>
              </a:rPr>
              <a:t>CASTORFS </a:t>
            </a:r>
            <a:r>
              <a:rPr lang="en-US" sz="2800" dirty="0" smtClean="0">
                <a:latin typeface="Arial" charset="0"/>
              </a:rPr>
              <a:t>with the latest </a:t>
            </a:r>
            <a:r>
              <a:rPr lang="en-US" sz="2800" dirty="0">
                <a:latin typeface="Arial" charset="0"/>
              </a:rPr>
              <a:t>kernels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we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observe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significantly better </a:t>
            </a:r>
            <a:r>
              <a:rPr lang="en-US" sz="2800" dirty="0">
                <a:latin typeface="Arial" charset="0"/>
              </a:rPr>
              <a:t>performance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0" hangingPunct="0"/>
            <a:endParaRPr lang="en-US" sz="2800" dirty="0" smtClean="0">
              <a:latin typeface="Arial" charset="0"/>
            </a:endParaRPr>
          </a:p>
          <a:p>
            <a:pPr eaLnBrk="0" hangingPunct="0"/>
            <a:r>
              <a:rPr lang="en-US" sz="2000" baseline="30000" dirty="0" smtClean="0">
                <a:latin typeface="Arial" charset="0"/>
              </a:rPr>
              <a:t>(*)</a:t>
            </a:r>
            <a:r>
              <a:rPr lang="en-US" sz="2000" dirty="0" smtClean="0">
                <a:latin typeface="Arial" charset="0"/>
              </a:rPr>
              <a:t> This is for the first read, subsequent reads are much faster, as they go through the buffer-cache</a:t>
            </a:r>
            <a:endParaRPr lang="en-US" sz="2000" baseline="30000" dirty="0">
              <a:latin typeface="Arial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35063" y="8491538"/>
            <a:ext cx="8920162" cy="642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pPr eaLnBrk="0" hangingPunct="0"/>
            <a:r>
              <a:rPr lang="en-US" sz="2800" b="1" dirty="0">
                <a:latin typeface="Arial" charset="0"/>
              </a:rPr>
              <a:t>CASTOR: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stands for the </a:t>
            </a:r>
            <a:r>
              <a:rPr lang="en-US" sz="2800" b="1" dirty="0">
                <a:latin typeface="Arial" charset="0"/>
              </a:rPr>
              <a:t>C</a:t>
            </a:r>
            <a:r>
              <a:rPr lang="en-US" sz="2800" dirty="0">
                <a:latin typeface="Arial" charset="0"/>
              </a:rPr>
              <a:t>ERN </a:t>
            </a:r>
            <a:r>
              <a:rPr lang="en-US" sz="2800" b="1" dirty="0">
                <a:latin typeface="Arial" charset="0"/>
              </a:rPr>
              <a:t>A</a:t>
            </a:r>
            <a:r>
              <a:rPr lang="en-US" sz="2800" dirty="0">
                <a:latin typeface="Arial" charset="0"/>
              </a:rPr>
              <a:t>dvanced </a:t>
            </a:r>
            <a:r>
              <a:rPr lang="en-US" sz="2800" b="1" dirty="0" err="1">
                <a:latin typeface="Arial" charset="0"/>
              </a:rPr>
              <a:t>STOR</a:t>
            </a:r>
            <a:r>
              <a:rPr lang="en-US" sz="2800" dirty="0" err="1">
                <a:latin typeface="Arial" charset="0"/>
              </a:rPr>
              <a:t>age</a:t>
            </a:r>
            <a:r>
              <a:rPr lang="en-US" sz="2800" dirty="0">
                <a:latin typeface="Arial" charset="0"/>
              </a:rPr>
              <a:t> manager;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is a hierarchical storage management (HSM) system developed at CERN used to store physics production files and user files;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manages disk cache(s) and the data on tertiary storage or tapes.</a:t>
            </a:r>
          </a:p>
          <a:p>
            <a:pPr lvl="1" indent="455613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Files can be stored, listed, retrieved and accessed in CASTOR using command line tools or applications built on top of the different data transfer protocols.</a:t>
            </a:r>
            <a:endParaRPr lang="en-GB" sz="2800" dirty="0">
              <a:latin typeface="Arial" charset="0"/>
            </a:endParaRPr>
          </a:p>
          <a:p>
            <a:pPr lvl="1" indent="455613" eaLnBrk="0" hangingPunct="0">
              <a:spcBef>
                <a:spcPct val="20000"/>
              </a:spcBef>
            </a:pPr>
            <a:endParaRPr lang="en-US" sz="2800" dirty="0">
              <a:latin typeface="Arial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900000" rIns="538866" bIns="538866"/>
          <a:lstStyle/>
          <a:p>
            <a:pPr algn="ctr" defTabSz="911225" eaLnBrk="0" hangingPunct="0"/>
            <a:r>
              <a:rPr lang="en-GB" sz="9600" b="1">
                <a:latin typeface="Arial" charset="0"/>
              </a:rPr>
              <a:t>CASTORFS - A Filesystem To Access CASTOR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771900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>
                <a:latin typeface="Arial" charset="0"/>
              </a:rPr>
              <a:t>Alexander </a:t>
            </a:r>
            <a:r>
              <a:rPr lang="en-GB" sz="5600" b="1" dirty="0" smtClean="0">
                <a:latin typeface="Arial" charset="0"/>
              </a:rPr>
              <a:t>Mazurov*, Niko Neufeld</a:t>
            </a:r>
            <a:endParaRPr lang="en-GB" sz="5600" b="1" dirty="0">
              <a:latin typeface="Arial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CERN</a:t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(*) corresponding author: alexander.mazurov@cern.ch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43000" y="6972300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1. CASTOR</a:t>
            </a: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1219200" y="21959888"/>
            <a:ext cx="784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b="1"/>
          </a:p>
          <a:p>
            <a:pPr eaLnBrk="0" hangingPunct="0"/>
            <a:endParaRPr lang="en-GB" b="1"/>
          </a:p>
          <a:p>
            <a:pPr eaLnBrk="0" hangingPunct="0"/>
            <a:endParaRPr lang="en-GB" b="1"/>
          </a:p>
          <a:p>
            <a:pPr eaLnBrk="0" hangingPunct="0"/>
            <a:endParaRPr lang="en-GB"/>
          </a:p>
        </p:txBody>
      </p:sp>
      <p:sp>
        <p:nvSpPr>
          <p:cNvPr id="2057" name="Text Box 18"/>
          <p:cNvSpPr txBox="1">
            <a:spLocks noChangeArrowheads="1"/>
          </p:cNvSpPr>
          <p:nvPr/>
        </p:nvSpPr>
        <p:spPr bwMode="auto">
          <a:xfrm>
            <a:off x="11071225" y="14630400"/>
            <a:ext cx="871378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  <a:cs typeface="Arial" charset="0"/>
              </a:rPr>
              <a:t>An example </a:t>
            </a:r>
            <a:r>
              <a:rPr lang="en-US" sz="2800" dirty="0">
                <a:latin typeface="Arial" charset="0"/>
                <a:cs typeface="Arial" charset="0"/>
              </a:rPr>
              <a:t>of using </a:t>
            </a:r>
            <a:r>
              <a:rPr lang="en-US" sz="2800" dirty="0" smtClean="0">
                <a:latin typeface="Arial" charset="0"/>
                <a:cs typeface="Arial" charset="0"/>
              </a:rPr>
              <a:t>CASTORFS, </a:t>
            </a:r>
            <a:r>
              <a:rPr lang="en-US" sz="2800" dirty="0">
                <a:latin typeface="Arial" charset="0"/>
                <a:cs typeface="Arial" charset="0"/>
              </a:rPr>
              <a:t>which </a:t>
            </a:r>
            <a:r>
              <a:rPr lang="en-US" sz="2800" dirty="0" smtClean="0">
                <a:latin typeface="Arial" charset="0"/>
                <a:cs typeface="Arial" charset="0"/>
              </a:rPr>
              <a:t>mounts a  </a:t>
            </a:r>
            <a:r>
              <a:rPr lang="en-US" sz="2800" dirty="0">
                <a:latin typeface="Arial" charset="0"/>
                <a:cs typeface="Arial" charset="0"/>
              </a:rPr>
              <a:t>new </a:t>
            </a:r>
            <a:r>
              <a:rPr lang="en-US" sz="2800" dirty="0" err="1">
                <a:latin typeface="Arial" charset="0"/>
                <a:cs typeface="Arial" charset="0"/>
              </a:rPr>
              <a:t>filesystem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to a </a:t>
            </a:r>
            <a:r>
              <a:rPr lang="en-US" sz="2800" dirty="0">
                <a:latin typeface="Arial" charset="0"/>
                <a:cs typeface="Arial" charset="0"/>
              </a:rPr>
              <a:t>/</a:t>
            </a:r>
            <a:r>
              <a:rPr lang="en-US" sz="2800" dirty="0" err="1">
                <a:latin typeface="Arial" charset="0"/>
                <a:cs typeface="Arial" charset="0"/>
              </a:rPr>
              <a:t>castorfs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local</a:t>
            </a:r>
            <a:r>
              <a:rPr lang="en-US" sz="2800" dirty="0" smtClean="0">
                <a:latin typeface="Arial" charset="0"/>
                <a:cs typeface="Arial" charset="0"/>
              </a:rPr>
              <a:t> directory</a:t>
            </a:r>
            <a:r>
              <a:rPr lang="en-US" sz="2800" dirty="0" smtClean="0">
                <a:latin typeface="Arial" charset="0"/>
                <a:cs typeface="Arial" charset="0"/>
              </a:rPr>
              <a:t>: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0" hangingPunct="0"/>
            <a:endParaRPr lang="en-US" sz="2800" b="1" dirty="0">
              <a:latin typeface="Arial" charset="0"/>
            </a:endParaRPr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1049000" y="24512588"/>
            <a:ext cx="8458200" cy="9445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000"/>
          </a:p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2059" name="Text Box 74"/>
          <p:cNvSpPr txBox="1">
            <a:spLocks noChangeArrowheads="1"/>
          </p:cNvSpPr>
          <p:nvPr/>
        </p:nvSpPr>
        <p:spPr bwMode="auto">
          <a:xfrm>
            <a:off x="10914063" y="129540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4. Usage</a:t>
            </a:r>
          </a:p>
        </p:txBody>
      </p:sp>
      <p:pic>
        <p:nvPicPr>
          <p:cNvPr id="2060" name="Picture 87" descr="j0078711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8200" y="34813875"/>
            <a:ext cx="162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Text Box 93"/>
          <p:cNvSpPr txBox="1">
            <a:spLocks noChangeArrowheads="1"/>
          </p:cNvSpPr>
          <p:nvPr/>
        </p:nvSpPr>
        <p:spPr bwMode="auto">
          <a:xfrm>
            <a:off x="20648613" y="28565475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5000" b="1" dirty="0">
                <a:solidFill>
                  <a:schemeClr val="bg1"/>
                </a:solidFill>
                <a:latin typeface="Arial" charset="0"/>
              </a:rPr>
              <a:t>9</a:t>
            </a:r>
            <a:r>
              <a:rPr lang="en-GB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GB" sz="5000" b="1" dirty="0">
                <a:solidFill>
                  <a:schemeClr val="bg1"/>
                </a:solidFill>
                <a:latin typeface="Arial" charset="0"/>
              </a:rPr>
              <a:t>Useful resources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3852863"/>
            <a:ext cx="2724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536775" y="3852863"/>
            <a:ext cx="2314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1219200" y="15474950"/>
            <a:ext cx="8763000" cy="2852738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182880" tIns="182880" rIns="182880" bIns="182880">
            <a:spAutoFit/>
          </a:bodyPr>
          <a:lstStyle/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 of using command line tools: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rfdir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/castor/cern.ch 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List  directory contents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rfcp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/castor/path/to/file /tmp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- Copy files from CASTOR to local filesystem</a:t>
            </a:r>
          </a:p>
        </p:txBody>
      </p:sp>
      <p:sp>
        <p:nvSpPr>
          <p:cNvPr id="2066" name="Text Box 7"/>
          <p:cNvSpPr txBox="1">
            <a:spLocks noChangeArrowheads="1"/>
          </p:cNvSpPr>
          <p:nvPr/>
        </p:nvSpPr>
        <p:spPr bwMode="auto">
          <a:xfrm>
            <a:off x="1143000" y="18721388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2. CASTOR filesystem</a:t>
            </a:r>
          </a:p>
        </p:txBody>
      </p:sp>
      <p:sp>
        <p:nvSpPr>
          <p:cNvPr id="2067" name="Text Box 5"/>
          <p:cNvSpPr txBox="1">
            <a:spLocks noChangeArrowheads="1"/>
          </p:cNvSpPr>
          <p:nvPr/>
        </p:nvSpPr>
        <p:spPr bwMode="auto">
          <a:xfrm>
            <a:off x="1143000" y="20169188"/>
            <a:ext cx="8920163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lvl="1"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CASTOR </a:t>
            </a:r>
            <a:r>
              <a:rPr lang="en-US" sz="2800" dirty="0" smtClean="0">
                <a:latin typeface="Arial" charset="0"/>
              </a:rPr>
              <a:t>logically presents files in </a:t>
            </a:r>
            <a:r>
              <a:rPr lang="en-US" sz="2800" dirty="0">
                <a:latin typeface="Arial" charset="0"/>
              </a:rPr>
              <a:t>a UNIX </a:t>
            </a:r>
            <a:r>
              <a:rPr lang="en-US" sz="2800" dirty="0" smtClean="0">
                <a:latin typeface="Arial" charset="0"/>
              </a:rPr>
              <a:t>like directory </a:t>
            </a:r>
            <a:r>
              <a:rPr lang="en-US" sz="2800" dirty="0">
                <a:latin typeface="Arial" charset="0"/>
              </a:rPr>
              <a:t>hierarchy of file </a:t>
            </a:r>
            <a:r>
              <a:rPr lang="en-US" sz="2800" dirty="0" smtClean="0">
                <a:latin typeface="Arial" charset="0"/>
              </a:rPr>
              <a:t>names. 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This suggests  </a:t>
            </a:r>
            <a:r>
              <a:rPr lang="en-US" sz="2800" dirty="0">
                <a:latin typeface="Arial" charset="0"/>
              </a:rPr>
              <a:t>to implement a new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capable of operating on files stored </a:t>
            </a:r>
            <a:r>
              <a:rPr lang="en-US" sz="2800" dirty="0" smtClean="0">
                <a:latin typeface="Arial" charset="0"/>
              </a:rPr>
              <a:t>on </a:t>
            </a:r>
            <a:r>
              <a:rPr lang="en-US" sz="2800" dirty="0">
                <a:latin typeface="Arial" charset="0"/>
              </a:rPr>
              <a:t>CASTOR using standard Unix operation system calls and commands like open, read, cp, </a:t>
            </a:r>
            <a:r>
              <a:rPr lang="en-US" sz="2800" dirty="0" err="1">
                <a:latin typeface="Arial" charset="0"/>
              </a:rPr>
              <a:t>rm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mkdir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ls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smtClean="0">
                <a:latin typeface="Arial" charset="0"/>
              </a:rPr>
              <a:t>cat and find.</a:t>
            </a:r>
            <a:endParaRPr lang="en-US" sz="2800" dirty="0">
              <a:latin typeface="Arial" charset="0"/>
            </a:endParaRPr>
          </a:p>
        </p:txBody>
      </p:sp>
      <p:pic>
        <p:nvPicPr>
          <p:cNvPr id="2068" name="Picture 89" descr="j0078732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0238" y="23674388"/>
            <a:ext cx="1376362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40"/>
          <p:cNvSpPr/>
          <p:nvPr/>
        </p:nvSpPr>
        <p:spPr>
          <a:xfrm>
            <a:off x="3733800" y="23220363"/>
            <a:ext cx="5791200" cy="493871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We have implemented a complete POSIX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to access CASTOR using </a:t>
            </a:r>
            <a:r>
              <a:rPr lang="en-US" sz="2800" b="1" dirty="0">
                <a:latin typeface="Arial" charset="0"/>
              </a:rPr>
              <a:t>FUSE</a:t>
            </a:r>
            <a:r>
              <a:rPr lang="en-US" sz="2800" dirty="0">
                <a:latin typeface="Arial" charset="0"/>
              </a:rPr>
              <a:t> (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in </a:t>
            </a:r>
            <a:r>
              <a:rPr lang="en-US" sz="2800" dirty="0" err="1">
                <a:latin typeface="Arial" charset="0"/>
              </a:rPr>
              <a:t>Userspace</a:t>
            </a:r>
            <a:r>
              <a:rPr lang="en-US" sz="2800" dirty="0">
                <a:latin typeface="Arial" charset="0"/>
              </a:rPr>
              <a:t>) and have successfully tested and used this on SLC4 and SLC5 (both in 32 and 64 bit). </a:t>
            </a:r>
          </a:p>
          <a:p>
            <a:pPr eaLnBrk="0" hangingPunct="0">
              <a:spcBef>
                <a:spcPct val="20000"/>
              </a:spcBef>
            </a:pPr>
            <a:endParaRPr lang="en-US" sz="28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We call it </a:t>
            </a:r>
            <a:r>
              <a:rPr lang="en-US" sz="2800" b="1" dirty="0">
                <a:latin typeface="Arial" charset="0"/>
              </a:rPr>
              <a:t>CASTORFS</a:t>
            </a:r>
            <a:r>
              <a:rPr lang="en-US" sz="2800" dirty="0">
                <a:latin typeface="Arial" charset="0"/>
              </a:rPr>
              <a:t>.</a:t>
            </a:r>
          </a:p>
        </p:txBody>
      </p:sp>
      <p:sp>
        <p:nvSpPr>
          <p:cNvPr id="2070" name="Text Box 7"/>
          <p:cNvSpPr txBox="1">
            <a:spLocks noChangeArrowheads="1"/>
          </p:cNvSpPr>
          <p:nvPr/>
        </p:nvSpPr>
        <p:spPr bwMode="auto">
          <a:xfrm>
            <a:off x="1143000" y="28830588"/>
            <a:ext cx="8991600" cy="14970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3. Implementation</a:t>
            </a:r>
          </a:p>
        </p:txBody>
      </p:sp>
      <p:sp>
        <p:nvSpPr>
          <p:cNvPr id="2071" name="Text Box 5"/>
          <p:cNvSpPr txBox="1">
            <a:spLocks noChangeArrowheads="1"/>
          </p:cNvSpPr>
          <p:nvPr/>
        </p:nvSpPr>
        <p:spPr bwMode="auto">
          <a:xfrm>
            <a:off x="1143000" y="30327600"/>
            <a:ext cx="8920163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The FUSE </a:t>
            </a:r>
            <a:r>
              <a:rPr lang="en-US" sz="2800" dirty="0">
                <a:latin typeface="Arial" charset="0"/>
                <a:cs typeface="Arial" charset="0"/>
              </a:rPr>
              <a:t>library is the main component of </a:t>
            </a:r>
            <a:r>
              <a:rPr lang="en-US" sz="2800" b="1" dirty="0">
                <a:latin typeface="Arial" charset="0"/>
                <a:cs typeface="Arial" charset="0"/>
              </a:rPr>
              <a:t>CASTORFS</a:t>
            </a:r>
            <a:r>
              <a:rPr lang="en-US" sz="2800" dirty="0">
                <a:latin typeface="Arial" charset="0"/>
                <a:cs typeface="Arial" charset="0"/>
              </a:rPr>
              <a:t>. Using it with </a:t>
            </a:r>
            <a:r>
              <a:rPr lang="en-US" sz="2800" dirty="0" smtClean="0">
                <a:latin typeface="Arial" charset="0"/>
                <a:cs typeface="Arial" charset="0"/>
              </a:rPr>
              <a:t>the CASTOR </a:t>
            </a:r>
            <a:r>
              <a:rPr lang="en-US" sz="2800" b="1" dirty="0">
                <a:latin typeface="Arial" charset="0"/>
                <a:cs typeface="Arial" charset="0"/>
              </a:rPr>
              <a:t>RFIO</a:t>
            </a:r>
            <a:r>
              <a:rPr lang="en-US" sz="2800" dirty="0">
                <a:latin typeface="Arial" charset="0"/>
                <a:cs typeface="Arial" charset="0"/>
              </a:rPr>
              <a:t> (Remote File I/O) and CASTOR </a:t>
            </a:r>
            <a:r>
              <a:rPr lang="en-US" sz="2800" b="1" dirty="0">
                <a:latin typeface="Arial" charset="0"/>
                <a:cs typeface="Arial" charset="0"/>
              </a:rPr>
              <a:t>NS</a:t>
            </a:r>
            <a:r>
              <a:rPr lang="en-US" sz="2800" dirty="0">
                <a:latin typeface="Arial" charset="0"/>
                <a:cs typeface="Arial" charset="0"/>
              </a:rPr>
              <a:t> (Name Server) libraries allows </a:t>
            </a:r>
            <a:r>
              <a:rPr lang="en-US" sz="2800" dirty="0" smtClean="0">
                <a:latin typeface="Arial" charset="0"/>
                <a:cs typeface="Arial" charset="0"/>
              </a:rPr>
              <a:t>implementing a </a:t>
            </a:r>
            <a:r>
              <a:rPr lang="en-US" sz="2800" dirty="0">
                <a:latin typeface="Arial" charset="0"/>
                <a:cs typeface="Arial" charset="0"/>
              </a:rPr>
              <a:t>fully functional </a:t>
            </a:r>
            <a:r>
              <a:rPr lang="en-US" sz="2800" dirty="0" err="1">
                <a:latin typeface="Arial" charset="0"/>
                <a:cs typeface="Arial" charset="0"/>
              </a:rPr>
              <a:t>filesystem</a:t>
            </a:r>
            <a:r>
              <a:rPr lang="en-US" sz="2800" dirty="0">
                <a:latin typeface="Arial" charset="0"/>
                <a:cs typeface="Arial" charset="0"/>
              </a:rPr>
              <a:t> in a </a:t>
            </a:r>
            <a:r>
              <a:rPr lang="en-US" sz="2800" dirty="0" err="1">
                <a:latin typeface="Arial" charset="0"/>
                <a:cs typeface="Arial" charset="0"/>
              </a:rPr>
              <a:t>userspace</a:t>
            </a:r>
            <a:r>
              <a:rPr lang="en-US" sz="2800" dirty="0">
                <a:latin typeface="Arial" charset="0"/>
                <a:cs typeface="Arial" charset="0"/>
              </a:rPr>
              <a:t> program.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52613" y="33223200"/>
            <a:ext cx="4419600" cy="6553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ru-RU">
              <a:solidFill>
                <a:srgbClr val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005013" y="35737800"/>
            <a:ext cx="4114800" cy="1500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CASTOR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RFIO library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25638" y="33504188"/>
            <a:ext cx="4114800" cy="15001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FUSE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library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415784" y="33451800"/>
            <a:ext cx="1499616" cy="601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CASTORFS</a:t>
            </a:r>
          </a:p>
        </p:txBody>
      </p:sp>
      <p:sp>
        <p:nvSpPr>
          <p:cNvPr id="2076" name="TextBox 57"/>
          <p:cNvSpPr txBox="1">
            <a:spLocks noChangeArrowheads="1"/>
          </p:cNvSpPr>
          <p:nvPr/>
        </p:nvSpPr>
        <p:spPr bwMode="auto">
          <a:xfrm>
            <a:off x="3624263" y="34718625"/>
            <a:ext cx="1428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0" b="1"/>
              <a:t>+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925638" y="38023800"/>
            <a:ext cx="4114800" cy="15001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</a:rPr>
              <a:t>CASTOR</a:t>
            </a:r>
            <a:r>
              <a:rPr lang="en-US" sz="3200" dirty="0">
                <a:solidFill>
                  <a:schemeClr val="tx1"/>
                </a:solidFill>
                <a:cs typeface="Arial" pitchFamily="34" charset="0"/>
              </a:rPr>
              <a:t> NS library</a:t>
            </a:r>
          </a:p>
        </p:txBody>
      </p:sp>
      <p:sp>
        <p:nvSpPr>
          <p:cNvPr id="2078" name="TextBox 60"/>
          <p:cNvSpPr txBox="1">
            <a:spLocks noChangeArrowheads="1"/>
          </p:cNvSpPr>
          <p:nvPr/>
        </p:nvSpPr>
        <p:spPr bwMode="auto">
          <a:xfrm>
            <a:off x="3605213" y="36928425"/>
            <a:ext cx="838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8000" b="1"/>
              <a:t>+</a:t>
            </a:r>
          </a:p>
        </p:txBody>
      </p:sp>
      <p:sp>
        <p:nvSpPr>
          <p:cNvPr id="62" name="Down Arrow 61"/>
          <p:cNvSpPr/>
          <p:nvPr/>
        </p:nvSpPr>
        <p:spPr bwMode="auto">
          <a:xfrm rot="16200000">
            <a:off x="6424613" y="36118800"/>
            <a:ext cx="762000" cy="6096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1353800" y="15621000"/>
            <a:ext cx="8077200" cy="3913188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/opt/castorfs/bin/castorfs /castorfs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-o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allow_other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castor_uid=10446, castor_gid=1470,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castor_user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lbtbsupp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castor_stage_host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castorlhcb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castor_stage_svcclass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lhcbraw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81" name="Text Box 18"/>
          <p:cNvSpPr txBox="1">
            <a:spLocks noChangeArrowheads="1"/>
          </p:cNvSpPr>
          <p:nvPr/>
        </p:nvSpPr>
        <p:spPr bwMode="auto">
          <a:xfrm>
            <a:off x="10972800" y="19812000"/>
            <a:ext cx="8713788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From command line we can set up:</a:t>
            </a: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connection parameters for CASTOR</a:t>
            </a: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Information about</a:t>
            </a:r>
            <a:r>
              <a:rPr lang="en-US" sz="2800" dirty="0" smtClean="0">
                <a:latin typeface="Arial" charset="0"/>
              </a:rPr>
              <a:t> the CASTOR </a:t>
            </a:r>
            <a:r>
              <a:rPr lang="en-US" sz="2800" dirty="0" smtClean="0">
                <a:latin typeface="Arial" charset="0"/>
              </a:rPr>
              <a:t>user</a:t>
            </a:r>
            <a:endParaRPr lang="en-US" sz="2800" dirty="0">
              <a:latin typeface="Arial" charset="0"/>
            </a:endParaRPr>
          </a:p>
          <a:p>
            <a:pPr eaLnBrk="0" hangingPunct="0">
              <a:buFont typeface="Wingdings" pitchFamily="2" charset="2"/>
              <a:buChar char="§"/>
            </a:pPr>
            <a:r>
              <a:rPr lang="en-US" sz="2800" dirty="0">
                <a:latin typeface="Arial" charset="0"/>
              </a:rPr>
              <a:t> Mode </a:t>
            </a:r>
            <a:r>
              <a:rPr lang="en-US" sz="2800" dirty="0" smtClean="0">
                <a:latin typeface="Arial" charset="0"/>
              </a:rPr>
              <a:t>of the  </a:t>
            </a:r>
            <a:r>
              <a:rPr lang="en-US" sz="2800" dirty="0">
                <a:latin typeface="Arial" charset="0"/>
              </a:rPr>
              <a:t>connection: read only or full access</a:t>
            </a:r>
          </a:p>
          <a:p>
            <a:pPr eaLnBrk="0" hangingPunct="0">
              <a:buFont typeface="Wingdings" pitchFamily="2" charset="2"/>
              <a:buChar char="§"/>
            </a:pPr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>
                <a:latin typeface="Arial" charset="0"/>
              </a:rPr>
              <a:t>After mounting a CASTORFS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you can run any of your favorite tools intended to work with files or directories: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353800" y="23504525"/>
            <a:ext cx="8077200" cy="3077766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</a:t>
            </a:r>
            <a:r>
              <a:rPr lang="en-US" sz="2800" dirty="0" err="1">
                <a:latin typeface="Arial" charset="0"/>
              </a:rPr>
              <a:t>ls</a:t>
            </a:r>
            <a:r>
              <a:rPr lang="en-US" sz="2800" dirty="0">
                <a:latin typeface="Arial" charset="0"/>
              </a:rPr>
              <a:t> –la /castorfs/path/to/file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mkdir –p /castorfs/path/to/dir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cat /castorfs/path/to/file</a:t>
            </a:r>
          </a:p>
          <a:p>
            <a:pPr eaLnBrk="0" hangingPunct="0">
              <a:defRPr/>
            </a:pPr>
            <a:r>
              <a:rPr lang="en-US" sz="2800" dirty="0">
                <a:latin typeface="Arial" charset="0"/>
              </a:rPr>
              <a:t>$&gt; </a:t>
            </a:r>
            <a:r>
              <a:rPr lang="en-US" sz="2800" dirty="0" err="1">
                <a:latin typeface="Arial" charset="0"/>
              </a:rPr>
              <a:t>rm</a:t>
            </a:r>
            <a:r>
              <a:rPr lang="en-US" sz="2800" dirty="0">
                <a:latin typeface="Arial" charset="0"/>
              </a:rPr>
              <a:t> /castorfs/path/to/</a:t>
            </a:r>
            <a:r>
              <a:rPr lang="en-US" sz="2800" dirty="0" smtClean="0">
                <a:latin typeface="Arial" charset="0"/>
              </a:rPr>
              <a:t>file</a:t>
            </a:r>
          </a:p>
          <a:p>
            <a:pPr eaLnBrk="0" hangingPunct="0">
              <a:defRPr/>
            </a:pPr>
            <a:r>
              <a:rPr lang="en-US" sz="2800" dirty="0" smtClean="0">
                <a:latin typeface="Arial" charset="0"/>
              </a:rPr>
              <a:t>$&gt; find /</a:t>
            </a:r>
            <a:r>
              <a:rPr lang="en-US" sz="2800" dirty="0" err="1" smtClean="0">
                <a:latin typeface="Arial" charset="0"/>
              </a:rPr>
              <a:t>castorfs</a:t>
            </a:r>
            <a:r>
              <a:rPr lang="en-US" sz="2800" dirty="0" smtClean="0">
                <a:latin typeface="Arial" charset="0"/>
              </a:rPr>
              <a:t> | </a:t>
            </a:r>
            <a:r>
              <a:rPr lang="en-US" sz="2800" dirty="0" err="1" smtClean="0">
                <a:latin typeface="Arial" charset="0"/>
              </a:rPr>
              <a:t>grep</a:t>
            </a:r>
            <a:r>
              <a:rPr lang="en-US" sz="2800" dirty="0" smtClean="0">
                <a:latin typeface="Arial" charset="0"/>
              </a:rPr>
              <a:t> “</a:t>
            </a:r>
            <a:r>
              <a:rPr lang="en-US" sz="2800" dirty="0" err="1" smtClean="0">
                <a:latin typeface="Arial" charset="0"/>
              </a:rPr>
              <a:t>strangefilename.raw</a:t>
            </a:r>
            <a:r>
              <a:rPr lang="en-US" sz="2800" dirty="0" smtClean="0">
                <a:latin typeface="Arial" charset="0"/>
              </a:rPr>
              <a:t>”</a:t>
            </a:r>
            <a:endParaRPr lang="en-US" sz="2800" dirty="0">
              <a:latin typeface="Arial" charset="0"/>
            </a:endParaRPr>
          </a:p>
        </p:txBody>
      </p:sp>
      <p:sp>
        <p:nvSpPr>
          <p:cNvPr id="2084" name="Text Box 18"/>
          <p:cNvSpPr txBox="1">
            <a:spLocks noChangeArrowheads="1"/>
          </p:cNvSpPr>
          <p:nvPr/>
        </p:nvSpPr>
        <p:spPr bwMode="auto">
          <a:xfrm>
            <a:off x="10972800" y="37185600"/>
            <a:ext cx="87137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 smtClean="0">
                <a:latin typeface="Arial"/>
                <a:cs typeface="Arial"/>
              </a:rPr>
              <a:t>CASTORFS</a:t>
            </a:r>
            <a:r>
              <a:rPr lang="en-US" dirty="0" smtClean="0"/>
              <a:t> </a:t>
            </a:r>
            <a:r>
              <a:rPr lang="en-US" sz="2800" dirty="0" smtClean="0">
                <a:latin typeface="Arial" charset="0"/>
              </a:rPr>
              <a:t>is available  as a RPM </a:t>
            </a:r>
            <a:r>
              <a:rPr lang="en-US" sz="2800" dirty="0">
                <a:latin typeface="Arial" charset="0"/>
              </a:rPr>
              <a:t>package for Scientific Linux CERN (SLC4 and SLC5, both 32 and 64-bit architectures)</a:t>
            </a: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>
                <a:latin typeface="Arial" charset="0"/>
              </a:rPr>
              <a:t>the LHCb </a:t>
            </a:r>
            <a:r>
              <a:rPr lang="en-US" sz="2800" dirty="0" smtClean="0">
                <a:latin typeface="Arial" charset="0"/>
              </a:rPr>
              <a:t>Online cluster  </a:t>
            </a:r>
            <a:r>
              <a:rPr lang="en-US" sz="2800" dirty="0">
                <a:latin typeface="Arial" charset="0"/>
              </a:rPr>
              <a:t>(CERN) </a:t>
            </a:r>
            <a:r>
              <a:rPr lang="en-US" sz="2800" dirty="0" smtClean="0">
                <a:latin typeface="Arial" charset="0"/>
              </a:rPr>
              <a:t>the CASTORFS </a:t>
            </a:r>
            <a:r>
              <a:rPr lang="en-US" sz="2800" dirty="0">
                <a:latin typeface="Arial" charset="0"/>
              </a:rPr>
              <a:t>RPM </a:t>
            </a:r>
            <a:r>
              <a:rPr lang="en-US" sz="2800" dirty="0" smtClean="0">
                <a:latin typeface="Arial" charset="0"/>
              </a:rPr>
              <a:t>has been </a:t>
            </a:r>
            <a:r>
              <a:rPr lang="en-US" sz="2800" dirty="0">
                <a:latin typeface="Arial" charset="0"/>
              </a:rPr>
              <a:t>distributed to the </a:t>
            </a:r>
            <a:r>
              <a:rPr lang="en-US" sz="2800" dirty="0" smtClean="0">
                <a:latin typeface="Arial" charset="0"/>
              </a:rPr>
              <a:t>compute </a:t>
            </a:r>
            <a:r>
              <a:rPr lang="en-US" sz="2800" dirty="0">
                <a:latin typeface="Arial" charset="0"/>
              </a:rPr>
              <a:t>farm using </a:t>
            </a:r>
            <a:r>
              <a:rPr lang="en-US" sz="2800" dirty="0" smtClean="0">
                <a:latin typeface="Arial" charset="0"/>
              </a:rPr>
              <a:t>Quattor/</a:t>
            </a:r>
            <a:r>
              <a:rPr lang="en-US" sz="2800" dirty="0" err="1" smtClean="0">
                <a:latin typeface="Arial" charset="0"/>
              </a:rPr>
              <a:t>LinuxFC</a:t>
            </a: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(a system administration toolkit for </a:t>
            </a:r>
            <a:r>
              <a:rPr lang="en-US" sz="2800" dirty="0" smtClean="0">
                <a:latin typeface="Arial" charset="0"/>
              </a:rPr>
              <a:t>automated </a:t>
            </a:r>
            <a:r>
              <a:rPr lang="en-US" sz="2800" dirty="0">
                <a:latin typeface="Arial" charset="0"/>
              </a:rPr>
              <a:t>installation, configuration and management of </a:t>
            </a:r>
            <a:r>
              <a:rPr lang="en-US" sz="2800" dirty="0" smtClean="0">
                <a:latin typeface="Arial" charset="0"/>
              </a:rPr>
              <a:t>Linux-clusters ).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</p:txBody>
      </p:sp>
      <p:pic>
        <p:nvPicPr>
          <p:cNvPr id="2088" name="Picture 91" descr="j0078736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22098000" y="23695025"/>
            <a:ext cx="523557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9" name="Text Box 74"/>
          <p:cNvSpPr txBox="1">
            <a:spLocks noChangeArrowheads="1"/>
          </p:cNvSpPr>
          <p:nvPr/>
        </p:nvSpPr>
        <p:spPr bwMode="auto">
          <a:xfrm>
            <a:off x="10896600" y="263652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5. Extended attributes</a:t>
            </a:r>
          </a:p>
        </p:txBody>
      </p:sp>
      <p:sp>
        <p:nvSpPr>
          <p:cNvPr id="2090" name="Text Box 74"/>
          <p:cNvSpPr txBox="1">
            <a:spLocks noChangeArrowheads="1"/>
          </p:cNvSpPr>
          <p:nvPr/>
        </p:nvSpPr>
        <p:spPr bwMode="auto">
          <a:xfrm>
            <a:off x="10896600" y="355092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>
                <a:solidFill>
                  <a:schemeClr val="bg1"/>
                </a:solidFill>
                <a:latin typeface="Arial" charset="0"/>
              </a:rPr>
              <a:t>6. Packaging</a:t>
            </a:r>
          </a:p>
        </p:txBody>
      </p:sp>
      <p:sp>
        <p:nvSpPr>
          <p:cNvPr id="2091" name="Text Box 18"/>
          <p:cNvSpPr txBox="1">
            <a:spLocks noChangeArrowheads="1"/>
          </p:cNvSpPr>
          <p:nvPr/>
        </p:nvSpPr>
        <p:spPr bwMode="auto">
          <a:xfrm>
            <a:off x="10896600" y="6972300"/>
            <a:ext cx="8991601" cy="56938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RFIO library provides </a:t>
            </a:r>
            <a:r>
              <a:rPr lang="en-US" sz="2800" dirty="0" smtClean="0">
                <a:latin typeface="Arial" charset="0"/>
              </a:rPr>
              <a:t>the main </a:t>
            </a:r>
            <a:r>
              <a:rPr lang="en-US" sz="2800" dirty="0">
                <a:latin typeface="Arial" charset="0"/>
              </a:rPr>
              <a:t>input/output operations for </a:t>
            </a:r>
            <a:r>
              <a:rPr lang="en-US" sz="2800" dirty="0" smtClean="0">
                <a:latin typeface="Arial" charset="0"/>
              </a:rPr>
              <a:t>files in CASTOR</a:t>
            </a:r>
            <a:r>
              <a:rPr lang="en-US" sz="2800" dirty="0">
                <a:latin typeface="Arial" charset="0"/>
              </a:rPr>
              <a:t>: </a:t>
            </a:r>
            <a:r>
              <a:rPr lang="en-US" sz="2800" dirty="0" err="1">
                <a:latin typeface="Arial" charset="0"/>
              </a:rPr>
              <a:t>rfio_readdir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rfio_open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rfio_read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rfio_mkdir</a:t>
            </a:r>
            <a:r>
              <a:rPr lang="en-US" sz="2800" dirty="0">
                <a:latin typeface="Arial" charset="0"/>
              </a:rPr>
              <a:t>, </a:t>
            </a:r>
            <a:r>
              <a:rPr lang="en-US" sz="2800" dirty="0" err="1">
                <a:latin typeface="Arial" charset="0"/>
              </a:rPr>
              <a:t>rfio_stat</a:t>
            </a:r>
            <a:r>
              <a:rPr lang="en-US" sz="2800" dirty="0">
                <a:latin typeface="Arial" charset="0"/>
              </a:rPr>
              <a:t>,… – each operation has a </a:t>
            </a:r>
            <a:r>
              <a:rPr lang="en-US" sz="2800" dirty="0" smtClean="0">
                <a:latin typeface="Arial" charset="0"/>
              </a:rPr>
              <a:t>corresponding </a:t>
            </a:r>
            <a:r>
              <a:rPr lang="en-US" sz="2800" dirty="0">
                <a:latin typeface="Arial" charset="0"/>
              </a:rPr>
              <a:t>POSIX operation: </a:t>
            </a:r>
            <a:r>
              <a:rPr lang="en-US" sz="2800" dirty="0" err="1">
                <a:latin typeface="Arial" charset="0"/>
              </a:rPr>
              <a:t>readdir</a:t>
            </a:r>
            <a:r>
              <a:rPr lang="en-US" sz="2800" dirty="0">
                <a:latin typeface="Arial" charset="0"/>
              </a:rPr>
              <a:t>, open, read, </a:t>
            </a:r>
            <a:r>
              <a:rPr lang="en-US" sz="2800" dirty="0" err="1">
                <a:latin typeface="Arial" charset="0"/>
              </a:rPr>
              <a:t>mkdir</a:t>
            </a:r>
            <a:r>
              <a:rPr lang="en-US" sz="2800" dirty="0">
                <a:latin typeface="Arial" charset="0"/>
              </a:rPr>
              <a:t>, stat,….</a:t>
            </a: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/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NS library provides information about files and  </a:t>
            </a:r>
            <a:r>
              <a:rPr lang="en-US" sz="2800" dirty="0" smtClean="0">
                <a:latin typeface="Arial" charset="0"/>
              </a:rPr>
              <a:t>directories in </a:t>
            </a:r>
            <a:r>
              <a:rPr lang="en-US" sz="2800" dirty="0">
                <a:latin typeface="Arial" charset="0"/>
              </a:rPr>
              <a:t>CASTOR. The </a:t>
            </a:r>
            <a:r>
              <a:rPr lang="en-US" sz="2800" dirty="0" smtClean="0">
                <a:latin typeface="Arial" charset="0"/>
              </a:rPr>
              <a:t>library not only </a:t>
            </a:r>
            <a:r>
              <a:rPr lang="en-US" sz="2800" dirty="0">
                <a:latin typeface="Arial" charset="0"/>
              </a:rPr>
              <a:t>allows  </a:t>
            </a:r>
            <a:r>
              <a:rPr lang="en-US" sz="2800" dirty="0" smtClean="0">
                <a:latin typeface="Arial" charset="0"/>
              </a:rPr>
              <a:t>to retrieve standard meta-data </a:t>
            </a:r>
            <a:r>
              <a:rPr lang="en-US" sz="2800" dirty="0">
                <a:latin typeface="Arial" charset="0"/>
              </a:rPr>
              <a:t>like creation and modification time, owner and size </a:t>
            </a:r>
            <a:r>
              <a:rPr lang="en-US" sz="2800" dirty="0" smtClean="0">
                <a:latin typeface="Arial" charset="0"/>
              </a:rPr>
              <a:t>of a </a:t>
            </a:r>
            <a:r>
              <a:rPr lang="en-US" sz="2800" dirty="0">
                <a:latin typeface="Arial" charset="0"/>
              </a:rPr>
              <a:t>file/directory, </a:t>
            </a:r>
            <a:r>
              <a:rPr lang="en-US" sz="2800" dirty="0" smtClean="0">
                <a:latin typeface="Arial" charset="0"/>
              </a:rPr>
              <a:t>but </a:t>
            </a:r>
            <a:r>
              <a:rPr lang="en-US" sz="2800" dirty="0">
                <a:latin typeface="Arial" charset="0"/>
              </a:rPr>
              <a:t>also </a:t>
            </a:r>
            <a:r>
              <a:rPr lang="en-US" sz="2800" dirty="0" smtClean="0">
                <a:latin typeface="Arial" charset="0"/>
              </a:rPr>
              <a:t>to </a:t>
            </a:r>
            <a:r>
              <a:rPr lang="en-US" sz="2800" dirty="0">
                <a:latin typeface="Arial" charset="0"/>
              </a:rPr>
              <a:t>get some </a:t>
            </a:r>
            <a:r>
              <a:rPr lang="en-US" sz="2800" dirty="0" smtClean="0">
                <a:latin typeface="Arial" charset="0"/>
              </a:rPr>
              <a:t>additional attributes, such as checksum of a </a:t>
            </a:r>
            <a:r>
              <a:rPr lang="en-US" sz="2800" dirty="0">
                <a:latin typeface="Arial" charset="0"/>
              </a:rPr>
              <a:t>file, status of </a:t>
            </a:r>
            <a:r>
              <a:rPr lang="en-US" sz="2800" dirty="0" smtClean="0">
                <a:latin typeface="Arial" charset="0"/>
              </a:rPr>
              <a:t>a file with respect to </a:t>
            </a:r>
            <a:r>
              <a:rPr lang="en-US" sz="2800" dirty="0">
                <a:latin typeface="Arial" charset="0"/>
              </a:rPr>
              <a:t>migration from disk cache to tape.</a:t>
            </a:r>
          </a:p>
        </p:txBody>
      </p:sp>
      <p:sp>
        <p:nvSpPr>
          <p:cNvPr id="2092" name="Text Box 74"/>
          <p:cNvSpPr txBox="1">
            <a:spLocks noChangeArrowheads="1"/>
          </p:cNvSpPr>
          <p:nvPr/>
        </p:nvSpPr>
        <p:spPr bwMode="auto">
          <a:xfrm>
            <a:off x="20650200" y="11353800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7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Performance</a:t>
            </a:r>
          </a:p>
        </p:txBody>
      </p:sp>
      <p:pic>
        <p:nvPicPr>
          <p:cNvPr id="2062" name="Picture 98" descr="j007882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822400" y="13296900"/>
            <a:ext cx="25812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4" name="Text Box 74"/>
          <p:cNvSpPr txBox="1">
            <a:spLocks noChangeArrowheads="1"/>
          </p:cNvSpPr>
          <p:nvPr/>
        </p:nvSpPr>
        <p:spPr bwMode="auto">
          <a:xfrm>
            <a:off x="20650200" y="18595975"/>
            <a:ext cx="8991600" cy="14827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8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TODO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96" name="Text Box 18"/>
          <p:cNvSpPr txBox="1">
            <a:spLocks noChangeArrowheads="1"/>
          </p:cNvSpPr>
          <p:nvPr/>
        </p:nvSpPr>
        <p:spPr bwMode="auto">
          <a:xfrm>
            <a:off x="20726400" y="20218400"/>
            <a:ext cx="8713788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An improvement of </a:t>
            </a:r>
            <a:r>
              <a:rPr lang="en-US" sz="2800" dirty="0" smtClean="0">
                <a:latin typeface="Arial" charset="0"/>
              </a:rPr>
              <a:t>read- </a:t>
            </a:r>
            <a:r>
              <a:rPr lang="en-US" sz="2800" dirty="0">
                <a:latin typeface="Arial" charset="0"/>
              </a:rPr>
              <a:t>and </a:t>
            </a:r>
            <a:r>
              <a:rPr lang="en-US" sz="2800" dirty="0" smtClean="0">
                <a:latin typeface="Arial" charset="0"/>
              </a:rPr>
              <a:t>write </a:t>
            </a:r>
            <a:r>
              <a:rPr lang="en-US" sz="2800" dirty="0">
                <a:latin typeface="Arial" charset="0"/>
              </a:rPr>
              <a:t>performance is the main item </a:t>
            </a:r>
            <a:r>
              <a:rPr lang="en-US" sz="2800" dirty="0" smtClean="0">
                <a:latin typeface="Arial" charset="0"/>
              </a:rPr>
              <a:t>on the </a:t>
            </a:r>
            <a:r>
              <a:rPr lang="en-US" sz="2800" dirty="0" smtClean="0">
                <a:latin typeface="Arial" charset="0"/>
              </a:rPr>
              <a:t>TODO-</a:t>
            </a:r>
            <a:r>
              <a:rPr lang="en-US" sz="2800" dirty="0" smtClean="0">
                <a:latin typeface="Arial" charset="0"/>
              </a:rPr>
              <a:t>list:</a:t>
            </a:r>
            <a:endParaRPr lang="en-US" sz="2800" dirty="0">
              <a:latin typeface="Arial" charset="0"/>
            </a:endParaRPr>
          </a:p>
          <a:p>
            <a:pPr eaLnBrk="0" hangingPunct="0"/>
            <a:endParaRPr lang="en-US" sz="2800" dirty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sz="2800" dirty="0">
                <a:latin typeface="Arial" charset="0"/>
              </a:rPr>
              <a:t>  Implementation of a </a:t>
            </a:r>
            <a:r>
              <a:rPr lang="en-US" sz="2800" dirty="0" smtClean="0">
                <a:latin typeface="Arial" charset="0"/>
              </a:rPr>
              <a:t>caching </a:t>
            </a:r>
            <a:r>
              <a:rPr lang="en-US" sz="2800" dirty="0">
                <a:latin typeface="Arial" charset="0"/>
              </a:rPr>
              <a:t>mechanism for storing information about frequently requested CASTOR</a:t>
            </a:r>
            <a:r>
              <a:rPr lang="en-US" sz="2800" dirty="0" smtClean="0">
                <a:latin typeface="Arial" charset="0"/>
              </a:rPr>
              <a:t> file meta-data.</a:t>
            </a:r>
            <a:endParaRPr lang="en-US" sz="2800" dirty="0">
              <a:latin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sz="2800" dirty="0">
                <a:latin typeface="Arial" charset="0"/>
              </a:rPr>
              <a:t>  Creating a CASTORFS package for the newest Linux kernel.</a:t>
            </a:r>
          </a:p>
        </p:txBody>
      </p:sp>
      <p:sp>
        <p:nvSpPr>
          <p:cNvPr id="2097" name="Text Box 18"/>
          <p:cNvSpPr txBox="1">
            <a:spLocks noChangeArrowheads="1"/>
          </p:cNvSpPr>
          <p:nvPr/>
        </p:nvSpPr>
        <p:spPr bwMode="auto">
          <a:xfrm>
            <a:off x="11022013" y="28038425"/>
            <a:ext cx="8713787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Arial" charset="0"/>
              </a:rPr>
              <a:t>The CASTOR </a:t>
            </a:r>
            <a:r>
              <a:rPr lang="en-US" sz="2800" dirty="0">
                <a:latin typeface="Arial" charset="0"/>
              </a:rPr>
              <a:t>name server </a:t>
            </a:r>
            <a:r>
              <a:rPr lang="en-US" sz="2800" dirty="0" smtClean="0">
                <a:latin typeface="Arial" charset="0"/>
              </a:rPr>
              <a:t>stores </a:t>
            </a:r>
            <a:r>
              <a:rPr lang="en-US" sz="2800" dirty="0" smtClean="0">
                <a:latin typeface="Arial" charset="0"/>
              </a:rPr>
              <a:t>some interesting  </a:t>
            </a:r>
            <a:r>
              <a:rPr lang="en-US" sz="2800" dirty="0" smtClean="0">
                <a:latin typeface="Arial" charset="0"/>
              </a:rPr>
              <a:t>file meta-data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800" dirty="0">
                <a:latin typeface="Arial" charset="0"/>
              </a:rPr>
              <a:t>for example: a file checksum, a status of</a:t>
            </a:r>
            <a:r>
              <a:rPr lang="ru-RU" sz="28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migration to tapes (migrated or not).</a:t>
            </a:r>
            <a:endParaRPr lang="ru-RU" sz="28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>
                <a:latin typeface="Arial" charset="0"/>
              </a:rPr>
              <a:t>CASTORFS </a:t>
            </a:r>
            <a:r>
              <a:rPr lang="en-US" sz="2800" dirty="0" smtClean="0">
                <a:latin typeface="Arial" charset="0"/>
              </a:rPr>
              <a:t>we implemented </a:t>
            </a:r>
            <a:r>
              <a:rPr lang="en-US" sz="2800" dirty="0">
                <a:latin typeface="Arial" charset="0"/>
              </a:rPr>
              <a:t>a mapping of   additional file information</a:t>
            </a:r>
            <a:r>
              <a:rPr lang="en-US" sz="2800" dirty="0" smtClean="0">
                <a:latin typeface="Arial" charset="0"/>
              </a:rPr>
              <a:t> to </a:t>
            </a:r>
            <a:r>
              <a:rPr lang="en-US" sz="2800" dirty="0" err="1">
                <a:latin typeface="Arial" charset="0"/>
              </a:rPr>
              <a:t>filesystem</a:t>
            </a:r>
            <a:r>
              <a:rPr lang="en-US" sz="2800" dirty="0">
                <a:latin typeface="Arial" charset="0"/>
              </a:rPr>
              <a:t> extended attributes:</a:t>
            </a:r>
          </a:p>
        </p:txBody>
      </p:sp>
      <p:sp>
        <p:nvSpPr>
          <p:cNvPr id="2" name="TextBox 69"/>
          <p:cNvSpPr txBox="1"/>
          <p:nvPr/>
        </p:nvSpPr>
        <p:spPr>
          <a:xfrm>
            <a:off x="11353800" y="31718250"/>
            <a:ext cx="8077200" cy="348615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txBody>
          <a:bodyPr lIns="457200" tIns="457200" rIns="457200" bIns="457200">
            <a:spAutoFit/>
          </a:bodyPr>
          <a:lstStyle/>
          <a:p>
            <a:r>
              <a:rPr lang="en-US" sz="2800"/>
              <a:t>$&gt; getfattr -d /castorfs/cern.ch/lhcb/online/data.tar</a:t>
            </a:r>
          </a:p>
          <a:p>
            <a:r>
              <a:rPr lang="en-US" sz="2800"/>
              <a:t># file: castorfs/cern.ch/lhcb/online/np.tar</a:t>
            </a:r>
          </a:p>
          <a:p>
            <a:r>
              <a:rPr lang="en-US" sz="2800"/>
              <a:t>user.checksum="569145875"</a:t>
            </a:r>
          </a:p>
          <a:p>
            <a:r>
              <a:rPr lang="en-US" sz="2800"/>
              <a:t>user.checksum_name="adler32"</a:t>
            </a:r>
          </a:p>
          <a:p>
            <a:r>
              <a:rPr lang="en-US" sz="2800"/>
              <a:t>user.nbseg="1"</a:t>
            </a:r>
          </a:p>
          <a:p>
            <a:r>
              <a:rPr lang="en-US" sz="2800"/>
              <a:t>user.status="migrated"</a:t>
            </a:r>
          </a:p>
        </p:txBody>
      </p:sp>
      <p:sp>
        <p:nvSpPr>
          <p:cNvPr id="2100" name="Text Box 18"/>
          <p:cNvSpPr txBox="1">
            <a:spLocks noChangeArrowheads="1"/>
          </p:cNvSpPr>
          <p:nvPr/>
        </p:nvSpPr>
        <p:spPr bwMode="auto">
          <a:xfrm>
            <a:off x="20650200" y="6972300"/>
            <a:ext cx="8991600" cy="35394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latin typeface="Arial" charset="0"/>
              </a:rPr>
              <a:t>If</a:t>
            </a:r>
            <a:r>
              <a:rPr lang="en-US" sz="2800" dirty="0" smtClean="0">
                <a:latin typeface="Arial" charset="0"/>
              </a:rPr>
              <a:t> you have the same user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(UID, GID</a:t>
            </a:r>
            <a:r>
              <a:rPr lang="en-US" sz="2800" dirty="0" smtClean="0">
                <a:latin typeface="Arial" charset="0"/>
              </a:rPr>
              <a:t>) on </a:t>
            </a:r>
            <a:r>
              <a:rPr lang="en-US" sz="2800" dirty="0" smtClean="0">
                <a:latin typeface="Arial" charset="0"/>
              </a:rPr>
              <a:t>the client </a:t>
            </a:r>
            <a:r>
              <a:rPr lang="en-US" sz="2800" dirty="0" smtClean="0">
                <a:latin typeface="Arial" charset="0"/>
              </a:rPr>
              <a:t>host</a:t>
            </a:r>
            <a:r>
              <a:rPr lang="en-US" sz="2800" dirty="0" smtClean="0">
                <a:latin typeface="Arial" charset="0"/>
              </a:rPr>
              <a:t> as she</a:t>
            </a:r>
            <a:r>
              <a:rPr lang="en-US" sz="2800" dirty="0" smtClean="0">
                <a:latin typeface="Arial" charset="0"/>
              </a:rPr>
              <a:t> is registered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with</a:t>
            </a:r>
            <a:r>
              <a:rPr lang="en-US" sz="2800" dirty="0" smtClean="0">
                <a:latin typeface="Arial" charset="0"/>
              </a:rPr>
              <a:t> CASTOR</a:t>
            </a:r>
            <a:r>
              <a:rPr lang="en-US" sz="2800" dirty="0" smtClean="0">
                <a:latin typeface="Arial" charset="0"/>
              </a:rPr>
              <a:t>, you </a:t>
            </a:r>
            <a:r>
              <a:rPr lang="en-US" sz="2800" dirty="0">
                <a:latin typeface="Arial" charset="0"/>
              </a:rPr>
              <a:t>can use</a:t>
            </a:r>
            <a:r>
              <a:rPr lang="en-US" sz="2800" dirty="0" smtClean="0">
                <a:latin typeface="Arial" charset="0"/>
              </a:rPr>
              <a:t> the FUSE </a:t>
            </a:r>
            <a:r>
              <a:rPr lang="en-US" sz="2800" dirty="0">
                <a:latin typeface="Arial" charset="0"/>
              </a:rPr>
              <a:t>and CASTOR packages provided by  their </a:t>
            </a:r>
            <a:r>
              <a:rPr lang="en-US" sz="2800" dirty="0" smtClean="0">
                <a:latin typeface="Arial" charset="0"/>
              </a:rPr>
              <a:t>vendors. If you want to map your local user to a </a:t>
            </a:r>
            <a:r>
              <a:rPr lang="en-US" sz="2800" b="1" i="1" dirty="0" smtClean="0">
                <a:latin typeface="Arial" charset="0"/>
              </a:rPr>
              <a:t>different</a:t>
            </a:r>
            <a:r>
              <a:rPr lang="en-US" sz="2800" dirty="0" smtClean="0">
                <a:latin typeface="Arial" charset="0"/>
              </a:rPr>
              <a:t> user on CASTOR  </a:t>
            </a:r>
            <a:r>
              <a:rPr lang="en-US" sz="2800" dirty="0">
                <a:latin typeface="Arial" charset="0"/>
              </a:rPr>
              <a:t>you need to apply our patches to</a:t>
            </a:r>
            <a:r>
              <a:rPr lang="en-US" sz="2800" dirty="0" smtClean="0">
                <a:latin typeface="Arial" charset="0"/>
              </a:rPr>
              <a:t> the FUSE </a:t>
            </a:r>
            <a:r>
              <a:rPr lang="en-US" sz="2800" dirty="0">
                <a:latin typeface="Arial" charset="0"/>
              </a:rPr>
              <a:t>and CASTOR libraries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0" hangingPunct="0"/>
            <a:r>
              <a:rPr lang="en-US" sz="2800" dirty="0" smtClean="0">
                <a:latin typeface="Arial" charset="0"/>
              </a:rPr>
              <a:t>These patches will be obsolete once CASTOR can use certificates.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490</TotalTime>
  <Words>1059</Words>
  <Application>Microsoft PowerPoint</Application>
  <PresentationFormat>Custom</PresentationFormat>
  <Paragraphs>92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posterA0</vt:lpstr>
      <vt:lpstr>Slide 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Niko Neufeld</cp:lastModifiedBy>
  <cp:revision>39</cp:revision>
  <cp:lastPrinted>1999-09-02T07:14:05Z</cp:lastPrinted>
  <dcterms:created xsi:type="dcterms:W3CDTF">2009-03-17T17:52:49Z</dcterms:created>
  <dcterms:modified xsi:type="dcterms:W3CDTF">2009-03-17T18:33:00Z</dcterms:modified>
</cp:coreProperties>
</file>