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30784800" cy="43815000"/>
  <p:notesSz cx="29456063" cy="41748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0">
          <p15:clr>
            <a:srgbClr val="A4A3A4"/>
          </p15:clr>
        </p15:guide>
        <p15:guide id="2" orient="horz" pos="26832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orient="horz" pos="720">
          <p15:clr>
            <a:srgbClr val="A4A3A4"/>
          </p15:clr>
        </p15:guide>
        <p15:guide id="5" orient="horz" pos="6096">
          <p15:clr>
            <a:srgbClr val="A4A3A4"/>
          </p15:clr>
        </p15:guide>
        <p15:guide id="6" orient="horz" pos="5568">
          <p15:clr>
            <a:srgbClr val="A4A3A4"/>
          </p15:clr>
        </p15:guide>
        <p15:guide id="7" pos="720">
          <p15:clr>
            <a:srgbClr val="A4A3A4"/>
          </p15:clr>
        </p15:guide>
        <p15:guide id="8" pos="6384">
          <p15:clr>
            <a:srgbClr val="A4A3A4"/>
          </p15:clr>
        </p15:guide>
        <p15:guide id="9" pos="6864">
          <p15:clr>
            <a:srgbClr val="A4A3A4"/>
          </p15:clr>
        </p15:guide>
        <p15:guide id="10" pos="12528">
          <p15:clr>
            <a:srgbClr val="A4A3A4"/>
          </p15:clr>
        </p15:guide>
        <p15:guide id="11" pos="13008">
          <p15:clr>
            <a:srgbClr val="A4A3A4"/>
          </p15:clr>
        </p15:guide>
        <p15:guide id="12" pos="18672">
          <p15:clr>
            <a:srgbClr val="A4A3A4"/>
          </p15:clr>
        </p15:guide>
        <p15:guide id="13" pos="18432">
          <p15:clr>
            <a:srgbClr val="A4A3A4"/>
          </p15:clr>
        </p15:guide>
        <p15:guide id="14" pos="71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9900"/>
    <a:srgbClr val="A50021"/>
    <a:srgbClr val="CC6600"/>
    <a:srgbClr val="99FF99"/>
    <a:srgbClr val="CCECFF"/>
    <a:srgbClr val="CCFF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928" y="-11128"/>
      </p:cViewPr>
      <p:guideLst>
        <p:guide orient="horz" pos="5280"/>
        <p:guide orient="horz" pos="26832"/>
        <p:guide orient="horz" pos="3120"/>
        <p:guide orient="horz" pos="720"/>
        <p:guide orient="horz" pos="6096"/>
        <p:guide orient="horz" pos="5568"/>
        <p:guide pos="720"/>
        <p:guide pos="6384"/>
        <p:guide pos="6864"/>
        <p:guide pos="12528"/>
        <p:guide pos="13008"/>
        <p:guide pos="18672"/>
        <p:guide pos="18432"/>
        <p:guide pos="7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12719185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540554" y="0"/>
            <a:ext cx="13027698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39665011"/>
            <a:ext cx="12719185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540554" y="39665011"/>
            <a:ext cx="13027698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fld id="{D73F5889-8107-427B-BC50-C58CD63C526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404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12719185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540554" y="0"/>
            <a:ext cx="13027698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0350" y="3124200"/>
            <a:ext cx="10972800" cy="1561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14353" y="19989404"/>
            <a:ext cx="21624016" cy="1873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39665011"/>
            <a:ext cx="12719185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540554" y="39665011"/>
            <a:ext cx="13027698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fld id="{05E1A22A-42EF-41CC-923A-3594D2A4918A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5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872CA-5DD3-4983-BB0E-29EA35E95D17}" type="slidenum">
              <a:rPr lang="en-AU"/>
              <a:pPr/>
              <a:t>1</a:t>
            </a:fld>
            <a:endParaRPr lang="en-AU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7056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225" y="13611225"/>
            <a:ext cx="26168350" cy="9391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8038" y="24828500"/>
            <a:ext cx="21548725" cy="111966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0F81C-2A0B-4122-A51B-17DFB3ECFD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1296-41E7-4BA3-8F3B-E00356A783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34488" y="3895725"/>
            <a:ext cx="6542087" cy="35050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8225" y="3895725"/>
            <a:ext cx="19473863" cy="35050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ECD0CE-2DC7-4C5D-8269-DA3DE53E0E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586D2-D542-4256-9279-97F790C8C6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50" y="28155900"/>
            <a:ext cx="26166763" cy="8701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050" y="18570575"/>
            <a:ext cx="26166763" cy="95853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7E08C-7914-4DDF-B8C4-FC28994C31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8225" y="12657138"/>
            <a:ext cx="13007975" cy="262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68600" y="12657138"/>
            <a:ext cx="13007975" cy="262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60CD0-343D-4444-BD8D-68B3D521AD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75" y="1754188"/>
            <a:ext cx="27705050" cy="730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875" y="9807575"/>
            <a:ext cx="13601700" cy="4087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875" y="13895388"/>
            <a:ext cx="13601700" cy="25244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38463" y="9807575"/>
            <a:ext cx="13606462" cy="4087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38463" y="13895388"/>
            <a:ext cx="13606462" cy="25244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D2F59-66C2-40A6-8AA5-D1CD17A69F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F595F-2174-4DAB-AF0E-67D2216C14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EE587-B09D-4066-808B-9A3449C82B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75" y="1744663"/>
            <a:ext cx="10126663" cy="7424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6425" y="1744663"/>
            <a:ext cx="17208500" cy="37395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875" y="9169400"/>
            <a:ext cx="10126663" cy="29970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2C5D14-0F09-4F6F-8734-9B44946270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088" y="30670500"/>
            <a:ext cx="18470562" cy="36210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34088" y="3914775"/>
            <a:ext cx="18470562" cy="2628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34088" y="34291588"/>
            <a:ext cx="18470562" cy="5141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FE829-8E40-4881-8A24-BBFAB73710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08225" y="3895725"/>
            <a:ext cx="26168350" cy="730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5818" tIns="212909" rIns="425818" bIns="2129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8225" y="12657138"/>
            <a:ext cx="26168350" cy="262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08225" y="39919275"/>
            <a:ext cx="641350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5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18775" y="39919275"/>
            <a:ext cx="974725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5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063075" y="39919275"/>
            <a:ext cx="641350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500"/>
            </a:lvl1pPr>
          </a:lstStyle>
          <a:p>
            <a:fld id="{3663514D-B2AF-4725-BAF0-5194A43626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1430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08966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06502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2pPr>
      <a:lvl3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3pPr>
      <a:lvl4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4pPr>
      <a:lvl5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5pPr>
      <a:lvl6pPr marL="4572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6pPr>
      <a:lvl7pPr marL="9144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7pPr>
      <a:lvl8pPr marL="13716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8pPr>
      <a:lvl9pPr marL="18288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9pPr>
    </p:titleStyle>
    <p:bodyStyle>
      <a:lvl1pPr marL="1597025" indent="-1597025" algn="l" defTabSz="4257675" rtl="0" fontAlgn="base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59163" indent="-1330325" algn="l" defTabSz="4257675" rtl="0" fontAlgn="base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22888" indent="-1065213" algn="l" defTabSz="4257675" rtl="0" fontAlgn="base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51725" indent="-1063625" algn="l" defTabSz="4257675" rtl="0" fontAlgn="base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580563" indent="-1063625" algn="l" defTabSz="4257675" rtl="0" fontAlgn="base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377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4949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521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093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emf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emf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 bwMode="auto">
          <a:xfrm>
            <a:off x="19504021" y="22876449"/>
            <a:ext cx="10493696" cy="130617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0" y="0"/>
            <a:ext cx="30784800" cy="3314700"/>
          </a:xfrm>
          <a:prstGeom prst="rect">
            <a:avLst/>
          </a:prstGeom>
          <a:solidFill>
            <a:schemeClr val="hlink">
              <a:alpha val="50195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38866" tIns="251999" rIns="538866" bIns="538866"/>
          <a:lstStyle/>
          <a:p>
            <a:pPr algn="ctr" defTabSz="911225" eaLnBrk="0" hangingPunct="0"/>
            <a:r>
              <a:rPr lang="en-US" sz="9600" b="1" dirty="0">
                <a:latin typeface="+mj-lt"/>
              </a:rPr>
              <a:t>Microservices </a:t>
            </a:r>
            <a:r>
              <a:rPr lang="en-US" sz="9600" b="1" dirty="0">
                <a:latin typeface="+mj-lt"/>
              </a:rPr>
              <a:t>f</a:t>
            </a:r>
            <a:r>
              <a:rPr lang="en-US" sz="9600" b="1" dirty="0" smtClean="0">
                <a:latin typeface="+mj-lt"/>
              </a:rPr>
              <a:t>or </a:t>
            </a:r>
            <a:r>
              <a:rPr lang="en-US" sz="9600" b="1" dirty="0">
                <a:latin typeface="+mj-lt"/>
              </a:rPr>
              <a:t>S</a:t>
            </a:r>
            <a:r>
              <a:rPr lang="en-US" sz="9600" b="1" dirty="0" smtClean="0">
                <a:latin typeface="+mj-lt"/>
              </a:rPr>
              <a:t>ystematic </a:t>
            </a:r>
            <a:r>
              <a:rPr lang="en-US" sz="9600" b="1" dirty="0">
                <a:latin typeface="+mj-lt"/>
              </a:rPr>
              <a:t>P</a:t>
            </a:r>
            <a:r>
              <a:rPr lang="en-US" sz="9600" b="1" dirty="0" smtClean="0">
                <a:latin typeface="+mj-lt"/>
              </a:rPr>
              <a:t>rofiling </a:t>
            </a:r>
            <a:r>
              <a:rPr lang="en-US" sz="9600" b="1" dirty="0">
                <a:latin typeface="+mj-lt"/>
              </a:rPr>
              <a:t>a</a:t>
            </a:r>
            <a:r>
              <a:rPr lang="en-US" sz="9600" b="1" dirty="0" smtClean="0">
                <a:latin typeface="+mj-lt"/>
              </a:rPr>
              <a:t>nd </a:t>
            </a:r>
            <a:r>
              <a:rPr lang="en-US" sz="9600" b="1" dirty="0">
                <a:latin typeface="+mj-lt"/>
              </a:rPr>
              <a:t>M</a:t>
            </a:r>
            <a:r>
              <a:rPr lang="en-US" sz="9600" b="1" dirty="0" smtClean="0">
                <a:latin typeface="+mj-lt"/>
              </a:rPr>
              <a:t>onitoring </a:t>
            </a:r>
            <a:r>
              <a:rPr lang="en-US" sz="9600" b="1" dirty="0">
                <a:latin typeface="+mj-lt"/>
              </a:rPr>
              <a:t>of the </a:t>
            </a:r>
            <a:r>
              <a:rPr lang="en-US" sz="9600" b="1" dirty="0">
                <a:latin typeface="+mj-lt"/>
              </a:rPr>
              <a:t>R</a:t>
            </a:r>
            <a:r>
              <a:rPr lang="en-US" sz="9600" b="1" dirty="0" smtClean="0">
                <a:latin typeface="+mj-lt"/>
              </a:rPr>
              <a:t>efactoring</a:t>
            </a:r>
            <a:endParaRPr lang="en-GB" sz="9600" b="1" dirty="0">
              <a:latin typeface="+mj-lt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3809472"/>
            <a:ext cx="3086100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0" tIns="360000" rIns="360000" bIns="360000"/>
          <a:lstStyle/>
          <a:p>
            <a:pPr algn="ctr" eaLnBrk="0" hangingPunct="0">
              <a:spcBef>
                <a:spcPct val="20000"/>
              </a:spcBef>
            </a:pPr>
            <a:r>
              <a:rPr lang="en-GB" sz="5600" b="1" dirty="0" smtClean="0">
                <a:latin typeface="Arial" charset="0"/>
              </a:rPr>
              <a:t>Alexander Mazurov*, </a:t>
            </a:r>
            <a:r>
              <a:rPr lang="en-GB" sz="6000" b="1" dirty="0" smtClean="0">
                <a:latin typeface="+mn-lt"/>
              </a:rPr>
              <a:t>Ben Couturier** </a:t>
            </a:r>
            <a:r>
              <a:rPr lang="en-GB" sz="5600" b="1" dirty="0" smtClean="0">
                <a:latin typeface="Arial" charset="0"/>
              </a:rPr>
              <a:t/>
            </a:r>
            <a:br>
              <a:rPr lang="en-GB" sz="5600" b="1" dirty="0" smtClean="0">
                <a:latin typeface="Arial" charset="0"/>
              </a:rPr>
            </a:br>
            <a:r>
              <a:rPr lang="en-GB" sz="2800" b="1" smtClean="0">
                <a:latin typeface="Arial" charset="0"/>
              </a:rPr>
              <a:t>* Corresponding </a:t>
            </a:r>
            <a:r>
              <a:rPr lang="en-GB" sz="2800" b="1" dirty="0" smtClean="0">
                <a:latin typeface="Arial" charset="0"/>
              </a:rPr>
              <a:t>author: alexander.mazurov@cern.ch, University of Birmingham</a:t>
            </a:r>
          </a:p>
          <a:p>
            <a:pPr eaLnBrk="0" hangingPunct="0">
              <a:spcBef>
                <a:spcPct val="20000"/>
              </a:spcBef>
            </a:pPr>
            <a:r>
              <a:rPr lang="en-GB" sz="2800" b="1" dirty="0" smtClean="0">
                <a:latin typeface="Arial" charset="0"/>
              </a:rPr>
              <a:t>                                                                                   </a:t>
            </a:r>
            <a:r>
              <a:rPr lang="en-GB" sz="2800" b="1" dirty="0" smtClean="0">
                <a:latin typeface="Arial" charset="0"/>
              </a:rPr>
              <a:t> ** </a:t>
            </a:r>
            <a:r>
              <a:rPr lang="en-GB" sz="2800" b="1" dirty="0" smtClean="0">
                <a:latin typeface="Arial" charset="0"/>
              </a:rPr>
              <a:t>CERN              </a:t>
            </a:r>
            <a:endParaRPr lang="en-GB" sz="5000" dirty="0">
              <a:latin typeface="Arial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0"/>
            <a:ext cx="30784800" cy="43815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/>
          </a:p>
        </p:txBody>
      </p:sp>
      <p:pic>
        <p:nvPicPr>
          <p:cNvPr id="206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375" y="3852863"/>
            <a:ext cx="2509838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3809472"/>
            <a:ext cx="4692648" cy="1173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6413" y="3773488"/>
            <a:ext cx="3733800" cy="248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5599" y="8469042"/>
            <a:ext cx="19482119" cy="125570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1143000" y="6972300"/>
            <a:ext cx="8991600" cy="14970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1. 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LHCbPR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8455775"/>
            <a:ext cx="8991600" cy="125880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n-lt"/>
              </a:rPr>
              <a:t>LHCb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b="1" dirty="0" smtClean="0">
                <a:latin typeface="+mn-lt"/>
              </a:rPr>
              <a:t>P</a:t>
            </a:r>
            <a:r>
              <a:rPr lang="en-US" sz="2800" dirty="0" smtClean="0">
                <a:latin typeface="+mn-lt"/>
              </a:rPr>
              <a:t>erformance and </a:t>
            </a:r>
            <a:r>
              <a:rPr lang="en-US" sz="2800" b="1" dirty="0" smtClean="0">
                <a:latin typeface="+mn-lt"/>
              </a:rPr>
              <a:t>R</a:t>
            </a:r>
            <a:r>
              <a:rPr lang="en-US" sz="2800" dirty="0" smtClean="0">
                <a:latin typeface="+mn-lt"/>
              </a:rPr>
              <a:t>egression Tests (LHCbPR) -  systematize </a:t>
            </a:r>
            <a:r>
              <a:rPr lang="en-US" sz="2800" dirty="0">
                <a:latin typeface="+mn-lt"/>
              </a:rPr>
              <a:t>profiling </a:t>
            </a:r>
            <a:r>
              <a:rPr lang="en-US" sz="2800" dirty="0" smtClean="0">
                <a:latin typeface="+mn-lt"/>
              </a:rPr>
              <a:t>that helps </a:t>
            </a:r>
            <a:r>
              <a:rPr lang="en-US" sz="2800" dirty="0">
                <a:latin typeface="+mn-lt"/>
              </a:rPr>
              <a:t>developers to evaluate how their recent </a:t>
            </a:r>
            <a:r>
              <a:rPr lang="en-US" sz="2800" b="1" dirty="0" smtClean="0">
                <a:latin typeface="+mn-lt"/>
              </a:rPr>
              <a:t>code changes </a:t>
            </a:r>
            <a:r>
              <a:rPr lang="en-US" sz="2800" dirty="0">
                <a:latin typeface="+mn-lt"/>
              </a:rPr>
              <a:t>behave in </a:t>
            </a:r>
            <a:r>
              <a:rPr lang="en-US" sz="2800" dirty="0" smtClean="0">
                <a:latin typeface="+mn-lt"/>
              </a:rPr>
              <a:t>provided test cases for </a:t>
            </a:r>
            <a:r>
              <a:rPr lang="en-US" sz="2800" b="1" dirty="0" smtClean="0">
                <a:latin typeface="+mn-lt"/>
              </a:rPr>
              <a:t>different setup environments</a:t>
            </a:r>
            <a:r>
              <a:rPr lang="en-US" sz="2800" dirty="0" smtClean="0">
                <a:latin typeface="+mn-lt"/>
              </a:rPr>
              <a:t>.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b="1" dirty="0" smtClean="0">
                <a:latin typeface="+mn-lt"/>
              </a:rPr>
              <a:t>Main use cases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+mn-lt"/>
              </a:rPr>
              <a:t>Monitor regression in memory and CPU consumption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+mn-lt"/>
              </a:rPr>
              <a:t>Histogram comparison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+mn-lt"/>
              </a:rPr>
              <a:t>Trend analysis </a:t>
            </a:r>
            <a:r>
              <a:rPr lang="en-US" sz="2800" dirty="0" smtClean="0">
                <a:latin typeface="+mn-lt"/>
              </a:rPr>
              <a:t>for selected attribute.</a:t>
            </a:r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r>
              <a:rPr lang="en-US" sz="2800" b="1" dirty="0" smtClean="0">
                <a:latin typeface="+mn-lt"/>
              </a:rPr>
              <a:t>Possible setup environments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Versions of application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Operating Systems (SLC6, CentOS7)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Architecture (x86_64, x86)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Build system (CMT or CMake)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+mn-lt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+mn-lt"/>
            </a:endParaRPr>
          </a:p>
          <a:p>
            <a:r>
              <a:rPr lang="en-US" sz="2800" b="1" dirty="0" smtClean="0">
                <a:latin typeface="+mn-lt"/>
              </a:rPr>
              <a:t>Example of regression tests matrix</a:t>
            </a: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1095375" y="21387596"/>
            <a:ext cx="8991600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3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Components 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86306"/>
              </p:ext>
            </p:extLst>
          </p:nvPr>
        </p:nvGraphicFramePr>
        <p:xfrm>
          <a:off x="1371600" y="16948730"/>
          <a:ext cx="8534400" cy="3627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29000"/>
                <a:gridCol w="2429750"/>
                <a:gridCol w="2675650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Geant</a:t>
                      </a:r>
                      <a:r>
                        <a:rPr lang="en-US" sz="2800" baseline="0" dirty="0" smtClean="0"/>
                        <a:t> v96r4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Geant v10r2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CMT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SLC6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CentOS7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X86_64 optimized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X86_64 debug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1095375" y="22919247"/>
            <a:ext cx="8991600" cy="1301894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latin typeface="+mn-lt"/>
              </a:rPr>
              <a:t>Build and Test Services </a:t>
            </a:r>
          </a:p>
          <a:p>
            <a:pPr marL="612000" lvl="1" indent="-44235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Continuous Integration (CI) Service </a:t>
            </a:r>
            <a:r>
              <a:rPr lang="en-US" sz="2800" dirty="0" smtClean="0">
                <a:latin typeface="+mn-lt"/>
              </a:rPr>
              <a:t>– schedule and initiate test runs</a:t>
            </a:r>
          </a:p>
          <a:p>
            <a:pPr marL="612000" lvl="1" indent="-44235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Artifacts Storage</a:t>
            </a:r>
            <a:r>
              <a:rPr lang="en-US" sz="2800" dirty="0" smtClean="0">
                <a:latin typeface="+mn-lt"/>
              </a:rPr>
              <a:t>– </a:t>
            </a:r>
            <a:r>
              <a:rPr lang="en-US" sz="2800" dirty="0">
                <a:latin typeface="+mn-lt"/>
              </a:rPr>
              <a:t>s</a:t>
            </a:r>
            <a:r>
              <a:rPr lang="en-US" sz="2800" dirty="0" smtClean="0">
                <a:latin typeface="+mn-lt"/>
              </a:rPr>
              <a:t>tore projects builds for different  configurations</a:t>
            </a:r>
          </a:p>
          <a:p>
            <a:pPr marL="612000" lvl="1" indent="-44235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Test service </a:t>
            </a:r>
            <a:r>
              <a:rPr lang="en-US" sz="2800" dirty="0" smtClean="0">
                <a:latin typeface="+mn-lt"/>
              </a:rPr>
              <a:t>– read LHCbPR configuration for tests, download the corresponding builds, execute tests and transfer it to the Storage Element</a:t>
            </a:r>
          </a:p>
          <a:p>
            <a:pPr marL="612000" lvl="1" indent="-44235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Storage Element </a:t>
            </a:r>
            <a:r>
              <a:rPr lang="en-US" sz="2800" dirty="0" smtClean="0">
                <a:latin typeface="+mn-lt"/>
              </a:rPr>
              <a:t>– virtual storage for jobs output with the interface </a:t>
            </a:r>
            <a:r>
              <a:rPr lang="en-US" sz="2800" dirty="0">
                <a:latin typeface="+mn-lt"/>
              </a:rPr>
              <a:t>to quite diverse </a:t>
            </a:r>
            <a:r>
              <a:rPr lang="en-US" sz="2800" dirty="0" smtClean="0">
                <a:latin typeface="+mn-lt"/>
              </a:rPr>
              <a:t>real storage systems.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latin typeface="+mn-lt"/>
              </a:rPr>
              <a:t>LHCbPR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Database – </a:t>
            </a:r>
            <a:r>
              <a:rPr lang="en-US" sz="2800" dirty="0" smtClean="0">
                <a:latin typeface="+mn-lt"/>
              </a:rPr>
              <a:t>relational database for job descriptions and job outputs.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We use </a:t>
            </a:r>
            <a:r>
              <a:rPr lang="en-US" sz="2800" b="1" dirty="0" smtClean="0">
                <a:latin typeface="+mn-lt"/>
              </a:rPr>
              <a:t>MySQL</a:t>
            </a:r>
            <a:r>
              <a:rPr lang="en-US" sz="2800" dirty="0" smtClean="0">
                <a:latin typeface="+mn-lt"/>
              </a:rPr>
              <a:t>, but it can be any other.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REST API service </a:t>
            </a:r>
            <a:r>
              <a:rPr lang="en-US" sz="2800" dirty="0" smtClean="0">
                <a:latin typeface="+mn-lt"/>
              </a:rPr>
              <a:t>– provides REST access to the database and adds some business logic for special API requests. </a:t>
            </a:r>
            <a:r>
              <a:rPr lang="en-US" sz="2800" u="sng" dirty="0" smtClean="0">
                <a:latin typeface="+mn-lt"/>
              </a:rPr>
              <a:t>Technologies</a:t>
            </a:r>
            <a:r>
              <a:rPr lang="en-US" sz="2800" dirty="0" smtClean="0">
                <a:latin typeface="+mn-lt"/>
              </a:rPr>
              <a:t>: python, Django + REST Framework.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ROOT HTTP service – </a:t>
            </a:r>
            <a:r>
              <a:rPr lang="en-US" sz="2800" dirty="0" smtClean="0">
                <a:latin typeface="+mn-lt"/>
              </a:rPr>
              <a:t>helper service for returning content of ROOT files in JSON format. Relies </a:t>
            </a:r>
            <a:r>
              <a:rPr lang="en-US" sz="2800" dirty="0">
                <a:latin typeface="+mn-lt"/>
              </a:rPr>
              <a:t>on </a:t>
            </a:r>
            <a:r>
              <a:rPr lang="en-US" sz="2800" dirty="0" smtClean="0">
                <a:latin typeface="+mn-lt"/>
              </a:rPr>
              <a:t>ROOT TBufferJSON.ConvertToJSON functionality. </a:t>
            </a:r>
            <a:r>
              <a:rPr lang="en-US" sz="2800" u="sng" dirty="0" smtClean="0">
                <a:latin typeface="+mn-lt"/>
              </a:rPr>
              <a:t>Technologies</a:t>
            </a:r>
            <a:r>
              <a:rPr lang="en-US" sz="2800" dirty="0" smtClean="0">
                <a:latin typeface="+mn-lt"/>
              </a:rPr>
              <a:t>: Flask + ROOT.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latin typeface="+mn-lt"/>
              </a:rPr>
              <a:t>User Clients</a:t>
            </a:r>
            <a:endParaRPr lang="ru-RU" sz="2800" b="1" dirty="0" smtClean="0">
              <a:latin typeface="+mn-lt"/>
            </a:endParaRPr>
          </a:p>
          <a:p>
            <a:pPr marL="971550" lvl="1" indent="-51435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Users can create any data handling client that use LHCbPR REST API: web applications, scripts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We created web frontend for visualizing regression tests' results. </a:t>
            </a:r>
            <a:r>
              <a:rPr lang="en-US" sz="2800" u="sng" dirty="0" smtClean="0">
                <a:latin typeface="+mn-lt"/>
              </a:rPr>
              <a:t>Technologies</a:t>
            </a:r>
            <a:r>
              <a:rPr lang="en-US" sz="2800" dirty="0" smtClean="0"/>
              <a:t>: </a:t>
            </a:r>
            <a:r>
              <a:rPr lang="en-US" sz="2800" dirty="0" smtClean="0">
                <a:latin typeface="+mn-lt"/>
              </a:rPr>
              <a:t>javascript, </a:t>
            </a:r>
            <a:r>
              <a:rPr lang="en-US" sz="2800" dirty="0">
                <a:latin typeface="+mn-lt"/>
              </a:rPr>
              <a:t>a</a:t>
            </a:r>
            <a:r>
              <a:rPr lang="en-US" sz="2800" dirty="0" smtClean="0">
                <a:latin typeface="+mn-lt"/>
              </a:rPr>
              <a:t>ngular 1.5 framework; nodejs and gulp for development.</a:t>
            </a:r>
            <a:endParaRPr lang="ru-RU" sz="2800" dirty="0" smtClean="0">
              <a:latin typeface="+mn-lt"/>
            </a:endParaRPr>
          </a:p>
        </p:txBody>
      </p:sp>
      <p:sp>
        <p:nvSpPr>
          <p:cNvPr id="102" name="Text Box 7"/>
          <p:cNvSpPr txBox="1">
            <a:spLocks noChangeArrowheads="1"/>
          </p:cNvSpPr>
          <p:nvPr/>
        </p:nvSpPr>
        <p:spPr bwMode="auto">
          <a:xfrm>
            <a:off x="10552112" y="6972569"/>
            <a:ext cx="19445605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LHCbPR Workflows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5" name="Text Box 7"/>
          <p:cNvSpPr txBox="1">
            <a:spLocks noChangeArrowheads="1"/>
          </p:cNvSpPr>
          <p:nvPr/>
        </p:nvSpPr>
        <p:spPr bwMode="auto">
          <a:xfrm>
            <a:off x="10490199" y="21422774"/>
            <a:ext cx="8610600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4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Deployment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521155" y="22871369"/>
            <a:ext cx="8548687" cy="130668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19504023" y="21387596"/>
            <a:ext cx="10493694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5000" b="1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 Web Application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022" y="22871369"/>
            <a:ext cx="10493695" cy="34791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38" y="26631900"/>
            <a:ext cx="7507627" cy="604146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82350" y="22805072"/>
            <a:ext cx="6756400" cy="82677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744200" y="31139069"/>
            <a:ext cx="79727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1" dirty="0" smtClean="0">
                <a:latin typeface="+mn-lt"/>
              </a:rPr>
              <a:t>Docker</a:t>
            </a:r>
            <a:r>
              <a:rPr lang="en-US" dirty="0" smtClean="0">
                <a:latin typeface="+mn-lt"/>
              </a:rPr>
              <a:t> is used to manage applications’ containers and </a:t>
            </a:r>
            <a:r>
              <a:rPr lang="en-US" b="1" dirty="0" smtClean="0">
                <a:latin typeface="+mn-lt"/>
              </a:rPr>
              <a:t>docker-compose</a:t>
            </a:r>
            <a:r>
              <a:rPr lang="en-US" dirty="0" smtClean="0">
                <a:latin typeface="+mn-lt"/>
              </a:rPr>
              <a:t> is used for orchestrate containers in different environments.</a:t>
            </a:r>
            <a:endParaRPr lang="ru-RU" dirty="0" smtClean="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The same applications’ images are used for </a:t>
            </a:r>
            <a:r>
              <a:rPr lang="en-US" b="1" dirty="0" smtClean="0">
                <a:latin typeface="+mn-lt"/>
              </a:rPr>
              <a:t>production</a:t>
            </a:r>
            <a:r>
              <a:rPr lang="en-US" dirty="0" smtClean="0">
                <a:latin typeface="+mn-lt"/>
              </a:rPr>
              <a:t> and </a:t>
            </a:r>
            <a:r>
              <a:rPr lang="en-US" b="1" dirty="0" smtClean="0">
                <a:latin typeface="+mn-lt"/>
              </a:rPr>
              <a:t>development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environments that </a:t>
            </a:r>
            <a:r>
              <a:rPr lang="en-US" dirty="0" smtClean="0">
                <a:latin typeface="+mn-lt"/>
              </a:rPr>
              <a:t>allow quickly </a:t>
            </a:r>
            <a:r>
              <a:rPr lang="en-US" dirty="0">
                <a:latin typeface="+mn-lt"/>
              </a:rPr>
              <a:t>test and deploy </a:t>
            </a:r>
            <a:r>
              <a:rPr lang="en-US" dirty="0" smtClean="0">
                <a:latin typeface="+mn-lt"/>
              </a:rPr>
              <a:t>new versions of services.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Images </a:t>
            </a:r>
            <a:r>
              <a:rPr lang="en-US" dirty="0">
                <a:latin typeface="+mn-lt"/>
              </a:rPr>
              <a:t>are p</a:t>
            </a:r>
            <a:r>
              <a:rPr lang="en-US" dirty="0" smtClean="0">
                <a:latin typeface="+mn-lt"/>
              </a:rPr>
              <a:t>ublicly accessible at the </a:t>
            </a:r>
            <a:r>
              <a:rPr lang="en-US" b="1" dirty="0" smtClean="0">
                <a:latin typeface="+mn-lt"/>
              </a:rPr>
              <a:t>Docker Hub </a:t>
            </a:r>
            <a:r>
              <a:rPr lang="en-US" dirty="0" smtClean="0">
                <a:latin typeface="+mn-lt"/>
              </a:rPr>
              <a:t>registry.</a:t>
            </a:r>
            <a:endParaRPr lang="ru-RU" dirty="0" smtClean="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Current infrastructure relies on </a:t>
            </a:r>
            <a:r>
              <a:rPr lang="en-US" b="1" dirty="0" smtClean="0">
                <a:latin typeface="+mn-lt"/>
              </a:rPr>
              <a:t>CERN services </a:t>
            </a:r>
            <a:r>
              <a:rPr lang="en-US" dirty="0" smtClean="0">
                <a:latin typeface="+mn-lt"/>
              </a:rPr>
              <a:t>like OpenStack Cloud, Database On Demand and</a:t>
            </a:r>
            <a:r>
              <a:rPr lang="ru-RU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Foreman for control virtual machines</a:t>
            </a:r>
            <a:endParaRPr lang="en-US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708228" y="32954704"/>
            <a:ext cx="100852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Web frontend is a javascript single-page application that is composed of </a:t>
            </a:r>
            <a:r>
              <a:rPr lang="en-US" b="1" dirty="0" smtClean="0">
                <a:latin typeface="+mn-lt"/>
              </a:rPr>
              <a:t>analysis modules </a:t>
            </a:r>
            <a:r>
              <a:rPr lang="en-US" dirty="0" smtClean="0">
                <a:latin typeface="+mn-lt"/>
              </a:rPr>
              <a:t>for presenting specific logic and views for inspecting test results.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Each analysis module is an </a:t>
            </a:r>
            <a:r>
              <a:rPr lang="en-US" b="1" dirty="0" smtClean="0">
                <a:latin typeface="+mn-lt"/>
              </a:rPr>
              <a:t>application extensions </a:t>
            </a:r>
            <a:r>
              <a:rPr lang="en-US" dirty="0" smtClean="0">
                <a:latin typeface="+mn-lt"/>
              </a:rPr>
              <a:t>and can be simply added or removed without  breaking the main application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Common </a:t>
            </a:r>
            <a:r>
              <a:rPr lang="en-US" b="1" dirty="0" smtClean="0">
                <a:latin typeface="+mn-lt"/>
              </a:rPr>
              <a:t>web components </a:t>
            </a:r>
            <a:r>
              <a:rPr lang="en-US" dirty="0" smtClean="0">
                <a:latin typeface="+mn-lt"/>
              </a:rPr>
              <a:t>are provided for building modules. For example, search jobs and draw histograms.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122" name="Text Box 7"/>
          <p:cNvSpPr txBox="1">
            <a:spLocks noChangeArrowheads="1"/>
          </p:cNvSpPr>
          <p:nvPr/>
        </p:nvSpPr>
        <p:spPr bwMode="auto">
          <a:xfrm>
            <a:off x="1095374" y="36233100"/>
            <a:ext cx="17974467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5000" b="1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 API Server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95375" y="37728049"/>
            <a:ext cx="18005424" cy="569386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ru-RU" sz="2800" dirty="0" smtClean="0">
              <a:latin typeface="+mn-lt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792" y="37908964"/>
            <a:ext cx="6172200" cy="5480979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7844408" y="37911336"/>
            <a:ext cx="108725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rovides access to the </a:t>
            </a:r>
            <a:r>
              <a:rPr lang="en-US" b="1" dirty="0" smtClean="0">
                <a:latin typeface="+mn-lt"/>
              </a:rPr>
              <a:t>application objects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C</a:t>
            </a:r>
            <a:r>
              <a:rPr lang="en-US" dirty="0" smtClean="0">
                <a:latin typeface="+mn-lt"/>
              </a:rPr>
              <a:t>ombines several sql queries into </a:t>
            </a:r>
            <a:r>
              <a:rPr lang="en-US" b="1" dirty="0" smtClean="0">
                <a:latin typeface="+mn-lt"/>
              </a:rPr>
              <a:t>one HTTP request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Output results in the desired format. Currently </a:t>
            </a:r>
            <a:r>
              <a:rPr lang="en-US" b="1" dirty="0" smtClean="0">
                <a:latin typeface="+mn-lt"/>
              </a:rPr>
              <a:t>JSON</a:t>
            </a:r>
            <a:r>
              <a:rPr lang="en-US" dirty="0" smtClean="0">
                <a:latin typeface="+mn-lt"/>
              </a:rPr>
              <a:t> and </a:t>
            </a:r>
            <a:r>
              <a:rPr lang="en-US" b="1" dirty="0" smtClean="0">
                <a:latin typeface="+mn-lt"/>
              </a:rPr>
              <a:t>JSONP</a:t>
            </a:r>
            <a:r>
              <a:rPr lang="en-US" dirty="0" smtClean="0">
                <a:latin typeface="+mn-lt"/>
              </a:rPr>
              <a:t> are supported.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Automatic </a:t>
            </a:r>
            <a:r>
              <a:rPr lang="en-US" b="1" dirty="0">
                <a:latin typeface="+mn-lt"/>
              </a:rPr>
              <a:t>Swagger/</a:t>
            </a:r>
            <a:r>
              <a:rPr lang="en-US" b="1" dirty="0" err="1">
                <a:latin typeface="+mn-lt"/>
              </a:rPr>
              <a:t>OpenAPI</a:t>
            </a:r>
            <a:r>
              <a:rPr lang="en-US" b="1" dirty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documentation </a:t>
            </a:r>
            <a:r>
              <a:rPr lang="en-US" dirty="0" smtClean="0">
                <a:latin typeface="+mn-lt"/>
              </a:rPr>
              <a:t>and test application generator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Includes </a:t>
            </a:r>
            <a:r>
              <a:rPr lang="en-US" b="1" dirty="0">
                <a:latin typeface="+mn-lt"/>
              </a:rPr>
              <a:t>CERN Single Sign-On</a:t>
            </a:r>
            <a:r>
              <a:rPr lang="en-US" dirty="0">
                <a:latin typeface="+mn-lt"/>
              </a:rPr>
              <a:t> for authentication</a:t>
            </a:r>
            <a:r>
              <a:rPr lang="ru-RU" dirty="0" smtClean="0">
                <a:latin typeface="+mn-lt"/>
              </a:rPr>
              <a:t> 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19504021" y="36219534"/>
            <a:ext cx="10493696" cy="717040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A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posterA0</Template>
  <TotalTime>1148</TotalTime>
  <Words>504</Words>
  <Application>Microsoft Macintosh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Arial</vt:lpstr>
      <vt:lpstr>posterA0</vt:lpstr>
      <vt:lpstr>PowerPoint Presentation</vt:lpstr>
    </vt:vector>
  </TitlesOfParts>
  <Company>CERN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NICE</dc:creator>
  <cp:lastModifiedBy>Alexander Mazurov</cp:lastModifiedBy>
  <cp:revision>75</cp:revision>
  <cp:lastPrinted>2016-09-25T15:03:44Z</cp:lastPrinted>
  <dcterms:created xsi:type="dcterms:W3CDTF">2009-03-17T17:52:49Z</dcterms:created>
  <dcterms:modified xsi:type="dcterms:W3CDTF">2016-09-25T22:53:12Z</dcterms:modified>
</cp:coreProperties>
</file>