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0784800" cy="43815000"/>
  <p:notesSz cx="29456063" cy="41748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0">
          <p15:clr>
            <a:srgbClr val="A4A3A4"/>
          </p15:clr>
        </p15:guide>
        <p15:guide id="2" orient="horz" pos="26832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orient="horz" pos="6096">
          <p15:clr>
            <a:srgbClr val="A4A3A4"/>
          </p15:clr>
        </p15:guide>
        <p15:guide id="6" orient="horz" pos="5568">
          <p15:clr>
            <a:srgbClr val="A4A3A4"/>
          </p15:clr>
        </p15:guide>
        <p15:guide id="7" pos="720">
          <p15:clr>
            <a:srgbClr val="A4A3A4"/>
          </p15:clr>
        </p15:guide>
        <p15:guide id="8" pos="6384">
          <p15:clr>
            <a:srgbClr val="A4A3A4"/>
          </p15:clr>
        </p15:guide>
        <p15:guide id="9" pos="6864">
          <p15:clr>
            <a:srgbClr val="A4A3A4"/>
          </p15:clr>
        </p15:guide>
        <p15:guide id="10" pos="12528">
          <p15:clr>
            <a:srgbClr val="A4A3A4"/>
          </p15:clr>
        </p15:guide>
        <p15:guide id="11" pos="13008">
          <p15:clr>
            <a:srgbClr val="A4A3A4"/>
          </p15:clr>
        </p15:guide>
        <p15:guide id="12" pos="18672">
          <p15:clr>
            <a:srgbClr val="A4A3A4"/>
          </p15:clr>
        </p15:guide>
        <p15:guide id="13" pos="18432">
          <p15:clr>
            <a:srgbClr val="A4A3A4"/>
          </p15:clr>
        </p15:guide>
        <p15:guide id="14" pos="7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DC8"/>
    <a:srgbClr val="FF7E79"/>
    <a:srgbClr val="E6BB2F"/>
    <a:srgbClr val="49C9CD"/>
    <a:srgbClr val="49C9CC"/>
    <a:srgbClr val="E6BA31"/>
    <a:srgbClr val="78C545"/>
    <a:srgbClr val="FFB500"/>
    <a:srgbClr val="FF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96" y="-9864"/>
      </p:cViewPr>
      <p:guideLst>
        <p:guide orient="horz" pos="5280"/>
        <p:guide orient="horz" pos="26832"/>
        <p:guide orient="horz" pos="3120"/>
        <p:guide orient="horz" pos="720"/>
        <p:guide orient="horz" pos="6096"/>
        <p:guide orient="horz" pos="5568"/>
        <p:guide pos="720"/>
        <p:guide pos="6384"/>
        <p:guide pos="6864"/>
        <p:guide pos="12528"/>
        <p:guide pos="13008"/>
        <p:guide pos="18672"/>
        <p:guide pos="18432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D73F5889-8107-427B-BC50-C58CD63C526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404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2719185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540554" y="0"/>
            <a:ext cx="13027698" cy="21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0350" y="3124200"/>
            <a:ext cx="10972800" cy="1561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4353" y="19989404"/>
            <a:ext cx="21624016" cy="1873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39665011"/>
            <a:ext cx="12719185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defTabSz="3780201" eaLnBrk="0" hangingPunct="0">
              <a:defRPr sz="5100"/>
            </a:lvl1pPr>
          </a:lstStyle>
          <a:p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540554" y="39665011"/>
            <a:ext cx="13027698" cy="21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118" tIns="188559" rIns="377118" bIns="188559" numCol="1" anchor="b" anchorCtr="0" compatLnSpc="1">
            <a:prstTxWarp prst="textNoShape">
              <a:avLst/>
            </a:prstTxWarp>
          </a:bodyPr>
          <a:lstStyle>
            <a:lvl1pPr algn="r" defTabSz="3780201" eaLnBrk="0" hangingPunct="0">
              <a:defRPr sz="5100"/>
            </a:lvl1pPr>
          </a:lstStyle>
          <a:p>
            <a:fld id="{05E1A22A-42EF-41CC-923A-3594D2A4918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872CA-5DD3-4983-BB0E-29EA35E95D17}" type="slidenum">
              <a:rPr lang="en-AU"/>
              <a:pPr/>
              <a:t>1</a:t>
            </a:fld>
            <a:endParaRPr lang="en-AU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7056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225" y="13611225"/>
            <a:ext cx="26168350" cy="939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038" y="24828500"/>
            <a:ext cx="21548725" cy="111966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0F81C-2A0B-4122-A51B-17DFB3ECFD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1296-41E7-4BA3-8F3B-E00356A783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34488" y="3895725"/>
            <a:ext cx="6542087" cy="35050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8225" y="3895725"/>
            <a:ext cx="19473863" cy="35050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CD0CE-2DC7-4C5D-8269-DA3DE53E0E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586D2-D542-4256-9279-97F790C8C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50" y="28155900"/>
            <a:ext cx="26166763" cy="8701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050" y="18570575"/>
            <a:ext cx="26166763" cy="95853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7E08C-7914-4DDF-B8C4-FC28994C31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8225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68600" y="12657138"/>
            <a:ext cx="13007975" cy="262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60CD0-343D-4444-BD8D-68B3D521AD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54188"/>
            <a:ext cx="27705050" cy="730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875" y="9807575"/>
            <a:ext cx="13601700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875" y="13895388"/>
            <a:ext cx="13601700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38463" y="9807575"/>
            <a:ext cx="13606462" cy="4087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38463" y="13895388"/>
            <a:ext cx="13606462" cy="25244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D2F59-66C2-40A6-8AA5-D1CD17A69F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F595F-2174-4DAB-AF0E-67D2216C14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EE587-B09D-4066-808B-9A3449C82B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75" y="1744663"/>
            <a:ext cx="10126663" cy="7424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6425" y="1744663"/>
            <a:ext cx="17208500" cy="37395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875" y="9169400"/>
            <a:ext cx="10126663" cy="29970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C5D14-0F09-4F6F-8734-9B44946270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088" y="30670500"/>
            <a:ext cx="18470562" cy="3621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34088" y="3914775"/>
            <a:ext cx="18470562" cy="2628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4088" y="34291588"/>
            <a:ext cx="18470562" cy="51419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FE829-8E40-4881-8A24-BBFAB73710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08225" y="3895725"/>
            <a:ext cx="26168350" cy="730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225" y="12657138"/>
            <a:ext cx="26168350" cy="262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0822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18775" y="39919275"/>
            <a:ext cx="974725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5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63075" y="39919275"/>
            <a:ext cx="641350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5818" tIns="212909" rIns="425818" bIns="21290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500"/>
            </a:lvl1pPr>
          </a:lstStyle>
          <a:p>
            <a:fld id="{3663514D-B2AF-4725-BAF0-5194A43626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430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08966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0650200" y="8382000"/>
            <a:ext cx="8991600" cy="3421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2pPr>
      <a:lvl3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3pPr>
      <a:lvl4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4pPr>
      <a:lvl5pPr algn="ctr" defTabSz="4257675" rtl="0" fontAlgn="base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5pPr>
      <a:lvl6pPr marL="4572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6pPr>
      <a:lvl7pPr marL="9144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7pPr>
      <a:lvl8pPr marL="13716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8pPr>
      <a:lvl9pPr marL="1828800" algn="ctr" defTabSz="4257675" rtl="0" eaLnBrk="1" fontAlgn="base" hangingPunct="1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Arial" charset="0"/>
        </a:defRPr>
      </a:lvl9pPr>
    </p:titleStyle>
    <p:bodyStyle>
      <a:lvl1pPr marL="1597025" indent="-1597025" algn="l" defTabSz="4257675" rtl="0" fontAlgn="base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59163" indent="-1330325" algn="l" defTabSz="4257675" rtl="0" fontAlgn="base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22888" indent="-1065213" algn="l" defTabSz="4257675" rtl="0" fontAlgn="base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51725" indent="-1063625" algn="l" defTabSz="4257675" rtl="0" fontAlgn="base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580563" indent="-1063625" algn="l" defTabSz="4257675" rtl="0" fontAlgn="base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377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4949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521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09363" indent="-1063625" algn="l" defTabSz="4257675" rtl="0" eaLnBrk="1" fontAlgn="base" hangingPunct="1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443" y="8076482"/>
            <a:ext cx="19119058" cy="12323051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 bwMode="auto">
          <a:xfrm>
            <a:off x="19391309" y="22202552"/>
            <a:ext cx="10493696" cy="13061747"/>
          </a:xfrm>
          <a:prstGeom prst="rect">
            <a:avLst/>
          </a:prstGeom>
          <a:solidFill>
            <a:srgbClr val="E6BB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0"/>
            <a:ext cx="30784800" cy="3314700"/>
          </a:xfrm>
          <a:prstGeom prst="rect">
            <a:avLst/>
          </a:prstGeom>
          <a:solidFill>
            <a:schemeClr val="hlink">
              <a:alpha val="50195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38866" tIns="251999" rIns="538866" bIns="538866"/>
          <a:lstStyle/>
          <a:p>
            <a:pPr algn="ctr" defTabSz="911225" eaLnBrk="0" hangingPunct="0"/>
            <a:r>
              <a:rPr lang="en-US" sz="9600" b="1" dirty="0">
                <a:latin typeface="+mj-lt"/>
              </a:rPr>
              <a:t>Microservices f</a:t>
            </a:r>
            <a:r>
              <a:rPr lang="en-US" sz="9600" b="1" dirty="0" smtClean="0">
                <a:latin typeface="+mj-lt"/>
              </a:rPr>
              <a:t>or </a:t>
            </a:r>
            <a:r>
              <a:rPr lang="en-US" sz="9600" b="1" dirty="0">
                <a:latin typeface="+mj-lt"/>
              </a:rPr>
              <a:t>S</a:t>
            </a:r>
            <a:r>
              <a:rPr lang="en-US" sz="9600" b="1" dirty="0" smtClean="0">
                <a:latin typeface="+mj-lt"/>
              </a:rPr>
              <a:t>ystematic </a:t>
            </a:r>
            <a:r>
              <a:rPr lang="en-US" sz="9600" b="1" dirty="0">
                <a:latin typeface="+mj-lt"/>
              </a:rPr>
              <a:t>P</a:t>
            </a:r>
            <a:r>
              <a:rPr lang="en-US" sz="9600" b="1" dirty="0" smtClean="0">
                <a:latin typeface="+mj-lt"/>
              </a:rPr>
              <a:t>rofiling </a:t>
            </a:r>
            <a:r>
              <a:rPr lang="en-US" sz="9600" b="1" dirty="0">
                <a:latin typeface="+mj-lt"/>
              </a:rPr>
              <a:t>a</a:t>
            </a:r>
            <a:r>
              <a:rPr lang="en-US" sz="9600" b="1" dirty="0" smtClean="0">
                <a:latin typeface="+mj-lt"/>
              </a:rPr>
              <a:t>nd </a:t>
            </a:r>
            <a:r>
              <a:rPr lang="en-US" sz="9600" b="1" dirty="0">
                <a:latin typeface="+mj-lt"/>
              </a:rPr>
              <a:t>M</a:t>
            </a:r>
            <a:r>
              <a:rPr lang="en-US" sz="9600" b="1" dirty="0" smtClean="0">
                <a:latin typeface="+mj-lt"/>
              </a:rPr>
              <a:t>onitoring </a:t>
            </a:r>
            <a:r>
              <a:rPr lang="en-US" sz="9600" b="1" dirty="0">
                <a:latin typeface="+mj-lt"/>
              </a:rPr>
              <a:t>of the R</a:t>
            </a:r>
            <a:r>
              <a:rPr lang="en-US" sz="9600" b="1" dirty="0" smtClean="0">
                <a:latin typeface="+mj-lt"/>
              </a:rPr>
              <a:t>efactoring</a:t>
            </a:r>
            <a:endParaRPr lang="en-GB" sz="9600" b="1" dirty="0">
              <a:latin typeface="+mj-lt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3319780"/>
            <a:ext cx="30861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360000" rIns="360000" bIns="360000"/>
          <a:lstStyle/>
          <a:p>
            <a:pPr algn="ctr" eaLnBrk="0" hangingPunct="0">
              <a:spcBef>
                <a:spcPct val="20000"/>
              </a:spcBef>
            </a:pPr>
            <a:r>
              <a:rPr lang="en-GB" sz="5600" b="1" dirty="0" smtClean="0">
                <a:latin typeface="Arial" charset="0"/>
              </a:rPr>
              <a:t>Alexander Mazurov*, </a:t>
            </a:r>
            <a:r>
              <a:rPr lang="en-GB" sz="6000" b="1" dirty="0" smtClean="0">
                <a:latin typeface="+mn-lt"/>
              </a:rPr>
              <a:t>Ben Couturier** </a:t>
            </a:r>
            <a:r>
              <a:rPr lang="en-GB" sz="5600" b="1" dirty="0" smtClean="0">
                <a:latin typeface="Arial" charset="0"/>
              </a:rPr>
              <a:t/>
            </a:r>
            <a:br>
              <a:rPr lang="en-GB" sz="5600" b="1" dirty="0" smtClean="0">
                <a:latin typeface="Arial" charset="0"/>
              </a:rPr>
            </a:br>
            <a:r>
              <a:rPr lang="en-GB" sz="2800" b="1" dirty="0" smtClean="0">
                <a:latin typeface="Arial" charset="0"/>
              </a:rPr>
              <a:t>* Corresponding author: alexander.mazurov@cern.ch, University of Birmingham</a:t>
            </a:r>
          </a:p>
          <a:p>
            <a:pPr eaLnBrk="0" hangingPunct="0">
              <a:spcBef>
                <a:spcPct val="20000"/>
              </a:spcBef>
            </a:pPr>
            <a:r>
              <a:rPr lang="en-GB" sz="2800" b="1" dirty="0" smtClean="0">
                <a:latin typeface="Arial" charset="0"/>
              </a:rPr>
              <a:t>                                                                                    ** CERN              </a:t>
            </a:r>
            <a:endParaRPr lang="en-GB" sz="5000" dirty="0">
              <a:latin typeface="Arial" charset="0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30784800" cy="43815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/>
          </a:p>
        </p:txBody>
      </p:sp>
      <p:pic>
        <p:nvPicPr>
          <p:cNvPr id="206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465712"/>
            <a:ext cx="2509838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809472"/>
            <a:ext cx="4692648" cy="1173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3800" y="3373557"/>
            <a:ext cx="3733800" cy="2489200"/>
          </a:xfrm>
          <a:prstGeom prst="rect">
            <a:avLst/>
          </a:prstGeom>
        </p:spPr>
      </p:pic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1030288" y="6298403"/>
            <a:ext cx="8991600" cy="14970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1. 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LHCbPR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0288" y="7781878"/>
            <a:ext cx="8991600" cy="134498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erformance and </a:t>
            </a:r>
            <a:r>
              <a:rPr lang="en-US" sz="2800" b="1" dirty="0" smtClean="0">
                <a:latin typeface="+mn-lt"/>
              </a:rPr>
              <a:t>R</a:t>
            </a:r>
            <a:r>
              <a:rPr lang="en-US" sz="2800" dirty="0" smtClean="0">
                <a:latin typeface="+mn-lt"/>
              </a:rPr>
              <a:t>egression Tests (LHCbPR) -  systematize </a:t>
            </a:r>
            <a:r>
              <a:rPr lang="en-US" sz="2800" dirty="0">
                <a:latin typeface="+mn-lt"/>
              </a:rPr>
              <a:t>profiling </a:t>
            </a:r>
            <a:r>
              <a:rPr lang="en-US" sz="2800" dirty="0" smtClean="0">
                <a:latin typeface="+mn-lt"/>
              </a:rPr>
              <a:t>that helps </a:t>
            </a:r>
            <a:r>
              <a:rPr lang="en-US" sz="2800" dirty="0">
                <a:latin typeface="+mn-lt"/>
              </a:rPr>
              <a:t>developers to evaluate how their recent </a:t>
            </a:r>
            <a:r>
              <a:rPr lang="en-US" sz="2800" b="1" dirty="0" smtClean="0">
                <a:latin typeface="+mn-lt"/>
              </a:rPr>
              <a:t>code changes </a:t>
            </a:r>
            <a:r>
              <a:rPr lang="en-US" sz="2800" dirty="0">
                <a:latin typeface="+mn-lt"/>
              </a:rPr>
              <a:t>behave in </a:t>
            </a:r>
            <a:r>
              <a:rPr lang="en-US" sz="2800" dirty="0" smtClean="0">
                <a:latin typeface="+mn-lt"/>
              </a:rPr>
              <a:t>provided test cases for </a:t>
            </a:r>
            <a:r>
              <a:rPr lang="en-US" sz="2800" b="1" dirty="0" smtClean="0">
                <a:latin typeface="+mn-lt"/>
              </a:rPr>
              <a:t>different setup environments</a:t>
            </a:r>
            <a:r>
              <a:rPr lang="en-US" sz="2800" dirty="0" smtClean="0">
                <a:latin typeface="+mn-lt"/>
              </a:rPr>
              <a:t>.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Main use </a:t>
            </a:r>
            <a:r>
              <a:rPr lang="en-US" sz="2800" b="1" dirty="0" smtClean="0">
                <a:latin typeface="+mn-lt"/>
              </a:rPr>
              <a:t>cases</a:t>
            </a:r>
          </a:p>
          <a:p>
            <a:endParaRPr lang="en-US" sz="2800" b="1" dirty="0" smtClean="0">
              <a:latin typeface="+mn-lt"/>
            </a:endParaRP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Physics performance</a:t>
            </a:r>
          </a:p>
          <a:p>
            <a:pPr marL="1357200" lvl="2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Histogram comparison</a:t>
            </a:r>
          </a:p>
          <a:p>
            <a:pPr marL="1357200" lvl="2" indent="-457200">
              <a:buFont typeface="Arial" charset="0"/>
              <a:buChar char="•"/>
            </a:pPr>
            <a:r>
              <a:rPr lang="en-US" sz="2800" dirty="0">
                <a:latin typeface="+mn-lt"/>
              </a:rPr>
              <a:t>Trend analysis for selected attribute</a:t>
            </a:r>
            <a:r>
              <a:rPr lang="en-US" sz="2800" dirty="0" smtClean="0">
                <a:latin typeface="+mn-lt"/>
              </a:rPr>
              <a:t>.</a:t>
            </a:r>
            <a:endParaRPr lang="en-US" sz="2800" dirty="0" smtClean="0">
              <a:latin typeface="+mn-lt"/>
            </a:endParaRP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Monitor </a:t>
            </a:r>
            <a:r>
              <a:rPr lang="en-US" sz="2800" dirty="0">
                <a:latin typeface="+mn-lt"/>
              </a:rPr>
              <a:t>regression in memory and CPU consumption</a:t>
            </a:r>
          </a:p>
          <a:p>
            <a:endParaRPr lang="en-US" sz="2800" dirty="0" smtClean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Possible setup environments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Versions of </a:t>
            </a:r>
            <a:r>
              <a:rPr lang="en-US" sz="2800" dirty="0" smtClean="0">
                <a:latin typeface="+mn-lt"/>
              </a:rPr>
              <a:t>application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Compiler versions</a:t>
            </a:r>
            <a:endParaRPr lang="en-US" sz="2800" dirty="0" smtClean="0">
              <a:latin typeface="+mn-lt"/>
            </a:endParaRP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Operating Systems (SLC6, CentOS7)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Architecture (x86_64, x86)</a:t>
            </a:r>
          </a:p>
          <a:p>
            <a:pPr marL="900000" indent="-457200"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Build system (CMT or CMake)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+mn-lt"/>
            </a:endParaRPr>
          </a:p>
          <a:p>
            <a:r>
              <a:rPr lang="en-US" sz="2800" b="1" dirty="0" smtClean="0">
                <a:latin typeface="+mn-lt"/>
              </a:rPr>
              <a:t>Example of regression tests matrix</a:t>
            </a: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1030287" y="20748876"/>
            <a:ext cx="8991601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3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Components 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5002"/>
              </p:ext>
            </p:extLst>
          </p:nvPr>
        </p:nvGraphicFramePr>
        <p:xfrm>
          <a:off x="1031907" y="16843342"/>
          <a:ext cx="8989981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12046"/>
                <a:gridCol w="2559454"/>
                <a:gridCol w="2818481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Geant</a:t>
                      </a:r>
                      <a:r>
                        <a:rPr lang="en-US" sz="2800" baseline="0" dirty="0" smtClean="0"/>
                        <a:t> v96r4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Geant v10r2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CMT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SLC6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CentOS7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X86_64 optimized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X86_64 debug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10439400" y="6298672"/>
            <a:ext cx="19445605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LHCbPR Workflows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10377487" y="20748877"/>
            <a:ext cx="8610600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4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Deployment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408443" y="22197472"/>
            <a:ext cx="8548687" cy="130668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19391311" y="20713699"/>
            <a:ext cx="10493694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5000" b="1" dirty="0" smtClean="0">
                <a:solidFill>
                  <a:schemeClr val="bg1"/>
                </a:solidFill>
                <a:latin typeface="Arial" charset="0"/>
              </a:rPr>
              <a:t>5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Web Application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310" y="22197472"/>
            <a:ext cx="10493695" cy="34791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333" y="25958003"/>
            <a:ext cx="7507627" cy="60414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631488" y="30465172"/>
            <a:ext cx="7972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0" indent="-342900">
              <a:buFont typeface="Arial" charset="0"/>
              <a:buChar char="•"/>
            </a:pPr>
            <a:r>
              <a:rPr lang="en-US" b="1" dirty="0" smtClean="0">
                <a:latin typeface="+mn-lt"/>
              </a:rPr>
              <a:t>Docker</a:t>
            </a:r>
            <a:r>
              <a:rPr lang="en-US" dirty="0" smtClean="0">
                <a:latin typeface="+mn-lt"/>
              </a:rPr>
              <a:t> is used to manage applications’ containers and </a:t>
            </a:r>
            <a:r>
              <a:rPr lang="en-US" b="1" dirty="0" smtClean="0">
                <a:latin typeface="+mn-lt"/>
              </a:rPr>
              <a:t>docker-compose</a:t>
            </a:r>
            <a:r>
              <a:rPr lang="en-US" dirty="0" smtClean="0">
                <a:latin typeface="+mn-lt"/>
              </a:rPr>
              <a:t> is used for orchestrate containers in different environments.</a:t>
            </a:r>
            <a:endParaRPr lang="ru-RU" dirty="0" smtClean="0">
              <a:latin typeface="+mn-lt"/>
            </a:endParaRP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The same applications’ images are used for </a:t>
            </a:r>
            <a:r>
              <a:rPr lang="en-US" b="1" dirty="0" smtClean="0">
                <a:latin typeface="+mn-lt"/>
              </a:rPr>
              <a:t>production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development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environments that </a:t>
            </a:r>
            <a:r>
              <a:rPr lang="en-US" dirty="0" smtClean="0">
                <a:latin typeface="+mn-lt"/>
              </a:rPr>
              <a:t>allow quickly </a:t>
            </a:r>
            <a:r>
              <a:rPr lang="en-US" dirty="0">
                <a:latin typeface="+mn-lt"/>
              </a:rPr>
              <a:t>test and deploy </a:t>
            </a:r>
            <a:r>
              <a:rPr lang="en-US" dirty="0" smtClean="0">
                <a:latin typeface="+mn-lt"/>
              </a:rPr>
              <a:t>new versions of services.</a:t>
            </a: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Images </a:t>
            </a:r>
            <a:r>
              <a:rPr lang="en-US" dirty="0">
                <a:latin typeface="+mn-lt"/>
              </a:rPr>
              <a:t>are p</a:t>
            </a:r>
            <a:r>
              <a:rPr lang="en-US" dirty="0" smtClean="0">
                <a:latin typeface="+mn-lt"/>
              </a:rPr>
              <a:t>ublicly accessible at the </a:t>
            </a:r>
            <a:r>
              <a:rPr lang="en-US" b="1" dirty="0" smtClean="0">
                <a:latin typeface="+mn-lt"/>
              </a:rPr>
              <a:t>Docker Hub </a:t>
            </a:r>
            <a:r>
              <a:rPr lang="en-US" dirty="0" smtClean="0">
                <a:latin typeface="+mn-lt"/>
              </a:rPr>
              <a:t>registry.</a:t>
            </a:r>
            <a:endParaRPr lang="ru-RU" dirty="0" smtClean="0">
              <a:latin typeface="+mn-lt"/>
            </a:endParaRP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Current infrastructure relies on </a:t>
            </a:r>
            <a:r>
              <a:rPr lang="en-US" b="1" dirty="0" smtClean="0">
                <a:latin typeface="+mn-lt"/>
              </a:rPr>
              <a:t>CERN services </a:t>
            </a:r>
            <a:r>
              <a:rPr lang="en-US" dirty="0" smtClean="0">
                <a:latin typeface="+mn-lt"/>
              </a:rPr>
              <a:t>like OpenStack Cloud, Database On Demand and</a:t>
            </a:r>
            <a:r>
              <a:rPr lang="ru-RU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Foreman for control virtual machines</a:t>
            </a:r>
            <a:endParaRPr 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426125" y="32280807"/>
            <a:ext cx="10458879" cy="3046988"/>
          </a:xfrm>
          <a:prstGeom prst="rect">
            <a:avLst/>
          </a:prstGeom>
          <a:solidFill>
            <a:srgbClr val="E6BB2F"/>
          </a:solidFill>
        </p:spPr>
        <p:txBody>
          <a:bodyPr wrap="square" rtlCol="0">
            <a:spAutoFit/>
          </a:bodyPr>
          <a:lstStyle/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Web frontend is a javascript single-page application that is composed of </a:t>
            </a:r>
            <a:r>
              <a:rPr lang="en-US" b="1" dirty="0" smtClean="0">
                <a:latin typeface="+mn-lt"/>
              </a:rPr>
              <a:t>analysis modules </a:t>
            </a:r>
            <a:r>
              <a:rPr lang="en-US" dirty="0" smtClean="0">
                <a:latin typeface="+mn-lt"/>
              </a:rPr>
              <a:t>for presenting specific logic and views for inspecting test results.</a:t>
            </a: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Each analysis module is an </a:t>
            </a:r>
            <a:r>
              <a:rPr lang="en-US" b="1" dirty="0" smtClean="0">
                <a:latin typeface="+mn-lt"/>
              </a:rPr>
              <a:t>application </a:t>
            </a:r>
            <a:r>
              <a:rPr lang="en-US" b="1" dirty="0" smtClean="0">
                <a:latin typeface="+mn-lt"/>
              </a:rPr>
              <a:t>extension </a:t>
            </a:r>
            <a:r>
              <a:rPr lang="en-US" dirty="0" smtClean="0">
                <a:latin typeface="+mn-lt"/>
              </a:rPr>
              <a:t>and can be simply added or removed without  breaking the main application</a:t>
            </a:r>
          </a:p>
          <a:p>
            <a:pPr marL="9000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Common </a:t>
            </a:r>
            <a:r>
              <a:rPr lang="en-US" b="1" dirty="0" smtClean="0">
                <a:latin typeface="+mn-lt"/>
              </a:rPr>
              <a:t>web components </a:t>
            </a:r>
            <a:r>
              <a:rPr lang="en-US" dirty="0" smtClean="0">
                <a:latin typeface="+mn-lt"/>
              </a:rPr>
              <a:t>are provided for building modules. For example, search jobs and draw histograms.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982662" y="35559203"/>
            <a:ext cx="17974467" cy="149647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360000" tIns="360000" rIns="360000" bIns="3600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 charset="0"/>
              </a:rPr>
              <a:t>6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. 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API </a:t>
            </a:r>
            <a:r>
              <a:rPr lang="en-US" sz="5000" b="1" dirty="0" smtClean="0">
                <a:solidFill>
                  <a:schemeClr val="bg1"/>
                </a:solidFill>
                <a:latin typeface="Arial" charset="0"/>
              </a:rPr>
              <a:t>Service</a:t>
            </a:r>
            <a:endParaRPr lang="en-US" sz="5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82663" y="37054152"/>
            <a:ext cx="17974466" cy="5940000"/>
          </a:xfrm>
          <a:prstGeom prst="rect">
            <a:avLst/>
          </a:prstGeom>
          <a:solidFill>
            <a:srgbClr val="49C9CD"/>
          </a:solidFill>
        </p:spPr>
        <p:txBody>
          <a:bodyPr wrap="square" rtlCol="0" anchor="t">
            <a:spAutoFit/>
          </a:bodyPr>
          <a:lstStyle/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endParaRPr lang="ru-RU" sz="2800" dirty="0" smtClean="0">
              <a:latin typeface="+mn-l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80" y="37235067"/>
            <a:ext cx="6172200" cy="5480979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7731696" y="37237439"/>
            <a:ext cx="10872529" cy="27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Provides </a:t>
            </a:r>
            <a:r>
              <a:rPr lang="en-US" dirty="0" smtClean="0">
                <a:latin typeface="+mn-lt"/>
              </a:rPr>
              <a:t>access to the </a:t>
            </a:r>
            <a:r>
              <a:rPr lang="en-US" b="1" dirty="0" smtClean="0">
                <a:latin typeface="+mn-lt"/>
              </a:rPr>
              <a:t>application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ombines several sql queries into </a:t>
            </a:r>
            <a:r>
              <a:rPr lang="en-US" b="1" dirty="0" smtClean="0">
                <a:latin typeface="+mn-lt"/>
              </a:rPr>
              <a:t>one HTTP request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Output results in the desired format. Currently </a:t>
            </a:r>
            <a:r>
              <a:rPr lang="en-US" b="1" dirty="0" smtClean="0">
                <a:latin typeface="+mn-lt"/>
              </a:rPr>
              <a:t>JSON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JSONP</a:t>
            </a:r>
            <a:r>
              <a:rPr lang="en-US" dirty="0" smtClean="0">
                <a:latin typeface="+mn-lt"/>
              </a:rPr>
              <a:t> are supported.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Automatic </a:t>
            </a:r>
            <a:r>
              <a:rPr lang="en-US" b="1" dirty="0">
                <a:latin typeface="+mn-lt"/>
              </a:rPr>
              <a:t>Swagger/</a:t>
            </a:r>
            <a:r>
              <a:rPr lang="en-US" b="1" dirty="0" err="1">
                <a:latin typeface="+mn-lt"/>
              </a:rPr>
              <a:t>OpenAPI</a:t>
            </a: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documentation </a:t>
            </a:r>
            <a:r>
              <a:rPr lang="en-US" dirty="0" smtClean="0">
                <a:latin typeface="+mn-lt"/>
              </a:rPr>
              <a:t>and test application generator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+mn-lt"/>
              </a:rPr>
              <a:t>Includes </a:t>
            </a:r>
            <a:r>
              <a:rPr lang="en-US" b="1" dirty="0">
                <a:latin typeface="+mn-lt"/>
              </a:rPr>
              <a:t>CERN Single Sign-On</a:t>
            </a:r>
            <a:r>
              <a:rPr lang="en-US" dirty="0">
                <a:latin typeface="+mn-lt"/>
              </a:rPr>
              <a:t> for authentication</a:t>
            </a:r>
            <a:r>
              <a:rPr lang="ru-RU" dirty="0" smtClean="0">
                <a:latin typeface="+mn-lt"/>
              </a:rPr>
              <a:t> 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9391309" y="35545637"/>
            <a:ext cx="10493696" cy="7469263"/>
          </a:xfrm>
          <a:prstGeom prst="rect">
            <a:avLst/>
          </a:prstGeom>
          <a:solidFill>
            <a:srgbClr val="FECD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>
                <a:latin typeface="+mn-lt"/>
              </a:rPr>
              <a:t>LHCbPR </a:t>
            </a:r>
            <a:r>
              <a:rPr lang="en-US" sz="2800" dirty="0" smtClean="0">
                <a:latin typeface="+mn-lt"/>
              </a:rPr>
              <a:t>not coupled to the LHCb software stack and can be adapted for other experiments and projects</a:t>
            </a:r>
          </a:p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are working on extending repository of web components and  analysis modules for web frontend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9000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>
                <a:latin typeface="+mn-lt"/>
              </a:rPr>
              <a:t>Easy to develop new clients for API service.</a:t>
            </a:r>
            <a:endParaRPr lang="ru-RU" sz="2800" dirty="0">
              <a:latin typeface="+mn-lt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endParaRPr lang="en-US" sz="2800" dirty="0">
              <a:latin typeface="+mn-lt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Resources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API service</a:t>
            </a:r>
            <a:r>
              <a:rPr lang="en-US" sz="2800" dirty="0" smtClean="0">
                <a:latin typeface="+mn-lt"/>
              </a:rPr>
              <a:t>: https</a:t>
            </a:r>
            <a:r>
              <a:rPr lang="en-US" sz="2800" dirty="0">
                <a:latin typeface="+mn-lt"/>
              </a:rPr>
              <a:t>://</a:t>
            </a:r>
            <a:r>
              <a:rPr lang="en-US" sz="2800" dirty="0" err="1" smtClean="0">
                <a:latin typeface="+mn-lt"/>
              </a:rPr>
              <a:t>gitlab.cern.ch</a:t>
            </a:r>
            <a:r>
              <a:rPr lang="en-US" sz="2800" dirty="0" smtClean="0">
                <a:latin typeface="+mn-lt"/>
              </a:rPr>
              <a:t>/</a:t>
            </a:r>
            <a:r>
              <a:rPr lang="en-US" sz="2800" dirty="0" err="1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-core/LHCbPR2BE</a:t>
            </a: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ROOT </a:t>
            </a:r>
            <a:r>
              <a:rPr lang="en-US" sz="2800" b="1" dirty="0">
                <a:latin typeface="+mn-lt"/>
              </a:rPr>
              <a:t>HTTP service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>
                <a:latin typeface="+mn-lt"/>
              </a:rPr>
              <a:t>gitlab.cern.ch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lhcb</a:t>
            </a:r>
            <a:r>
              <a:rPr lang="en-US" sz="2800" dirty="0">
                <a:latin typeface="+mn-lt"/>
              </a:rPr>
              <a:t>-core/LHCbPR2ROOT</a:t>
            </a:r>
            <a:endParaRPr lang="en-US" sz="2800" dirty="0" smtClean="0">
              <a:latin typeface="+mn-lt"/>
            </a:endParaRP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Web application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 smtClean="0">
                <a:latin typeface="+mn-lt"/>
              </a:rPr>
              <a:t>gitlab.cern.ch</a:t>
            </a:r>
            <a:r>
              <a:rPr lang="en-US" sz="2800" dirty="0" smtClean="0">
                <a:latin typeface="+mn-lt"/>
              </a:rPr>
              <a:t>/</a:t>
            </a:r>
            <a:r>
              <a:rPr lang="en-US" sz="2800" dirty="0" err="1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-core/LHCbPR2FE</a:t>
            </a: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Tests’ output </a:t>
            </a:r>
            <a:r>
              <a:rPr lang="en-US" sz="2800" b="1" dirty="0">
                <a:latin typeface="+mn-lt"/>
              </a:rPr>
              <a:t>handlers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 smtClean="0">
                <a:latin typeface="+mn-lt"/>
              </a:rPr>
              <a:t>gitlab.cern.ch</a:t>
            </a:r>
            <a:r>
              <a:rPr lang="en-US" sz="2800" dirty="0" smtClean="0">
                <a:latin typeface="+mn-lt"/>
              </a:rPr>
              <a:t>/</a:t>
            </a:r>
            <a:r>
              <a:rPr lang="en-US" sz="2800" dirty="0" err="1" smtClean="0">
                <a:latin typeface="+mn-lt"/>
              </a:rPr>
              <a:t>lhcb</a:t>
            </a:r>
            <a:r>
              <a:rPr lang="en-US" sz="2800" dirty="0" smtClean="0">
                <a:latin typeface="+mn-lt"/>
              </a:rPr>
              <a:t>-core/LHCbPR2HD</a:t>
            </a:r>
          </a:p>
          <a:p>
            <a:pPr marL="900000" indent="-457200" eaLnBrk="0" hangingPunct="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Proxy server and </a:t>
            </a:r>
            <a:r>
              <a:rPr lang="en-US" sz="2800" b="1" dirty="0">
                <a:latin typeface="+mn-lt"/>
              </a:rPr>
              <a:t>project builder</a:t>
            </a:r>
            <a:r>
              <a:rPr lang="en-US" sz="2800" dirty="0">
                <a:latin typeface="+mn-lt"/>
              </a:rPr>
              <a:t>: https://</a:t>
            </a:r>
            <a:r>
              <a:rPr lang="en-US" sz="2800" dirty="0" err="1">
                <a:latin typeface="+mn-lt"/>
              </a:rPr>
              <a:t>gitlab.cern.ch</a:t>
            </a:r>
            <a:r>
              <a:rPr lang="en-US" sz="2800" dirty="0">
                <a:latin typeface="+mn-lt"/>
              </a:rPr>
              <a:t>/</a:t>
            </a:r>
            <a:r>
              <a:rPr lang="en-US" sz="2800" dirty="0" err="1">
                <a:latin typeface="+mn-lt"/>
              </a:rPr>
              <a:t>amazurov</a:t>
            </a:r>
            <a:r>
              <a:rPr lang="en-US" sz="2800" dirty="0">
                <a:latin typeface="+mn-lt"/>
              </a:rPr>
              <a:t>/LHCbPR2</a:t>
            </a:r>
            <a:endParaRPr lang="en-US" sz="2800" dirty="0" smtClean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lang="en-US" dirty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 eaLnBrk="0" hangingPunct="0">
              <a:buFont typeface="Arial" charset="0"/>
              <a:buChar char="•"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0287" y="22240202"/>
            <a:ext cx="8991601" cy="4832092"/>
          </a:xfrm>
          <a:prstGeom prst="rect">
            <a:avLst/>
          </a:prstGeom>
          <a:solidFill>
            <a:srgbClr val="78C545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n-lt"/>
              </a:rPr>
              <a:t>Build and Test Services 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Continuous Integration (CI) Service </a:t>
            </a:r>
            <a:r>
              <a:rPr lang="en-US" sz="2800" dirty="0">
                <a:latin typeface="+mn-lt"/>
              </a:rPr>
              <a:t>– schedule and initiate test runs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Artifacts Storage</a:t>
            </a:r>
            <a:r>
              <a:rPr lang="en-US" sz="2800" dirty="0" smtClean="0">
                <a:latin typeface="+mn-lt"/>
              </a:rPr>
              <a:t>– store projects builds for different  configurations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 smtClean="0">
                <a:latin typeface="+mn-lt"/>
              </a:rPr>
              <a:t>Test </a:t>
            </a:r>
            <a:r>
              <a:rPr lang="en-US" sz="2800" b="1" dirty="0">
                <a:latin typeface="+mn-lt"/>
              </a:rPr>
              <a:t>service </a:t>
            </a:r>
            <a:r>
              <a:rPr lang="en-US" sz="2800" dirty="0">
                <a:latin typeface="+mn-lt"/>
              </a:rPr>
              <a:t>– read LHCbPR configuration for tests, download the corresponding builds, execute tests and transfer it to the Storage Element</a:t>
            </a:r>
          </a:p>
          <a:p>
            <a:pPr marL="900000" lvl="1" indent="-442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Storage Element </a:t>
            </a:r>
            <a:r>
              <a:rPr lang="en-US" sz="2800" dirty="0">
                <a:latin typeface="+mn-lt"/>
              </a:rPr>
              <a:t>– virtual storage for jobs output with the interface to quite diverse real storage systems like grid storage.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0286" y="27072294"/>
            <a:ext cx="8991601" cy="5262979"/>
          </a:xfrm>
          <a:prstGeom prst="rect">
            <a:avLst/>
          </a:prstGeom>
          <a:solidFill>
            <a:srgbClr val="49C9CC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>
                <a:latin typeface="+mn-lt"/>
              </a:rPr>
              <a:t>LHCbPR v2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Database – </a:t>
            </a:r>
            <a:r>
              <a:rPr lang="en-US" sz="2800" dirty="0">
                <a:latin typeface="+mn-lt"/>
              </a:rPr>
              <a:t>relational database for job descriptions and job outputs.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We use </a:t>
            </a:r>
            <a:r>
              <a:rPr lang="en-US" sz="2800" b="1" dirty="0">
                <a:latin typeface="+mn-lt"/>
              </a:rPr>
              <a:t>MySQL</a:t>
            </a:r>
            <a:r>
              <a:rPr lang="en-US" sz="2800" dirty="0">
                <a:latin typeface="+mn-lt"/>
              </a:rPr>
              <a:t>, but it can be any other.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REST API service </a:t>
            </a:r>
            <a:r>
              <a:rPr lang="en-US" sz="2800" dirty="0">
                <a:latin typeface="+mn-lt"/>
              </a:rPr>
              <a:t>– provides REST access to the database and adds some business logic for special API requests.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python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>
                <a:latin typeface="+mn-lt"/>
              </a:rPr>
              <a:t>Django</a:t>
            </a:r>
            <a:r>
              <a:rPr lang="en-US" sz="2800" dirty="0">
                <a:latin typeface="+mn-lt"/>
              </a:rPr>
              <a:t> + </a:t>
            </a:r>
            <a:r>
              <a:rPr lang="en-US" sz="2800" b="1" dirty="0">
                <a:latin typeface="+mn-lt"/>
              </a:rPr>
              <a:t>REST Framework</a:t>
            </a:r>
            <a:r>
              <a:rPr lang="en-US" sz="2800" dirty="0">
                <a:latin typeface="+mn-lt"/>
              </a:rPr>
              <a:t>.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b="1" dirty="0">
                <a:latin typeface="+mn-lt"/>
              </a:rPr>
              <a:t>ROOT HTTP service – </a:t>
            </a:r>
            <a:r>
              <a:rPr lang="en-US" sz="2800" dirty="0">
                <a:latin typeface="+mn-lt"/>
              </a:rPr>
              <a:t>helper service for returning content of ROOT files in JSON format. Relies on ROOT TBufferJSON.ConvertToJSON functionality.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Flask</a:t>
            </a:r>
            <a:r>
              <a:rPr lang="en-US" sz="2800" dirty="0">
                <a:latin typeface="+mn-lt"/>
              </a:rPr>
              <a:t> , </a:t>
            </a:r>
            <a:r>
              <a:rPr lang="en-US" sz="2800" b="1" dirty="0">
                <a:latin typeface="+mn-lt"/>
              </a:rPr>
              <a:t>ROOT</a:t>
            </a:r>
            <a:r>
              <a:rPr lang="en-US" sz="2800" dirty="0">
                <a:latin typeface="+mn-lt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0286" y="32335273"/>
            <a:ext cx="8991601" cy="3108543"/>
          </a:xfrm>
          <a:prstGeom prst="rect">
            <a:avLst/>
          </a:prstGeom>
          <a:solidFill>
            <a:srgbClr val="E6BA31"/>
          </a:solidFill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>
                <a:latin typeface="+mn-lt"/>
              </a:rPr>
              <a:t>User Clients</a:t>
            </a:r>
            <a:endParaRPr lang="ru-RU" sz="2800" b="1" dirty="0">
              <a:latin typeface="+mn-lt"/>
            </a:endParaRPr>
          </a:p>
          <a:p>
            <a:pPr marL="900000" lvl="1" indent="-514350">
              <a:buFont typeface="Arial" charset="0"/>
              <a:buChar char="•"/>
            </a:pPr>
            <a:r>
              <a:rPr lang="en-US" sz="2800" dirty="0">
                <a:latin typeface="+mn-lt"/>
              </a:rPr>
              <a:t>Users can create any data handling client that use LHCbPR REST API: web applications, scripts</a:t>
            </a:r>
          </a:p>
          <a:p>
            <a:pPr marL="900000" lvl="1" indent="-514350">
              <a:buFont typeface="Arial" charset="0"/>
              <a:buChar char="•"/>
            </a:pPr>
            <a:r>
              <a:rPr lang="en-US" sz="2800" dirty="0">
                <a:latin typeface="+mn-lt"/>
              </a:rPr>
              <a:t>We created web frontend for visualizing regression tests' results. </a:t>
            </a:r>
            <a:r>
              <a:rPr lang="en-US" sz="2800" u="sng" dirty="0">
                <a:latin typeface="+mn-lt"/>
              </a:rPr>
              <a:t>Technologies</a:t>
            </a:r>
            <a:r>
              <a:rPr lang="en-US" sz="2800" dirty="0">
                <a:latin typeface="+mn-lt"/>
              </a:rPr>
              <a:t>: </a:t>
            </a:r>
            <a:r>
              <a:rPr lang="en-US" sz="2800" b="1" dirty="0">
                <a:latin typeface="+mn-lt"/>
              </a:rPr>
              <a:t>javascript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>
                <a:latin typeface="+mn-lt"/>
              </a:rPr>
              <a:t>angular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framework; nodejs and gulp</a:t>
            </a:r>
            <a:r>
              <a:rPr lang="en-US" sz="2800" dirty="0">
                <a:latin typeface="+mn-lt"/>
              </a:rPr>
              <a:t> for development.</a:t>
            </a:r>
            <a:endParaRPr lang="ru-RU" sz="2800" dirty="0"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6288" y="22221411"/>
            <a:ext cx="6756400" cy="826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A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posterA0</Template>
  <TotalTime>1560</TotalTime>
  <Words>590</Words>
  <Application>Microsoft Macintosh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posterA0</vt:lpstr>
      <vt:lpstr>PowerPoint Presentation</vt:lpstr>
    </vt:vector>
  </TitlesOfParts>
  <Company>CERN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NICE</dc:creator>
  <cp:lastModifiedBy>Alexander Mazurov</cp:lastModifiedBy>
  <cp:revision>87</cp:revision>
  <cp:lastPrinted>2016-09-26T14:14:48Z</cp:lastPrinted>
  <dcterms:created xsi:type="dcterms:W3CDTF">2009-03-17T17:52:49Z</dcterms:created>
  <dcterms:modified xsi:type="dcterms:W3CDTF">2016-09-26T14:24:00Z</dcterms:modified>
</cp:coreProperties>
</file>