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C8"/>
    <a:srgbClr val="FF7E79"/>
    <a:srgbClr val="E6BB2F"/>
    <a:srgbClr val="49C9CD"/>
    <a:srgbClr val="49C9CC"/>
    <a:srgbClr val="E6BA31"/>
    <a:srgbClr val="78C545"/>
    <a:srgbClr val="FFB500"/>
    <a:srgbClr val="FF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328" y="-2648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443" y="8076482"/>
            <a:ext cx="19119058" cy="12323051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19391309" y="22202552"/>
            <a:ext cx="10493696" cy="13061747"/>
          </a:xfrm>
          <a:prstGeom prst="rect">
            <a:avLst/>
          </a:prstGeom>
          <a:solidFill>
            <a:srgbClr val="E6BB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18509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341942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* Corresponding 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 **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65712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800" y="3373557"/>
            <a:ext cx="3733800" cy="2489200"/>
          </a:xfrm>
          <a:prstGeom prst="rect">
            <a:avLst/>
          </a:prstGeom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30288" y="6298403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88" y="7781878"/>
            <a:ext cx="8991599" cy="134498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cases</a:t>
            </a:r>
          </a:p>
          <a:p>
            <a:endParaRPr lang="en-US" sz="2800" b="1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Physics performance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for selected attribute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Monitor </a:t>
            </a:r>
            <a:r>
              <a:rPr lang="en-US" sz="2800" dirty="0">
                <a:latin typeface="+mn-lt"/>
              </a:rPr>
              <a:t>regression in memory and CPU consumption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application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Compiler versions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030287" y="20748876"/>
            <a:ext cx="8991601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002"/>
              </p:ext>
            </p:extLst>
          </p:nvPr>
        </p:nvGraphicFramePr>
        <p:xfrm>
          <a:off x="1031907" y="16843342"/>
          <a:ext cx="898998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2046"/>
                <a:gridCol w="2559454"/>
                <a:gridCol w="2818481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439400" y="6298672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377487" y="20748877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408443" y="22197472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391311" y="20713699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31488" y="30465172"/>
            <a:ext cx="7972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59597" y="28626565"/>
            <a:ext cx="5663508" cy="6463308"/>
          </a:xfrm>
          <a:prstGeom prst="rect">
            <a:avLst/>
          </a:prstGeom>
          <a:solidFill>
            <a:srgbClr val="E6BB2F"/>
          </a:solidFill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Web frontend is a javascript single-page application that is composed of </a:t>
            </a:r>
            <a:r>
              <a:rPr lang="en-US" sz="2600" b="1" dirty="0" smtClean="0">
                <a:latin typeface="+mn-lt"/>
              </a:rPr>
              <a:t>analysis modules </a:t>
            </a:r>
            <a:r>
              <a:rPr lang="en-US" sz="2600" dirty="0" smtClean="0">
                <a:latin typeface="+mn-lt"/>
              </a:rPr>
              <a:t>for presenting specific logic and views for inspecting test results.</a:t>
            </a:r>
          </a:p>
          <a:p>
            <a:pPr marL="900000" indent="-342900"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Each analysis module is an </a:t>
            </a:r>
            <a:r>
              <a:rPr lang="en-US" sz="2600" b="1" dirty="0" smtClean="0">
                <a:latin typeface="+mn-lt"/>
              </a:rPr>
              <a:t>application extension </a:t>
            </a:r>
            <a:r>
              <a:rPr lang="en-US" sz="2600" dirty="0" smtClean="0">
                <a:latin typeface="+mn-lt"/>
              </a:rPr>
              <a:t>and can be simply added or removed without  breaking the main application</a:t>
            </a:r>
          </a:p>
          <a:p>
            <a:pPr marL="900000" indent="-342900">
              <a:buFont typeface="Arial" charset="0"/>
              <a:buChar char="•"/>
            </a:pPr>
            <a:r>
              <a:rPr lang="en-US" sz="2600" dirty="0" smtClean="0">
                <a:latin typeface="+mn-lt"/>
              </a:rPr>
              <a:t>Common </a:t>
            </a:r>
            <a:r>
              <a:rPr lang="en-US" sz="2600" b="1" dirty="0" smtClean="0">
                <a:latin typeface="+mn-lt"/>
              </a:rPr>
              <a:t>web components </a:t>
            </a:r>
            <a:r>
              <a:rPr lang="en-US" sz="2600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982662" y="35559203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API Service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2663" y="37054152"/>
            <a:ext cx="17974466" cy="5940000"/>
          </a:xfrm>
          <a:prstGeom prst="rect">
            <a:avLst/>
          </a:prstGeom>
          <a:solidFill>
            <a:srgbClr val="49C9CD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0" y="37235067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31696" y="37237439"/>
            <a:ext cx="10872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Provides access to the </a:t>
            </a:r>
            <a:r>
              <a:rPr lang="en-US" sz="2800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ombines several sql queries into </a:t>
            </a:r>
            <a:r>
              <a:rPr lang="en-US" sz="2800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Output results in the desired format. Currently </a:t>
            </a:r>
            <a:r>
              <a:rPr lang="en-US" sz="2800" b="1" dirty="0" smtClean="0">
                <a:latin typeface="+mn-lt"/>
              </a:rPr>
              <a:t>JSON</a:t>
            </a:r>
            <a:r>
              <a:rPr lang="en-US" sz="2800" dirty="0" smtClean="0">
                <a:latin typeface="+mn-lt"/>
              </a:rPr>
              <a:t> and </a:t>
            </a:r>
            <a:r>
              <a:rPr lang="en-US" sz="2800" b="1" dirty="0" smtClean="0">
                <a:latin typeface="+mn-lt"/>
              </a:rPr>
              <a:t>JSONP</a:t>
            </a:r>
            <a:r>
              <a:rPr lang="en-US" sz="2800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latin typeface="+mn-lt"/>
              </a:rPr>
              <a:t>Automatic </a:t>
            </a:r>
            <a:r>
              <a:rPr lang="en-US" sz="2800" b="1" dirty="0">
                <a:latin typeface="+mn-lt"/>
              </a:rPr>
              <a:t>Swagger/</a:t>
            </a:r>
            <a:r>
              <a:rPr lang="en-US" sz="2800" b="1" dirty="0" err="1">
                <a:latin typeface="+mn-lt"/>
              </a:rPr>
              <a:t>OpenAPI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documentation </a:t>
            </a:r>
            <a:r>
              <a:rPr lang="en-US" sz="2800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latin typeface="+mn-lt"/>
              </a:rPr>
              <a:t>Includes </a:t>
            </a:r>
            <a:r>
              <a:rPr lang="en-US" sz="2800" b="1" dirty="0">
                <a:latin typeface="+mn-lt"/>
              </a:rPr>
              <a:t>CERN Single Sign-On</a:t>
            </a:r>
            <a:r>
              <a:rPr lang="en-US" sz="2800" dirty="0">
                <a:latin typeface="+mn-lt"/>
              </a:rPr>
              <a:t> for authentication</a:t>
            </a:r>
            <a:r>
              <a:rPr lang="ru-RU" sz="2800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391309" y="35545637"/>
            <a:ext cx="10493696" cy="7926463"/>
          </a:xfrm>
          <a:prstGeom prst="rect">
            <a:avLst/>
          </a:prstGeom>
          <a:solidFill>
            <a:srgbClr val="FEC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600" dirty="0" smtClean="0">
                <a:latin typeface="+mn-lt"/>
              </a:rPr>
              <a:t>LHCbPR not coupled to the LHCb software stack and can be adapted for other experiments and projects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working on extending repository of web components and  analysis modules for web frontend.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600" dirty="0" smtClean="0">
                <a:latin typeface="+mn-lt"/>
              </a:rPr>
              <a:t>Easy to develop new clients for API service.</a:t>
            </a:r>
            <a:endParaRPr lang="ru-RU" sz="2600" dirty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800" dirty="0"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Resources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>
                <a:latin typeface="+mn-lt"/>
              </a:rPr>
              <a:t>Web application</a:t>
            </a:r>
            <a:r>
              <a:rPr lang="en-US" dirty="0">
                <a:latin typeface="+mn-lt"/>
              </a:rPr>
              <a:t>: 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>
                <a:latin typeface="+mn-lt"/>
              </a:rPr>
              <a:t>https://</a:t>
            </a:r>
            <a:r>
              <a:rPr lang="en-US" dirty="0" smtClean="0">
                <a:latin typeface="+mn-lt"/>
              </a:rPr>
              <a:t>lblhcbpr2.cern.ch (available from CERN network)</a:t>
            </a:r>
            <a:endParaRPr lang="en-US" dirty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>
                <a:latin typeface="+mn-lt"/>
              </a:rPr>
              <a:t>https://</a:t>
            </a:r>
            <a:r>
              <a:rPr lang="en-US" dirty="0" smtClean="0">
                <a:latin typeface="+mn-lt"/>
              </a:rPr>
              <a:t>lblhcbpr2.cern.ch/</a:t>
            </a:r>
            <a:r>
              <a:rPr lang="en-US" dirty="0" err="1" smtClean="0">
                <a:latin typeface="+mn-lt"/>
              </a:rPr>
              <a:t>api</a:t>
            </a:r>
            <a:r>
              <a:rPr lang="en-US" dirty="0" smtClean="0">
                <a:latin typeface="+mn-lt"/>
              </a:rPr>
              <a:t>/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smtClean="0">
                <a:latin typeface="+mn-lt"/>
              </a:rPr>
              <a:t>gitlab.cern.ch/</a:t>
            </a:r>
            <a:r>
              <a:rPr lang="en-US" dirty="0" err="1" smtClean="0">
                <a:latin typeface="+mn-lt"/>
              </a:rPr>
              <a:t>lhcb</a:t>
            </a:r>
            <a:r>
              <a:rPr lang="en-US" dirty="0" smtClean="0">
                <a:latin typeface="+mn-lt"/>
              </a:rPr>
              <a:t>-core/LHCbPR2FE</a:t>
            </a:r>
            <a:endParaRPr lang="en-US" b="1" dirty="0" smtClean="0">
              <a:latin typeface="+mn-lt"/>
            </a:endParaRP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API service</a:t>
            </a:r>
            <a:r>
              <a:rPr lang="en-US" dirty="0" smtClean="0">
                <a:latin typeface="+mn-lt"/>
              </a:rPr>
              <a:t>: 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smtClean="0">
                <a:latin typeface="+mn-lt"/>
              </a:rPr>
              <a:t>gitlab.cern.ch/</a:t>
            </a:r>
            <a:r>
              <a:rPr lang="en-US" dirty="0" err="1" smtClean="0">
                <a:latin typeface="+mn-lt"/>
              </a:rPr>
              <a:t>lhcb</a:t>
            </a:r>
            <a:r>
              <a:rPr lang="en-US" dirty="0" smtClean="0">
                <a:latin typeface="+mn-lt"/>
              </a:rPr>
              <a:t>-core/LHCbPR2BE</a:t>
            </a: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ROOT </a:t>
            </a:r>
            <a:r>
              <a:rPr lang="en-US" b="1" dirty="0">
                <a:latin typeface="+mn-lt"/>
              </a:rPr>
              <a:t>HTTP service</a:t>
            </a:r>
            <a:r>
              <a:rPr lang="en-US" dirty="0">
                <a:latin typeface="+mn-lt"/>
              </a:rPr>
              <a:t>: </a:t>
            </a:r>
            <a:endParaRPr lang="en-US" dirty="0" smtClean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err="1">
                <a:latin typeface="+mn-lt"/>
              </a:rPr>
              <a:t>gitlab.cern.ch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lhcb</a:t>
            </a:r>
            <a:r>
              <a:rPr lang="en-US" dirty="0">
                <a:latin typeface="+mn-lt"/>
              </a:rPr>
              <a:t>-core/LHCbPR2ROOT</a:t>
            </a:r>
            <a:endParaRPr lang="en-US" dirty="0" smtClean="0">
              <a:latin typeface="+mn-lt"/>
            </a:endParaRP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Tests’ output </a:t>
            </a:r>
            <a:r>
              <a:rPr lang="en-US" b="1" dirty="0">
                <a:latin typeface="+mn-lt"/>
              </a:rPr>
              <a:t>handlers</a:t>
            </a:r>
            <a:r>
              <a:rPr lang="en-US" dirty="0">
                <a:latin typeface="+mn-lt"/>
              </a:rPr>
              <a:t>: </a:t>
            </a:r>
            <a:endParaRPr lang="en-US" dirty="0" smtClean="0">
              <a:latin typeface="+mn-lt"/>
            </a:endParaRP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https</a:t>
            </a:r>
            <a:r>
              <a:rPr lang="en-US" dirty="0">
                <a:latin typeface="+mn-lt"/>
              </a:rPr>
              <a:t>://</a:t>
            </a:r>
            <a:r>
              <a:rPr lang="en-US" dirty="0" err="1" smtClean="0">
                <a:latin typeface="+mn-lt"/>
              </a:rPr>
              <a:t>gitlab.cern.ch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lhcb</a:t>
            </a:r>
            <a:r>
              <a:rPr lang="en-US" dirty="0" smtClean="0">
                <a:latin typeface="+mn-lt"/>
              </a:rPr>
              <a:t>-core/LHCbPR2HD</a:t>
            </a:r>
          </a:p>
          <a:p>
            <a:pPr marL="900000" indent="-342000" eaLnBrk="0" hangingPunct="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Proxy server and </a:t>
            </a:r>
            <a:r>
              <a:rPr lang="en-US" b="1" dirty="0">
                <a:latin typeface="+mn-lt"/>
              </a:rPr>
              <a:t>project builder</a:t>
            </a:r>
            <a:r>
              <a:rPr lang="en-US" dirty="0" smtClean="0">
                <a:latin typeface="+mn-lt"/>
              </a:rPr>
              <a:t>:</a:t>
            </a:r>
          </a:p>
          <a:p>
            <a:pPr marL="1357200" lvl="1" indent="-342000" eaLnBrk="0" hangingPunct="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gitlab.cern.ch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amazurov</a:t>
            </a:r>
            <a:r>
              <a:rPr lang="en-US" dirty="0">
                <a:latin typeface="+mn-lt"/>
              </a:rPr>
              <a:t>/LHCbPR2</a:t>
            </a:r>
            <a:endParaRPr lang="en-US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287" y="22240202"/>
            <a:ext cx="8991601" cy="4832092"/>
          </a:xfrm>
          <a:prstGeom prst="rect">
            <a:avLst/>
          </a:prstGeom>
          <a:solidFill>
            <a:srgbClr val="78C545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n-lt"/>
              </a:rPr>
              <a:t>Build and Test Services 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Continuous Integration (CI) Service </a:t>
            </a:r>
            <a:r>
              <a:rPr lang="en-US" sz="2800" dirty="0">
                <a:latin typeface="+mn-lt"/>
              </a:rPr>
              <a:t>– schedule and initiate test runs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store projects builds for different  configurations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</a:t>
            </a:r>
            <a:r>
              <a:rPr lang="en-US" sz="2800" b="1" dirty="0">
                <a:latin typeface="+mn-lt"/>
              </a:rPr>
              <a:t>service </a:t>
            </a:r>
            <a:r>
              <a:rPr lang="en-US" sz="2800" dirty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Storage Element </a:t>
            </a:r>
            <a:r>
              <a:rPr lang="en-US" sz="2800" dirty="0">
                <a:latin typeface="+mn-lt"/>
              </a:rPr>
              <a:t>– virtual storage for jobs output with the interface to quite diverse real storage systems like grid storage.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86" y="27072294"/>
            <a:ext cx="8991601" cy="5262979"/>
          </a:xfrm>
          <a:prstGeom prst="rect">
            <a:avLst/>
          </a:prstGeom>
          <a:solidFill>
            <a:srgbClr val="49C9CC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>
                <a:latin typeface="+mn-lt"/>
              </a:rPr>
              <a:t>LHCbPR v2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Database – </a:t>
            </a:r>
            <a:r>
              <a:rPr lang="en-US" sz="2800" dirty="0">
                <a:latin typeface="+mn-lt"/>
              </a:rPr>
              <a:t>relational database for job descriptions and job outputs.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use </a:t>
            </a:r>
            <a:r>
              <a:rPr lang="en-US" sz="2800" b="1" dirty="0">
                <a:latin typeface="+mn-lt"/>
              </a:rPr>
              <a:t>MySQL</a:t>
            </a:r>
            <a:r>
              <a:rPr lang="en-US" sz="2800" dirty="0">
                <a:latin typeface="+mn-lt"/>
              </a:rPr>
              <a:t>, but it can be any other.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REST API service </a:t>
            </a:r>
            <a:r>
              <a:rPr lang="en-US" sz="2800" dirty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python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Django</a:t>
            </a:r>
            <a:r>
              <a:rPr lang="en-US" sz="2800" dirty="0">
                <a:latin typeface="+mn-lt"/>
              </a:rPr>
              <a:t> + </a:t>
            </a:r>
            <a:r>
              <a:rPr lang="en-US" sz="2800" b="1" dirty="0">
                <a:latin typeface="+mn-lt"/>
              </a:rPr>
              <a:t>REST Framework</a:t>
            </a:r>
            <a:r>
              <a:rPr lang="en-US" sz="2800" dirty="0">
                <a:latin typeface="+mn-lt"/>
              </a:rPr>
              <a:t>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ROOT HTTP service – </a:t>
            </a:r>
            <a:r>
              <a:rPr lang="en-US" sz="2800" dirty="0">
                <a:latin typeface="+mn-lt"/>
              </a:rPr>
              <a:t>helper service for returning content of ROOT files in JSON format. Relies on ROOT TBufferJSON.ConvertToJSON functionality.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Flask</a:t>
            </a:r>
            <a:r>
              <a:rPr lang="en-US" sz="2800" dirty="0">
                <a:latin typeface="+mn-lt"/>
              </a:rPr>
              <a:t> ,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286" y="32335273"/>
            <a:ext cx="8991601" cy="3108543"/>
          </a:xfrm>
          <a:prstGeom prst="rect">
            <a:avLst/>
          </a:prstGeom>
          <a:solidFill>
            <a:srgbClr val="E6BA3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+mn-lt"/>
              </a:rPr>
              <a:t>User Clients</a:t>
            </a:r>
            <a:endParaRPr lang="ru-RU" sz="2800" b="1" dirty="0">
              <a:latin typeface="+mn-lt"/>
            </a:endParaRP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Users can create any data handling client that use LHCbPR REST API: web applications, scripts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created web frontend for visualizing regression tests' results.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javascript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angular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framework; nodejs and gulp</a:t>
            </a:r>
            <a:r>
              <a:rPr lang="en-US" sz="2800" dirty="0">
                <a:latin typeface="+mn-lt"/>
              </a:rPr>
              <a:t> for development.</a:t>
            </a:r>
            <a:endParaRPr lang="ru-RU" sz="2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2928360"/>
            <a:ext cx="10015314" cy="502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00" y="28633511"/>
            <a:ext cx="5177276" cy="6112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5880" y="22171993"/>
            <a:ext cx="6756400" cy="826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6058</TotalTime>
  <Words>604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98</cp:revision>
  <cp:lastPrinted>2016-10-05T13:53:46Z</cp:lastPrinted>
  <dcterms:created xsi:type="dcterms:W3CDTF">2009-03-17T17:52:49Z</dcterms:created>
  <dcterms:modified xsi:type="dcterms:W3CDTF">2016-10-06T06:44:04Z</dcterms:modified>
</cp:coreProperties>
</file>