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2"/>
  </p:notesMasterIdLst>
  <p:sldIdLst>
    <p:sldId id="321" r:id="rId3"/>
    <p:sldId id="343" r:id="rId4"/>
    <p:sldId id="342" r:id="rId5"/>
    <p:sldId id="272" r:id="rId6"/>
    <p:sldId id="322" r:id="rId7"/>
    <p:sldId id="263" r:id="rId8"/>
    <p:sldId id="265" r:id="rId9"/>
    <p:sldId id="334" r:id="rId10"/>
    <p:sldId id="338" r:id="rId11"/>
    <p:sldId id="337" r:id="rId12"/>
    <p:sldId id="266" r:id="rId13"/>
    <p:sldId id="267" r:id="rId14"/>
    <p:sldId id="270" r:id="rId15"/>
    <p:sldId id="306" r:id="rId16"/>
    <p:sldId id="269" r:id="rId17"/>
    <p:sldId id="271" r:id="rId18"/>
    <p:sldId id="297" r:id="rId19"/>
    <p:sldId id="261" r:id="rId20"/>
    <p:sldId id="305" r:id="rId21"/>
    <p:sldId id="303" r:id="rId22"/>
    <p:sldId id="304" r:id="rId23"/>
    <p:sldId id="274" r:id="rId24"/>
    <p:sldId id="276" r:id="rId25"/>
    <p:sldId id="281" r:id="rId26"/>
    <p:sldId id="282" r:id="rId27"/>
    <p:sldId id="283" r:id="rId28"/>
    <p:sldId id="301" r:id="rId29"/>
    <p:sldId id="302" r:id="rId30"/>
    <p:sldId id="277" r:id="rId31"/>
    <p:sldId id="278" r:id="rId32"/>
    <p:sldId id="279" r:id="rId33"/>
    <p:sldId id="280" r:id="rId34"/>
    <p:sldId id="288" r:id="rId35"/>
    <p:sldId id="298" r:id="rId36"/>
    <p:sldId id="287" r:id="rId37"/>
    <p:sldId id="296" r:id="rId38"/>
    <p:sldId id="284" r:id="rId39"/>
    <p:sldId id="289" r:id="rId40"/>
    <p:sldId id="290" r:id="rId41"/>
    <p:sldId id="323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40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Coffey" initials="JC" lastIdx="1" clrIdx="0">
    <p:extLst/>
  </p:cmAuthor>
  <p:cmAuthor id="2" name="Justin Coffey" initials="JC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79607"/>
  </p:normalViewPr>
  <p:slideViewPr>
    <p:cSldViewPr snapToGrid="0">
      <p:cViewPr>
        <p:scale>
          <a:sx n="115" d="100"/>
          <a:sy n="115" d="100"/>
        </p:scale>
        <p:origin x="50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48867-0F15-D743-9D73-72197F2F76B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9DE9-E233-EE4D-B170-DB9CDDD32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company</a:t>
            </a:r>
            <a:r>
              <a:rPr lang="en-US" baseline="0" dirty="0"/>
              <a:t> can be reduced to a single function transforming data into revenue.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hardest part of OLAP is really I/O</a:t>
            </a:r>
            <a:r>
              <a:rPr lang="en-US" baseline="0" dirty="0"/>
              <a:t> and the still-being-investigated tradeoffs of early materialization vs efficient scanning and data culling (C-Store) and how this is inherently problematic in highly concurrent environments.</a:t>
            </a:r>
          </a:p>
          <a:p>
            <a:endParaRPr lang="en-US" baseline="0" dirty="0"/>
          </a:p>
          <a:p>
            <a:r>
              <a:rPr lang="en-US" baseline="0" dirty="0"/>
              <a:t>This combined with the difficulty of safe replication of data makes this still a very active area of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citing the myriad</a:t>
            </a:r>
            <a:r>
              <a:rPr lang="en-US" baseline="0" dirty="0"/>
              <a:t> papers and experts, mention that there are lots of new principles and theorems that are required to construct a “correct” distributed computing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7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Professor Perlis’ remark about programming languages can apply to any system, including data processing systems large and small.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When was the last time a SQL Server user had to fine tune memory allocation to run a query safely?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200" dirty="0"/>
              <a:t>A </a:t>
            </a:r>
            <a:r>
              <a:rPr lang="en-US" sz="1200" i="1" dirty="0"/>
              <a:t>data engineer </a:t>
            </a:r>
            <a:r>
              <a:rPr lang="en-US" sz="1200" dirty="0"/>
              <a:t>is constantly worrying about these sorts of low-level details.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Before Hadoop there was no role called “data engineer”.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came to be because Hadoop is far from a coherent tool or even set of tools that hides its run time complexities, such as memory allocation, from the operator.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8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 large scale file systems (CEPH,</a:t>
            </a:r>
            <a:r>
              <a:rPr lang="en-US" baseline="0" dirty="0"/>
              <a:t> </a:t>
            </a:r>
            <a:r>
              <a:rPr lang="en-US" baseline="0" dirty="0" err="1"/>
              <a:t>GlusterFS</a:t>
            </a:r>
            <a:r>
              <a:rPr lang="en-US" baseline="0" dirty="0"/>
              <a:t>) but they are less well used, scaled and understood and also lack the ecosystem of tools.</a:t>
            </a:r>
          </a:p>
          <a:p>
            <a:endParaRPr lang="en-US" baseline="0" dirty="0"/>
          </a:p>
          <a:p>
            <a:r>
              <a:rPr lang="en-US" baseline="0" dirty="0" err="1"/>
              <a:t>Onprem</a:t>
            </a:r>
            <a:r>
              <a:rPr lang="en-US" baseline="0" dirty="0"/>
              <a:t> vs Cloud is an entirely different talk, but we’ll cover some of this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7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Of course salary is also a major factor, but it cannot be the sole.  Hired guns are generally not team players and can create more discord than anything else.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Still, expect to pay more than you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simple</a:t>
            </a:r>
            <a:r>
              <a:rPr lang="en-US" baseline="0" dirty="0"/>
              <a:t> stack works great, until everything starts to work.</a:t>
            </a:r>
          </a:p>
          <a:p>
            <a:endParaRPr lang="en-US" baseline="0" dirty="0"/>
          </a:p>
          <a:p>
            <a:r>
              <a:rPr lang="en-US" baseline="0" dirty="0"/>
              <a:t>This is the first time you are the "victim of your success"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b="1" dirty="0" err="1"/>
              <a:t>Reporting</a:t>
            </a:r>
            <a:r>
              <a:rPr lang="fr-FR" b="1" dirty="0"/>
              <a:t> </a:t>
            </a:r>
            <a:r>
              <a:rPr lang="fr-FR" dirty="0" err="1"/>
              <a:t>workloads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large </a:t>
            </a:r>
            <a:r>
              <a:rPr lang="fr-FR" dirty="0" err="1"/>
              <a:t>amounts</a:t>
            </a:r>
            <a:r>
              <a:rPr lang="fr-FR" dirty="0"/>
              <a:t> of data and </a:t>
            </a:r>
            <a:r>
              <a:rPr lang="fr-FR" dirty="0" err="1"/>
              <a:t>aggregating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for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b="1" dirty="0"/>
              <a:t>Ad </a:t>
            </a:r>
            <a:r>
              <a:rPr lang="fr-FR" b="1" dirty="0" err="1"/>
              <a:t>serving</a:t>
            </a:r>
            <a:r>
              <a:rPr lang="fr-FR" b="1" dirty="0"/>
              <a:t> </a:t>
            </a:r>
            <a:r>
              <a:rPr lang="fr-FR" dirty="0" err="1"/>
              <a:t>workloads</a:t>
            </a:r>
            <a:r>
              <a:rPr lang="fr-FR" dirty="0"/>
              <a:t> are high </a:t>
            </a:r>
            <a:r>
              <a:rPr lang="fr-FR" dirty="0" err="1"/>
              <a:t>frequency</a:t>
            </a:r>
            <a:r>
              <a:rPr lang="fr-FR" dirty="0"/>
              <a:t> and </a:t>
            </a:r>
            <a:r>
              <a:rPr lang="fr-FR" dirty="0" err="1"/>
              <a:t>write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r>
              <a:rPr lang="fr-FR" dirty="0"/>
              <a:t>.</a:t>
            </a:r>
            <a:endParaRPr lang="fr-FR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fr-FR" dirty="0"/>
              <a:t>In active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workloads</a:t>
            </a:r>
            <a:r>
              <a:rPr lang="fr-FR" dirty="0"/>
              <a:t> are in </a:t>
            </a:r>
            <a:r>
              <a:rPr lang="fr-FR" b="1" dirty="0" err="1"/>
              <a:t>conflict</a:t>
            </a:r>
            <a:r>
              <a:rPr lang="fr-FR" b="1" dirty="0"/>
              <a:t> </a:t>
            </a:r>
            <a:r>
              <a:rPr lang="fr-FR" dirty="0"/>
              <a:t>and performance of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degraded</a:t>
            </a:r>
            <a:r>
              <a:rPr lang="fr-FR" dirty="0"/>
              <a:t>.</a:t>
            </a:r>
            <a:endParaRPr lang="fr-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because I/O</a:t>
            </a:r>
            <a:r>
              <a:rPr lang="en-US" baseline="0" dirty="0"/>
              <a:t> contention is reduced thanks to reporting workloads running off of slaves.</a:t>
            </a:r>
          </a:p>
          <a:p>
            <a:endParaRPr lang="en-US" baseline="0" dirty="0"/>
          </a:p>
          <a:p>
            <a:r>
              <a:rPr lang="en-US" baseline="0" dirty="0"/>
              <a:t>But we still have a single master </a:t>
            </a:r>
            <a:r>
              <a:rPr lang="en-US" baseline="0" dirty="0" err="1"/>
              <a:t>db</a:t>
            </a:r>
            <a:r>
              <a:rPr lang="en-US" baseline="0" dirty="0"/>
              <a:t> and backup and restore times are problematic.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Now</a:t>
            </a:r>
            <a:r>
              <a:rPr lang="fr-FR" baseline="0" dirty="0"/>
              <a:t> </a:t>
            </a:r>
            <a:r>
              <a:rPr lang="fr-FR" baseline="0" dirty="0" err="1"/>
              <a:t>we've</a:t>
            </a:r>
            <a:r>
              <a:rPr lang="fr-FR" baseline="0" dirty="0"/>
              <a:t> </a:t>
            </a:r>
            <a:r>
              <a:rPr lang="fr-FR" baseline="0" dirty="0" err="1"/>
              <a:t>built</a:t>
            </a:r>
            <a:r>
              <a:rPr lang="fr-FR" baseline="0" dirty="0"/>
              <a:t> a "modern" </a:t>
            </a:r>
            <a:r>
              <a:rPr lang="fr-FR" baseline="0" dirty="0" err="1"/>
              <a:t>stack</a:t>
            </a:r>
            <a:r>
              <a:rPr lang="fr-FR" baseline="0" dirty="0"/>
              <a:t> </a:t>
            </a:r>
            <a:r>
              <a:rPr lang="fr-FR" baseline="0" dirty="0" err="1"/>
              <a:t>separating</a:t>
            </a:r>
            <a:r>
              <a:rPr lang="fr-FR" baseline="0" dirty="0"/>
              <a:t> OLTP and OLAP via a </a:t>
            </a:r>
            <a:r>
              <a:rPr lang="fr-FR" baseline="0" dirty="0" err="1"/>
              <a:t>robust</a:t>
            </a:r>
            <a:r>
              <a:rPr lang="fr-FR" baseline="0" dirty="0"/>
              <a:t> ETL pipeline </a:t>
            </a:r>
            <a:r>
              <a:rPr lang="fr-FR" baseline="0" dirty="0" err="1"/>
              <a:t>based</a:t>
            </a:r>
            <a:r>
              <a:rPr lang="fr-FR" baseline="0" dirty="0"/>
              <a:t> on C# </a:t>
            </a:r>
            <a:r>
              <a:rPr lang="fr-FR" baseline="0" dirty="0" err="1"/>
              <a:t>tools</a:t>
            </a:r>
            <a:r>
              <a:rPr lang="fr-FR" baseline="0" dirty="0"/>
              <a:t>.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Still</a:t>
            </a:r>
            <a:r>
              <a:rPr lang="fr-FR" dirty="0"/>
              <a:t>, </a:t>
            </a:r>
            <a:r>
              <a:rPr lang="fr-FR" dirty="0" err="1"/>
              <a:t>writing</a:t>
            </a:r>
            <a:r>
              <a:rPr lang="fr-FR" dirty="0"/>
              <a:t> a </a:t>
            </a:r>
            <a:r>
              <a:rPr lang="fr-FR" b="1" dirty="0" err="1"/>
              <a:t>dedicated</a:t>
            </a:r>
            <a:r>
              <a:rPr lang="fr-FR" b="1" dirty="0"/>
              <a:t> C# program </a:t>
            </a:r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new data use case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onerous</a:t>
            </a:r>
            <a:r>
              <a:rPr lang="fr-FR" dirty="0"/>
              <a:t>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Additionally</a:t>
            </a:r>
            <a:r>
              <a:rPr lang="fr-FR" dirty="0"/>
              <a:t>, the data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accumulate</a:t>
            </a:r>
            <a:r>
              <a:rPr lang="fr-FR" dirty="0"/>
              <a:t> all of </a:t>
            </a:r>
            <a:r>
              <a:rPr lang="fr-FR" dirty="0" err="1"/>
              <a:t>that</a:t>
            </a:r>
            <a:r>
              <a:rPr lang="fr-FR" dirty="0"/>
              <a:t> data in an </a:t>
            </a:r>
            <a:r>
              <a:rPr lang="fr-FR" dirty="0" err="1"/>
              <a:t>unstructured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and restructure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many</a:t>
            </a:r>
            <a:r>
              <a:rPr lang="fr-FR" dirty="0"/>
              <a:t> times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for </a:t>
            </a:r>
            <a:r>
              <a:rPr lang="fr-FR" dirty="0" err="1"/>
              <a:t>our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Hadoop and HDFS provides a fast,</a:t>
            </a:r>
            <a:r>
              <a:rPr lang="en-US" baseline="0" dirty="0"/>
              <a:t> scalable and easy point of data ingestion. YARN and MapReduce along with higher level frameworks like Hive and Cascading provide ETL.  SQL Server remains our reporting backend.</a:t>
            </a:r>
          </a:p>
          <a:p>
            <a:endParaRPr lang="en-US" baseline="0" dirty="0"/>
          </a:p>
          <a:p>
            <a:r>
              <a:rPr lang="en-US" baseline="0" dirty="0"/>
              <a:t>Thanks to the Map/Shuffle step of MapReduce, we are now able to respond to any business request regarding transformation of data (within scaling constraints).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Rsyslog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in the </a:t>
            </a:r>
            <a:r>
              <a:rPr lang="fr-FR" b="1" dirty="0"/>
              <a:t>nominal</a:t>
            </a:r>
            <a:r>
              <a:rPr lang="fr-FR" dirty="0"/>
              <a:t> case</a:t>
            </a:r>
          </a:p>
          <a:p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one of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down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0" dirty="0" err="1"/>
              <a:t>tricky</a:t>
            </a:r>
            <a:r>
              <a:rPr lang="fr-FR" b="0" dirty="0"/>
              <a:t> (</a:t>
            </a:r>
            <a:r>
              <a:rPr lang="fr-FR" b="0" dirty="0" err="1"/>
              <a:t>we</a:t>
            </a:r>
            <a:r>
              <a:rPr lang="fr-FR" b="0" dirty="0"/>
              <a:t> end up </a:t>
            </a:r>
            <a:r>
              <a:rPr lang="fr-FR" b="0" dirty="0" err="1"/>
              <a:t>waiting</a:t>
            </a:r>
            <a:r>
              <a:rPr lang="fr-FR" b="0" dirty="0"/>
              <a:t> </a:t>
            </a:r>
            <a:r>
              <a:rPr lang="fr-FR" b="0" dirty="0" err="1"/>
              <a:t>until</a:t>
            </a:r>
            <a:r>
              <a:rPr lang="fr-FR" b="0" dirty="0"/>
              <a:t> </a:t>
            </a:r>
            <a:r>
              <a:rPr lang="fr-FR" b="0" dirty="0" err="1"/>
              <a:t>its</a:t>
            </a:r>
            <a:r>
              <a:rPr lang="fr-FR" b="0" dirty="0"/>
              <a:t> back up for </a:t>
            </a:r>
            <a:r>
              <a:rPr lang="fr-FR" b="0" dirty="0" err="1"/>
              <a:t>safety</a:t>
            </a:r>
            <a:r>
              <a:rPr lang="fr-FR" b="0" dirty="0"/>
              <a:t>)</a:t>
            </a:r>
          </a:p>
          <a:p>
            <a:endParaRPr lang="fr-FR" dirty="0"/>
          </a:p>
          <a:p>
            <a:r>
              <a:rPr lang="fr-FR" dirty="0" err="1"/>
              <a:t>Why</a:t>
            </a:r>
            <a:r>
              <a:rPr lang="fr-FR" dirty="0"/>
              <a:t> not use a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</a:t>
            </a:r>
            <a:r>
              <a:rPr lang="fr-FR" b="0" dirty="0" err="1"/>
              <a:t>distributed</a:t>
            </a:r>
            <a:r>
              <a:rPr lang="fr-FR" b="0" dirty="0"/>
              <a:t> message queue</a:t>
            </a:r>
            <a:r>
              <a:rPr lang="fr-FR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34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Kafka's</a:t>
            </a:r>
            <a:r>
              <a:rPr lang="en-US" baseline="0" dirty="0"/>
              <a:t> built-in replication and resiliency allows for a more stable ingestion to Hadoop, increasing the system's partition tolerance.</a:t>
            </a:r>
          </a:p>
          <a:p>
            <a:endParaRPr lang="en-US" baseline="0" dirty="0"/>
          </a:p>
          <a:p>
            <a:r>
              <a:rPr lang="en-US" baseline="0" dirty="0"/>
              <a:t>We can still lose data centers and have problems, but failures of individual transport servers are no longer an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YARN provides</a:t>
            </a:r>
            <a:r>
              <a:rPr lang="en-US" baseline="0" dirty="0"/>
              <a:t> a stable scheduling API, which combined with HDFS for storage allows for the easy and safe-</a:t>
            </a:r>
            <a:r>
              <a:rPr lang="en-US" baseline="0" dirty="0" err="1"/>
              <a:t>ish</a:t>
            </a:r>
            <a:r>
              <a:rPr lang="en-US" baseline="0" dirty="0"/>
              <a:t> proliferation of processing frameworks.</a:t>
            </a:r>
          </a:p>
          <a:p>
            <a:endParaRPr lang="en-US" baseline="0" dirty="0"/>
          </a:p>
          <a:p>
            <a:r>
              <a:rPr lang="en-US" baseline="0" dirty="0"/>
              <a:t>Note that not all processing frameworks are as useful as they seem (talk about spark vs scalding vs SQL-based).</a:t>
            </a:r>
          </a:p>
          <a:p>
            <a:br>
              <a:rPr lang="en-US" baseline="0" dirty="0"/>
            </a:br>
            <a:r>
              <a:rPr lang="en-US" baseline="0" dirty="0"/>
              <a:t>Discuss intrinsic scaling problems in Hadoop (</a:t>
            </a:r>
            <a:r>
              <a:rPr lang="en-US" baseline="0" dirty="0" err="1"/>
              <a:t>namenode</a:t>
            </a:r>
            <a:r>
              <a:rPr lang="en-US" baseline="0" dirty="0"/>
              <a:t>, I/O bound </a:t>
            </a:r>
            <a:r>
              <a:rPr lang="en-US" baseline="0" dirty="0" err="1"/>
              <a:t>datanodes</a:t>
            </a:r>
            <a:r>
              <a:rPr lang="en-US" baseline="0" dirty="0"/>
              <a:t>, etc.)</a:t>
            </a:r>
          </a:p>
          <a:p>
            <a:endParaRPr lang="en-US" baseline="0" dirty="0"/>
          </a:p>
          <a:p>
            <a:r>
              <a:rPr lang="en-US" baseline="0" dirty="0"/>
              <a:t>Vertica and Presto, both on dedicated hardware allow for faster analytics than Hadoop and more scalable reporting than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9DE9-E233-EE4D-B170-DB9CDDD32A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0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52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8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8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69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08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6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47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369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20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295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00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8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8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7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6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5911-6D50-483E-BE27-ADC8163A2843}" type="datetimeFigureOut">
              <a:rPr lang="fr-FR" smtClean="0"/>
              <a:t>18/10/2018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18CA-376B-4CE9-9EC1-13163AA881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mturing.acm.org/award_winners/lamport_1205376.cf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jp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mturing.acm.org/award_winners/perlis_0132439.cf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dna/vldb.pdf" TargetMode="External"/><Relationship Id="rId7" Type="http://schemas.openxmlformats.org/officeDocument/2006/relationships/hyperlink" Target="https://cs.brown.edu/~ugur/fits_all.pdf" TargetMode="External"/><Relationship Id="rId2" Type="http://schemas.openxmlformats.org/officeDocument/2006/relationships/hyperlink" Target="https://www.youtube.com/watch?v=xM5t8yL-0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google.com/archive/mapreduce-osdi04.pdf" TargetMode="External"/><Relationship Id="rId5" Type="http://schemas.openxmlformats.org/officeDocument/2006/relationships/hyperlink" Target="https://people.eecs.berkeley.edu/~rcs/research/interactive_latency.html" TargetMode="External"/><Relationship Id="rId4" Type="http://schemas.openxmlformats.org/officeDocument/2006/relationships/hyperlink" Target="https://en.wikipedia.org/wiki/Fallacies_of_distributed_comput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Big</a:t>
            </a:r>
            <a:r>
              <a:rPr lang="fr-FR" dirty="0"/>
              <a:t> Data Story of </a:t>
            </a:r>
            <a:r>
              <a:rPr lang="fr-FR" dirty="0" err="1"/>
              <a:t>Criteo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Insights and </a:t>
            </a:r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building the </a:t>
            </a:r>
            <a:r>
              <a:rPr lang="fr-FR" dirty="0" err="1"/>
              <a:t>largest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in Europe.</a:t>
            </a:r>
          </a:p>
        </p:txBody>
      </p:sp>
    </p:spTree>
    <p:extLst>
      <p:ext uri="{BB962C8B-B14F-4D97-AF65-F5344CB8AC3E}">
        <p14:creationId xmlns:p14="http://schemas.microsoft.com/office/powerpoint/2010/main" val="141939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372E-AC99-497B-9478-D35CAD0B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One size does not fit all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B7BB-E629-47DC-9951-2B45D46E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i="1" dirty="0">
                <a:cs typeface="Calibri"/>
              </a:rPr>
              <a:t>There are a </a:t>
            </a:r>
            <a:r>
              <a:rPr lang="en-US" b="1" i="1" dirty="0">
                <a:cs typeface="Calibri"/>
              </a:rPr>
              <a:t>variety of existing and newly-emerging applications</a:t>
            </a:r>
            <a:r>
              <a:rPr lang="en-US" i="1" dirty="0">
                <a:cs typeface="Calibri"/>
              </a:rPr>
              <a:t> that can benefit from data management and processing principles and techniques. </a:t>
            </a:r>
            <a:endParaRPr lang="en-US" dirty="0">
              <a:cs typeface="Calibri"/>
            </a:endParaRPr>
          </a:p>
          <a:p>
            <a:pPr marL="0" indent="0" algn="just">
              <a:buNone/>
            </a:pPr>
            <a:r>
              <a:rPr lang="en-US" i="1" dirty="0">
                <a:cs typeface="Calibri"/>
              </a:rPr>
              <a:t>At the same time, these applications are </a:t>
            </a:r>
            <a:r>
              <a:rPr lang="en-US" b="1" i="1" dirty="0">
                <a:cs typeface="Calibri"/>
              </a:rPr>
              <a:t>very much different </a:t>
            </a:r>
            <a:r>
              <a:rPr lang="en-US" i="1" dirty="0">
                <a:cs typeface="Calibri"/>
              </a:rPr>
              <a:t>from business data processing and </a:t>
            </a:r>
            <a:r>
              <a:rPr lang="en-US" b="1" i="1" dirty="0">
                <a:cs typeface="Calibri"/>
              </a:rPr>
              <a:t>from each other</a:t>
            </a:r>
            <a:r>
              <a:rPr lang="en-US" i="1" dirty="0">
                <a:cs typeface="Calibri"/>
              </a:rPr>
              <a:t> ― there seems to be no obvious way to support them with a single code line. </a:t>
            </a:r>
            <a:r>
              <a:rPr lang="en-US" b="1" i="1" dirty="0">
                <a:cs typeface="Calibri"/>
              </a:rPr>
              <a:t>The “one size fits all” theme is unlikely to successfully continue</a:t>
            </a:r>
            <a:r>
              <a:rPr lang="en-US" i="1" dirty="0">
                <a:cs typeface="Calibri"/>
              </a:rPr>
              <a:t> under these circumstances.</a:t>
            </a:r>
          </a:p>
          <a:p>
            <a:pPr marL="0" indent="0" algn="r">
              <a:buNone/>
            </a:pPr>
            <a:r>
              <a:rPr lang="en-US" b="1" dirty="0">
                <a:cs typeface="Calibri"/>
              </a:rPr>
              <a:t>Michael Stonebreaker</a:t>
            </a:r>
          </a:p>
          <a:p>
            <a:pPr algn="r">
              <a:buNone/>
            </a:pPr>
            <a:r>
              <a:rPr lang="en-US" sz="2400" i="1" dirty="0">
                <a:cs typeface="Calibri"/>
              </a:rPr>
              <a:t>“One Size Fits All”: An Idea Whose Time Has Come and Gone</a:t>
            </a:r>
          </a:p>
          <a:p>
            <a:pPr algn="r">
              <a:buNone/>
            </a:pPr>
            <a:r>
              <a:rPr lang="en-US" sz="2400" dirty="0">
                <a:cs typeface="Calibri"/>
              </a:rPr>
              <a:t>ICDE '05 Proceedings of the 21st International Conference on Data Engineering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1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grpSp>
        <p:nvGrpSpPr>
          <p:cNvPr id="36" name="Groupe 35"/>
          <p:cNvGrpSpPr/>
          <p:nvPr/>
        </p:nvGrpSpPr>
        <p:grpSpPr>
          <a:xfrm>
            <a:off x="524861" y="2651906"/>
            <a:ext cx="1145268" cy="3867306"/>
            <a:chOff x="2665305" y="2651906"/>
            <a:chExt cx="1145268" cy="3867306"/>
          </a:xfrm>
        </p:grpSpPr>
        <p:sp>
          <p:nvSpPr>
            <p:cNvPr id="3" name="Rectangle 2"/>
            <p:cNvSpPr/>
            <p:nvPr/>
          </p:nvSpPr>
          <p:spPr>
            <a:xfrm>
              <a:off x="2665305" y="2651906"/>
              <a:ext cx="1145268" cy="38673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882" y="2907322"/>
              <a:ext cx="950113" cy="396333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1979630" y="2651907"/>
            <a:ext cx="2145232" cy="3873882"/>
            <a:chOff x="1979630" y="2651907"/>
            <a:chExt cx="2145232" cy="3873882"/>
          </a:xfrm>
        </p:grpSpPr>
        <p:sp>
          <p:nvSpPr>
            <p:cNvPr id="95" name="Rectangle 94"/>
            <p:cNvSpPr/>
            <p:nvPr/>
          </p:nvSpPr>
          <p:spPr>
            <a:xfrm>
              <a:off x="1979630" y="2651907"/>
              <a:ext cx="2145232" cy="38738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406" y="2748863"/>
              <a:ext cx="987711" cy="510832"/>
            </a:xfrm>
            <a:prstGeom prst="rect">
              <a:avLst/>
            </a:prstGeom>
          </p:spPr>
        </p:pic>
      </p:grpSp>
      <p:sp>
        <p:nvSpPr>
          <p:cNvPr id="7" name="Pentagone 6"/>
          <p:cNvSpPr/>
          <p:nvPr/>
        </p:nvSpPr>
        <p:spPr>
          <a:xfrm>
            <a:off x="1382676" y="4150556"/>
            <a:ext cx="1193906" cy="81555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711953" y="3938561"/>
            <a:ext cx="942120" cy="1234373"/>
            <a:chOff x="4356470" y="3936879"/>
            <a:chExt cx="482290" cy="631900"/>
          </a:xfrm>
        </p:grpSpPr>
        <p:sp>
          <p:nvSpPr>
            <p:cNvPr id="105" name="Rectangle 104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OLTP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Titr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Attempt</a:t>
            </a:r>
            <a:r>
              <a:rPr lang="fr-FR" dirty="0"/>
              <a:t> 1)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 a second MySQL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4328120" y="2651907"/>
            <a:ext cx="5786841" cy="3873882"/>
            <a:chOff x="1979630" y="2651907"/>
            <a:chExt cx="5786841" cy="3873882"/>
          </a:xfrm>
        </p:grpSpPr>
        <p:sp>
          <p:nvSpPr>
            <p:cNvPr id="28" name="Rectangle 27"/>
            <p:cNvSpPr/>
            <p:nvPr/>
          </p:nvSpPr>
          <p:spPr>
            <a:xfrm>
              <a:off x="1979630" y="2651907"/>
              <a:ext cx="5786841" cy="38738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406" y="2748863"/>
              <a:ext cx="987711" cy="510832"/>
            </a:xfrm>
            <a:prstGeom prst="rect">
              <a:avLst/>
            </a:prstGeom>
          </p:spPr>
        </p:pic>
      </p:grpSp>
      <p:grpSp>
        <p:nvGrpSpPr>
          <p:cNvPr id="110" name="Groupe 109"/>
          <p:cNvGrpSpPr/>
          <p:nvPr/>
        </p:nvGrpSpPr>
        <p:grpSpPr>
          <a:xfrm>
            <a:off x="8466233" y="3938561"/>
            <a:ext cx="916656" cy="1233750"/>
            <a:chOff x="4356470" y="3936879"/>
            <a:chExt cx="482290" cy="631900"/>
          </a:xfrm>
        </p:grpSpPr>
        <p:sp>
          <p:nvSpPr>
            <p:cNvPr id="111" name="Rectangle 110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OLAP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6" name="Pentagone 115"/>
          <p:cNvSpPr/>
          <p:nvPr/>
        </p:nvSpPr>
        <p:spPr>
          <a:xfrm>
            <a:off x="3857332" y="3937939"/>
            <a:ext cx="1271837" cy="1234372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Backup Restore</a:t>
            </a:r>
          </a:p>
        </p:txBody>
      </p:sp>
      <p:sp>
        <p:nvSpPr>
          <p:cNvPr id="30" name="Pentagone 29"/>
          <p:cNvSpPr/>
          <p:nvPr/>
        </p:nvSpPr>
        <p:spPr>
          <a:xfrm>
            <a:off x="6538553" y="3937939"/>
            <a:ext cx="1643293" cy="1234372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5325077" y="3958716"/>
            <a:ext cx="942120" cy="1234373"/>
            <a:chOff x="4356470" y="3936879"/>
            <a:chExt cx="482290" cy="631900"/>
          </a:xfrm>
        </p:grpSpPr>
        <p:sp>
          <p:nvSpPr>
            <p:cNvPr id="32" name="Rectangle 31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OLTP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847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Attempt</a:t>
            </a:r>
            <a:r>
              <a:rPr lang="fr-FR" dirty="0"/>
              <a:t> 2) </a:t>
            </a:r>
            <a:r>
              <a:rPr lang="fr-FR" dirty="0" err="1"/>
              <a:t>Classic</a:t>
            </a:r>
            <a:r>
              <a:rPr lang="fr-FR" dirty="0"/>
              <a:t> ETL and </a:t>
            </a:r>
            <a:r>
              <a:rPr lang="fr-FR" dirty="0" err="1"/>
              <a:t>Sharding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2479246" y="2712167"/>
            <a:ext cx="1569750" cy="3515117"/>
            <a:chOff x="2479246" y="2712167"/>
            <a:chExt cx="1569750" cy="3515117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2712167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9" y="3310665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3908027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8" y="4502118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5106713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5693571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10" name="Groupe 9"/>
          <p:cNvGrpSpPr/>
          <p:nvPr/>
        </p:nvGrpSpPr>
        <p:grpSpPr>
          <a:xfrm>
            <a:off x="643582" y="2629231"/>
            <a:ext cx="1573233" cy="3642443"/>
            <a:chOff x="749588" y="2704590"/>
            <a:chExt cx="1573233" cy="36424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753074" y="2704590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3073" y="307508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91" y="343801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590" y="380851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3074" y="418160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3073" y="455210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9591" y="491503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590" y="5285528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9589" y="5656025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9588" y="6026522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4433638" y="2704590"/>
            <a:ext cx="1686536" cy="11397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C# ETL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33637" y="3893407"/>
            <a:ext cx="1686537" cy="11397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C# ETL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33637" y="5093040"/>
            <a:ext cx="1686537" cy="11397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C# ETL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182924" y="2704590"/>
            <a:ext cx="981447" cy="3528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C# ETL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96347" y="2704589"/>
            <a:ext cx="3280528" cy="3528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21" y="2744135"/>
            <a:ext cx="1819792" cy="989017"/>
          </a:xfrm>
          <a:prstGeom prst="rect">
            <a:avLst/>
          </a:prstGeom>
        </p:spPr>
      </p:pic>
      <p:grpSp>
        <p:nvGrpSpPr>
          <p:cNvPr id="67" name="Groupe 66"/>
          <p:cNvGrpSpPr/>
          <p:nvPr/>
        </p:nvGrpSpPr>
        <p:grpSpPr>
          <a:xfrm>
            <a:off x="9426221" y="3926433"/>
            <a:ext cx="916656" cy="1233750"/>
            <a:chOff x="4356470" y="3936879"/>
            <a:chExt cx="482290" cy="631900"/>
          </a:xfrm>
        </p:grpSpPr>
        <p:sp>
          <p:nvSpPr>
            <p:cNvPr id="68" name="Rectangle 67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OLAP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4" name="Pentagone 73"/>
          <p:cNvSpPr/>
          <p:nvPr/>
        </p:nvSpPr>
        <p:spPr>
          <a:xfrm>
            <a:off x="7413745" y="3893407"/>
            <a:ext cx="1643293" cy="1234372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</p:txBody>
      </p:sp>
      <p:sp>
        <p:nvSpPr>
          <p:cNvPr id="13" name="Organigramme : Processus 12"/>
          <p:cNvSpPr/>
          <p:nvPr/>
        </p:nvSpPr>
        <p:spPr>
          <a:xfrm rot="1445086">
            <a:off x="5687257" y="2848714"/>
            <a:ext cx="107732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Sales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76" name="Organigramme : Processus 75"/>
          <p:cNvSpPr/>
          <p:nvPr/>
        </p:nvSpPr>
        <p:spPr>
          <a:xfrm rot="19456396">
            <a:off x="4466856" y="3671573"/>
            <a:ext cx="107732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Behavior</a:t>
            </a:r>
            <a:endParaRPr lang="fr-FR" dirty="0"/>
          </a:p>
        </p:txBody>
      </p:sp>
      <p:sp>
        <p:nvSpPr>
          <p:cNvPr id="77" name="Organigramme : Processus 76"/>
          <p:cNvSpPr/>
          <p:nvPr/>
        </p:nvSpPr>
        <p:spPr>
          <a:xfrm rot="1443420">
            <a:off x="5065306" y="4445579"/>
            <a:ext cx="107732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Budget </a:t>
            </a:r>
            <a:r>
              <a:rPr lang="fr-FR" dirty="0" err="1"/>
              <a:t>Tracking</a:t>
            </a:r>
            <a:endParaRPr lang="fr-FR" dirty="0"/>
          </a:p>
        </p:txBody>
      </p:sp>
      <p:sp>
        <p:nvSpPr>
          <p:cNvPr id="78" name="Organigramme : Processus 77"/>
          <p:cNvSpPr/>
          <p:nvPr/>
        </p:nvSpPr>
        <p:spPr>
          <a:xfrm rot="536609">
            <a:off x="4519555" y="5256674"/>
            <a:ext cx="1289266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Sales </a:t>
            </a:r>
            <a:r>
              <a:rPr lang="fr-FR" dirty="0" err="1"/>
              <a:t>Targets</a:t>
            </a:r>
            <a:endParaRPr lang="fr-FR" dirty="0"/>
          </a:p>
        </p:txBody>
      </p:sp>
      <p:sp>
        <p:nvSpPr>
          <p:cNvPr id="79" name="Organigramme : Processus 78"/>
          <p:cNvSpPr/>
          <p:nvPr/>
        </p:nvSpPr>
        <p:spPr>
          <a:xfrm rot="20815068">
            <a:off x="5851562" y="3745438"/>
            <a:ext cx="107732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Training</a:t>
            </a:r>
          </a:p>
        </p:txBody>
      </p:sp>
      <p:sp>
        <p:nvSpPr>
          <p:cNvPr id="80" name="Organigramme : Processus 79"/>
          <p:cNvSpPr/>
          <p:nvPr/>
        </p:nvSpPr>
        <p:spPr>
          <a:xfrm rot="20846575">
            <a:off x="4439683" y="2765343"/>
            <a:ext cx="107732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Billing</a:t>
            </a:r>
            <a:endParaRPr lang="fr-FR" dirty="0"/>
          </a:p>
        </p:txBody>
      </p:sp>
      <p:sp>
        <p:nvSpPr>
          <p:cNvPr id="81" name="Organigramme : Processus 80"/>
          <p:cNvSpPr/>
          <p:nvPr/>
        </p:nvSpPr>
        <p:spPr>
          <a:xfrm rot="20030673">
            <a:off x="5915322" y="5217684"/>
            <a:ext cx="1289266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2417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4" grpId="0" animBg="1"/>
      <p:bldP spid="1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/>
          <a:lstStyle/>
          <a:p>
            <a:r>
              <a:rPr lang="fr-FR" dirty="0" err="1"/>
              <a:t>Attempt</a:t>
            </a:r>
            <a:r>
              <a:rPr lang="fr-FR" dirty="0"/>
              <a:t> 3) Data </a:t>
            </a:r>
            <a:r>
              <a:rPr lang="fr-FR" dirty="0" err="1"/>
              <a:t>lake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ETL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2479246" y="2712626"/>
            <a:ext cx="1569750" cy="3505049"/>
            <a:chOff x="2479246" y="2712626"/>
            <a:chExt cx="1569750" cy="35050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2712626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9" y="3310665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3908934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8" y="4502118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7" y="5093040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5683962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10" name="Groupe 9"/>
          <p:cNvGrpSpPr/>
          <p:nvPr/>
        </p:nvGrpSpPr>
        <p:grpSpPr>
          <a:xfrm>
            <a:off x="643582" y="2629231"/>
            <a:ext cx="1573233" cy="3642443"/>
            <a:chOff x="749588" y="2704590"/>
            <a:chExt cx="1573233" cy="36424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753074" y="2704590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3073" y="307508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91" y="343801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590" y="380851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3074" y="418160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3073" y="455210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9591" y="491503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590" y="5285528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9589" y="5656025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9588" y="6026522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428200" y="2712626"/>
            <a:ext cx="1651046" cy="3528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991413" y="2712627"/>
            <a:ext cx="3530678" cy="3505048"/>
            <a:chOff x="7991413" y="2516974"/>
            <a:chExt cx="3530678" cy="3505048"/>
          </a:xfrm>
        </p:grpSpPr>
        <p:sp>
          <p:nvSpPr>
            <p:cNvPr id="65" name="Rectangle 64"/>
            <p:cNvSpPr/>
            <p:nvPr/>
          </p:nvSpPr>
          <p:spPr>
            <a:xfrm>
              <a:off x="8241563" y="2516974"/>
              <a:ext cx="3280528" cy="3505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413" y="2552117"/>
              <a:ext cx="1819792" cy="989017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6183939" y="2712626"/>
            <a:ext cx="1651046" cy="35282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0" b="31100"/>
          <a:stretch/>
        </p:blipFill>
        <p:spPr>
          <a:xfrm>
            <a:off x="4515385" y="2789486"/>
            <a:ext cx="1449481" cy="5044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6" b="23997"/>
          <a:stretch/>
        </p:blipFill>
        <p:spPr>
          <a:xfrm>
            <a:off x="6203255" y="2779322"/>
            <a:ext cx="1558274" cy="524746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271797" y="3544783"/>
            <a:ext cx="1475329" cy="508484"/>
            <a:chOff x="6271797" y="5646935"/>
            <a:chExt cx="1475329" cy="508484"/>
          </a:xfrm>
        </p:grpSpPr>
        <p:sp>
          <p:nvSpPr>
            <p:cNvPr id="6" name="Rectangle 5"/>
            <p:cNvSpPr/>
            <p:nvPr/>
          </p:nvSpPr>
          <p:spPr>
            <a:xfrm>
              <a:off x="6271797" y="564693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506" y="5683849"/>
              <a:ext cx="1431618" cy="453445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5379116" y="3475522"/>
            <a:ext cx="495521" cy="669610"/>
            <a:chOff x="5848239" y="731452"/>
            <a:chExt cx="495521" cy="669610"/>
          </a:xfrm>
        </p:grpSpPr>
        <p:grpSp>
          <p:nvGrpSpPr>
            <p:cNvPr id="24" name="Groupe 23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21" name="Organigramme : Processus 20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Organigramme : Processus 82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 89"/>
          <p:cNvGrpSpPr/>
          <p:nvPr/>
        </p:nvGrpSpPr>
        <p:grpSpPr>
          <a:xfrm>
            <a:off x="4661461" y="3473614"/>
            <a:ext cx="495521" cy="669610"/>
            <a:chOff x="5848239" y="731452"/>
            <a:chExt cx="495521" cy="669610"/>
          </a:xfrm>
        </p:grpSpPr>
        <p:grpSp>
          <p:nvGrpSpPr>
            <p:cNvPr id="91" name="Groupe 90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00" name="Organigramme : Processus 9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Organigramme : Processus 10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>
            <a:off x="5376005" y="4322933"/>
            <a:ext cx="495521" cy="669610"/>
            <a:chOff x="5848239" y="731452"/>
            <a:chExt cx="495521" cy="669610"/>
          </a:xfrm>
        </p:grpSpPr>
        <p:grpSp>
          <p:nvGrpSpPr>
            <p:cNvPr id="103" name="Groupe 10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10" name="Organigramme : Processus 10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Organigramme : Processus 11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4" name="Connecteur droit 10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e 111"/>
          <p:cNvGrpSpPr/>
          <p:nvPr/>
        </p:nvGrpSpPr>
        <p:grpSpPr>
          <a:xfrm>
            <a:off x="4658350" y="4321025"/>
            <a:ext cx="495521" cy="669610"/>
            <a:chOff x="5848239" y="731452"/>
            <a:chExt cx="495521" cy="669610"/>
          </a:xfrm>
        </p:grpSpPr>
        <p:grpSp>
          <p:nvGrpSpPr>
            <p:cNvPr id="113" name="Groupe 11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20" name="Organigramme : Processus 11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Organigramme : Processus 12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4" name="Connecteur droit 11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5376005" y="5168436"/>
            <a:ext cx="495521" cy="669610"/>
            <a:chOff x="5848239" y="731452"/>
            <a:chExt cx="495521" cy="669610"/>
          </a:xfrm>
        </p:grpSpPr>
        <p:grpSp>
          <p:nvGrpSpPr>
            <p:cNvPr id="123" name="Groupe 12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30" name="Organigramme : Processus 12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Organigramme : Processus 13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12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/>
          <p:cNvGrpSpPr/>
          <p:nvPr/>
        </p:nvGrpSpPr>
        <p:grpSpPr>
          <a:xfrm>
            <a:off x="4658350" y="5166528"/>
            <a:ext cx="495521" cy="669610"/>
            <a:chOff x="5848239" y="731452"/>
            <a:chExt cx="495521" cy="669610"/>
          </a:xfrm>
        </p:grpSpPr>
        <p:grpSp>
          <p:nvGrpSpPr>
            <p:cNvPr id="133" name="Groupe 13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40" name="Organigramme : Processus 13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Organigramme : Processus 14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4" name="Connecteur droit 13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6267250" y="4143624"/>
            <a:ext cx="1475329" cy="508484"/>
            <a:chOff x="6267250" y="4143624"/>
            <a:chExt cx="1475329" cy="508484"/>
          </a:xfrm>
        </p:grpSpPr>
        <p:sp>
          <p:nvSpPr>
            <p:cNvPr id="50" name="Rectangle 49"/>
            <p:cNvSpPr/>
            <p:nvPr/>
          </p:nvSpPr>
          <p:spPr>
            <a:xfrm>
              <a:off x="6267250" y="4143624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798" y="4162825"/>
              <a:ext cx="509935" cy="459121"/>
            </a:xfrm>
            <a:prstGeom prst="rect">
              <a:avLst/>
            </a:prstGeom>
          </p:spPr>
        </p:pic>
      </p:grpSp>
      <p:grpSp>
        <p:nvGrpSpPr>
          <p:cNvPr id="32" name="Groupe 31"/>
          <p:cNvGrpSpPr/>
          <p:nvPr/>
        </p:nvGrpSpPr>
        <p:grpSpPr>
          <a:xfrm>
            <a:off x="6267249" y="4742465"/>
            <a:ext cx="1475329" cy="508484"/>
            <a:chOff x="6267249" y="4742465"/>
            <a:chExt cx="1475329" cy="508484"/>
          </a:xfrm>
        </p:grpSpPr>
        <p:sp>
          <p:nvSpPr>
            <p:cNvPr id="53" name="Rectangle 52"/>
            <p:cNvSpPr/>
            <p:nvPr/>
          </p:nvSpPr>
          <p:spPr>
            <a:xfrm>
              <a:off x="6267249" y="474246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6" b="14363"/>
            <a:stretch/>
          </p:blipFill>
          <p:spPr>
            <a:xfrm>
              <a:off x="6716580" y="4793855"/>
              <a:ext cx="576663" cy="42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Accidentally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/>
              <a:t>“A distributed system is one in which the failure of a computer you didn't even know existed can render your own computer unusable.”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i="1" dirty="0"/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/>
              <a:t>-Leslie </a:t>
            </a:r>
            <a:r>
              <a:rPr lang="en-US" sz="2400" i="1" dirty="0" err="1"/>
              <a:t>Lamport</a:t>
            </a:r>
            <a:endParaRPr lang="en-US" sz="2400" i="1" dirty="0"/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/>
              <a:t>2013 Turing Award recipient and pioneer in distributed systems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>
                <a:hlinkClick r:id="rId3"/>
              </a:rPr>
              <a:t>https://amturing.acm.org/award_winners/lamport_1205376.cfm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8397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/>
          <a:lstStyle/>
          <a:p>
            <a:r>
              <a:rPr lang="fr-FR" dirty="0"/>
              <a:t>Kafka!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2479246" y="2712626"/>
            <a:ext cx="1569750" cy="3505049"/>
            <a:chOff x="2479246" y="2712626"/>
            <a:chExt cx="1569750" cy="350504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2712626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9" y="3310665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3908934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8" y="4502118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7" y="5093040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246" y="5683962"/>
              <a:ext cx="1569747" cy="5337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10" name="Groupe 9"/>
          <p:cNvGrpSpPr/>
          <p:nvPr/>
        </p:nvGrpSpPr>
        <p:grpSpPr>
          <a:xfrm>
            <a:off x="643582" y="2629231"/>
            <a:ext cx="1573233" cy="3642443"/>
            <a:chOff x="749588" y="2704590"/>
            <a:chExt cx="1573233" cy="36424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753074" y="2704590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3073" y="307508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91" y="343801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590" y="380851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3074" y="418160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3073" y="455210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9591" y="491503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590" y="5285528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9589" y="5656025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9588" y="6026522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428200" y="2712626"/>
            <a:ext cx="1651046" cy="3528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991413" y="2712627"/>
            <a:ext cx="3530678" cy="3505048"/>
            <a:chOff x="7991413" y="2516974"/>
            <a:chExt cx="3530678" cy="3505048"/>
          </a:xfrm>
        </p:grpSpPr>
        <p:sp>
          <p:nvSpPr>
            <p:cNvPr id="65" name="Rectangle 64"/>
            <p:cNvSpPr/>
            <p:nvPr/>
          </p:nvSpPr>
          <p:spPr>
            <a:xfrm>
              <a:off x="8241563" y="2516974"/>
              <a:ext cx="3280528" cy="3505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413" y="2552117"/>
              <a:ext cx="1819792" cy="989017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6183939" y="2712626"/>
            <a:ext cx="1651046" cy="35282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0" b="31100"/>
          <a:stretch/>
        </p:blipFill>
        <p:spPr>
          <a:xfrm>
            <a:off x="4515385" y="2789486"/>
            <a:ext cx="1449481" cy="5044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6" b="23997"/>
          <a:stretch/>
        </p:blipFill>
        <p:spPr>
          <a:xfrm>
            <a:off x="6203255" y="2779322"/>
            <a:ext cx="1558274" cy="524746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271797" y="3544783"/>
            <a:ext cx="1475329" cy="508484"/>
            <a:chOff x="6271797" y="5646935"/>
            <a:chExt cx="1475329" cy="508484"/>
          </a:xfrm>
        </p:grpSpPr>
        <p:sp>
          <p:nvSpPr>
            <p:cNvPr id="6" name="Rectangle 5"/>
            <p:cNvSpPr/>
            <p:nvPr/>
          </p:nvSpPr>
          <p:spPr>
            <a:xfrm>
              <a:off x="6271797" y="564693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506" y="5683849"/>
              <a:ext cx="1431618" cy="453445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5379116" y="3475522"/>
            <a:ext cx="495521" cy="669610"/>
            <a:chOff x="5848239" y="731452"/>
            <a:chExt cx="495521" cy="669610"/>
          </a:xfrm>
        </p:grpSpPr>
        <p:grpSp>
          <p:nvGrpSpPr>
            <p:cNvPr id="24" name="Groupe 23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21" name="Organigramme : Processus 20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Organigramme : Processus 82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 89"/>
          <p:cNvGrpSpPr/>
          <p:nvPr/>
        </p:nvGrpSpPr>
        <p:grpSpPr>
          <a:xfrm>
            <a:off x="4661461" y="3473614"/>
            <a:ext cx="495521" cy="669610"/>
            <a:chOff x="5848239" y="731452"/>
            <a:chExt cx="495521" cy="669610"/>
          </a:xfrm>
        </p:grpSpPr>
        <p:grpSp>
          <p:nvGrpSpPr>
            <p:cNvPr id="91" name="Groupe 90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00" name="Organigramme : Processus 9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Organigramme : Processus 10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>
            <a:off x="5376005" y="4322933"/>
            <a:ext cx="495521" cy="669610"/>
            <a:chOff x="5848239" y="731452"/>
            <a:chExt cx="495521" cy="669610"/>
          </a:xfrm>
        </p:grpSpPr>
        <p:grpSp>
          <p:nvGrpSpPr>
            <p:cNvPr id="103" name="Groupe 10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10" name="Organigramme : Processus 10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Organigramme : Processus 11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4" name="Connecteur droit 10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e 111"/>
          <p:cNvGrpSpPr/>
          <p:nvPr/>
        </p:nvGrpSpPr>
        <p:grpSpPr>
          <a:xfrm>
            <a:off x="4658350" y="4321025"/>
            <a:ext cx="495521" cy="669610"/>
            <a:chOff x="5848239" y="731452"/>
            <a:chExt cx="495521" cy="669610"/>
          </a:xfrm>
        </p:grpSpPr>
        <p:grpSp>
          <p:nvGrpSpPr>
            <p:cNvPr id="113" name="Groupe 11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20" name="Organigramme : Processus 11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Organigramme : Processus 12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4" name="Connecteur droit 11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5376005" y="5168436"/>
            <a:ext cx="495521" cy="669610"/>
            <a:chOff x="5848239" y="731452"/>
            <a:chExt cx="495521" cy="669610"/>
          </a:xfrm>
        </p:grpSpPr>
        <p:grpSp>
          <p:nvGrpSpPr>
            <p:cNvPr id="123" name="Groupe 12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30" name="Organigramme : Processus 12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Organigramme : Processus 13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12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/>
          <p:cNvGrpSpPr/>
          <p:nvPr/>
        </p:nvGrpSpPr>
        <p:grpSpPr>
          <a:xfrm>
            <a:off x="4658350" y="5166528"/>
            <a:ext cx="495521" cy="669610"/>
            <a:chOff x="5848239" y="731452"/>
            <a:chExt cx="495521" cy="669610"/>
          </a:xfrm>
        </p:grpSpPr>
        <p:grpSp>
          <p:nvGrpSpPr>
            <p:cNvPr id="133" name="Groupe 13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40" name="Organigramme : Processus 13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Organigramme : Processus 14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4" name="Connecteur droit 13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7500" y="2712626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2" name="Image 1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5755" y="3605126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4" name="Image 1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4985" y="4492509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5" name="Image 1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4985" y="5385009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7" name="Explosion 1 146"/>
          <p:cNvSpPr/>
          <p:nvPr/>
        </p:nvSpPr>
        <p:spPr>
          <a:xfrm rot="858220">
            <a:off x="2115646" y="3666798"/>
            <a:ext cx="2241575" cy="152218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Fault</a:t>
            </a:r>
            <a:r>
              <a:rPr lang="fr-FR" dirty="0"/>
              <a:t> </a:t>
            </a:r>
            <a:r>
              <a:rPr lang="fr-FR" dirty="0" err="1"/>
              <a:t>Tolerance</a:t>
            </a:r>
            <a:r>
              <a:rPr lang="fr-FR" dirty="0"/>
              <a:t>?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6267250" y="4143624"/>
            <a:ext cx="1475329" cy="508484"/>
            <a:chOff x="6267250" y="4143624"/>
            <a:chExt cx="1475329" cy="508484"/>
          </a:xfrm>
        </p:grpSpPr>
        <p:sp>
          <p:nvSpPr>
            <p:cNvPr id="50" name="Rectangle 49"/>
            <p:cNvSpPr/>
            <p:nvPr/>
          </p:nvSpPr>
          <p:spPr>
            <a:xfrm>
              <a:off x="6267250" y="4143624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798" y="4162825"/>
              <a:ext cx="509935" cy="459121"/>
            </a:xfrm>
            <a:prstGeom prst="rect">
              <a:avLst/>
            </a:prstGeom>
          </p:spPr>
        </p:pic>
      </p:grpSp>
      <p:grpSp>
        <p:nvGrpSpPr>
          <p:cNvPr id="16" name="Groupe 15"/>
          <p:cNvGrpSpPr/>
          <p:nvPr/>
        </p:nvGrpSpPr>
        <p:grpSpPr>
          <a:xfrm>
            <a:off x="6267249" y="4742465"/>
            <a:ext cx="1475329" cy="508484"/>
            <a:chOff x="6267249" y="4742465"/>
            <a:chExt cx="1475329" cy="508484"/>
          </a:xfrm>
        </p:grpSpPr>
        <p:sp>
          <p:nvSpPr>
            <p:cNvPr id="53" name="Rectangle 52"/>
            <p:cNvSpPr/>
            <p:nvPr/>
          </p:nvSpPr>
          <p:spPr>
            <a:xfrm>
              <a:off x="6267249" y="474246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96" b="14363"/>
            <a:stretch/>
          </p:blipFill>
          <p:spPr>
            <a:xfrm>
              <a:off x="6716580" y="4793855"/>
              <a:ext cx="576663" cy="423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8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frameworks</a:t>
            </a:r>
            <a:r>
              <a:rPr lang="fr-FR" dirty="0"/>
              <a:t>, more output </a:t>
            </a:r>
            <a:r>
              <a:rPr lang="fr-FR" dirty="0" err="1"/>
              <a:t>databases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643582" y="2629231"/>
            <a:ext cx="1573233" cy="3642443"/>
            <a:chOff x="749588" y="2704590"/>
            <a:chExt cx="1573233" cy="36424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753074" y="2704590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3073" y="307508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91" y="343801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9590" y="380851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3074" y="4181607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3073" y="4552104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9591" y="4915031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9590" y="5285528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9589" y="5656025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49588" y="6026522"/>
              <a:ext cx="1569747" cy="3205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App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428200" y="2712626"/>
            <a:ext cx="1651046" cy="3528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991413" y="2712627"/>
            <a:ext cx="3530678" cy="869070"/>
            <a:chOff x="7991413" y="2516974"/>
            <a:chExt cx="3530678" cy="869070"/>
          </a:xfrm>
        </p:grpSpPr>
        <p:sp>
          <p:nvSpPr>
            <p:cNvPr id="65" name="Rectangle 64"/>
            <p:cNvSpPr/>
            <p:nvPr/>
          </p:nvSpPr>
          <p:spPr>
            <a:xfrm>
              <a:off x="8241563" y="2516974"/>
              <a:ext cx="3280528" cy="869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413" y="2552117"/>
              <a:ext cx="1510933" cy="821159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6183939" y="2712626"/>
            <a:ext cx="1651046" cy="35282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0" b="31100"/>
          <a:stretch/>
        </p:blipFill>
        <p:spPr>
          <a:xfrm>
            <a:off x="4515385" y="2789486"/>
            <a:ext cx="1449481" cy="5044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6" b="23997"/>
          <a:stretch/>
        </p:blipFill>
        <p:spPr>
          <a:xfrm>
            <a:off x="6203255" y="2779322"/>
            <a:ext cx="1558274" cy="524746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6271797" y="3544783"/>
            <a:ext cx="1475329" cy="508484"/>
            <a:chOff x="6271797" y="5646935"/>
            <a:chExt cx="1475329" cy="508484"/>
          </a:xfrm>
        </p:grpSpPr>
        <p:sp>
          <p:nvSpPr>
            <p:cNvPr id="6" name="Rectangle 5"/>
            <p:cNvSpPr/>
            <p:nvPr/>
          </p:nvSpPr>
          <p:spPr>
            <a:xfrm>
              <a:off x="6271797" y="564693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506" y="5683849"/>
              <a:ext cx="1431618" cy="453445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6267250" y="4143624"/>
            <a:ext cx="1475329" cy="508484"/>
            <a:chOff x="6271797" y="5646935"/>
            <a:chExt cx="1475329" cy="508484"/>
          </a:xfrm>
        </p:grpSpPr>
        <p:sp>
          <p:nvSpPr>
            <p:cNvPr id="50" name="Rectangle 49"/>
            <p:cNvSpPr/>
            <p:nvPr/>
          </p:nvSpPr>
          <p:spPr>
            <a:xfrm>
              <a:off x="6271797" y="564693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506" y="5683849"/>
              <a:ext cx="1431618" cy="453445"/>
            </a:xfrm>
            <a:prstGeom prst="rect">
              <a:avLst/>
            </a:prstGeom>
          </p:spPr>
        </p:pic>
      </p:grpSp>
      <p:grpSp>
        <p:nvGrpSpPr>
          <p:cNvPr id="27" name="Groupe 26"/>
          <p:cNvGrpSpPr/>
          <p:nvPr/>
        </p:nvGrpSpPr>
        <p:grpSpPr>
          <a:xfrm>
            <a:off x="5379116" y="3475522"/>
            <a:ext cx="495521" cy="669610"/>
            <a:chOff x="5848239" y="731452"/>
            <a:chExt cx="495521" cy="669610"/>
          </a:xfrm>
        </p:grpSpPr>
        <p:grpSp>
          <p:nvGrpSpPr>
            <p:cNvPr id="24" name="Groupe 23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21" name="Organigramme : Processus 20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Organigramme : Processus 82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 89"/>
          <p:cNvGrpSpPr/>
          <p:nvPr/>
        </p:nvGrpSpPr>
        <p:grpSpPr>
          <a:xfrm>
            <a:off x="4661461" y="3473614"/>
            <a:ext cx="495521" cy="669610"/>
            <a:chOff x="5848239" y="731452"/>
            <a:chExt cx="495521" cy="669610"/>
          </a:xfrm>
        </p:grpSpPr>
        <p:grpSp>
          <p:nvGrpSpPr>
            <p:cNvPr id="91" name="Groupe 90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00" name="Organigramme : Processus 9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Organigramme : Processus 10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92" name="Connecteur droit 91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>
            <a:off x="5376005" y="4322933"/>
            <a:ext cx="495521" cy="669610"/>
            <a:chOff x="5848239" y="731452"/>
            <a:chExt cx="495521" cy="669610"/>
          </a:xfrm>
        </p:grpSpPr>
        <p:grpSp>
          <p:nvGrpSpPr>
            <p:cNvPr id="103" name="Groupe 10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10" name="Organigramme : Processus 10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Organigramme : Processus 11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4" name="Connecteur droit 10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e 111"/>
          <p:cNvGrpSpPr/>
          <p:nvPr/>
        </p:nvGrpSpPr>
        <p:grpSpPr>
          <a:xfrm>
            <a:off x="4658350" y="4321025"/>
            <a:ext cx="495521" cy="669610"/>
            <a:chOff x="5848239" y="731452"/>
            <a:chExt cx="495521" cy="669610"/>
          </a:xfrm>
        </p:grpSpPr>
        <p:grpSp>
          <p:nvGrpSpPr>
            <p:cNvPr id="113" name="Groupe 11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20" name="Organigramme : Processus 11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Organigramme : Processus 12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4" name="Connecteur droit 11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 121"/>
          <p:cNvGrpSpPr/>
          <p:nvPr/>
        </p:nvGrpSpPr>
        <p:grpSpPr>
          <a:xfrm>
            <a:off x="5376005" y="5168436"/>
            <a:ext cx="495521" cy="669610"/>
            <a:chOff x="5848239" y="731452"/>
            <a:chExt cx="495521" cy="669610"/>
          </a:xfrm>
        </p:grpSpPr>
        <p:grpSp>
          <p:nvGrpSpPr>
            <p:cNvPr id="123" name="Groupe 12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30" name="Organigramme : Processus 12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Organigramme : Processus 13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12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e 131"/>
          <p:cNvGrpSpPr/>
          <p:nvPr/>
        </p:nvGrpSpPr>
        <p:grpSpPr>
          <a:xfrm>
            <a:off x="4658350" y="5166528"/>
            <a:ext cx="495521" cy="669610"/>
            <a:chOff x="5848239" y="731452"/>
            <a:chExt cx="495521" cy="669610"/>
          </a:xfrm>
        </p:grpSpPr>
        <p:grpSp>
          <p:nvGrpSpPr>
            <p:cNvPr id="133" name="Groupe 132"/>
            <p:cNvGrpSpPr/>
            <p:nvPr/>
          </p:nvGrpSpPr>
          <p:grpSpPr>
            <a:xfrm>
              <a:off x="5848239" y="731452"/>
              <a:ext cx="495521" cy="669610"/>
              <a:chOff x="6492240" y="365125"/>
              <a:chExt cx="938784" cy="1268603"/>
            </a:xfrm>
          </p:grpSpPr>
          <p:sp>
            <p:nvSpPr>
              <p:cNvPr id="140" name="Organigramme : Processus 139"/>
              <p:cNvSpPr/>
              <p:nvPr/>
            </p:nvSpPr>
            <p:spPr>
              <a:xfrm>
                <a:off x="6492240" y="3651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Organigramme : Processus 140"/>
              <p:cNvSpPr/>
              <p:nvPr/>
            </p:nvSpPr>
            <p:spPr>
              <a:xfrm>
                <a:off x="6644640" y="517525"/>
                <a:ext cx="786384" cy="1116203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34" name="Connecteur droit 133"/>
            <p:cNvCxnSpPr/>
            <p:nvPr/>
          </p:nvCxnSpPr>
          <p:spPr>
            <a:xfrm>
              <a:off x="5975651" y="95097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/>
            <p:cNvCxnSpPr/>
            <p:nvPr/>
          </p:nvCxnSpPr>
          <p:spPr>
            <a:xfrm>
              <a:off x="5978699" y="102603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>
              <a:off x="5982343" y="109428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>
              <a:off x="5976247" y="1169346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5981747" y="124556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5975651" y="1320620"/>
              <a:ext cx="317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7500" y="2712626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2" name="Image 14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5755" y="3605126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4" name="Image 14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4985" y="4492509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5" name="Image 1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0" b="25200"/>
          <a:stretch/>
        </p:blipFill>
        <p:spPr>
          <a:xfrm>
            <a:off x="2474985" y="5385009"/>
            <a:ext cx="1573238" cy="786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6" name="Groupe 15"/>
          <p:cNvGrpSpPr/>
          <p:nvPr/>
        </p:nvGrpSpPr>
        <p:grpSpPr>
          <a:xfrm>
            <a:off x="6267275" y="5341749"/>
            <a:ext cx="1475329" cy="508484"/>
            <a:chOff x="10209220" y="1265291"/>
            <a:chExt cx="1475329" cy="508484"/>
          </a:xfrm>
        </p:grpSpPr>
        <p:sp>
          <p:nvSpPr>
            <p:cNvPr id="148" name="Rectangle 147"/>
            <p:cNvSpPr/>
            <p:nvPr/>
          </p:nvSpPr>
          <p:spPr>
            <a:xfrm>
              <a:off x="10209220" y="1265291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8328" y="1296672"/>
              <a:ext cx="837111" cy="435559"/>
            </a:xfrm>
            <a:prstGeom prst="rect">
              <a:avLst/>
            </a:prstGeom>
          </p:spPr>
        </p:pic>
      </p:grpSp>
      <p:sp>
        <p:nvSpPr>
          <p:cNvPr id="162" name="Rectangle 161"/>
          <p:cNvSpPr/>
          <p:nvPr/>
        </p:nvSpPr>
        <p:spPr>
          <a:xfrm>
            <a:off x="8221208" y="5638875"/>
            <a:ext cx="3280528" cy="6145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…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8231933" y="3683166"/>
            <a:ext cx="3280528" cy="869070"/>
            <a:chOff x="8231933" y="3683166"/>
            <a:chExt cx="3280528" cy="869070"/>
          </a:xfrm>
        </p:grpSpPr>
        <p:sp>
          <p:nvSpPr>
            <p:cNvPr id="165" name="Rectangle 164"/>
            <p:cNvSpPr/>
            <p:nvPr/>
          </p:nvSpPr>
          <p:spPr>
            <a:xfrm>
              <a:off x="8231933" y="3683166"/>
              <a:ext cx="3280528" cy="869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7" t="33499" r="10156" b="36922"/>
            <a:stretch/>
          </p:blipFill>
          <p:spPr>
            <a:xfrm>
              <a:off x="8241563" y="3997827"/>
              <a:ext cx="1029229" cy="253639"/>
            </a:xfrm>
            <a:prstGeom prst="rect">
              <a:avLst/>
            </a:prstGeom>
          </p:spPr>
        </p:pic>
      </p:grpSp>
      <p:grpSp>
        <p:nvGrpSpPr>
          <p:cNvPr id="29" name="Groupe 28"/>
          <p:cNvGrpSpPr/>
          <p:nvPr/>
        </p:nvGrpSpPr>
        <p:grpSpPr>
          <a:xfrm>
            <a:off x="8221208" y="4655568"/>
            <a:ext cx="3280528" cy="869070"/>
            <a:chOff x="8221208" y="4655568"/>
            <a:chExt cx="3280528" cy="869070"/>
          </a:xfrm>
        </p:grpSpPr>
        <p:sp>
          <p:nvSpPr>
            <p:cNvPr id="168" name="Rectangle 167"/>
            <p:cNvSpPr/>
            <p:nvPr/>
          </p:nvSpPr>
          <p:spPr>
            <a:xfrm>
              <a:off x="8221208" y="4655568"/>
              <a:ext cx="3280528" cy="8690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208" y="4732357"/>
              <a:ext cx="1419930" cy="655539"/>
            </a:xfrm>
            <a:prstGeom prst="rect">
              <a:avLst/>
            </a:prstGeom>
          </p:spPr>
        </p:pic>
      </p:grpSp>
      <p:grpSp>
        <p:nvGrpSpPr>
          <p:cNvPr id="23" name="Groupe 22"/>
          <p:cNvGrpSpPr/>
          <p:nvPr/>
        </p:nvGrpSpPr>
        <p:grpSpPr>
          <a:xfrm>
            <a:off x="6267247" y="4142671"/>
            <a:ext cx="1475329" cy="508484"/>
            <a:chOff x="6267247" y="4142671"/>
            <a:chExt cx="1475329" cy="508484"/>
          </a:xfrm>
        </p:grpSpPr>
        <p:sp>
          <p:nvSpPr>
            <p:cNvPr id="151" name="Rectangle 150"/>
            <p:cNvSpPr/>
            <p:nvPr/>
          </p:nvSpPr>
          <p:spPr>
            <a:xfrm>
              <a:off x="6267247" y="4142671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0" name="Image 16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798" y="4162825"/>
              <a:ext cx="509935" cy="459121"/>
            </a:xfrm>
            <a:prstGeom prst="rect">
              <a:avLst/>
            </a:prstGeom>
          </p:spPr>
        </p:pic>
      </p:grpSp>
      <p:grpSp>
        <p:nvGrpSpPr>
          <p:cNvPr id="22" name="Groupe 21"/>
          <p:cNvGrpSpPr/>
          <p:nvPr/>
        </p:nvGrpSpPr>
        <p:grpSpPr>
          <a:xfrm>
            <a:off x="6267246" y="4743861"/>
            <a:ext cx="1475329" cy="508484"/>
            <a:chOff x="6267249" y="4742465"/>
            <a:chExt cx="1475329" cy="508484"/>
          </a:xfrm>
        </p:grpSpPr>
        <p:sp>
          <p:nvSpPr>
            <p:cNvPr id="53" name="Rectangle 52"/>
            <p:cNvSpPr/>
            <p:nvPr/>
          </p:nvSpPr>
          <p:spPr>
            <a:xfrm>
              <a:off x="6267249" y="4742465"/>
              <a:ext cx="1475329" cy="5084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420" y="4752207"/>
              <a:ext cx="1388003" cy="490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9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it all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step back from diagrams and review what we’ve been discussing.</a:t>
            </a:r>
          </a:p>
        </p:txBody>
      </p:sp>
    </p:spTree>
    <p:extLst>
      <p:ext uri="{BB962C8B-B14F-4D97-AF65-F5344CB8AC3E}">
        <p14:creationId xmlns:p14="http://schemas.microsoft.com/office/powerpoint/2010/main" val="204750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OLAP has </a:t>
            </a:r>
            <a:r>
              <a:rPr lang="fr-FR" dirty="0" err="1"/>
              <a:t>always</a:t>
            </a:r>
            <a:r>
              <a:rPr lang="fr-FR" dirty="0"/>
              <a:t> been hard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5851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i="1" dirty="0"/>
              <a:t>“The </a:t>
            </a:r>
            <a:r>
              <a:rPr lang="en-US" b="1" i="1" dirty="0"/>
              <a:t>transaction-processing</a:t>
            </a:r>
            <a:r>
              <a:rPr lang="en-US" i="1" dirty="0"/>
              <a:t> environment in which companies maintain their operational databases was the original target for computerization and is now well understood. On the other hand, </a:t>
            </a:r>
            <a:r>
              <a:rPr lang="en-US" b="1" i="1" dirty="0"/>
              <a:t>access to company information</a:t>
            </a:r>
            <a:r>
              <a:rPr lang="en-US" i="1" dirty="0"/>
              <a:t> on a large scale by an end user for </a:t>
            </a:r>
            <a:r>
              <a:rPr lang="en-US" b="1" i="1" dirty="0"/>
              <a:t>reporting and data analysis</a:t>
            </a:r>
            <a:r>
              <a:rPr lang="en-US" i="1" dirty="0"/>
              <a:t> is relatively </a:t>
            </a:r>
            <a:r>
              <a:rPr lang="en-US" b="1" i="1" dirty="0"/>
              <a:t>new</a:t>
            </a:r>
            <a:r>
              <a:rPr lang="en-US" i="1" dirty="0"/>
              <a:t>. “</a:t>
            </a:r>
          </a:p>
          <a:p>
            <a:pPr marL="457200" lvl="1" indent="0" algn="r">
              <a:buNone/>
            </a:pPr>
            <a:endParaRPr lang="fr-FR" i="1" dirty="0"/>
          </a:p>
          <a:p>
            <a:pPr marL="457200" lvl="1" indent="0" algn="r">
              <a:buNone/>
            </a:pPr>
            <a:r>
              <a:rPr lang="fr-FR" i="1" dirty="0"/>
              <a:t>An Architecture for a Business and Information System</a:t>
            </a:r>
          </a:p>
          <a:p>
            <a:pPr marL="457200" lvl="1" indent="0" algn="r">
              <a:buNone/>
            </a:pPr>
            <a:r>
              <a:rPr lang="fr-FR" b="1" dirty="0"/>
              <a:t>B.A. </a:t>
            </a:r>
            <a:r>
              <a:rPr lang="fr-FR" b="1" dirty="0" err="1"/>
              <a:t>Delvin</a:t>
            </a:r>
            <a:r>
              <a:rPr lang="fr-FR" b="1" dirty="0"/>
              <a:t>, P.T. Murphy</a:t>
            </a:r>
          </a:p>
          <a:p>
            <a:pPr marL="457200" lvl="1" indent="0" algn="r">
              <a:buNone/>
            </a:pPr>
            <a:r>
              <a:rPr lang="fr-FR" dirty="0"/>
              <a:t>IBM </a:t>
            </a:r>
            <a:r>
              <a:rPr lang="fr-FR" dirty="0" err="1"/>
              <a:t>Systems</a:t>
            </a:r>
            <a:r>
              <a:rPr lang="fr-FR" dirty="0"/>
              <a:t> Journal - 1988</a:t>
            </a:r>
          </a:p>
        </p:txBody>
      </p:sp>
    </p:spTree>
    <p:extLst>
      <p:ext uri="{BB962C8B-B14F-4D97-AF65-F5344CB8AC3E}">
        <p14:creationId xmlns:p14="http://schemas.microsoft.com/office/powerpoint/2010/main" val="418555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First and foremost, in a big enough system some critical component is always out of its SLA (</a:t>
            </a:r>
            <a:r>
              <a:rPr lang="en-US" sz="2400" dirty="0" err="1"/>
              <a:t>ie</a:t>
            </a:r>
            <a:r>
              <a:rPr lang="en-US" sz="2400" dirty="0"/>
              <a:t> it is not available to the expectations of its clients, human or machine).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This brings new issues to the table, like system and data redundancy and the problem of ordering of events, low latency consensus across highly replicated systems and more.</a:t>
            </a:r>
          </a:p>
        </p:txBody>
      </p:sp>
    </p:spTree>
    <p:extLst>
      <p:ext uri="{BB962C8B-B14F-4D97-AF65-F5344CB8AC3E}">
        <p14:creationId xmlns:p14="http://schemas.microsoft.com/office/powerpoint/2010/main" val="11968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in French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note </a:t>
            </a:r>
            <a:r>
              <a:rPr lang="fr-FR" dirty="0" err="1"/>
              <a:t>that</a:t>
            </a:r>
            <a:r>
              <a:rPr lang="fr-FR" dirty="0"/>
              <a:t> the slides are in English.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note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speaking</a:t>
            </a:r>
            <a:r>
              <a:rPr lang="fr-FR" dirty="0"/>
              <a:t> to </a:t>
            </a:r>
            <a:r>
              <a:rPr lang="fr-FR" dirty="0" err="1"/>
              <a:t>you</a:t>
            </a:r>
            <a:r>
              <a:rPr lang="fr-FR" dirty="0"/>
              <a:t> in French.</a:t>
            </a:r>
          </a:p>
        </p:txBody>
      </p:sp>
    </p:spTree>
    <p:extLst>
      <p:ext uri="{BB962C8B-B14F-4D97-AF65-F5344CB8AC3E}">
        <p14:creationId xmlns:p14="http://schemas.microsoft.com/office/powerpoint/2010/main" val="44602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the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Structure on read</a:t>
            </a:r>
          </a:p>
        </p:txBody>
      </p:sp>
    </p:spTree>
    <p:extLst>
      <p:ext uri="{BB962C8B-B14F-4D97-AF65-F5344CB8AC3E}">
        <p14:creationId xmlns:p14="http://schemas.microsoft.com/office/powerpoint/2010/main" val="164897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the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Structure on write</a:t>
            </a:r>
          </a:p>
        </p:txBody>
      </p:sp>
    </p:spTree>
    <p:extLst>
      <p:ext uri="{BB962C8B-B14F-4D97-AF65-F5344CB8AC3E}">
        <p14:creationId xmlns:p14="http://schemas.microsoft.com/office/powerpoint/2010/main" val="82724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err="1"/>
              <a:t>Paxos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421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47856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err="1"/>
              <a:t>Idempotence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619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At-least once semantics</a:t>
            </a:r>
          </a:p>
        </p:txBody>
      </p:sp>
    </p:spTree>
    <p:extLst>
      <p:ext uri="{BB962C8B-B14F-4D97-AF65-F5344CB8AC3E}">
        <p14:creationId xmlns:p14="http://schemas.microsoft.com/office/powerpoint/2010/main" val="144153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/>
              <a:t>*Exactly* </a:t>
            </a:r>
            <a:r>
              <a:rPr lang="en-US" sz="5400" dirty="0"/>
              <a:t>once semantics</a:t>
            </a:r>
          </a:p>
        </p:txBody>
      </p:sp>
    </p:spTree>
    <p:extLst>
      <p:ext uri="{BB962C8B-B14F-4D97-AF65-F5344CB8AC3E}">
        <p14:creationId xmlns:p14="http://schemas.microsoft.com/office/powerpoint/2010/main" val="186005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the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Watermarks</a:t>
            </a:r>
          </a:p>
        </p:txBody>
      </p:sp>
    </p:spTree>
    <p:extLst>
      <p:ext uri="{BB962C8B-B14F-4D97-AF65-F5344CB8AC3E}">
        <p14:creationId xmlns:p14="http://schemas.microsoft.com/office/powerpoint/2010/main" val="122144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 the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Batch windows</a:t>
            </a:r>
          </a:p>
        </p:txBody>
      </p:sp>
    </p:spTree>
    <p:extLst>
      <p:ext uri="{BB962C8B-B14F-4D97-AF65-F5344CB8AC3E}">
        <p14:creationId xmlns:p14="http://schemas.microsoft.com/office/powerpoint/2010/main" val="93762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the CAP theorem</a:t>
            </a:r>
          </a:p>
        </p:txBody>
      </p:sp>
    </p:spTree>
    <p:extLst>
      <p:ext uri="{BB962C8B-B14F-4D97-AF65-F5344CB8AC3E}">
        <p14:creationId xmlns:p14="http://schemas.microsoft.com/office/powerpoint/2010/main" val="109052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scare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attempt</a:t>
            </a:r>
            <a:r>
              <a:rPr lang="fr-FR" dirty="0"/>
              <a:t> to </a:t>
            </a:r>
            <a:r>
              <a:rPr lang="fr-FR" dirty="0" err="1"/>
              <a:t>convince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fr-FR" sz="2400" dirty="0"/>
              <a:t>That </a:t>
            </a:r>
            <a:r>
              <a:rPr lang="fr-FR" sz="2400" dirty="0" err="1"/>
              <a:t>Big</a:t>
            </a:r>
            <a:r>
              <a:rPr lang="fr-FR" sz="2400" dirty="0"/>
              <a:t> Data and </a:t>
            </a:r>
            <a:r>
              <a:rPr lang="fr-FR" sz="2400" dirty="0" err="1"/>
              <a:t>distributed</a:t>
            </a:r>
            <a:r>
              <a:rPr lang="fr-FR" sz="2400" dirty="0"/>
              <a:t> </a:t>
            </a:r>
            <a:r>
              <a:rPr lang="fr-FR" sz="2400" dirty="0" err="1"/>
              <a:t>computing</a:t>
            </a:r>
            <a:r>
              <a:rPr lang="fr-FR" sz="2400" dirty="0"/>
              <a:t> in </a:t>
            </a:r>
            <a:r>
              <a:rPr lang="fr-FR" sz="2400" dirty="0" err="1"/>
              <a:t>general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hard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open topics in computer science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fr-FR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fr-FR" sz="2400" dirty="0"/>
              <a:t>That the </a:t>
            </a:r>
            <a:r>
              <a:rPr lang="fr-FR" sz="2400" dirty="0" err="1"/>
              <a:t>problem</a:t>
            </a:r>
            <a:r>
              <a:rPr lang="fr-FR" sz="2400" dirty="0"/>
              <a:t> areas </a:t>
            </a:r>
            <a:r>
              <a:rPr lang="fr-FR" sz="2400" dirty="0" err="1"/>
              <a:t>addressed</a:t>
            </a:r>
            <a:r>
              <a:rPr lang="fr-FR" sz="2400" dirty="0"/>
              <a:t> by </a:t>
            </a:r>
            <a:r>
              <a:rPr lang="fr-FR" sz="2400" dirty="0" err="1"/>
              <a:t>Big</a:t>
            </a:r>
            <a:r>
              <a:rPr lang="fr-FR" sz="2400" dirty="0"/>
              <a:t> Data are the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classic</a:t>
            </a:r>
            <a:r>
              <a:rPr lang="fr-FR" sz="2400" dirty="0"/>
              <a:t>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systems</a:t>
            </a:r>
            <a:r>
              <a:rPr lang="fr-FR" sz="2400" dirty="0"/>
              <a:t> have been </a:t>
            </a:r>
            <a:r>
              <a:rPr lang="fr-FR" sz="2400" dirty="0" err="1"/>
              <a:t>dealing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for </a:t>
            </a:r>
            <a:r>
              <a:rPr lang="fr-FR" sz="2400" dirty="0" err="1"/>
              <a:t>decades</a:t>
            </a:r>
            <a:endParaRPr lang="fr-FR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fr-FR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fr-FR" sz="2400" dirty="0"/>
              <a:t>That the </a:t>
            </a:r>
            <a:r>
              <a:rPr lang="fr-FR" sz="2400" dirty="0" err="1"/>
              <a:t>tooling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not at all mature</a:t>
            </a:r>
          </a:p>
        </p:txBody>
      </p:sp>
    </p:spTree>
    <p:extLst>
      <p:ext uri="{BB962C8B-B14F-4D97-AF65-F5344CB8AC3E}">
        <p14:creationId xmlns:p14="http://schemas.microsoft.com/office/powerpoint/2010/main" val="204699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Consistent hashing</a:t>
            </a:r>
          </a:p>
        </p:txBody>
      </p:sp>
    </p:spTree>
    <p:extLst>
      <p:ext uri="{BB962C8B-B14F-4D97-AF65-F5344CB8AC3E}">
        <p14:creationId xmlns:p14="http://schemas.microsoft.com/office/powerpoint/2010/main" val="553490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CRDTs</a:t>
            </a:r>
          </a:p>
        </p:txBody>
      </p:sp>
    </p:spTree>
    <p:extLst>
      <p:ext uri="{BB962C8B-B14F-4D97-AF65-F5344CB8AC3E}">
        <p14:creationId xmlns:p14="http://schemas.microsoft.com/office/powerpoint/2010/main" val="1579585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/>
              <a:t>Logical clocks</a:t>
            </a:r>
          </a:p>
        </p:txBody>
      </p:sp>
    </p:spTree>
    <p:extLst>
      <p:ext uri="{BB962C8B-B14F-4D97-AF65-F5344CB8AC3E}">
        <p14:creationId xmlns:p14="http://schemas.microsoft.com/office/powerpoint/2010/main" val="1409556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/>
              <a:t>Computing </a:t>
            </a:r>
            <a:r>
              <a:rPr lang="en-US" dirty="0"/>
              <a:t>the</a:t>
            </a:r>
            <a:r>
              <a:rPr lang="en-US"/>
              <a:t>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5400" dirty="0"/>
              <a:t>…</a:t>
            </a:r>
            <a:r>
              <a:rPr lang="en-US" sz="5400" dirty="0"/>
              <a:t> and many more!</a:t>
            </a:r>
          </a:p>
        </p:txBody>
      </p:sp>
    </p:spTree>
    <p:extLst>
      <p:ext uri="{BB962C8B-B14F-4D97-AF65-F5344CB8AC3E}">
        <p14:creationId xmlns:p14="http://schemas.microsoft.com/office/powerpoint/2010/main" val="312671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Systems are Low-Level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/>
              <a:t>“A programming language is low-level when its programs require attention to the irrelevant.”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/>
              <a:t>-Alan J Perlis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/>
              <a:t>Computer Language Pioneer and 1</a:t>
            </a:r>
            <a:r>
              <a:rPr lang="en-US" sz="2400" i="1" baseline="30000" dirty="0"/>
              <a:t>st</a:t>
            </a:r>
            <a:r>
              <a:rPr lang="en-US" sz="2400" i="1" dirty="0"/>
              <a:t> recipient of the Turing Award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/>
              <a:t>Professor at MIT, Purdue, CMU, Yale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 dirty="0">
                <a:hlinkClick r:id="rId3"/>
              </a:rPr>
              <a:t>https://amturing.acm.org/award_winners/perlis_0132439.cfm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57396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+ Distributed Computing + Hadoop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2400" dirty="0"/>
              <a:t>…</a:t>
            </a:r>
            <a:r>
              <a:rPr lang="en-US" sz="2400" dirty="0"/>
              <a:t>is extremely hard, but for certain volumes of data it is the only game in town, especially for on premise deployments.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Therefore, you will need a strong group of talented and motivated engineers in whom you must invest time, energy and, yes,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11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talent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 it is your most important resource and therefore your biggest concern of all.</a:t>
            </a:r>
          </a:p>
        </p:txBody>
      </p:sp>
    </p:spTree>
    <p:extLst>
      <p:ext uri="{BB962C8B-B14F-4D97-AF65-F5344CB8AC3E}">
        <p14:creationId xmlns:p14="http://schemas.microsoft.com/office/powerpoint/2010/main" val="1370630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Make no mistake, truly excellent engineers are rare and therefore have the pick of companies to work for.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To successfully hire, you must </a:t>
            </a:r>
            <a:r>
              <a:rPr lang="en-US" sz="2400"/>
              <a:t>build an attractive workplace.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There are a few ways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4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If you’re lucky, you’re solving humanity’s next big crisis, are well funded and already have a well known engineering leader working for you.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If you’re in this group, you don’t have a recruiting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4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two major factors that attract engineers to a company are its impact in the market/world and its reputation for engineering excellence.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It’s easy to understand why.  The best engineers want to have an impact on peoples’ lives and learn something in the process.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In this way engineers are like anyone else you know and like.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7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6/6e/Acme-co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3" y="5394895"/>
            <a:ext cx="1284286" cy="5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ésultat de recherche d'images pour &quot;user computer icon&quot;"/>
          <p:cNvSpPr>
            <a:spLocks noChangeAspect="1" noChangeArrowheads="1"/>
          </p:cNvSpPr>
          <p:nvPr/>
        </p:nvSpPr>
        <p:spPr bwMode="auto">
          <a:xfrm>
            <a:off x="63500" y="-136525"/>
            <a:ext cx="38862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Résultat de recherche d'images pour &quot;user computer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38" y="686443"/>
            <a:ext cx="1021810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Résultat de recherche d'images pour &quot;criteo logo&quot;"/>
          <p:cNvSpPr>
            <a:spLocks noChangeAspect="1" noChangeArrowheads="1"/>
          </p:cNvSpPr>
          <p:nvPr/>
        </p:nvSpPr>
        <p:spPr bwMode="auto">
          <a:xfrm>
            <a:off x="2900043" y="5099187"/>
            <a:ext cx="161792" cy="1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http://pre07.deviantart.net/8e32/th/pre/f/2016/105/8/b/daily_planet_logo_1932_prototype_by_noahlc-d9z1ku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240" y="5486457"/>
            <a:ext cx="1901109" cy="4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2314674" y="4939761"/>
            <a:ext cx="2235957" cy="1457833"/>
            <a:chOff x="2349825" y="3446948"/>
            <a:chExt cx="2235957" cy="1457833"/>
          </a:xfrm>
        </p:grpSpPr>
        <p:sp>
          <p:nvSpPr>
            <p:cNvPr id="15" name="ZoneTexte 14"/>
            <p:cNvSpPr txBox="1"/>
            <p:nvPr/>
          </p:nvSpPr>
          <p:spPr>
            <a:xfrm>
              <a:off x="2349825" y="3806313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‘UUID’ = ‘392f034c‘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‘Client’= ‘ACME’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</a:t>
              </a:r>
              <a:r>
                <a:rPr lang="fr-FR" sz="800" err="1">
                  <a:latin typeface="Consolas" panose="020B0609020204030204" pitchFamily="49" charset="0"/>
                  <a:cs typeface="Consolas" panose="020B0609020204030204" pitchFamily="49" charset="0"/>
                </a:rPr>
                <a:t>ProductBrowsed</a:t>
              </a:r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’ = ‘45753’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2368317" y="3446948"/>
              <a:ext cx="2217465" cy="145783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265012" y="4924152"/>
            <a:ext cx="2273570" cy="1457833"/>
            <a:chOff x="2368317" y="3446948"/>
            <a:chExt cx="2273570" cy="1457833"/>
          </a:xfrm>
        </p:grpSpPr>
        <p:sp>
          <p:nvSpPr>
            <p:cNvPr id="20" name="ZoneTexte 19"/>
            <p:cNvSpPr txBox="1"/>
            <p:nvPr/>
          </p:nvSpPr>
          <p:spPr>
            <a:xfrm>
              <a:off x="2886278" y="3821921"/>
              <a:ext cx="17556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</a:p>
            <a:p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  ‘UUID’ = ‘392f034c‘</a:t>
              </a:r>
            </a:p>
            <a:p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  ‘Client’= ‘ACME’</a:t>
              </a:r>
            </a:p>
            <a:p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  ‘</a:t>
              </a:r>
              <a:r>
                <a:rPr lang="fr-FR" sz="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ProductClicked</a:t>
              </a:r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’ = ‘55674’</a:t>
              </a:r>
            </a:p>
            <a:p>
              <a:r>
                <a:rPr lang="fr-FR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1" name="Flèche gauche 20"/>
            <p:cNvSpPr/>
            <p:nvPr/>
          </p:nvSpPr>
          <p:spPr>
            <a:xfrm>
              <a:off x="2368317" y="3446948"/>
              <a:ext cx="2217465" cy="1457833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Flèche gauche 15"/>
          <p:cNvSpPr/>
          <p:nvPr/>
        </p:nvSpPr>
        <p:spPr>
          <a:xfrm rot="19255029">
            <a:off x="1013744" y="3272528"/>
            <a:ext cx="5023283" cy="47784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GET http://www.acme.com/products/45753</a:t>
            </a:r>
          </a:p>
        </p:txBody>
      </p:sp>
      <p:sp>
        <p:nvSpPr>
          <p:cNvPr id="25" name="Flèche droite 24"/>
          <p:cNvSpPr/>
          <p:nvPr/>
        </p:nvSpPr>
        <p:spPr>
          <a:xfrm rot="2393145">
            <a:off x="6131101" y="3315926"/>
            <a:ext cx="512747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GET http://www.dailyplanet.com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97325" y="392596"/>
            <a:ext cx="2111024" cy="2038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8097325" y="392597"/>
            <a:ext cx="2111024" cy="186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/>
              <a:t>http://www.dailyplanet.com</a:t>
            </a:r>
          </a:p>
        </p:txBody>
      </p:sp>
      <p:pic>
        <p:nvPicPr>
          <p:cNvPr id="28" name="Picture 14" descr="http://pre07.deviantart.net/8e32/th/pre/f/2016/105/8/b/daily_planet_logo_1932_prototype_by_noahlc-d9z1ku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84" y="638622"/>
            <a:ext cx="1901109" cy="4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175553" y="1108507"/>
            <a:ext cx="1406272" cy="78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200" b="1" err="1">
                <a:solidFill>
                  <a:schemeClr val="tx1">
                    <a:lumMod val="50000"/>
                  </a:schemeClr>
                </a:solidFill>
              </a:rPr>
              <a:t>Lorem</a:t>
            </a:r>
            <a:r>
              <a:rPr lang="fr-FR" sz="1200" b="1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200" b="1" err="1">
                <a:solidFill>
                  <a:schemeClr val="tx1">
                    <a:lumMod val="50000"/>
                  </a:schemeClr>
                </a:solidFill>
              </a:rPr>
              <a:t>Ipsum</a:t>
            </a:r>
            <a:endParaRPr lang="fr-FR" sz="1200" b="1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Lorem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ipsum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amet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consectetur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adipiscing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elit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sed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do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eiusmod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tempor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incididunt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ut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labore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magna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aliqua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. Ut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enim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ad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minim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veniam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quis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nostrud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exercitation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ullamco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laboris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nisi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ut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aliquip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ex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ea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commodo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consequat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. Duis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aute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irure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reprehenderit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voluptate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velit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esse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cillum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eu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fugiat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nulla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pariatur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Excepteur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sint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occaecat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cupidatat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non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proident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sunt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in culpa qui officia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deserunt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mollit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anim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id est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laborum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Lorem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ipsum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amet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consectetur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adipiscing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elit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sed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do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eiusmod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tempor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incididunt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ut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labore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et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dolore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 magna </a:t>
            </a:r>
            <a:r>
              <a:rPr lang="fr-FR" sz="500" err="1">
                <a:solidFill>
                  <a:schemeClr val="tx1">
                    <a:lumMod val="50000"/>
                  </a:schemeClr>
                </a:solidFill>
              </a:rPr>
              <a:t>aliqua</a:t>
            </a:r>
            <a:r>
              <a:rPr lang="fr-FR" sz="500">
                <a:solidFill>
                  <a:schemeClr val="tx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01793" y="1193698"/>
            <a:ext cx="520504" cy="106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800" b="1">
                <a:solidFill>
                  <a:srgbClr val="FF0000"/>
                </a:solidFill>
              </a:rPr>
              <a:t>$24,99</a:t>
            </a:r>
          </a:p>
        </p:txBody>
      </p:sp>
      <p:pic>
        <p:nvPicPr>
          <p:cNvPr id="31" name="Picture 2" descr="https://upload.wikimedia.org/wikipedia/commons/6/6e/Acme-cor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932" y="1242785"/>
            <a:ext cx="407823" cy="18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iki.teamfortress.com/w/images/thumb/3/3a/Bear_trap.PNG/250px-Bear_trap.PNG?t=201208161416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041" y="1516740"/>
            <a:ext cx="478601" cy="4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861968" y="398027"/>
            <a:ext cx="2111024" cy="2038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2" name="Rectangle 41"/>
          <p:cNvSpPr/>
          <p:nvPr/>
        </p:nvSpPr>
        <p:spPr>
          <a:xfrm>
            <a:off x="1861968" y="398028"/>
            <a:ext cx="2111024" cy="186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/>
              <a:t>http://www.acme.com/products/.</a:t>
            </a:r>
          </a:p>
        </p:txBody>
      </p:sp>
      <p:pic>
        <p:nvPicPr>
          <p:cNvPr id="48" name="Picture 2" descr="https://upload.wikimedia.org/wikipedia/commons/6/6e/Acme-cor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8" y="598694"/>
            <a:ext cx="1007040" cy="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vignette2.wikia.nocookie.net/sniperelitegame/images/5/52/Dynamite_Bundle.jpg/revision/latest?cb=2015122919564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76" y="1330602"/>
            <a:ext cx="840249" cy="5869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1917751" y="1062656"/>
            <a:ext cx="9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Dynamite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19578" y="1849362"/>
            <a:ext cx="2054222" cy="78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fr-FR" sz="500">
              <a:solidFill>
                <a:schemeClr val="tx1"/>
              </a:solidFill>
            </a:endParaRPr>
          </a:p>
          <a:p>
            <a:pPr algn="just"/>
            <a:r>
              <a:rPr lang="fr-FR" sz="500" err="1">
                <a:solidFill>
                  <a:schemeClr val="tx1"/>
                </a:solidFill>
              </a:rPr>
              <a:t>Lorem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ipsum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sit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amet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consectetur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adipiscing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elit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sed</a:t>
            </a:r>
            <a:r>
              <a:rPr lang="fr-FR" sz="500">
                <a:solidFill>
                  <a:schemeClr val="tx1"/>
                </a:solidFill>
              </a:rPr>
              <a:t> do </a:t>
            </a:r>
            <a:r>
              <a:rPr lang="fr-FR" sz="500" err="1">
                <a:solidFill>
                  <a:schemeClr val="tx1"/>
                </a:solidFill>
              </a:rPr>
              <a:t>eiusmod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tempor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incididunt</a:t>
            </a:r>
            <a:r>
              <a:rPr lang="fr-FR" sz="500">
                <a:solidFill>
                  <a:schemeClr val="tx1"/>
                </a:solidFill>
              </a:rPr>
              <a:t> ut </a:t>
            </a:r>
            <a:r>
              <a:rPr lang="fr-FR" sz="500" err="1">
                <a:solidFill>
                  <a:schemeClr val="tx1"/>
                </a:solidFill>
              </a:rPr>
              <a:t>labore</a:t>
            </a:r>
            <a:r>
              <a:rPr lang="fr-FR" sz="500">
                <a:solidFill>
                  <a:schemeClr val="tx1"/>
                </a:solidFill>
              </a:rPr>
              <a:t> et </a:t>
            </a:r>
            <a:r>
              <a:rPr lang="fr-FR" sz="500" err="1">
                <a:solidFill>
                  <a:schemeClr val="tx1"/>
                </a:solidFill>
              </a:rPr>
              <a:t>dolore</a:t>
            </a:r>
            <a:r>
              <a:rPr lang="fr-FR" sz="500">
                <a:solidFill>
                  <a:schemeClr val="tx1"/>
                </a:solidFill>
              </a:rPr>
              <a:t> magna </a:t>
            </a:r>
            <a:r>
              <a:rPr lang="fr-FR" sz="500" err="1">
                <a:solidFill>
                  <a:schemeClr val="tx1"/>
                </a:solidFill>
              </a:rPr>
              <a:t>aliqua</a:t>
            </a:r>
            <a:r>
              <a:rPr lang="fr-FR" sz="500">
                <a:solidFill>
                  <a:schemeClr val="tx1"/>
                </a:solidFill>
              </a:rPr>
              <a:t>. Ut </a:t>
            </a:r>
            <a:r>
              <a:rPr lang="fr-FR" sz="500" err="1">
                <a:solidFill>
                  <a:schemeClr val="tx1"/>
                </a:solidFill>
              </a:rPr>
              <a:t>enim</a:t>
            </a:r>
            <a:r>
              <a:rPr lang="fr-FR" sz="500">
                <a:solidFill>
                  <a:schemeClr val="tx1"/>
                </a:solidFill>
              </a:rPr>
              <a:t> ad </a:t>
            </a:r>
            <a:r>
              <a:rPr lang="fr-FR" sz="500" err="1">
                <a:solidFill>
                  <a:schemeClr val="tx1"/>
                </a:solidFill>
              </a:rPr>
              <a:t>minim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veniam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quis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nostrud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exercitation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ullamco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laboris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nisi</a:t>
            </a:r>
            <a:r>
              <a:rPr lang="fr-FR" sz="500">
                <a:solidFill>
                  <a:schemeClr val="tx1"/>
                </a:solidFill>
              </a:rPr>
              <a:t> ut </a:t>
            </a:r>
            <a:r>
              <a:rPr lang="fr-FR" sz="500" err="1">
                <a:solidFill>
                  <a:schemeClr val="tx1"/>
                </a:solidFill>
              </a:rPr>
              <a:t>aliquip</a:t>
            </a:r>
            <a:r>
              <a:rPr lang="fr-FR" sz="500">
                <a:solidFill>
                  <a:schemeClr val="tx1"/>
                </a:solidFill>
              </a:rPr>
              <a:t> ex </a:t>
            </a:r>
            <a:r>
              <a:rPr lang="fr-FR" sz="500" err="1">
                <a:solidFill>
                  <a:schemeClr val="tx1"/>
                </a:solidFill>
              </a:rPr>
              <a:t>ea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commodo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consequat</a:t>
            </a:r>
            <a:r>
              <a:rPr lang="fr-FR" sz="500">
                <a:solidFill>
                  <a:schemeClr val="tx1"/>
                </a:solidFill>
              </a:rPr>
              <a:t>. Duis </a:t>
            </a:r>
            <a:r>
              <a:rPr lang="fr-FR" sz="500" err="1">
                <a:solidFill>
                  <a:schemeClr val="tx1"/>
                </a:solidFill>
              </a:rPr>
              <a:t>aute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irure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</a:t>
            </a:r>
            <a:r>
              <a:rPr lang="fr-FR" sz="500">
                <a:solidFill>
                  <a:schemeClr val="tx1"/>
                </a:solidFill>
              </a:rPr>
              <a:t> in </a:t>
            </a:r>
            <a:r>
              <a:rPr lang="fr-FR" sz="500" err="1">
                <a:solidFill>
                  <a:schemeClr val="tx1"/>
                </a:solidFill>
              </a:rPr>
              <a:t>reprehenderit</a:t>
            </a:r>
            <a:r>
              <a:rPr lang="fr-FR" sz="500">
                <a:solidFill>
                  <a:schemeClr val="tx1"/>
                </a:solidFill>
              </a:rPr>
              <a:t> in </a:t>
            </a:r>
            <a:r>
              <a:rPr lang="fr-FR" sz="500" err="1">
                <a:solidFill>
                  <a:schemeClr val="tx1"/>
                </a:solidFill>
              </a:rPr>
              <a:t>voluptate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velit</a:t>
            </a:r>
            <a:r>
              <a:rPr lang="fr-FR" sz="500">
                <a:solidFill>
                  <a:schemeClr val="tx1"/>
                </a:solidFill>
              </a:rPr>
              <a:t> esse </a:t>
            </a:r>
            <a:r>
              <a:rPr lang="fr-FR" sz="500" err="1">
                <a:solidFill>
                  <a:schemeClr val="tx1"/>
                </a:solidFill>
              </a:rPr>
              <a:t>cillum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dolore</a:t>
            </a:r>
            <a:r>
              <a:rPr lang="fr-FR" sz="500">
                <a:solidFill>
                  <a:schemeClr val="tx1"/>
                </a:solidFill>
              </a:rPr>
              <a:t> eu </a:t>
            </a:r>
            <a:r>
              <a:rPr lang="fr-FR" sz="500" err="1">
                <a:solidFill>
                  <a:schemeClr val="tx1"/>
                </a:solidFill>
              </a:rPr>
              <a:t>fugiat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null</a:t>
            </a:r>
            <a:r>
              <a:rPr lang="fr-FR" sz="5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987445" y="1241954"/>
            <a:ext cx="817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/>
              <a:t>$19,99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85199" y="1589410"/>
            <a:ext cx="475292" cy="1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BUY</a:t>
            </a:r>
            <a:endParaRPr lang="fr-FR" sz="1200"/>
          </a:p>
        </p:txBody>
      </p:sp>
      <p:pic>
        <p:nvPicPr>
          <p:cNvPr id="1048" name="Picture 24" descr="Résultat de recherche d'images pour &quot;mouse ic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90" y="1650968"/>
            <a:ext cx="189355" cy="2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Flèche gauche 55"/>
          <p:cNvSpPr/>
          <p:nvPr/>
        </p:nvSpPr>
        <p:spPr>
          <a:xfrm rot="19255029">
            <a:off x="1013745" y="3272528"/>
            <a:ext cx="5023283" cy="47784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GET http://www.acme.com/products/55674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53954" y="406569"/>
            <a:ext cx="2111024" cy="2038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8" name="Rectangle 57"/>
          <p:cNvSpPr/>
          <p:nvPr/>
        </p:nvSpPr>
        <p:spPr>
          <a:xfrm>
            <a:off x="1862558" y="394056"/>
            <a:ext cx="2111024" cy="1860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/>
              <a:t>http://</a:t>
            </a:r>
            <a:r>
              <a:rPr lang="fr-FR" sz="1050"/>
              <a:t>www.acme.com/products</a:t>
            </a:r>
            <a:r>
              <a:rPr lang="fr-FR" sz="1100"/>
              <a:t>/.</a:t>
            </a:r>
          </a:p>
        </p:txBody>
      </p:sp>
      <p:pic>
        <p:nvPicPr>
          <p:cNvPr id="59" name="Picture 2" descr="https://upload.wikimedia.org/wikipedia/commons/6/6e/Acme-cor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8" y="598694"/>
            <a:ext cx="1007040" cy="4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/>
          <p:cNvSpPr txBox="1"/>
          <p:nvPr/>
        </p:nvSpPr>
        <p:spPr>
          <a:xfrm>
            <a:off x="1922920" y="1062655"/>
            <a:ext cx="886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err="1"/>
              <a:t>Bear</a:t>
            </a:r>
            <a:r>
              <a:rPr lang="fr-FR" sz="1200" b="1"/>
              <a:t> </a:t>
            </a:r>
            <a:r>
              <a:rPr lang="fr-FR" sz="1200" b="1" err="1"/>
              <a:t>Trap</a:t>
            </a:r>
            <a:endParaRPr lang="fr-FR" sz="1200" b="1"/>
          </a:p>
        </p:txBody>
      </p:sp>
      <p:sp>
        <p:nvSpPr>
          <p:cNvPr id="62" name="Rectangle 61"/>
          <p:cNvSpPr/>
          <p:nvPr/>
        </p:nvSpPr>
        <p:spPr>
          <a:xfrm>
            <a:off x="1919578" y="1849362"/>
            <a:ext cx="2054222" cy="786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fr-FR" sz="500">
              <a:solidFill>
                <a:schemeClr val="tx1"/>
              </a:solidFill>
            </a:endParaRPr>
          </a:p>
          <a:p>
            <a:pPr algn="just"/>
            <a:r>
              <a:rPr lang="fr-FR" sz="500" err="1">
                <a:solidFill>
                  <a:schemeClr val="tx1"/>
                </a:solidFill>
              </a:rPr>
              <a:t>Lorem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ipsum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sit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amet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consectetur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adipiscing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elit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sed</a:t>
            </a:r>
            <a:r>
              <a:rPr lang="fr-FR" sz="500">
                <a:solidFill>
                  <a:schemeClr val="tx1"/>
                </a:solidFill>
              </a:rPr>
              <a:t> do </a:t>
            </a:r>
            <a:r>
              <a:rPr lang="fr-FR" sz="500" err="1">
                <a:solidFill>
                  <a:schemeClr val="tx1"/>
                </a:solidFill>
              </a:rPr>
              <a:t>eiusmod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tempor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incididunt</a:t>
            </a:r>
            <a:r>
              <a:rPr lang="fr-FR" sz="500">
                <a:solidFill>
                  <a:schemeClr val="tx1"/>
                </a:solidFill>
              </a:rPr>
              <a:t> ut </a:t>
            </a:r>
            <a:r>
              <a:rPr lang="fr-FR" sz="500" err="1">
                <a:solidFill>
                  <a:schemeClr val="tx1"/>
                </a:solidFill>
              </a:rPr>
              <a:t>labore</a:t>
            </a:r>
            <a:r>
              <a:rPr lang="fr-FR" sz="500">
                <a:solidFill>
                  <a:schemeClr val="tx1"/>
                </a:solidFill>
              </a:rPr>
              <a:t> et </a:t>
            </a:r>
            <a:r>
              <a:rPr lang="fr-FR" sz="500" err="1">
                <a:solidFill>
                  <a:schemeClr val="tx1"/>
                </a:solidFill>
              </a:rPr>
              <a:t>dolore</a:t>
            </a:r>
            <a:r>
              <a:rPr lang="fr-FR" sz="500">
                <a:solidFill>
                  <a:schemeClr val="tx1"/>
                </a:solidFill>
              </a:rPr>
              <a:t> magna </a:t>
            </a:r>
            <a:r>
              <a:rPr lang="fr-FR" sz="500" err="1">
                <a:solidFill>
                  <a:schemeClr val="tx1"/>
                </a:solidFill>
              </a:rPr>
              <a:t>aliqua</a:t>
            </a:r>
            <a:r>
              <a:rPr lang="fr-FR" sz="500">
                <a:solidFill>
                  <a:schemeClr val="tx1"/>
                </a:solidFill>
              </a:rPr>
              <a:t>. Ut </a:t>
            </a:r>
            <a:r>
              <a:rPr lang="fr-FR" sz="500" err="1">
                <a:solidFill>
                  <a:schemeClr val="tx1"/>
                </a:solidFill>
              </a:rPr>
              <a:t>enim</a:t>
            </a:r>
            <a:r>
              <a:rPr lang="fr-FR" sz="500">
                <a:solidFill>
                  <a:schemeClr val="tx1"/>
                </a:solidFill>
              </a:rPr>
              <a:t> ad </a:t>
            </a:r>
            <a:r>
              <a:rPr lang="fr-FR" sz="500" err="1">
                <a:solidFill>
                  <a:schemeClr val="tx1"/>
                </a:solidFill>
              </a:rPr>
              <a:t>minim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veniam</a:t>
            </a:r>
            <a:r>
              <a:rPr lang="fr-FR" sz="500">
                <a:solidFill>
                  <a:schemeClr val="tx1"/>
                </a:solidFill>
              </a:rPr>
              <a:t>, </a:t>
            </a:r>
            <a:r>
              <a:rPr lang="fr-FR" sz="500" err="1">
                <a:solidFill>
                  <a:schemeClr val="tx1"/>
                </a:solidFill>
              </a:rPr>
              <a:t>quis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nostrud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exercitation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ullamco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laboris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nisi</a:t>
            </a:r>
            <a:r>
              <a:rPr lang="fr-FR" sz="500">
                <a:solidFill>
                  <a:schemeClr val="tx1"/>
                </a:solidFill>
              </a:rPr>
              <a:t> ut </a:t>
            </a:r>
            <a:r>
              <a:rPr lang="fr-FR" sz="500" err="1">
                <a:solidFill>
                  <a:schemeClr val="tx1"/>
                </a:solidFill>
              </a:rPr>
              <a:t>aliquip</a:t>
            </a:r>
            <a:r>
              <a:rPr lang="fr-FR" sz="500">
                <a:solidFill>
                  <a:schemeClr val="tx1"/>
                </a:solidFill>
              </a:rPr>
              <a:t> ex </a:t>
            </a:r>
            <a:r>
              <a:rPr lang="fr-FR" sz="500" err="1">
                <a:solidFill>
                  <a:schemeClr val="tx1"/>
                </a:solidFill>
              </a:rPr>
              <a:t>ea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commodo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consequat</a:t>
            </a:r>
            <a:r>
              <a:rPr lang="fr-FR" sz="500">
                <a:solidFill>
                  <a:schemeClr val="tx1"/>
                </a:solidFill>
              </a:rPr>
              <a:t>. Duis </a:t>
            </a:r>
            <a:r>
              <a:rPr lang="fr-FR" sz="500" err="1">
                <a:solidFill>
                  <a:schemeClr val="tx1"/>
                </a:solidFill>
              </a:rPr>
              <a:t>aute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irure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</a:t>
            </a:r>
            <a:r>
              <a:rPr lang="fr-FR" sz="500">
                <a:solidFill>
                  <a:schemeClr val="tx1"/>
                </a:solidFill>
              </a:rPr>
              <a:t> in </a:t>
            </a:r>
            <a:r>
              <a:rPr lang="fr-FR" sz="500" err="1">
                <a:solidFill>
                  <a:schemeClr val="tx1"/>
                </a:solidFill>
              </a:rPr>
              <a:t>reprehenderit</a:t>
            </a:r>
            <a:r>
              <a:rPr lang="fr-FR" sz="500">
                <a:solidFill>
                  <a:schemeClr val="tx1"/>
                </a:solidFill>
              </a:rPr>
              <a:t> in </a:t>
            </a:r>
            <a:r>
              <a:rPr lang="fr-FR" sz="500" err="1">
                <a:solidFill>
                  <a:schemeClr val="tx1"/>
                </a:solidFill>
              </a:rPr>
              <a:t>voluptate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velit</a:t>
            </a:r>
            <a:r>
              <a:rPr lang="fr-FR" sz="500">
                <a:solidFill>
                  <a:schemeClr val="tx1"/>
                </a:solidFill>
              </a:rPr>
              <a:t> esse </a:t>
            </a:r>
            <a:r>
              <a:rPr lang="fr-FR" sz="500" err="1">
                <a:solidFill>
                  <a:schemeClr val="tx1"/>
                </a:solidFill>
              </a:rPr>
              <a:t>cillum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dolore</a:t>
            </a:r>
            <a:r>
              <a:rPr lang="fr-FR" sz="500">
                <a:solidFill>
                  <a:schemeClr val="tx1"/>
                </a:solidFill>
              </a:rPr>
              <a:t> eu </a:t>
            </a:r>
            <a:r>
              <a:rPr lang="fr-FR" sz="500" err="1">
                <a:solidFill>
                  <a:schemeClr val="tx1"/>
                </a:solidFill>
              </a:rPr>
              <a:t>fugiat</a:t>
            </a:r>
            <a:r>
              <a:rPr lang="fr-FR" sz="500">
                <a:solidFill>
                  <a:schemeClr val="tx1"/>
                </a:solidFill>
              </a:rPr>
              <a:t> </a:t>
            </a:r>
            <a:r>
              <a:rPr lang="fr-FR" sz="500" err="1">
                <a:solidFill>
                  <a:schemeClr val="tx1"/>
                </a:solidFill>
              </a:rPr>
              <a:t>null</a:t>
            </a:r>
            <a:r>
              <a:rPr lang="fr-FR" sz="500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990952" y="1240414"/>
            <a:ext cx="817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/>
              <a:t>$24,90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85198" y="1593010"/>
            <a:ext cx="475292" cy="1750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/>
              <a:t>BUY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010323" y="1306015"/>
            <a:ext cx="858773" cy="63689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Picture 18" descr="https://wiki.teamfortress.com/w/images/thumb/3/3a/Bear_trap.PNG/250px-Bear_trap.PNG?t=2012081614160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703" y="1361029"/>
            <a:ext cx="478601" cy="4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4" descr="Résultat de recherche d'images pour &quot;mouse ico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42" y="1668574"/>
            <a:ext cx="189355" cy="2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e 74"/>
          <p:cNvGrpSpPr/>
          <p:nvPr/>
        </p:nvGrpSpPr>
        <p:grpSpPr>
          <a:xfrm>
            <a:off x="2302317" y="4936161"/>
            <a:ext cx="2235957" cy="1457833"/>
            <a:chOff x="2349825" y="3446948"/>
            <a:chExt cx="2235957" cy="1457833"/>
          </a:xfrm>
        </p:grpSpPr>
        <p:sp>
          <p:nvSpPr>
            <p:cNvPr id="76" name="ZoneTexte 75"/>
            <p:cNvSpPr txBox="1"/>
            <p:nvPr/>
          </p:nvSpPr>
          <p:spPr>
            <a:xfrm>
              <a:off x="2349825" y="3806313"/>
              <a:ext cx="16995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{ 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‘UUID’ = ‘392f034c‘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‘Client’= ‘ACME’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  ‘</a:t>
              </a:r>
              <a:r>
                <a:rPr lang="fr-FR" sz="800" err="1">
                  <a:latin typeface="Consolas" panose="020B0609020204030204" pitchFamily="49" charset="0"/>
                  <a:cs typeface="Consolas" panose="020B0609020204030204" pitchFamily="49" charset="0"/>
                </a:rPr>
                <a:t>ProductBought</a:t>
              </a:r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’ = ‘55674’</a:t>
              </a:r>
            </a:p>
            <a:p>
              <a:r>
                <a:rPr lang="fr-FR" sz="80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7" name="Flèche droite 76"/>
            <p:cNvSpPr/>
            <p:nvPr/>
          </p:nvSpPr>
          <p:spPr>
            <a:xfrm>
              <a:off x="2368317" y="3446948"/>
              <a:ext cx="2217465" cy="145783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04647" y="1705607"/>
            <a:ext cx="4260153" cy="3164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3899165" y="1705297"/>
            <a:ext cx="4265557" cy="207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>
                <a:solidFill>
                  <a:schemeClr val="tx1"/>
                </a:solidFill>
              </a:rPr>
              <a:t>http://www.criteo.com/stats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4132664" y="4579441"/>
            <a:ext cx="3826253" cy="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4132664" y="2635971"/>
            <a:ext cx="0" cy="19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4132664" y="3166322"/>
            <a:ext cx="3692902" cy="788553"/>
          </a:xfrm>
          <a:custGeom>
            <a:avLst/>
            <a:gdLst>
              <a:gd name="connsiteX0" fmla="*/ 0 w 2453640"/>
              <a:gd name="connsiteY0" fmla="*/ 647700 h 788553"/>
              <a:gd name="connsiteX1" fmla="*/ 449580 w 2453640"/>
              <a:gd name="connsiteY1" fmla="*/ 312420 h 788553"/>
              <a:gd name="connsiteX2" fmla="*/ 731520 w 2453640"/>
              <a:gd name="connsiteY2" fmla="*/ 480060 h 788553"/>
              <a:gd name="connsiteX3" fmla="*/ 975360 w 2453640"/>
              <a:gd name="connsiteY3" fmla="*/ 236220 h 788553"/>
              <a:gd name="connsiteX4" fmla="*/ 1242060 w 2453640"/>
              <a:gd name="connsiteY4" fmla="*/ 670560 h 788553"/>
              <a:gd name="connsiteX5" fmla="*/ 1706880 w 2453640"/>
              <a:gd name="connsiteY5" fmla="*/ 396240 h 788553"/>
              <a:gd name="connsiteX6" fmla="*/ 1889760 w 2453640"/>
              <a:gd name="connsiteY6" fmla="*/ 784860 h 788553"/>
              <a:gd name="connsiteX7" fmla="*/ 2049780 w 2453640"/>
              <a:gd name="connsiteY7" fmla="*/ 114300 h 788553"/>
              <a:gd name="connsiteX8" fmla="*/ 2270760 w 2453640"/>
              <a:gd name="connsiteY8" fmla="*/ 175260 h 788553"/>
              <a:gd name="connsiteX9" fmla="*/ 2453640 w 2453640"/>
              <a:gd name="connsiteY9" fmla="*/ 0 h 788553"/>
              <a:gd name="connsiteX10" fmla="*/ 2453640 w 2453640"/>
              <a:gd name="connsiteY10" fmla="*/ 0 h 78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3640" h="788553">
                <a:moveTo>
                  <a:pt x="0" y="647700"/>
                </a:moveTo>
                <a:cubicBezTo>
                  <a:pt x="163830" y="494030"/>
                  <a:pt x="327660" y="340360"/>
                  <a:pt x="449580" y="312420"/>
                </a:cubicBezTo>
                <a:cubicBezTo>
                  <a:pt x="571500" y="284480"/>
                  <a:pt x="643890" y="492760"/>
                  <a:pt x="731520" y="480060"/>
                </a:cubicBezTo>
                <a:cubicBezTo>
                  <a:pt x="819150" y="467360"/>
                  <a:pt x="890270" y="204470"/>
                  <a:pt x="975360" y="236220"/>
                </a:cubicBezTo>
                <a:cubicBezTo>
                  <a:pt x="1060450" y="267970"/>
                  <a:pt x="1120140" y="643890"/>
                  <a:pt x="1242060" y="670560"/>
                </a:cubicBezTo>
                <a:cubicBezTo>
                  <a:pt x="1363980" y="697230"/>
                  <a:pt x="1598930" y="377190"/>
                  <a:pt x="1706880" y="396240"/>
                </a:cubicBezTo>
                <a:cubicBezTo>
                  <a:pt x="1814830" y="415290"/>
                  <a:pt x="1832610" y="831850"/>
                  <a:pt x="1889760" y="784860"/>
                </a:cubicBezTo>
                <a:cubicBezTo>
                  <a:pt x="1946910" y="737870"/>
                  <a:pt x="1986280" y="215900"/>
                  <a:pt x="2049780" y="114300"/>
                </a:cubicBezTo>
                <a:cubicBezTo>
                  <a:pt x="2113280" y="12700"/>
                  <a:pt x="2203450" y="194310"/>
                  <a:pt x="2270760" y="175260"/>
                </a:cubicBezTo>
                <a:cubicBezTo>
                  <a:pt x="2338070" y="156210"/>
                  <a:pt x="2453640" y="0"/>
                  <a:pt x="2453640" y="0"/>
                </a:cubicBezTo>
                <a:lnTo>
                  <a:pt x="2453640" y="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2" descr="https://upload.wikimedia.org/wikipedia/commons/6/6e/Acme-cor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24" y="2227441"/>
            <a:ext cx="518674" cy="24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3829843" y="3160454"/>
            <a:ext cx="346249" cy="6740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1050"/>
              <a:t>#</a:t>
            </a:r>
            <a:r>
              <a:rPr lang="fr-FR" sz="1050" err="1"/>
              <a:t>users</a:t>
            </a:r>
            <a:endParaRPr lang="fr-FR" sz="1050"/>
          </a:p>
        </p:txBody>
      </p:sp>
      <p:sp>
        <p:nvSpPr>
          <p:cNvPr id="88" name="ZoneTexte 87"/>
          <p:cNvSpPr txBox="1"/>
          <p:nvPr/>
        </p:nvSpPr>
        <p:spPr>
          <a:xfrm>
            <a:off x="5832086" y="4587592"/>
            <a:ext cx="101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/>
              <a:t>time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4029363" y="2167340"/>
            <a:ext cx="321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err="1"/>
              <a:t>Acme</a:t>
            </a:r>
            <a:r>
              <a:rPr lang="fr-FR" sz="1400" b="1"/>
              <a:t>: distinct user count report</a:t>
            </a:r>
          </a:p>
        </p:txBody>
      </p:sp>
      <p:pic>
        <p:nvPicPr>
          <p:cNvPr id="1036" name="Picture 12" descr="http://www.agoranov.com/wp-content/uploads/2015/06/94065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719" y="2836351"/>
            <a:ext cx="2527999" cy="7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672 L -0.00104 0.36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5 -4.07407E-6 L 0.05339 0.04005 C 0.04935 0.04908 0.0431 0.05394 0.03672 0.05394 C 0.02943 0.05394 0.02357 0.04908 0.01953 0.04005 L -2.08333E-7 -4.07407E-6 " pathEditMode="relative" rAng="0" ptsTypes="AAAAA">
                                      <p:cBhvr>
                                        <p:cTn id="120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10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5 -3.7037E-7 L 0.05339 0.04005 C 0.04935 0.04907 0.0431 0.05394 0.03672 0.05394 C 0.02943 0.05394 0.02357 0.04907 0.01954 0.04005 L 5E-6 -3.7037E-7 " pathEditMode="relative" rAng="0" ptsTypes="AAAAA">
                                      <p:cBhvr>
                                        <p:cTn id="20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875 -1.11111E-6 C 0.27135 -1.11111E-6 0.37513 -0.18194 0.37513 -0.3294 L 0.37513 -0.6588 " pathEditMode="relative" rAng="0" ptsTypes="AAAA">
                                      <p:cBhvr>
                                        <p:cTn id="25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3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7" grpId="0" animBg="1"/>
      <p:bldP spid="17" grpId="1" animBg="1"/>
      <p:bldP spid="27" grpId="0" animBg="1"/>
      <p:bldP spid="27" grpId="1" animBg="1"/>
      <p:bldP spid="18" grpId="0"/>
      <p:bldP spid="18" grpId="1"/>
      <p:bldP spid="22" grpId="0" animBg="1"/>
      <p:bldP spid="22" grpId="1" animBg="1"/>
      <p:bldP spid="41" grpId="0" animBg="1"/>
      <p:bldP spid="41" grpId="1" animBg="1"/>
      <p:bldP spid="42" grpId="0" animBg="1"/>
      <p:bldP spid="42" grpId="1" animBg="1"/>
      <p:bldP spid="23" grpId="0"/>
      <p:bldP spid="23" grpId="1"/>
      <p:bldP spid="52" grpId="0"/>
      <p:bldP spid="52" grpId="1"/>
      <p:bldP spid="24" grpId="0"/>
      <p:bldP spid="24" grpId="1"/>
      <p:bldP spid="26" grpId="0" animBg="1"/>
      <p:bldP spid="26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2" grpId="0"/>
      <p:bldP spid="62" grpId="1"/>
      <p:bldP spid="63" grpId="0"/>
      <p:bldP spid="63" grpId="1"/>
      <p:bldP spid="64" grpId="0" animBg="1"/>
      <p:bldP spid="64" grpId="1" animBg="1"/>
      <p:bldP spid="29" grpId="0" animBg="1"/>
      <p:bldP spid="29" grpId="1" animBg="1"/>
      <p:bldP spid="30" grpId="0" animBg="1"/>
      <p:bldP spid="79" grpId="0" animBg="1"/>
      <p:bldP spid="50" grpId="0" animBg="1"/>
      <p:bldP spid="53" grpId="0"/>
      <p:bldP spid="88" grpId="0"/>
      <p:bldP spid="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Much is made of ”fun” office culture and how it attracts bright young minds: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53" y="2341578"/>
            <a:ext cx="7102494" cy="42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Maybe: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37" y="1825625"/>
            <a:ext cx="5495925" cy="16383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41" y="2465473"/>
            <a:ext cx="5486400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5081"/>
            <a:ext cx="5619750" cy="1990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013" y="3706643"/>
            <a:ext cx="5791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High Quality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More than anything else the culture of the organization </a:t>
            </a:r>
            <a:r>
              <a:rPr lang="en-US" sz="2400" i="1" dirty="0"/>
              <a:t>is</a:t>
            </a:r>
            <a:r>
              <a:rPr lang="en-US" sz="2400" dirty="0"/>
              <a:t> the deciding factor in retention.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Instead of reaching for nerf guns and cocktail parties, start encouraging: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Bottom-up decision making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Hierarchy piercing communication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Collaboration and pragmatism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/>
              <a:t>Career progression that values technical excellence</a:t>
            </a:r>
          </a:p>
        </p:txBody>
      </p:sp>
    </p:spTree>
    <p:extLst>
      <p:ext uri="{BB962C8B-B14F-4D97-AF65-F5344CB8AC3E}">
        <p14:creationId xmlns:p14="http://schemas.microsoft.com/office/powerpoint/2010/main" val="616579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talk about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that you’re worried about the complexity, let’s see what you should think about as you move forward.</a:t>
            </a:r>
          </a:p>
        </p:txBody>
      </p:sp>
    </p:spTree>
    <p:extLst>
      <p:ext uri="{BB962C8B-B14F-4D97-AF65-F5344CB8AC3E}">
        <p14:creationId xmlns:p14="http://schemas.microsoft.com/office/powerpoint/2010/main" val="1240185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 on your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At this point you are probably thinking, “omg this is a massive undertaking, will cost a fortune and may not even succeed.”  Quite possibly, yes.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First things to consider: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Do you really need Big Data?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Do you have the right engineers?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Do you have organizational support?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252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partner/outsource?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You may consider partnering with a consulting organization, but be wary that all of the operational knowledge doesn’t reside with them.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48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/>
              <a:t>Criteo</a:t>
            </a:r>
            <a:r>
              <a:rPr lang="en-US" sz="2400" dirty="0"/>
              <a:t> has determined that for us cloud providers are about 3x more expensive, so you should expect to pay more.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You will get more flexible deployments due to the separation of storage and compute.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You will also get cloud lock-in and may see out of control costs.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You will not save on staff as the cloud still requires expertise and tooling specific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126083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Only move to a Big Data platform if you really need to.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If you do move forward, know that staffing will be a challenge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Be wary of cloud/partner/vendor lock-in and exploding budgets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The cloud gives you the most flexibility, but also costs the most at scale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/>
              <a:t>You should educate yourself on first principles of distributed computing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170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6339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 err="1"/>
              <a:t>Une</a:t>
            </a:r>
            <a:r>
              <a:rPr lang="en-US" sz="1800" dirty="0"/>
              <a:t> histoire de streaming: </a:t>
            </a:r>
            <a:r>
              <a:rPr lang="en-US" sz="1800" dirty="0">
                <a:hlinkClick r:id="rId2"/>
              </a:rPr>
              <a:t>https://www.youtube.com/watch?v=xM5t8yL-0io</a:t>
            </a:r>
            <a:endParaRPr lang="en-US" sz="1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/>
              <a:t>C-Store, </a:t>
            </a:r>
            <a:r>
              <a:rPr lang="en-US" sz="1800" dirty="0" err="1"/>
              <a:t>Stonebraker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http://www.cs.yale.edu/homes/dna/vldb.pdf</a:t>
            </a:r>
            <a:endParaRPr lang="en-US" sz="1800"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/>
              <a:t>Fallacies of distributed computing: </a:t>
            </a:r>
            <a:r>
              <a:rPr lang="en-US" sz="1800" dirty="0">
                <a:hlinkClick r:id="rId4"/>
              </a:rPr>
              <a:t>https://en.wikipedia.org/wiki/Fallacies_of_distributed_computing</a:t>
            </a:r>
            <a:endParaRPr lang="en-US" sz="1800"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/>
              <a:t>Numbers every engineer should know, by year: </a:t>
            </a:r>
            <a:r>
              <a:rPr lang="en-US" sz="1800" dirty="0">
                <a:hlinkClick r:id="rId5"/>
              </a:rPr>
              <a:t>https://people.eecs.berkeley.edu/~rcs/research/interactive_latency.html</a:t>
            </a:r>
            <a:endParaRPr lang="en-US" sz="1800"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/>
              <a:t>MapReduce, Dean: </a:t>
            </a:r>
            <a:r>
              <a:rPr lang="en-US" sz="1800" dirty="0">
                <a:hlinkClick r:id="rId6"/>
              </a:rPr>
              <a:t>https://research.google.com/archive/mapreduce-osdi04.pdf</a:t>
            </a:r>
            <a:endParaRPr lang="en-US" sz="1800" dirty="0"/>
          </a:p>
          <a:p>
            <a:pPr lvl="0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1800" dirty="0"/>
              <a:t>One size fits all, </a:t>
            </a:r>
            <a:r>
              <a:rPr lang="en-US" sz="1800" dirty="0" err="1"/>
              <a:t>Stonebraker</a:t>
            </a:r>
            <a:r>
              <a:rPr lang="en-US" sz="1800" dirty="0"/>
              <a:t>: </a:t>
            </a:r>
            <a:r>
              <a:rPr lang="en-US" sz="1800" dirty="0">
                <a:hlinkClick r:id="rId7"/>
              </a:rPr>
              <a:t>https://cs.brown.edu/~ugur/fits_all.pdf</a:t>
            </a:r>
            <a:endParaRPr lang="en-US" sz="1800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8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Criteo</a:t>
            </a:r>
            <a:r>
              <a:rPr lang="en-US" dirty="0"/>
              <a:t> Data Processing Numbers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663709" y="2847841"/>
            <a:ext cx="3022600" cy="3412376"/>
            <a:chOff x="6031863" y="5500037"/>
            <a:chExt cx="3022600" cy="3412376"/>
          </a:xfrm>
        </p:grpSpPr>
        <p:grpSp>
          <p:nvGrpSpPr>
            <p:cNvPr id="4" name="Group 3"/>
            <p:cNvGrpSpPr/>
            <p:nvPr/>
          </p:nvGrpSpPr>
          <p:grpSpPr>
            <a:xfrm>
              <a:off x="6031863" y="5500037"/>
              <a:ext cx="3022600" cy="2865904"/>
              <a:chOff x="9169400" y="2712293"/>
              <a:chExt cx="2641600" cy="233301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69400" y="3049957"/>
                <a:ext cx="2641600" cy="19953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t="12767"/>
              <a:stretch/>
            </p:blipFill>
            <p:spPr>
              <a:xfrm>
                <a:off x="9539174" y="3029637"/>
                <a:ext cx="2044291" cy="180131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363010" y="2712293"/>
                <a:ext cx="611092" cy="127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600" dirty="0">
                    <a:solidFill>
                      <a:schemeClr val="accent5"/>
                    </a:solidFill>
                  </a:rPr>
                  <a:t>“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8135794" y="7342753"/>
              <a:ext cx="6992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1607" y="3049957"/>
            <a:ext cx="7652254" cy="463550"/>
            <a:chOff x="391607" y="3392857"/>
            <a:chExt cx="7652254" cy="463550"/>
          </a:xfrm>
        </p:grpSpPr>
        <p:sp>
          <p:nvSpPr>
            <p:cNvPr id="10" name="Isosceles Triangle 2"/>
            <p:cNvSpPr/>
            <p:nvPr/>
          </p:nvSpPr>
          <p:spPr>
            <a:xfrm rot="5400000">
              <a:off x="265904" y="3518560"/>
              <a:ext cx="463550" cy="21214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Text Placeholder 49"/>
            <p:cNvSpPr txBox="1">
              <a:spLocks/>
            </p:cNvSpPr>
            <p:nvPr/>
          </p:nvSpPr>
          <p:spPr>
            <a:xfrm>
              <a:off x="728662" y="3406784"/>
              <a:ext cx="7315199" cy="42140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30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8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6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4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30+ teams running production jobs</a:t>
              </a:r>
              <a:endParaRPr lang="en-GB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4523" y="3915493"/>
            <a:ext cx="8536277" cy="638536"/>
            <a:chOff x="404523" y="3915493"/>
            <a:chExt cx="8536277" cy="638536"/>
          </a:xfrm>
        </p:grpSpPr>
        <p:sp>
          <p:nvSpPr>
            <p:cNvPr id="13" name="Isosceles Triangle 2"/>
            <p:cNvSpPr/>
            <p:nvPr/>
          </p:nvSpPr>
          <p:spPr>
            <a:xfrm rot="5400000">
              <a:off x="278820" y="4041196"/>
              <a:ext cx="463550" cy="21214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Text Placeholder 49"/>
            <p:cNvSpPr txBox="1">
              <a:spLocks/>
            </p:cNvSpPr>
            <p:nvPr/>
          </p:nvSpPr>
          <p:spPr>
            <a:xfrm>
              <a:off x="726080" y="4132620"/>
              <a:ext cx="8214720" cy="42140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30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8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6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4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Multiple Execution Engines (Hive, MR, Cascading, Scalding, Spark)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1939" y="5131031"/>
            <a:ext cx="10010338" cy="463550"/>
            <a:chOff x="401939" y="4813531"/>
            <a:chExt cx="10010338" cy="463550"/>
          </a:xfrm>
        </p:grpSpPr>
        <p:sp>
          <p:nvSpPr>
            <p:cNvPr id="16" name="Isosceles Triangle 2"/>
            <p:cNvSpPr/>
            <p:nvPr/>
          </p:nvSpPr>
          <p:spPr>
            <a:xfrm rot="5400000">
              <a:off x="276236" y="4939234"/>
              <a:ext cx="463550" cy="21214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Text Placeholder 49"/>
            <p:cNvSpPr txBox="1">
              <a:spLocks/>
            </p:cNvSpPr>
            <p:nvPr/>
          </p:nvSpPr>
          <p:spPr>
            <a:xfrm>
              <a:off x="723496" y="4827458"/>
              <a:ext cx="9688781" cy="42140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30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8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6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42850" indent="-1714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75K+ physical cores, 1PB RAM, 100’s of PBs Storage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06884" y="1438691"/>
            <a:ext cx="1471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</a:rPr>
              <a:t>15T</a:t>
            </a:r>
          </a:p>
          <a:p>
            <a:pPr algn="ctr"/>
            <a:r>
              <a:rPr lang="en-US" b="1" dirty="0"/>
              <a:t>Records 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4269" y="1431821"/>
            <a:ext cx="1596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</a:rPr>
              <a:t>300K</a:t>
            </a:r>
          </a:p>
          <a:p>
            <a:pPr algn="ctr"/>
            <a:r>
              <a:rPr lang="en-US" b="1" dirty="0"/>
              <a:t>Jobs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9108" y="1428312"/>
            <a:ext cx="1727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</a:rPr>
              <a:t>2T</a:t>
            </a:r>
          </a:p>
          <a:p>
            <a:pPr algn="ctr"/>
            <a:r>
              <a:rPr lang="en-US" b="1" dirty="0"/>
              <a:t>Records Written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5825" y="1439714"/>
            <a:ext cx="1646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</a:rPr>
              <a:t>10PB</a:t>
            </a:r>
          </a:p>
          <a:p>
            <a:pPr algn="ctr"/>
            <a:r>
              <a:rPr lang="en-US" b="1" dirty="0"/>
              <a:t>Data Processed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64115" y="981551"/>
            <a:ext cx="26631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800" dirty="0">
                <a:solidFill>
                  <a:schemeClr val="accent1"/>
                </a:solidFill>
              </a:rPr>
              <a:t>/</a:t>
            </a:r>
            <a:r>
              <a:rPr lang="en-US" sz="9600" dirty="0">
                <a:solidFill>
                  <a:schemeClr val="accent1"/>
                </a:solidFill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6540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company</a:t>
            </a:r>
            <a:r>
              <a:rPr lang="fr-FR" dirty="0"/>
              <a:t> (</a:t>
            </a:r>
            <a:r>
              <a:rPr lang="fr-FR" dirty="0" err="1"/>
              <a:t>simplified</a:t>
            </a:r>
            <a:r>
              <a:rPr lang="fr-FR" dirty="0"/>
              <a:t>)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-10638292" y="4111925"/>
            <a:ext cx="10543156" cy="400455"/>
            <a:chOff x="332361" y="3720017"/>
            <a:chExt cx="10543156" cy="400455"/>
          </a:xfrm>
        </p:grpSpPr>
        <p:sp>
          <p:nvSpPr>
            <p:cNvPr id="8" name="Ellipse 7"/>
            <p:cNvSpPr/>
            <p:nvPr/>
          </p:nvSpPr>
          <p:spPr>
            <a:xfrm>
              <a:off x="33236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77334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121433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65532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9630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53729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297828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41927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86025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430124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74223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18321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62420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06519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50617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94716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738815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782914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827012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871111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15210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959308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1003407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047506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2619241" y="3806952"/>
            <a:ext cx="6938078" cy="1010400"/>
            <a:chOff x="1518786" y="3110074"/>
            <a:chExt cx="6938078" cy="1010400"/>
          </a:xfrm>
        </p:grpSpPr>
        <p:sp>
          <p:nvSpPr>
            <p:cNvPr id="37" name="Ellipse 36"/>
            <p:cNvSpPr/>
            <p:nvPr/>
          </p:nvSpPr>
          <p:spPr>
            <a:xfrm>
              <a:off x="6261252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  <p:sp>
          <p:nvSpPr>
            <p:cNvPr id="38" name="Ellipse 37"/>
            <p:cNvSpPr/>
            <p:nvPr/>
          </p:nvSpPr>
          <p:spPr>
            <a:xfrm>
              <a:off x="7446464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  <p:sp>
          <p:nvSpPr>
            <p:cNvPr id="39" name="Ellipse 38"/>
            <p:cNvSpPr/>
            <p:nvPr/>
          </p:nvSpPr>
          <p:spPr>
            <a:xfrm>
              <a:off x="3889210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  <p:sp>
          <p:nvSpPr>
            <p:cNvPr id="40" name="Ellipse 39"/>
            <p:cNvSpPr/>
            <p:nvPr/>
          </p:nvSpPr>
          <p:spPr>
            <a:xfrm>
              <a:off x="5074422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1518786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  <p:sp>
          <p:nvSpPr>
            <p:cNvPr id="42" name="Ellipse 41"/>
            <p:cNvSpPr/>
            <p:nvPr/>
          </p:nvSpPr>
          <p:spPr>
            <a:xfrm>
              <a:off x="2703998" y="3110074"/>
              <a:ext cx="1010400" cy="1010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$</a:t>
              </a: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-10246002" y="3553855"/>
            <a:ext cx="10102169" cy="400455"/>
            <a:chOff x="332361" y="3720017"/>
            <a:chExt cx="10102169" cy="400455"/>
          </a:xfrm>
        </p:grpSpPr>
        <p:sp>
          <p:nvSpPr>
            <p:cNvPr id="47" name="Ellipse 46"/>
            <p:cNvSpPr/>
            <p:nvPr/>
          </p:nvSpPr>
          <p:spPr>
            <a:xfrm>
              <a:off x="33236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7334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21433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165532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209630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253729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97828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41927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386025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0124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/>
            <p:cNvSpPr/>
            <p:nvPr/>
          </p:nvSpPr>
          <p:spPr>
            <a:xfrm>
              <a:off x="474223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/>
            <p:cNvSpPr/>
            <p:nvPr/>
          </p:nvSpPr>
          <p:spPr>
            <a:xfrm>
              <a:off x="518321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562420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Ellipse 59"/>
            <p:cNvSpPr/>
            <p:nvPr/>
          </p:nvSpPr>
          <p:spPr>
            <a:xfrm>
              <a:off x="606519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/>
            <p:cNvSpPr/>
            <p:nvPr/>
          </p:nvSpPr>
          <p:spPr>
            <a:xfrm>
              <a:off x="650617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694716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38815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782914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/>
            <p:cNvSpPr/>
            <p:nvPr/>
          </p:nvSpPr>
          <p:spPr>
            <a:xfrm>
              <a:off x="827012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871111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Ellipse 66"/>
            <p:cNvSpPr/>
            <p:nvPr/>
          </p:nvSpPr>
          <p:spPr>
            <a:xfrm>
              <a:off x="915210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67"/>
            <p:cNvSpPr/>
            <p:nvPr/>
          </p:nvSpPr>
          <p:spPr>
            <a:xfrm>
              <a:off x="959308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003407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-10406554" y="4669995"/>
            <a:ext cx="10102169" cy="400455"/>
            <a:chOff x="332361" y="3720017"/>
            <a:chExt cx="10102169" cy="400455"/>
          </a:xfrm>
        </p:grpSpPr>
        <p:sp>
          <p:nvSpPr>
            <p:cNvPr id="72" name="Ellipse 71"/>
            <p:cNvSpPr/>
            <p:nvPr/>
          </p:nvSpPr>
          <p:spPr>
            <a:xfrm>
              <a:off x="33236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77334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21433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165532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/>
            <p:cNvSpPr/>
            <p:nvPr/>
          </p:nvSpPr>
          <p:spPr>
            <a:xfrm>
              <a:off x="209630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253729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97828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>
              <a:off x="341927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>
              <a:off x="386025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Ellipse 80"/>
            <p:cNvSpPr/>
            <p:nvPr/>
          </p:nvSpPr>
          <p:spPr>
            <a:xfrm>
              <a:off x="430124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Ellipse 81"/>
            <p:cNvSpPr/>
            <p:nvPr/>
          </p:nvSpPr>
          <p:spPr>
            <a:xfrm>
              <a:off x="474223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Ellipse 82"/>
            <p:cNvSpPr/>
            <p:nvPr/>
          </p:nvSpPr>
          <p:spPr>
            <a:xfrm>
              <a:off x="518321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562420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065192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/>
            <p:cNvSpPr/>
            <p:nvPr/>
          </p:nvSpPr>
          <p:spPr>
            <a:xfrm>
              <a:off x="6506179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/>
            <p:cNvSpPr/>
            <p:nvPr/>
          </p:nvSpPr>
          <p:spPr>
            <a:xfrm>
              <a:off x="6947166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/>
            <p:cNvSpPr/>
            <p:nvPr/>
          </p:nvSpPr>
          <p:spPr>
            <a:xfrm>
              <a:off x="7388153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Ellipse 88"/>
            <p:cNvSpPr/>
            <p:nvPr/>
          </p:nvSpPr>
          <p:spPr>
            <a:xfrm>
              <a:off x="7829140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Ellipse 89"/>
            <p:cNvSpPr/>
            <p:nvPr/>
          </p:nvSpPr>
          <p:spPr>
            <a:xfrm>
              <a:off x="8270127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Ellipse 90"/>
            <p:cNvSpPr/>
            <p:nvPr/>
          </p:nvSpPr>
          <p:spPr>
            <a:xfrm>
              <a:off x="8711114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Ellipse 91"/>
            <p:cNvSpPr/>
            <p:nvPr/>
          </p:nvSpPr>
          <p:spPr>
            <a:xfrm>
              <a:off x="9152101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/>
            <p:cNvSpPr/>
            <p:nvPr/>
          </p:nvSpPr>
          <p:spPr>
            <a:xfrm>
              <a:off x="9593088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Ellipse 93"/>
            <p:cNvSpPr/>
            <p:nvPr/>
          </p:nvSpPr>
          <p:spPr>
            <a:xfrm>
              <a:off x="10034075" y="3720017"/>
              <a:ext cx="400455" cy="4004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Rectangle 3"/>
          <p:cNvSpPr/>
          <p:nvPr/>
        </p:nvSpPr>
        <p:spPr>
          <a:xfrm>
            <a:off x="2619240" y="1888273"/>
            <a:ext cx="7052583" cy="4839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2844792" y="2098515"/>
            <a:ext cx="2070569" cy="44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Must </a:t>
            </a:r>
            <a:r>
              <a:rPr lang="fr-FR" sz="1600" dirty="0" err="1"/>
              <a:t>ingest</a:t>
            </a:r>
            <a:r>
              <a:rPr lang="fr-FR" sz="1600" dirty="0"/>
              <a:t> </a:t>
            </a:r>
            <a:r>
              <a:rPr lang="fr-FR" sz="1600" b="1" dirty="0" err="1"/>
              <a:t>fast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5104611" y="2091938"/>
            <a:ext cx="2070569" cy="44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364430" y="2091938"/>
            <a:ext cx="2070569" cy="44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Must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b="1" dirty="0" err="1"/>
              <a:t>accurate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67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79518 -3.7037E-6 " pathEditMode="relative" rAng="0" ptsTypes="AA">
                                      <p:cBhvr>
                                        <p:cTn id="21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73867 -3.7037E-6 " pathEditMode="relative" rAng="0" ptsTypes="AA">
                                      <p:cBhvr>
                                        <p:cTn id="23" dur="1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4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7332 4.81481E-6 " pathEditMode="relative" rAng="0" ptsTypes="AA">
                                      <p:cBhvr>
                                        <p:cTn id="25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0.50469 -3.7037E-6 " pathEditMode="relative" rAng="0" ptsTypes="AA">
                                      <p:cBhvr>
                                        <p:cTn id="27" dur="1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8273"/>
            <a:ext cx="12192000" cy="49697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524861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Input</a:t>
            </a:r>
          </a:p>
          <a:p>
            <a:pPr algn="ctr"/>
            <a:endParaRPr lang="fr-FR" b="1" dirty="0"/>
          </a:p>
        </p:txBody>
      </p:sp>
      <p:sp>
        <p:nvSpPr>
          <p:cNvPr id="98" name="Rectangle 97"/>
          <p:cNvSpPr/>
          <p:nvPr/>
        </p:nvSpPr>
        <p:spPr>
          <a:xfrm>
            <a:off x="4328121" y="2091938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Transformation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84549" y="2098515"/>
            <a:ext cx="3600000" cy="44272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b="1" dirty="0"/>
              <a:t>Output</a:t>
            </a:r>
          </a:p>
          <a:p>
            <a:pPr algn="ctr"/>
            <a:endParaRPr lang="fr-FR" b="1" dirty="0"/>
          </a:p>
        </p:txBody>
      </p:sp>
      <p:grpSp>
        <p:nvGrpSpPr>
          <p:cNvPr id="36" name="Groupe 35"/>
          <p:cNvGrpSpPr/>
          <p:nvPr/>
        </p:nvGrpSpPr>
        <p:grpSpPr>
          <a:xfrm>
            <a:off x="524861" y="2651906"/>
            <a:ext cx="1145268" cy="3867306"/>
            <a:chOff x="2665305" y="2651906"/>
            <a:chExt cx="1145268" cy="3867306"/>
          </a:xfrm>
        </p:grpSpPr>
        <p:sp>
          <p:nvSpPr>
            <p:cNvPr id="3" name="Rectangle 2"/>
            <p:cNvSpPr/>
            <p:nvPr/>
          </p:nvSpPr>
          <p:spPr>
            <a:xfrm>
              <a:off x="2665305" y="2651906"/>
              <a:ext cx="1145268" cy="386730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2882" y="2907322"/>
              <a:ext cx="950113" cy="396333"/>
            </a:xfrm>
            <a:prstGeom prst="rect">
              <a:avLst/>
            </a:prstGeom>
          </p:spPr>
        </p:pic>
      </p:grpSp>
      <p:grpSp>
        <p:nvGrpSpPr>
          <p:cNvPr id="45" name="Groupe 44"/>
          <p:cNvGrpSpPr/>
          <p:nvPr/>
        </p:nvGrpSpPr>
        <p:grpSpPr>
          <a:xfrm>
            <a:off x="1979629" y="2651907"/>
            <a:ext cx="8144759" cy="3873882"/>
            <a:chOff x="1979629" y="2651907"/>
            <a:chExt cx="8144759" cy="3873882"/>
          </a:xfrm>
        </p:grpSpPr>
        <p:sp>
          <p:nvSpPr>
            <p:cNvPr id="95" name="Rectangle 94"/>
            <p:cNvSpPr/>
            <p:nvPr/>
          </p:nvSpPr>
          <p:spPr>
            <a:xfrm>
              <a:off x="1979629" y="2651907"/>
              <a:ext cx="8144759" cy="38738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406" y="2748863"/>
              <a:ext cx="987711" cy="510832"/>
            </a:xfrm>
            <a:prstGeom prst="rect">
              <a:avLst/>
            </a:prstGeom>
          </p:spPr>
        </p:pic>
      </p:grpSp>
      <p:sp>
        <p:nvSpPr>
          <p:cNvPr id="7" name="Pentagone 6"/>
          <p:cNvSpPr/>
          <p:nvPr/>
        </p:nvSpPr>
        <p:spPr>
          <a:xfrm>
            <a:off x="1382676" y="4150556"/>
            <a:ext cx="1193906" cy="815558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711953" y="3938561"/>
            <a:ext cx="942120" cy="1234373"/>
            <a:chOff x="4356470" y="3936879"/>
            <a:chExt cx="482290" cy="631900"/>
          </a:xfrm>
        </p:grpSpPr>
        <p:sp>
          <p:nvSpPr>
            <p:cNvPr id="105" name="Rectangle 104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OLTP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8466233" y="3938561"/>
            <a:ext cx="916656" cy="1233750"/>
            <a:chOff x="4356470" y="3936879"/>
            <a:chExt cx="482290" cy="631900"/>
          </a:xfrm>
        </p:grpSpPr>
        <p:sp>
          <p:nvSpPr>
            <p:cNvPr id="111" name="Rectangle 110"/>
            <p:cNvSpPr/>
            <p:nvPr/>
          </p:nvSpPr>
          <p:spPr>
            <a:xfrm>
              <a:off x="4356470" y="3936879"/>
              <a:ext cx="482290" cy="1263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OLAP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56470" y="406325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356470" y="418963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356470" y="431601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356470" y="4442399"/>
              <a:ext cx="482290" cy="1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6" name="Pentagone 115"/>
          <p:cNvSpPr/>
          <p:nvPr/>
        </p:nvSpPr>
        <p:spPr>
          <a:xfrm>
            <a:off x="4328121" y="3938561"/>
            <a:ext cx="3600000" cy="1234372"/>
          </a:xfrm>
          <a:prstGeom prst="homePlat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Procedures</a:t>
            </a:r>
            <a:endParaRPr lang="fr-FR" dirty="0"/>
          </a:p>
        </p:txBody>
      </p:sp>
      <p:sp>
        <p:nvSpPr>
          <p:cNvPr id="35" name="Titr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 </a:t>
            </a:r>
            <a:r>
              <a:rPr lang="fr-FR" dirty="0" err="1"/>
              <a:t>AdTech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perfect</a:t>
            </a:r>
            <a:r>
              <a:rPr lang="fr-FR" dirty="0"/>
              <a:t> 1990’s </a:t>
            </a:r>
            <a:r>
              <a:rPr lang="fr-FR" dirty="0" err="1"/>
              <a:t>stack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DB for </a:t>
            </a:r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and </a:t>
            </a:r>
            <a:r>
              <a:rPr lang="fr-FR" dirty="0" err="1"/>
              <a:t>reporting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longer </a:t>
            </a:r>
            <a:r>
              <a:rPr lang="fr-FR" dirty="0" err="1"/>
              <a:t>scaling</a:t>
            </a:r>
            <a:r>
              <a:rPr lang="fr-FR" dirty="0"/>
              <a:t>: </a:t>
            </a:r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fr-FR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fr-FR" dirty="0"/>
              <a:t>Our </a:t>
            </a:r>
            <a:r>
              <a:rPr lang="fr-FR" dirty="0" err="1"/>
              <a:t>ads</a:t>
            </a:r>
            <a:r>
              <a:rPr lang="fr-FR" dirty="0"/>
              <a:t> are </a:t>
            </a:r>
            <a:r>
              <a:rPr lang="fr-FR" i="1" dirty="0"/>
              <a:t>timing out </a:t>
            </a:r>
            <a:r>
              <a:rPr lang="fr-FR" dirty="0"/>
              <a:t>and </a:t>
            </a:r>
            <a:r>
              <a:rPr lang="fr-FR" dirty="0" err="1"/>
              <a:t>reporting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are </a:t>
            </a:r>
            <a:r>
              <a:rPr lang="fr-FR" i="1" dirty="0"/>
              <a:t>slow</a:t>
            </a:r>
            <a:r>
              <a:rPr lang="fr-FR" dirty="0"/>
              <a:t>.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2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922216" y="3627860"/>
            <a:ext cx="156960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perfect</a:t>
            </a:r>
            <a:r>
              <a:rPr lang="fr-FR" dirty="0"/>
              <a:t> 1990’s </a:t>
            </a:r>
            <a:r>
              <a:rPr lang="fr-FR" dirty="0" err="1"/>
              <a:t>stack</a:t>
            </a:r>
            <a:endParaRPr lang="fr-FR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70810" y="2887236"/>
            <a:ext cx="1571290" cy="2436705"/>
            <a:chOff x="2723984" y="2766921"/>
            <a:chExt cx="942120" cy="2436705"/>
          </a:xfrm>
        </p:grpSpPr>
        <p:grpSp>
          <p:nvGrpSpPr>
            <p:cNvPr id="4" name="Groupe 33"/>
            <p:cNvGrpSpPr/>
            <p:nvPr/>
          </p:nvGrpSpPr>
          <p:grpSpPr>
            <a:xfrm>
              <a:off x="2723984" y="2766921"/>
              <a:ext cx="942120" cy="1234373"/>
              <a:chOff x="4356470" y="3936879"/>
              <a:chExt cx="482290" cy="6319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56470" y="3936879"/>
                <a:ext cx="482290" cy="1263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bg1"/>
                    </a:solidFill>
                  </a:rPr>
                  <a:t>Ads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</a:rPr>
                  <a:t>Served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356470" y="4063259"/>
                <a:ext cx="482290" cy="126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56470" y="4189639"/>
                <a:ext cx="482290" cy="126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356470" y="4316019"/>
                <a:ext cx="482290" cy="126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56470" y="4442399"/>
                <a:ext cx="482290" cy="126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723984" y="4001294"/>
              <a:ext cx="942120" cy="246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3984" y="4248168"/>
              <a:ext cx="942120" cy="246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3984" y="4497663"/>
              <a:ext cx="942120" cy="246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3984" y="4717506"/>
              <a:ext cx="942120" cy="246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3984" y="4956751"/>
              <a:ext cx="942120" cy="2468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9355" y="1690688"/>
            <a:ext cx="2419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OLAP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82168" y="1687234"/>
            <a:ext cx="2251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OLTP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67459" y="3219723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167459" y="3466597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67459" y="3713472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167459" y="3960346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167459" y="4207221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67459" y="4454095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67459" y="4696095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167459" y="4923433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67459" y="5162678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167459" y="5396589"/>
            <a:ext cx="1571290" cy="24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5441052" y="1740556"/>
            <a:ext cx="830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951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5859 0.246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25 0.05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5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25 0.0150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7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25 -0.021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06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25 -0.0569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84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5 -0.093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46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25 -0.128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64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25 -0.1652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826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25 -0.1974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88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25 -0.232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162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25 -0.2664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7" grpId="0"/>
      <p:bldP spid="18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2364</Words>
  <Application>Microsoft Office PowerPoint</Application>
  <PresentationFormat>Widescreen</PresentationFormat>
  <Paragraphs>371</Paragraphs>
  <Slides>49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Thème Office</vt:lpstr>
      <vt:lpstr>1_Thème Office</vt:lpstr>
      <vt:lpstr>The Big Data Story of Criteo</vt:lpstr>
      <vt:lpstr>This will be in French</vt:lpstr>
      <vt:lpstr>We will scare you</vt:lpstr>
      <vt:lpstr>PowerPoint Presentation</vt:lpstr>
      <vt:lpstr>Criteo Data Processing Numbers</vt:lpstr>
      <vt:lpstr>A company (simplified)</vt:lpstr>
      <vt:lpstr>Let’s build an AdTech company</vt:lpstr>
      <vt:lpstr>Let’s build a perfect 1990’s stack</vt:lpstr>
      <vt:lpstr>Let’s build a perfect 1990’s stack</vt:lpstr>
      <vt:lpstr>One size does not fit all</vt:lpstr>
      <vt:lpstr>Attempt 1) Let’s buy a second MySQL</vt:lpstr>
      <vt:lpstr>Attempt 2) Classic ETL and Sharding</vt:lpstr>
      <vt:lpstr>Attempt 3) Data lake based ETL</vt:lpstr>
      <vt:lpstr>Accidentally distributed</vt:lpstr>
      <vt:lpstr>Kafka!</vt:lpstr>
      <vt:lpstr>More frameworks, more output databases</vt:lpstr>
      <vt:lpstr>Taking it all in</vt:lpstr>
      <vt:lpstr>OLAP has always been hard</vt:lpstr>
      <vt:lpstr>Distributed computing is hard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Distributed Computing the Cheat Sheet</vt:lpstr>
      <vt:lpstr>Big Data Systems are Low-Level</vt:lpstr>
      <vt:lpstr>OLAP + Distributed Computing + Hadoop…</vt:lpstr>
      <vt:lpstr>Let’s talk talent</vt:lpstr>
      <vt:lpstr>Attracting High Quality Engineers</vt:lpstr>
      <vt:lpstr>Attracting High Quality Engineers</vt:lpstr>
      <vt:lpstr>Attracting High Quality Engineers</vt:lpstr>
      <vt:lpstr>Retaining High Quality Engineers</vt:lpstr>
      <vt:lpstr>Retaining High Quality Engineers</vt:lpstr>
      <vt:lpstr>Retaining High Quality Engineers</vt:lpstr>
      <vt:lpstr>Let’s talk about you.</vt:lpstr>
      <vt:lpstr>Moving forward on your deployment</vt:lpstr>
      <vt:lpstr>Should you partner/outsource?</vt:lpstr>
      <vt:lpstr>What about the cloud?</vt:lpstr>
      <vt:lpstr>Some rules of thumb</vt:lpstr>
      <vt:lpstr>Thank you.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Data Story of Criteo</dc:title>
  <dc:creator/>
  <cp:lastModifiedBy>Justin Coffey</cp:lastModifiedBy>
  <cp:revision>100</cp:revision>
  <dcterms:created xsi:type="dcterms:W3CDTF">2018-04-11T08:31:42Z</dcterms:created>
  <dcterms:modified xsi:type="dcterms:W3CDTF">2018-10-18T11:28:57Z</dcterms:modified>
</cp:coreProperties>
</file>