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sldIdLst>
    <p:sldId id="256" r:id="rId2"/>
    <p:sldId id="349" r:id="rId3"/>
    <p:sldId id="359" r:id="rId4"/>
    <p:sldId id="360" r:id="rId5"/>
    <p:sldId id="357" r:id="rId6"/>
    <p:sldId id="358" r:id="rId7"/>
    <p:sldId id="362" r:id="rId8"/>
    <p:sldId id="363" r:id="rId9"/>
    <p:sldId id="361" r:id="rId10"/>
    <p:sldId id="364" r:id="rId11"/>
    <p:sldId id="365" r:id="rId12"/>
    <p:sldId id="366" r:id="rId13"/>
    <p:sldId id="367" r:id="rId14"/>
    <p:sldId id="3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, Eugene (Gene) (CIV)" initials="PE((" lastIdx="12" clrIdx="0"/>
  <p:cmAuthor id="1" name="Christine Bowe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80070" autoAdjust="0"/>
  </p:normalViewPr>
  <p:slideViewPr>
    <p:cSldViewPr>
      <p:cViewPr>
        <p:scale>
          <a:sx n="60" d="100"/>
          <a:sy n="60" d="100"/>
        </p:scale>
        <p:origin x="-1056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EA75F-5966-5C49-BC58-E9CECC8A4906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3121-E334-DA43-9F1D-17E2BD743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61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03121-E334-DA43-9F1D-17E2BD7431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As seen in the example to the right, please provide the necessary data elements as they relate to each of the data sources.  </a:t>
            </a:r>
          </a:p>
          <a:p>
            <a:endParaRPr lang="en-US" dirty="0" smtClean="0"/>
          </a:p>
          <a:p>
            <a:r>
              <a:rPr lang="en-US" dirty="0" smtClean="0"/>
              <a:t>2. If the data element does not apply to a data source indicate such as "N/A"  </a:t>
            </a:r>
          </a:p>
          <a:p>
            <a:endParaRPr lang="en-US" dirty="0" smtClean="0"/>
          </a:p>
          <a:p>
            <a:r>
              <a:rPr lang="en-US" dirty="0" smtClean="0"/>
              <a:t>3. Each of the data categories has a definition on how to define the information at hand, simply place your cursor over the cell to see the definition</a:t>
            </a:r>
          </a:p>
          <a:p>
            <a:endParaRPr lang="en-US" dirty="0" smtClean="0"/>
          </a:p>
          <a:p>
            <a:r>
              <a:rPr lang="en-US" dirty="0" smtClean="0"/>
              <a:t>4. If the information does apply, but is not known state unknown</a:t>
            </a:r>
          </a:p>
          <a:p>
            <a:endParaRPr lang="en-US" dirty="0" smtClean="0"/>
          </a:p>
          <a:p>
            <a:r>
              <a:rPr lang="en-US" dirty="0" smtClean="0"/>
              <a:t>5. Please provide any sources for the information being utilized including document, author, date and location of information</a:t>
            </a:r>
          </a:p>
          <a:p>
            <a:endParaRPr lang="en-US" dirty="0" smtClean="0"/>
          </a:p>
          <a:p>
            <a:r>
              <a:rPr lang="en-US" dirty="0" smtClean="0"/>
              <a:t>6. Please fill this out for both the Current Process to identify the baseline and the proposed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03121-E334-DA43-9F1D-17E2BD7431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535206-1D01-4430-82BB-10C907AF08E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EE73C1-7227-44DB-AB28-C6DAA6105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MBSE Team 1 – Relevant Models &amp; Analysis Framework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5</a:t>
            </a:r>
          </a:p>
          <a:p>
            <a:endParaRPr lang="en-US" sz="1050" dirty="0" smtClean="0"/>
          </a:p>
          <a:p>
            <a:r>
              <a:rPr lang="en-US" sz="1100" dirty="0" smtClean="0"/>
              <a:t>Presented by:</a:t>
            </a:r>
          </a:p>
          <a:p>
            <a:r>
              <a:rPr lang="en-US" sz="1050" dirty="0" smtClean="0"/>
              <a:t>David Basala</a:t>
            </a:r>
          </a:p>
          <a:p>
            <a:r>
              <a:rPr lang="en-US" sz="1050" dirty="0" smtClean="0"/>
              <a:t>Bill Berklich</a:t>
            </a:r>
          </a:p>
          <a:p>
            <a:r>
              <a:rPr lang="en-US" sz="1050" dirty="0" smtClean="0"/>
              <a:t>Christy Brennan</a:t>
            </a:r>
          </a:p>
          <a:p>
            <a:r>
              <a:rPr lang="en-US" sz="1050" dirty="0" smtClean="0"/>
              <a:t>Steve Mazza</a:t>
            </a:r>
          </a:p>
          <a:p>
            <a:r>
              <a:rPr lang="en-US" sz="1050" dirty="0" smtClean="0"/>
              <a:t>Joe Rambousek</a:t>
            </a:r>
          </a:p>
          <a:p>
            <a:r>
              <a:rPr lang="en-US" sz="1050" dirty="0" smtClean="0"/>
              <a:t>Dan Torres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BOE (cont…)</a:t>
            </a:r>
            <a:endParaRPr lang="en-US" dirty="0"/>
          </a:p>
        </p:txBody>
      </p:sp>
      <p:pic>
        <p:nvPicPr>
          <p:cNvPr id="5" name="Picture 4" descr="scree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9" y="1981200"/>
            <a:ext cx="9015242" cy="3200400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990600" y="2667000"/>
            <a:ext cx="1524000" cy="15240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724400" y="2590800"/>
            <a:ext cx="1524000" cy="15240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6705600" y="2590800"/>
            <a:ext cx="1524000" cy="15240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BOE (cont…)</a:t>
            </a:r>
            <a:endParaRPr lang="en-US" dirty="0"/>
          </a:p>
        </p:txBody>
      </p:sp>
      <p:pic>
        <p:nvPicPr>
          <p:cNvPr id="6" name="Picture 5" descr="scree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524000"/>
            <a:ext cx="4876800" cy="4503258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4800600" y="3505200"/>
            <a:ext cx="533400" cy="533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3657600" y="3505200"/>
            <a:ext cx="533400" cy="533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5486400" y="3505200"/>
            <a:ext cx="533400" cy="533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Identified main functions of the current process</a:t>
            </a:r>
          </a:p>
          <a:p>
            <a:r>
              <a:rPr lang="en-US" dirty="0" smtClean="0"/>
              <a:t>Identified hierarchy of the current functions</a:t>
            </a:r>
          </a:p>
          <a:p>
            <a:r>
              <a:rPr lang="en-US" dirty="0" smtClean="0"/>
              <a:t>Incorporated inputs, outputs and components for the top level functions and the lower level “Acquire” functions</a:t>
            </a:r>
          </a:p>
          <a:p>
            <a:r>
              <a:rPr lang="en-US" dirty="0" smtClean="0"/>
              <a:t>Developed IDEF0s for current process, top level and “Acquire”</a:t>
            </a:r>
          </a:p>
          <a:p>
            <a:r>
              <a:rPr lang="en-US" dirty="0" smtClean="0"/>
              <a:t>Constructed BOE to evaluate data collection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Work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Continue drilling into each of the functional elements in the Current process</a:t>
            </a:r>
          </a:p>
          <a:p>
            <a:r>
              <a:rPr lang="en-US" dirty="0" smtClean="0"/>
              <a:t>Detail out the Future Process</a:t>
            </a:r>
          </a:p>
          <a:p>
            <a:r>
              <a:rPr lang="en-US" dirty="0" smtClean="0"/>
              <a:t>Identify all inputs, outputs, triggers and components</a:t>
            </a:r>
          </a:p>
          <a:p>
            <a:r>
              <a:rPr lang="en-US" dirty="0" smtClean="0"/>
              <a:t>Analyze the two processes to determine areas for improvement and key elements the graph database can affect</a:t>
            </a:r>
          </a:p>
          <a:p>
            <a:r>
              <a:rPr lang="en-US" dirty="0" smtClean="0"/>
              <a:t>BOE can give an initial quantitative analysis, when coupled with the architecture analysis identification of areas of focus to achieve those numbers can be determined.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	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ess_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6013" y="1579851"/>
            <a:ext cx="7071973" cy="432853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Status</a:t>
            </a:r>
            <a:endParaRPr lang="en-US" dirty="0"/>
          </a:p>
        </p:txBody>
      </p:sp>
      <p:pic>
        <p:nvPicPr>
          <p:cNvPr id="6" name="Picture 2" descr="C:\Users\christine.k.brennan\AppData\Local\Microsoft\Windows\Temporary Internet Files\Content.IE5\XR7WV1YL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00200"/>
            <a:ext cx="413461" cy="433387"/>
          </a:xfrm>
          <a:prstGeom prst="rect">
            <a:avLst/>
          </a:prstGeom>
          <a:noFill/>
        </p:spPr>
      </p:pic>
      <p:pic>
        <p:nvPicPr>
          <p:cNvPr id="7" name="Picture 2" descr="C:\Users\christine.k.brennan\AppData\Local\Microsoft\Windows\Temporary Internet Files\Content.IE5\XR7WV1YL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447800"/>
            <a:ext cx="413461" cy="433387"/>
          </a:xfrm>
          <a:prstGeom prst="rect">
            <a:avLst/>
          </a:prstGeom>
          <a:noFill/>
        </p:spPr>
      </p:pic>
      <p:pic>
        <p:nvPicPr>
          <p:cNvPr id="8" name="Picture 2" descr="C:\Users\christine.k.brennan\AppData\Local\Microsoft\Windows\Temporary Internet Files\Content.IE5\XR7WV1YL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0"/>
            <a:ext cx="413461" cy="433387"/>
          </a:xfrm>
          <a:prstGeom prst="rect">
            <a:avLst/>
          </a:prstGeom>
          <a:noFill/>
        </p:spPr>
      </p:pic>
      <p:pic>
        <p:nvPicPr>
          <p:cNvPr id="9" name="Picture 2" descr="C:\Users\christine.k.brennan\AppData\Local\Microsoft\Windows\Temporary Internet Files\Content.IE5\XR7WV1YL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828800"/>
            <a:ext cx="413461" cy="433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202591"/>
            <a:ext cx="4170013" cy="2521809"/>
          </a:xfrm>
          <a:prstGeom prst="rect">
            <a:avLst/>
          </a:prstGeom>
        </p:spPr>
      </p:pic>
      <p:pic>
        <p:nvPicPr>
          <p:cNvPr id="4" name="Picture 3" descr="exist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057400"/>
            <a:ext cx="3717008" cy="2514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Model existing and new processes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3352800" y="2819400"/>
            <a:ext cx="1905000" cy="60960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BOE calculations (Acquire)</a:t>
            </a:r>
          </a:p>
          <a:p>
            <a:pPr lvl="1"/>
            <a:r>
              <a:rPr lang="en-US" dirty="0" smtClean="0"/>
              <a:t>Data collection (elements)</a:t>
            </a:r>
          </a:p>
          <a:p>
            <a:pPr lvl="2"/>
            <a:r>
              <a:rPr lang="en-US" dirty="0" smtClean="0"/>
              <a:t>Download size/speed</a:t>
            </a:r>
          </a:p>
          <a:p>
            <a:pPr lvl="2"/>
            <a:r>
              <a:rPr lang="en-US" dirty="0" smtClean="0"/>
              <a:t>Format type (auto/manual)</a:t>
            </a:r>
          </a:p>
          <a:p>
            <a:pPr lvl="2"/>
            <a:r>
              <a:rPr lang="en-US" dirty="0" smtClean="0"/>
              <a:t>Time to retrieve</a:t>
            </a:r>
          </a:p>
          <a:p>
            <a:pPr lvl="2"/>
            <a:r>
              <a:rPr lang="en-US" dirty="0" smtClean="0"/>
              <a:t>Time to integrate</a:t>
            </a:r>
          </a:p>
          <a:p>
            <a:pPr lvl="2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Summary of results</a:t>
            </a:r>
          </a:p>
          <a:p>
            <a:pPr lvl="2"/>
            <a:r>
              <a:rPr lang="en-US" dirty="0" smtClean="0"/>
              <a:t>Processing time by data type</a:t>
            </a:r>
          </a:p>
          <a:p>
            <a:pPr lvl="2"/>
            <a:r>
              <a:rPr lang="en-US" dirty="0" smtClean="0"/>
              <a:t>Process times (current </a:t>
            </a:r>
            <a:r>
              <a:rPr lang="en-US" dirty="0" err="1" smtClean="0"/>
              <a:t>vs</a:t>
            </a:r>
            <a:r>
              <a:rPr lang="en-US" dirty="0" smtClean="0"/>
              <a:t> new)</a:t>
            </a:r>
          </a:p>
          <a:p>
            <a:pPr lvl="2"/>
            <a:r>
              <a:rPr lang="en-US" dirty="0" smtClean="0"/>
              <a:t>Total change (by type and collective)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 (cont…)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approach involving Graph DB does not include voice, imagery or streaming input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influence on data size or download speeds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issues in the areas of downloading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Feedback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Models</a:t>
            </a:r>
            <a:endParaRPr lang="en-US" dirty="0"/>
          </a:p>
        </p:txBody>
      </p:sp>
      <p:pic>
        <p:nvPicPr>
          <p:cNvPr id="9" name="Content Placeholder 8" descr="Top Level Functions IDEF0 11-Feb-13 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2992" y="1524000"/>
            <a:ext cx="6641816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Models (cont…)</a:t>
            </a:r>
            <a:endParaRPr lang="en-US" dirty="0"/>
          </a:p>
        </p:txBody>
      </p:sp>
      <p:pic>
        <p:nvPicPr>
          <p:cNvPr id="5" name="Content Placeholder 4" descr="Acquire Data Function IDEF0 11-Feb-13 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680" y="1991519"/>
            <a:ext cx="5882640" cy="3505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Models (cont…)</a:t>
            </a:r>
            <a:endParaRPr lang="en-US" dirty="0"/>
          </a:p>
        </p:txBody>
      </p:sp>
      <p:pic>
        <p:nvPicPr>
          <p:cNvPr id="5" name="Content Placeholder 4" descr="Receive Data Function IDEF0 11-Feb-13 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9488"/>
            <a:ext cx="8229600" cy="41492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Back-of-the-envelope (BOE)</a:t>
            </a:r>
            <a:endParaRPr lang="en-US" dirty="0"/>
          </a:p>
        </p:txBody>
      </p:sp>
      <p:pic>
        <p:nvPicPr>
          <p:cNvPr id="14" name="Picture 13" descr="scree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73472"/>
            <a:ext cx="8852660" cy="3250154"/>
          </a:xfrm>
          <a:prstGeom prst="rect">
            <a:avLst/>
          </a:prstGeom>
        </p:spPr>
      </p:pic>
      <p:sp>
        <p:nvSpPr>
          <p:cNvPr id="15" name="&quot;No&quot; Symbol 14"/>
          <p:cNvSpPr/>
          <p:nvPr/>
        </p:nvSpPr>
        <p:spPr>
          <a:xfrm>
            <a:off x="990600" y="2667000"/>
            <a:ext cx="1524000" cy="15240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4800600" y="2667000"/>
            <a:ext cx="1524000" cy="15240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705600" y="2667000"/>
            <a:ext cx="1524000" cy="15240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2585</TotalTime>
  <Words>405</Words>
  <Application>Microsoft Office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MBSE Team 1 – Relevant Models &amp; Analysis Framework</vt:lpstr>
      <vt:lpstr>Process Status</vt:lpstr>
      <vt:lpstr>Analysis Techniques</vt:lpstr>
      <vt:lpstr>Analysis Techniques (cont…)</vt:lpstr>
      <vt:lpstr>Project Feedback</vt:lpstr>
      <vt:lpstr>Current State Models</vt:lpstr>
      <vt:lpstr>Current State Models (cont…)</vt:lpstr>
      <vt:lpstr>Current State Models (cont…)</vt:lpstr>
      <vt:lpstr>Back-of-the-envelope (BOE)</vt:lpstr>
      <vt:lpstr>BOE (cont…)</vt:lpstr>
      <vt:lpstr>BOE (cont…)</vt:lpstr>
      <vt:lpstr>Summary of Work</vt:lpstr>
      <vt:lpstr>Path Forward  </vt:lpstr>
      <vt:lpstr>QUESTIONS??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K Brennan</dc:creator>
  <cp:lastModifiedBy>Steve Mazza</cp:lastModifiedBy>
  <cp:revision>229</cp:revision>
  <dcterms:created xsi:type="dcterms:W3CDTF">2012-10-26T12:42:34Z</dcterms:created>
  <dcterms:modified xsi:type="dcterms:W3CDTF">2013-02-13T13:50:09Z</dcterms:modified>
</cp:coreProperties>
</file>