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57" r:id="rId4"/>
    <p:sldId id="275" r:id="rId5"/>
    <p:sldId id="259" r:id="rId6"/>
    <p:sldId id="272" r:id="rId7"/>
    <p:sldId id="279" r:id="rId8"/>
    <p:sldId id="281" r:id="rId9"/>
    <p:sldId id="282" r:id="rId10"/>
    <p:sldId id="280" r:id="rId11"/>
    <p:sldId id="284" r:id="rId12"/>
    <p:sldId id="285" r:id="rId13"/>
    <p:sldId id="278" r:id="rId14"/>
    <p:sldId id="263"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9474" autoAdjust="0"/>
  </p:normalViewPr>
  <p:slideViewPr>
    <p:cSldViewPr>
      <p:cViewPr>
        <p:scale>
          <a:sx n="75" d="100"/>
          <a:sy n="75" d="100"/>
        </p:scale>
        <p:origin x="-2058" y="-7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99A6E-8B33-452A-B25B-6664C34F238C}" type="datetimeFigureOut">
              <a:rPr lang="en-US" smtClean="0"/>
              <a:pPr/>
              <a:t>9/4/2012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18032-97C9-4024-B163-CADEA81A8D5D}" type="slidenum">
              <a:rPr lang="en-US" smtClean="0"/>
              <a:pPr/>
              <a:t>‹#›</a:t>
            </a:fld>
            <a:endParaRPr lang="en-US"/>
          </a:p>
        </p:txBody>
      </p:sp>
    </p:spTree>
    <p:extLst>
      <p:ext uri="{BB962C8B-B14F-4D97-AF65-F5344CB8AC3E}">
        <p14:creationId xmlns="" xmlns:p14="http://schemas.microsoft.com/office/powerpoint/2010/main" val="152095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2</a:t>
            </a:fld>
            <a:endParaRPr lang="en-US"/>
          </a:p>
        </p:txBody>
      </p:sp>
    </p:spTree>
    <p:extLst>
      <p:ext uri="{BB962C8B-B14F-4D97-AF65-F5344CB8AC3E}">
        <p14:creationId xmlns="" xmlns:p14="http://schemas.microsoft.com/office/powerpoint/2010/main" val="289229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Full rate initial production will include manufacturing improvements for </a:t>
            </a:r>
            <a:r>
              <a:rPr lang="en-US" dirty="0" err="1" smtClean="0"/>
              <a:t>producibility</a:t>
            </a:r>
            <a:r>
              <a:rPr lang="en-US" dirty="0" smtClean="0"/>
              <a:t>, and manufacturing speed in order to fulfill deployment schedule:</a:t>
            </a:r>
          </a:p>
          <a:p>
            <a:endParaRPr lang="en-US" dirty="0" smtClean="0"/>
          </a:p>
          <a:p>
            <a:pPr marL="171450" indent="-171450">
              <a:buFont typeface="Arial" pitchFamily="34" charset="0"/>
              <a:buChar char="•"/>
            </a:pPr>
            <a:r>
              <a:rPr lang="en-US" dirty="0" smtClean="0"/>
              <a:t>Employ automatic inserters such as SCARA</a:t>
            </a:r>
            <a:r>
              <a:rPr lang="en-US" baseline="0" dirty="0" smtClean="0"/>
              <a:t> robots </a:t>
            </a:r>
            <a:r>
              <a:rPr lang="en-US" dirty="0" smtClean="0"/>
              <a:t>for circuit board population. This will significantly</a:t>
            </a:r>
            <a:r>
              <a:rPr lang="en-US" baseline="0" dirty="0" smtClean="0"/>
              <a:t> increase production rates of circuit boards necessary for SWORDS robot communication with Command and Control.</a:t>
            </a: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To complement automatic insertion, the circuit components will be pre-oriented in tubes, and then directly fed to the robotic placement assembly</a:t>
            </a:r>
          </a:p>
          <a:p>
            <a:pPr marL="171450" indent="-171450">
              <a:buFont typeface="Arial" pitchFamily="34" charset="0"/>
              <a:buChar char="•"/>
            </a:pPr>
            <a:endParaRPr lang="en-US" dirty="0" smtClean="0"/>
          </a:p>
          <a:p>
            <a:pPr marL="171450" indent="-171450">
              <a:buFont typeface="Arial" pitchFamily="34" charset="0"/>
              <a:buChar char="•"/>
            </a:pPr>
            <a:r>
              <a:rPr lang="en-US" dirty="0" smtClean="0"/>
              <a:t>Reduction in laborer component handling in order</a:t>
            </a:r>
            <a:r>
              <a:rPr lang="en-US" baseline="0" dirty="0" smtClean="0"/>
              <a:t> </a:t>
            </a:r>
            <a:r>
              <a:rPr lang="en-US" dirty="0" smtClean="0"/>
              <a:t>to reduce circuit contamination, reduce labor hours, and maintain consistent quality</a:t>
            </a:r>
          </a:p>
          <a:p>
            <a:pPr marL="171450" indent="-171450">
              <a:buFont typeface="Arial" pitchFamily="34" charset="0"/>
              <a:buChar char="•"/>
            </a:pPr>
            <a:endParaRPr lang="en-US" dirty="0" smtClean="0"/>
          </a:p>
          <a:p>
            <a:pPr marL="171450" indent="-171450">
              <a:buFont typeface="Arial" pitchFamily="34" charset="0"/>
              <a:buChar char="•"/>
            </a:pPr>
            <a:r>
              <a:rPr lang="en-US" dirty="0" smtClean="0"/>
              <a:t>We also aim to produce a modular platform so that in case of defect discovery the replacement will be available in the form of</a:t>
            </a:r>
            <a:r>
              <a:rPr lang="en-US" baseline="0" dirty="0" smtClean="0"/>
              <a:t> a pre-assembled module</a:t>
            </a:r>
            <a:endParaRPr lang="en-US" dirty="0" smtClean="0"/>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dirty="0" smtClean="0"/>
              <a:t>It is the intent, through implementation of these improvements that the system will be available in the quantities requested for deployment.</a:t>
            </a:r>
          </a:p>
          <a:p>
            <a:endParaRPr lang="en-US" dirty="0" smtClean="0"/>
          </a:p>
          <a:p>
            <a:r>
              <a:rPr lang="en-US" dirty="0" smtClean="0"/>
              <a:t>Additionally, transportation, installation and support of the systems will be in place prior to the first deployment.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 Organizations:</a:t>
            </a:r>
          </a:p>
          <a:p>
            <a:pPr marL="171450" indent="-171450">
              <a:buFont typeface="Arial" pitchFamily="34" charset="0"/>
              <a:buChar char="•"/>
            </a:pPr>
            <a:r>
              <a:rPr lang="en-US" dirty="0" smtClean="0"/>
              <a:t>The</a:t>
            </a:r>
            <a:r>
              <a:rPr lang="en-US" baseline="0" dirty="0" smtClean="0"/>
              <a:t> </a:t>
            </a:r>
            <a:r>
              <a:rPr lang="en-US" dirty="0" smtClean="0"/>
              <a:t>SPAWAR RRM provides</a:t>
            </a:r>
            <a:r>
              <a:rPr lang="en-US" baseline="0" dirty="0" smtClean="0"/>
              <a:t> o</a:t>
            </a:r>
            <a:r>
              <a:rPr lang="en-US" dirty="0" smtClean="0"/>
              <a:t>perational, technical and programmatic assistance to its customers as well a</a:t>
            </a:r>
            <a:r>
              <a:rPr lang="en-US" baseline="0" dirty="0" smtClean="0"/>
              <a:t>s t</a:t>
            </a:r>
            <a:r>
              <a:rPr lang="en-US" dirty="0" smtClean="0"/>
              <a:t>raining to civilian </a:t>
            </a:r>
            <a:r>
              <a:rPr lang="en-US" dirty="0" err="1" smtClean="0"/>
              <a:t>DoD</a:t>
            </a:r>
            <a:r>
              <a:rPr lang="en-US" dirty="0" smtClean="0"/>
              <a:t>, “First-Responder”, and Law enforcement personnel that operate unmanned robotic systems.</a:t>
            </a: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Unmanned Systems Reserve Unit is a SSC San Diego staffed program, providing formal operator training for the user.</a:t>
            </a:r>
            <a:r>
              <a:rPr lang="en-US" baseline="0" dirty="0" smtClean="0"/>
              <a:t> This reserve unit intends to define the </a:t>
            </a:r>
            <a:r>
              <a:rPr lang="en-US" sz="1200" b="0" i="0" u="none" strike="noStrike" kern="1200" baseline="0" dirty="0" smtClean="0">
                <a:solidFill>
                  <a:schemeClr val="tx1"/>
                </a:solidFill>
                <a:latin typeface="+mn-lt"/>
                <a:ea typeface="+mn-ea"/>
                <a:cs typeface="+mn-cs"/>
              </a:rPr>
              <a:t>role of small robots in first response situations, and actively participates in organizations and conferences that specifically address robotic-assisted crisis response.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Transportation:</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The transportation of the Joint Integrated Protection System will be facilitated by National Guard personnel. The equipment will be packaged in contractor prepared shipping containers and be transported on C-130 Hercules cargo planes from Stratton Air National Guard Base, NY to the respective theater of operations.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Installation:</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TRADOC will be leveraged to develop doctrine for deployment, operation and maintenance activities surrounding the Joint Integrated Protection System.</a:t>
            </a:r>
          </a:p>
          <a:p>
            <a:endParaRPr lang="en-US" sz="1200" b="0" i="0" u="none" strike="noStrike" kern="1200" baseline="0" dirty="0" smtClean="0">
              <a:solidFill>
                <a:schemeClr val="tx1"/>
              </a:solidFill>
              <a:latin typeface="+mn-lt"/>
              <a:ea typeface="+mn-ea"/>
              <a:cs typeface="+mn-cs"/>
            </a:endParaRPr>
          </a:p>
          <a:p>
            <a:r>
              <a:rPr lang="en-US" dirty="0" smtClean="0"/>
              <a:t>Retirement:</a:t>
            </a:r>
          </a:p>
          <a:p>
            <a:pPr marL="171450" indent="-171450">
              <a:buFont typeface="Arial" pitchFamily="34" charset="0"/>
              <a:buChar char="•"/>
            </a:pPr>
            <a:r>
              <a:rPr lang="en-US" dirty="0" smtClean="0"/>
              <a:t>System components are designed to be reset or </a:t>
            </a:r>
            <a:r>
              <a:rPr lang="en-US" dirty="0" err="1" smtClean="0"/>
              <a:t>demanufactured</a:t>
            </a:r>
            <a:r>
              <a:rPr lang="en-US" dirty="0" smtClean="0"/>
              <a:t> and recycled. Sierra and </a:t>
            </a:r>
            <a:r>
              <a:rPr lang="en-US" dirty="0" err="1" smtClean="0"/>
              <a:t>Letterkenny</a:t>
            </a:r>
            <a:r>
              <a:rPr lang="en-US" dirty="0" smtClean="0"/>
              <a:t> Army Depots will aid in the reset of turned in robotic and communications system.</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“Operator personnel requirements are derived through the human factors analysis, particularly through the generation of the</a:t>
            </a:r>
            <a:r>
              <a:rPr lang="en-US" baseline="0" dirty="0" smtClean="0"/>
              <a:t> detailed operator task analysis and operational sequence diagrams.  Maintenance personnel requirements evolve from the maintainability analysis, the supportability analysis and the detail maintenance task analysis.” (B&amp;F, pg. 492)</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Advanced Manufacturing Program (Congressional Report)- to develop business methods that will allow limited quantity production run items to be made </a:t>
            </a:r>
            <a:r>
              <a:rPr lang="en-US" sz="1200" kern="1200" baseline="0" dirty="0" err="1" smtClean="0">
                <a:solidFill>
                  <a:schemeClr val="tx1"/>
                </a:solidFill>
                <a:latin typeface="+mn-lt"/>
                <a:ea typeface="+mn-ea"/>
                <a:cs typeface="+mn-cs"/>
              </a:rPr>
              <a:t>ina</a:t>
            </a:r>
            <a:r>
              <a:rPr lang="en-US" sz="1200" kern="1200" baseline="0" dirty="0" smtClean="0">
                <a:solidFill>
                  <a:schemeClr val="tx1"/>
                </a:solidFill>
                <a:latin typeface="+mn-lt"/>
                <a:ea typeface="+mn-ea"/>
                <a:cs typeface="+mn-cs"/>
              </a:rPr>
              <a:t> cost effective manner. Scope of this effort is to develop an e-commerce solution that works in conjunction with rapid prototyping techniques, a solution that provides a seamless transition from R&amp;D to manufacturing.</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review</a:t>
            </a:r>
            <a:r>
              <a:rPr lang="en-US" baseline="0" dirty="0" smtClean="0"/>
              <a:t> of IPR 1, the goal of the JIPS program is to protect permanent and semi-permanent bases in Southwest Asia from conventional and asymmetric ground attack.</a:t>
            </a:r>
          </a:p>
          <a:p>
            <a:endParaRPr lang="en-US" baseline="0" dirty="0" smtClean="0"/>
          </a:p>
          <a:p>
            <a:r>
              <a:rPr lang="en-US" baseline="0" dirty="0" smtClean="0"/>
              <a:t>Some additional </a:t>
            </a:r>
            <a:r>
              <a:rPr lang="en-US" dirty="0" smtClean="0"/>
              <a:t>top level required</a:t>
            </a:r>
            <a:r>
              <a:rPr lang="en-US" baseline="0" dirty="0" smtClean="0"/>
              <a:t> capabilities of the JIPS program are as follows: (see above)</a:t>
            </a:r>
          </a:p>
          <a:p>
            <a:endParaRPr lang="en-US" baseline="0" dirty="0" smtClean="0"/>
          </a:p>
          <a:p>
            <a:r>
              <a:rPr lang="en-US" baseline="0" dirty="0" smtClean="0"/>
              <a:t>This list does not contain ALL of the required capabilities, but summarizes those capabilities considered the most important and emphasized by  program leaders and the end user community.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OV-1</a:t>
            </a:r>
            <a:r>
              <a:rPr lang="en-US" baseline="0" dirty="0" smtClean="0"/>
              <a:t> for JIPS shows a notional use case scenario. The JIPs </a:t>
            </a:r>
            <a:r>
              <a:rPr lang="en-US" sz="1200" dirty="0" smtClean="0"/>
              <a:t>shall protect permanent and semi-permanent bases in Southwest Asia from conventional and asymmetric ground attack. The C2 station</a:t>
            </a:r>
            <a:r>
              <a:rPr lang="en-US" sz="1200" baseline="0" dirty="0" smtClean="0"/>
              <a:t> will communicate with the Stronghold Sensor Suite to detect possible threats or attacks around the perimeter of the base. The command will determine if the threat is real and needs to be addressed based on all available information (including </a:t>
            </a:r>
            <a:r>
              <a:rPr lang="en-US" sz="1200" baseline="0" dirty="0" err="1" smtClean="0"/>
              <a:t>intel</a:t>
            </a:r>
            <a:r>
              <a:rPr lang="en-US" sz="1200" baseline="0" dirty="0" smtClean="0"/>
              <a:t> from the GIG). The SWORDS (or MAARS) UGV system will then be remotely controlled to engage and neutralize the threat. Through the use of integrating stationary sensors and UGVs, the command will have exceptional situational awareness and ability to respond to threats.</a:t>
            </a:r>
            <a:endParaRPr lang="en-US" dirty="0"/>
          </a:p>
        </p:txBody>
      </p:sp>
      <p:sp>
        <p:nvSpPr>
          <p:cNvPr id="4" name="Slide Number Placeholder 3"/>
          <p:cNvSpPr>
            <a:spLocks noGrp="1"/>
          </p:cNvSpPr>
          <p:nvPr>
            <p:ph type="sldNum" sz="quarter" idx="10"/>
          </p:nvPr>
        </p:nvSpPr>
        <p:spPr/>
        <p:txBody>
          <a:bodyPr/>
          <a:lstStyle/>
          <a:p>
            <a:fld id="{F1B4698E-A9C0-4108-853A-6758FAEFCC0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standards early</a:t>
            </a:r>
            <a:r>
              <a:rPr lang="en-US" baseline="0" dirty="0" smtClean="0"/>
              <a:t>, c</a:t>
            </a:r>
            <a:r>
              <a:rPr lang="en-US" dirty="0" smtClean="0"/>
              <a:t>onsistency across family of applications.</a:t>
            </a:r>
            <a:r>
              <a:rPr lang="en-US" baseline="0" dirty="0" smtClean="0"/>
              <a:t> The ICWG is in charge of Interface Control Documents (ICD) for hardware, Interface Design Documents (IDD) for software, and recommending changes to the </a:t>
            </a:r>
            <a:r>
              <a:rPr lang="en-US" baseline="0" smtClean="0"/>
              <a:t>Configuration Control Board.</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risk assessment discussed during IPR 1, 4 risk areas were identified in relation to the JIPS program. Integration and Joint Communications are the two areas considered to have the most technical risk requiring test and evaluation as part of their risk mitigation strategy.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a:t>
            </a:r>
            <a:r>
              <a:rPr lang="en-US" sz="1200" kern="1200" baseline="0" dirty="0" smtClean="0">
                <a:solidFill>
                  <a:schemeClr val="tx1"/>
                </a:solidFill>
                <a:latin typeface="+mn-lt"/>
                <a:ea typeface="+mn-ea"/>
                <a:cs typeface="+mn-cs"/>
              </a:rPr>
              <a:t> these are COTS systems developed by different contractors in different countries, there may be some integration issues. To mitigate this risk, there needs to be </a:t>
            </a:r>
            <a:r>
              <a:rPr lang="en-US" sz="1200" b="0" i="0" u="none" strike="noStrike" dirty="0" smtClean="0">
                <a:solidFill>
                  <a:srgbClr val="000000"/>
                </a:solidFill>
                <a:latin typeface="Arial"/>
              </a:rPr>
              <a:t>tight coordination and multiple reviews to ensure that interfaces and information flow</a:t>
            </a:r>
            <a:r>
              <a:rPr lang="en-US" sz="1200" b="0" i="0" u="none" strike="noStrike" baseline="0" dirty="0" smtClean="0">
                <a:solidFill>
                  <a:srgbClr val="000000"/>
                </a:solidFill>
                <a:latin typeface="Arial"/>
              </a:rPr>
              <a:t> </a:t>
            </a:r>
            <a:r>
              <a:rPr lang="en-US" sz="1200" b="0" i="0" u="none" strike="noStrike" dirty="0" smtClean="0">
                <a:solidFill>
                  <a:srgbClr val="000000"/>
                </a:solidFill>
                <a:latin typeface="Arial"/>
              </a:rPr>
              <a:t>prior to testing. </a:t>
            </a:r>
            <a:r>
              <a:rPr lang="en-US" sz="1200" b="0" i="0" u="none" strike="noStrike" baseline="0" dirty="0" smtClean="0">
                <a:solidFill>
                  <a:srgbClr val="000000"/>
                </a:solidFill>
                <a:latin typeface="Arial"/>
              </a:rPr>
              <a:t>Data should also be collected from previous tests and demonstrations performed by ARL, TARDEC, and DARPA.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Facilitating</a:t>
            </a:r>
            <a:r>
              <a:rPr lang="en-US" sz="1200" kern="1200" baseline="0" dirty="0" smtClean="0">
                <a:solidFill>
                  <a:schemeClr val="tx1"/>
                </a:solidFill>
                <a:latin typeface="+mn-lt"/>
                <a:ea typeface="+mn-ea"/>
                <a:cs typeface="+mn-cs"/>
              </a:rPr>
              <a:t> joint communications was assessed as having high risk due to technical complexity associated with data interchange between two unique systems. </a:t>
            </a:r>
            <a:r>
              <a:rPr lang="en-US" sz="1200" kern="1200" dirty="0" smtClean="0">
                <a:solidFill>
                  <a:schemeClr val="tx1"/>
                </a:solidFill>
                <a:latin typeface="+mn-lt"/>
                <a:ea typeface="+mn-ea"/>
                <a:cs typeface="+mn-cs"/>
              </a:rPr>
              <a:t>Joint communications</a:t>
            </a:r>
            <a:r>
              <a:rPr lang="en-US" sz="1200" kern="1200" baseline="0" dirty="0" smtClean="0">
                <a:solidFill>
                  <a:schemeClr val="tx1"/>
                </a:solidFill>
                <a:latin typeface="+mn-lt"/>
                <a:ea typeface="+mn-ea"/>
                <a:cs typeface="+mn-cs"/>
              </a:rPr>
              <a:t> risk will be mitigated by utilizing compatible sensor suites and designing universal interface mechanisms.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a:endParaRPr>
          </a:p>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6</a:t>
            </a:fld>
            <a:endParaRPr lang="en-US"/>
          </a:p>
        </p:txBody>
      </p:sp>
    </p:spTree>
    <p:extLst>
      <p:ext uri="{BB962C8B-B14F-4D97-AF65-F5344CB8AC3E}">
        <p14:creationId xmlns="" xmlns:p14="http://schemas.microsoft.com/office/powerpoint/2010/main" val="295459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and</a:t>
            </a:r>
            <a:r>
              <a:rPr lang="en-US" baseline="0" dirty="0" smtClean="0"/>
              <a:t> Evaluation will also be used to</a:t>
            </a:r>
            <a:r>
              <a:rPr lang="en-US" dirty="0" smtClean="0"/>
              <a:t> reduce technical risk of the integration and joint communications of </a:t>
            </a:r>
            <a:r>
              <a:rPr lang="en-US" baseline="0" dirty="0" smtClean="0"/>
              <a:t>Stronghold and SWORDS. Testing will occur throughout the lifetime of the JIPS program and will include the expertise and input from critical stakeholders such as acquisition and development partners.</a:t>
            </a:r>
          </a:p>
          <a:p>
            <a:endParaRPr lang="en-US" baseline="0" dirty="0" smtClean="0"/>
          </a:p>
          <a:p>
            <a:r>
              <a:rPr lang="en-US" baseline="0" dirty="0" smtClean="0"/>
              <a:t>Prior to test and evaluation activities, modeling and simulation will be used to predict the likelihood of successful integration and to identify potential system interoperability issues.</a:t>
            </a:r>
          </a:p>
          <a:p>
            <a:endParaRPr lang="en-US" baseline="0" dirty="0" smtClean="0"/>
          </a:p>
          <a:p>
            <a:r>
              <a:rPr lang="en-US" baseline="0" dirty="0" smtClean="0"/>
              <a:t>Component level testing will be performed as necessary to verify the feasibility and proper operation of required sub-systems/components. In some cases, laboratory testing will be utilized as an initial test environment before testing in the field.</a:t>
            </a:r>
          </a:p>
          <a:p>
            <a:endParaRPr lang="en-US" baseline="0" dirty="0" smtClean="0"/>
          </a:p>
          <a:p>
            <a:r>
              <a:rPr lang="en-US" baseline="0" dirty="0" smtClean="0"/>
              <a:t>As system components mature, full-scale integrated system testing will be performed against the established metrics. Additionally, a sample of end-users will be used to verify usability, human factors integration (HMI), and training requirements. Feedback from end-users will be incorporated into the system design.</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7</a:t>
            </a:fld>
            <a:endParaRPr lang="en-US"/>
          </a:p>
        </p:txBody>
      </p:sp>
    </p:spTree>
    <p:extLst>
      <p:ext uri="{BB962C8B-B14F-4D97-AF65-F5344CB8AC3E}">
        <p14:creationId xmlns="" xmlns:p14="http://schemas.microsoft.com/office/powerpoint/2010/main" val="78996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Producibility</a:t>
            </a:r>
            <a:r>
              <a:rPr lang="en-US" dirty="0" smtClean="0"/>
              <a:t> is</a:t>
            </a:r>
            <a:r>
              <a:rPr lang="en-US" baseline="0" dirty="0" smtClean="0"/>
              <a:t> “ the </a:t>
            </a:r>
            <a:r>
              <a:rPr lang="en-US" dirty="0" smtClean="0"/>
              <a:t>measure of the relative ease and economy of producing an item.” We</a:t>
            </a:r>
            <a:r>
              <a:rPr lang="en-US" baseline="0" dirty="0" smtClean="0"/>
              <a:t> </a:t>
            </a:r>
            <a:r>
              <a:rPr lang="en-US" dirty="0" smtClean="0"/>
              <a:t>designed and integrated the system with </a:t>
            </a:r>
            <a:r>
              <a:rPr lang="en-US" dirty="0" err="1" smtClean="0"/>
              <a:t>Producibility</a:t>
            </a:r>
            <a:r>
              <a:rPr lang="en-US" dirty="0" smtClean="0"/>
              <a:t> in mind, and because of this, we were able to define</a:t>
            </a:r>
            <a:r>
              <a:rPr lang="en-US" baseline="0" dirty="0" smtClean="0"/>
              <a:t> </a:t>
            </a:r>
            <a:r>
              <a:rPr lang="en-US" dirty="0" smtClean="0"/>
              <a:t>an effective manufacturing</a:t>
            </a:r>
            <a:r>
              <a:rPr lang="en-US" baseline="0" dirty="0" smtClean="0"/>
              <a:t> </a:t>
            </a:r>
            <a:r>
              <a:rPr lang="en-US" dirty="0" smtClean="0"/>
              <a:t>process</a:t>
            </a:r>
            <a:r>
              <a:rPr lang="en-US" baseline="0" dirty="0" smtClean="0"/>
              <a:t> as well as develop clear manufacturing instructions. The design is stable, and we have identified the raw materials, finished goods, and processing materials that will be consumed during the manufacturing process, such as lubricants and solder. </a:t>
            </a:r>
            <a:r>
              <a:rPr lang="en-US" sz="1200" dirty="0" smtClean="0"/>
              <a:t>Currently available facilities, standard tools, and existing personnel can be used for fabrication, assembly, manufacturing, and test operations and have demonstrated industrial</a:t>
            </a:r>
            <a:r>
              <a:rPr lang="en-US" sz="1200" baseline="0" dirty="0" smtClean="0"/>
              <a:t> base viability</a:t>
            </a:r>
            <a:r>
              <a:rPr lang="en-US" sz="1200" dirty="0" smtClean="0"/>
              <a:t>.</a:t>
            </a:r>
            <a:r>
              <a:rPr lang="en-US" dirty="0" smtClean="0"/>
              <a:t>  In the event that new staff needs to be hired, there will be classroom instruction and on-the-job training.</a:t>
            </a:r>
            <a:r>
              <a:rPr lang="en-US" baseline="0" dirty="0" smtClean="0"/>
              <a:t>  </a:t>
            </a:r>
            <a:r>
              <a:rPr lang="en-US" dirty="0" smtClean="0"/>
              <a:t>Green Engineering</a:t>
            </a:r>
            <a:r>
              <a:rPr lang="en-US" baseline="0" dirty="0" smtClean="0"/>
              <a:t> </a:t>
            </a:r>
            <a:r>
              <a:rPr lang="en-US" dirty="0" smtClean="0"/>
              <a:t>will</a:t>
            </a:r>
            <a:r>
              <a:rPr lang="en-US" baseline="0" dirty="0" smtClean="0"/>
              <a:t> be </a:t>
            </a:r>
            <a:r>
              <a:rPr lang="en-US" dirty="0" smtClean="0"/>
              <a:t>utilized to reduce the environmental impact of products and production operations,</a:t>
            </a:r>
            <a:r>
              <a:rPr lang="en-US" baseline="0" dirty="0" smtClean="0"/>
              <a:t> and as a result, there will be an increase in profitability through savings in manufacturing costs by implementing waste elimination strategies.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Supply Chain Management is being utilized to efficiently integrate suppliers, manufactures, warehouses, and stores, so that everything</a:t>
            </a:r>
            <a:r>
              <a:rPr lang="en-US" baseline="0" dirty="0" smtClean="0">
                <a:effectLst/>
              </a:rPr>
              <a:t> </a:t>
            </a:r>
            <a:r>
              <a:rPr lang="en-US" dirty="0" smtClean="0">
                <a:effectLst/>
              </a:rPr>
              <a:t>is produced and distributed at the right quantities, to the right location, and at the right time, in order to minimize system wide cost while satisfying service level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Total Quality Management is our strategy to continuously improve processes and performance at every level, and in all areas of responsibility.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already implemented </a:t>
            </a:r>
            <a:r>
              <a:rPr lang="en-US" dirty="0" err="1" smtClean="0"/>
              <a:t>Producibility</a:t>
            </a:r>
            <a:r>
              <a:rPr lang="en-US" dirty="0" smtClean="0"/>
              <a:t> Engineering and Planning (PEP) </a:t>
            </a:r>
            <a:r>
              <a:rPr lang="en-US" baseline="0" dirty="0" smtClean="0"/>
              <a:t>as part of our Systems Engineering approach. This will ensure that our system </a:t>
            </a:r>
            <a:r>
              <a:rPr lang="en-US" dirty="0" smtClean="0"/>
              <a:t>can be produced in the required quantities and in the specified time frame, efficiently and economically, and will meet necessary performance objectives within its design and specification constraints. </a:t>
            </a:r>
            <a:r>
              <a:rPr lang="en-US" baseline="0" dirty="0" smtClean="0"/>
              <a:t>We have also conducted a PRR to ensure that </a:t>
            </a:r>
            <a:r>
              <a:rPr lang="en-US" dirty="0" smtClean="0">
                <a:effectLst/>
              </a:rPr>
              <a:t>the design is ready for production.</a:t>
            </a:r>
            <a:endParaRPr lang="en-US" sz="1200" dirty="0" smtClean="0"/>
          </a:p>
          <a:p>
            <a:pPr marL="0" indent="0">
              <a:buNone/>
            </a:pPr>
            <a:endParaRPr lang="en-US" sz="1200" dirty="0" smtClean="0"/>
          </a:p>
        </p:txBody>
      </p:sp>
      <p:sp>
        <p:nvSpPr>
          <p:cNvPr id="4" name="Slide Number Placeholder 3"/>
          <p:cNvSpPr>
            <a:spLocks noGrp="1"/>
          </p:cNvSpPr>
          <p:nvPr>
            <p:ph type="sldNum" sz="quarter" idx="10"/>
          </p:nvPr>
        </p:nvSpPr>
        <p:spPr/>
        <p:txBody>
          <a:bodyPr/>
          <a:lstStyle/>
          <a:p>
            <a:fld id="{08548E94-53E9-4770-9962-A999CFD65AE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We have conducted training classes for our operators and maintainers. A web-based training was developed.  The final Technical Manuals have been verified. The Repair Parts and Special Tools List (RPSTL) is included in the Maintenance TM, and no special tools are required. </a:t>
            </a:r>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The maintenance concept supports the Army two level concept:</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f the system cannot be repaired in the field, the effected Line Replaceable Unit (LRU) will be removed and replaced at the field level to restore the system to an operational ready condition. The LRU will then be sent to a repair facility to be repaired. A maintenance allocation chart (MAC) was developed and can</a:t>
            </a:r>
            <a:r>
              <a:rPr lang="en-US" sz="1200" kern="1200" baseline="0" dirty="0" smtClean="0">
                <a:solidFill>
                  <a:schemeClr val="tx1"/>
                </a:solidFill>
                <a:effectLst/>
                <a:latin typeface="+mn-lt"/>
                <a:ea typeface="+mn-ea"/>
                <a:cs typeface="+mn-cs"/>
              </a:rPr>
              <a:t> be found</a:t>
            </a:r>
            <a:r>
              <a:rPr lang="en-US" sz="1200" kern="1200" dirty="0" smtClean="0">
                <a:solidFill>
                  <a:schemeClr val="tx1"/>
                </a:solidFill>
                <a:effectLst/>
                <a:latin typeface="+mn-lt"/>
                <a:ea typeface="+mn-ea"/>
                <a:cs typeface="+mn-cs"/>
              </a:rPr>
              <a:t> in the Maintenance TM. </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We have already implemented a sound Configuration Management process. CM</a:t>
            </a:r>
            <a:r>
              <a:rPr lang="en-US" sz="1200" kern="1200" baseline="0" dirty="0" smtClean="0">
                <a:solidFill>
                  <a:schemeClr val="tx1"/>
                </a:solidFill>
                <a:effectLst/>
                <a:latin typeface="+mn-lt"/>
                <a:ea typeface="+mn-ea"/>
                <a:cs typeface="+mn-cs"/>
              </a:rPr>
              <a:t> will ensure that after the baselines are initially established, all </a:t>
            </a:r>
            <a:r>
              <a:rPr lang="en-US" sz="1200" dirty="0" smtClean="0"/>
              <a:t>changes properly controlled.</a:t>
            </a:r>
            <a:endParaRPr lang="en-US" sz="1200" kern="1200" dirty="0" smtClean="0">
              <a:solidFill>
                <a:schemeClr val="tx1"/>
              </a:solidFill>
              <a:effectLst/>
              <a:latin typeface="+mn-lt"/>
              <a:ea typeface="+mn-ea"/>
              <a:cs typeface="+mn-cs"/>
            </a:endParaRP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At this point the LCSP describes the content and implementation status of the Product Support Package to achieve the Sustainment KPPs/KSAs.</a:t>
            </a:r>
          </a:p>
          <a:p>
            <a:pPr marL="0" indent="0">
              <a:buNone/>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B8014F-4AA0-4B8F-8EFE-46818A9A37F3}" type="datetimeFigureOut">
              <a:rPr lang="en-US" smtClean="0"/>
              <a:pPr/>
              <a:t>9/4/2012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7DD4A0-BE6A-4B5A-8E7A-FF54D80939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9B8014F-4AA0-4B8F-8EFE-46818A9A37F3}" type="datetimeFigureOut">
              <a:rPr lang="en-US" smtClean="0"/>
              <a:pPr/>
              <a:t>9/4/2012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B8014F-4AA0-4B8F-8EFE-46818A9A37F3}" type="datetimeFigureOut">
              <a:rPr lang="en-US" smtClean="0"/>
              <a:pPr/>
              <a:t>9/4/2012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7DD4A0-BE6A-4B5A-8E7A-FF54D80939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gif"/><Relationship Id="rId4" Type="http://schemas.openxmlformats.org/officeDocument/2006/relationships/image" Target="../media/image3.jpeg"/><Relationship Id="rId9" Type="http://schemas.openxmlformats.org/officeDocument/2006/relationships/image" Target="../media/image8.wmf"/><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ctr"/>
            <a:r>
              <a:rPr lang="en-US" sz="3600" u="sng" dirty="0" smtClean="0"/>
              <a:t>Joint Integrated protection system (JIPS):</a:t>
            </a:r>
            <a:br>
              <a:rPr lang="en-US" sz="3600" u="sng" dirty="0" smtClean="0"/>
            </a:br>
            <a:r>
              <a:rPr lang="en-US" sz="3600" u="sng" dirty="0" smtClean="0"/>
              <a:t> </a:t>
            </a:r>
            <a:r>
              <a:rPr lang="en-US" sz="3600" dirty="0" smtClean="0"/>
              <a:t/>
            </a:r>
            <a:br>
              <a:rPr lang="en-US" sz="3600" dirty="0" smtClean="0"/>
            </a:br>
            <a:r>
              <a:rPr lang="en-US" sz="2800" dirty="0" smtClean="0"/>
              <a:t>Systems engineering Plan (SEP)</a:t>
            </a:r>
            <a:br>
              <a:rPr lang="en-US" sz="2800" dirty="0" smtClean="0"/>
            </a:br>
            <a:r>
              <a:rPr lang="en-US" sz="2800" dirty="0" smtClean="0"/>
              <a:t>Update</a:t>
            </a:r>
            <a:br>
              <a:rPr lang="en-US" sz="2800" dirty="0" smtClean="0"/>
            </a:br>
            <a:r>
              <a:rPr lang="en-US" sz="2800" dirty="0" smtClean="0"/>
              <a:t/>
            </a:r>
            <a:br>
              <a:rPr lang="en-US" sz="2800" dirty="0" smtClean="0"/>
            </a:br>
            <a:r>
              <a:rPr lang="en-US" sz="2400" dirty="0" smtClean="0"/>
              <a:t>Internal program review (</a:t>
            </a:r>
            <a:r>
              <a:rPr lang="en-US" sz="2400" dirty="0" err="1" smtClean="0"/>
              <a:t>Ipr</a:t>
            </a:r>
            <a:r>
              <a:rPr lang="en-US" sz="2400" dirty="0" smtClean="0"/>
              <a:t>) 2</a:t>
            </a:r>
            <a:endParaRPr lang="en-US" sz="2400" dirty="0"/>
          </a:p>
        </p:txBody>
      </p:sp>
      <p:sp>
        <p:nvSpPr>
          <p:cNvPr id="3" name="Subtitle 2"/>
          <p:cNvSpPr>
            <a:spLocks noGrp="1"/>
          </p:cNvSpPr>
          <p:nvPr>
            <p:ph type="subTitle" idx="1"/>
          </p:nvPr>
        </p:nvSpPr>
        <p:spPr>
          <a:xfrm>
            <a:off x="3200400" y="3775552"/>
            <a:ext cx="5638800" cy="2396648"/>
          </a:xfrm>
        </p:spPr>
        <p:txBody>
          <a:bodyPr>
            <a:normAutofit fontScale="92500"/>
          </a:bodyPr>
          <a:lstStyle/>
          <a:p>
            <a:pPr algn="ctr"/>
            <a:r>
              <a:rPr lang="en-US" dirty="0" smtClean="0"/>
              <a:t>Team 1: </a:t>
            </a:r>
          </a:p>
          <a:p>
            <a:pPr algn="ctr"/>
            <a:r>
              <a:rPr lang="en-US" dirty="0" smtClean="0"/>
              <a:t>Chris Aall, Ryan </a:t>
            </a:r>
            <a:r>
              <a:rPr lang="en-US" dirty="0" err="1" smtClean="0"/>
              <a:t>Altenbaugh</a:t>
            </a:r>
            <a:r>
              <a:rPr lang="en-US" dirty="0" smtClean="0"/>
              <a:t>, Kimberly Battle, Steve </a:t>
            </a:r>
            <a:r>
              <a:rPr lang="en-US" dirty="0" err="1" smtClean="0"/>
              <a:t>Mazza</a:t>
            </a:r>
            <a:r>
              <a:rPr lang="en-US" dirty="0" smtClean="0"/>
              <a:t>, Liz Swisher, </a:t>
            </a:r>
            <a:r>
              <a:rPr lang="en-US" dirty="0" err="1" smtClean="0"/>
              <a:t>Maranatha</a:t>
            </a:r>
            <a:r>
              <a:rPr lang="en-US" dirty="0" smtClean="0"/>
              <a:t> </a:t>
            </a:r>
            <a:r>
              <a:rPr lang="en-US" dirty="0" err="1" smtClean="0"/>
              <a:t>Zopfi</a:t>
            </a:r>
            <a:endParaRPr lang="en-US" dirty="0" smtClean="0"/>
          </a:p>
          <a:p>
            <a:pPr algn="ctr"/>
            <a:endParaRPr lang="en-US" dirty="0" smtClean="0"/>
          </a:p>
          <a:p>
            <a:pPr algn="ctr"/>
            <a:endParaRPr lang="en-US" dirty="0" smtClean="0"/>
          </a:p>
          <a:p>
            <a:pPr algn="ctr"/>
            <a:r>
              <a:rPr lang="en-US" dirty="0"/>
              <a:t>5</a:t>
            </a:r>
            <a:r>
              <a:rPr lang="en-US" dirty="0" smtClean="0"/>
              <a:t> Sept 2012</a:t>
            </a:r>
          </a:p>
          <a:p>
            <a:pPr algn="ctr"/>
            <a:endParaRPr lang="en-US" dirty="0" smtClean="0"/>
          </a:p>
          <a:p>
            <a:pPr algn="ctr"/>
            <a:endParaRPr lang="en-US" dirty="0" smtClean="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a:t>Low-Rate Initial Production (LRIP) Description</a:t>
            </a:r>
          </a:p>
        </p:txBody>
      </p:sp>
      <p:sp>
        <p:nvSpPr>
          <p:cNvPr id="3" name="Content Placeholder 2"/>
          <p:cNvSpPr>
            <a:spLocks noGrp="1"/>
          </p:cNvSpPr>
          <p:nvPr>
            <p:ph idx="1"/>
          </p:nvPr>
        </p:nvSpPr>
        <p:spPr>
          <a:xfrm>
            <a:off x="152400" y="1295400"/>
            <a:ext cx="7620000" cy="5334000"/>
          </a:xfrm>
        </p:spPr>
        <p:txBody>
          <a:bodyPr>
            <a:noAutofit/>
          </a:bodyPr>
          <a:lstStyle/>
          <a:p>
            <a:pPr marL="0" indent="0">
              <a:buNone/>
            </a:pPr>
            <a:r>
              <a:rPr lang="en-US" sz="1800" dirty="0" smtClean="0"/>
              <a:t>According to Defense Acquisition University:</a:t>
            </a:r>
            <a:br>
              <a:rPr lang="en-US" sz="1800" dirty="0" smtClean="0"/>
            </a:br>
            <a:endParaRPr lang="en-US" sz="1800" dirty="0" smtClean="0"/>
          </a:p>
          <a:p>
            <a:pPr marL="0" indent="0"/>
            <a:r>
              <a:rPr lang="en-US" sz="1800" dirty="0" smtClean="0"/>
              <a:t>Intended to result in completion of manufacturing development in order to ensure adequate and efficient manufacturing capability</a:t>
            </a:r>
          </a:p>
          <a:p>
            <a:pPr marL="0" indent="0"/>
            <a:endParaRPr lang="en-US" sz="1800" dirty="0" smtClean="0"/>
          </a:p>
          <a:p>
            <a:pPr marL="0" indent="0"/>
            <a:r>
              <a:rPr lang="en-US" sz="1800" dirty="0" smtClean="0"/>
              <a:t>Determine the Quantities necessary to provide production or production representative articles</a:t>
            </a:r>
          </a:p>
          <a:p>
            <a:pPr marL="246888" lvl="1" indent="0"/>
            <a:r>
              <a:rPr lang="en-US" sz="1800" dirty="0" smtClean="0"/>
              <a:t>The DOT&amp;E, following consultation with the PM, determines the number of production or production-representative test articles required for LFTE and IOTE</a:t>
            </a:r>
          </a:p>
          <a:p>
            <a:pPr marL="246888" lvl="1" indent="0"/>
            <a:r>
              <a:rPr lang="en-US" sz="1800" dirty="0" smtClean="0"/>
              <a:t>Minimum the quantity needed for LFTE and IOTE to include spares</a:t>
            </a:r>
          </a:p>
          <a:p>
            <a:pPr marL="246888" lvl="1" indent="0"/>
            <a:r>
              <a:rPr lang="en-US" sz="1800" dirty="0" smtClean="0"/>
              <a:t>Maximum 10% of the full rate quantity determined by MDA</a:t>
            </a:r>
          </a:p>
          <a:p>
            <a:pPr marL="246888" lvl="1" indent="0">
              <a:buNone/>
            </a:pPr>
            <a:endParaRPr lang="en-US" sz="1800" dirty="0" smtClean="0"/>
          </a:p>
          <a:p>
            <a:pPr marL="0" indent="0"/>
            <a:r>
              <a:rPr lang="en-US" sz="1800" dirty="0" smtClean="0"/>
              <a:t>Establish an initial production base for the system; and permit an orderly increase in the production rate for the system, sufficient to lead to full-rate production upon successful completion of operational (and live-fire, where applicable) testing.</a:t>
            </a:r>
          </a:p>
          <a:p>
            <a:pPr marL="0" indent="0">
              <a:buNone/>
            </a:pPr>
            <a:endParaRPr lang="en-US" sz="1800" dirty="0" smtClean="0"/>
          </a:p>
          <a:p>
            <a:pPr marL="0" indent="0">
              <a:buNone/>
            </a:pP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10</a:t>
            </a:fld>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Production Levels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11</a:t>
            </a:fld>
            <a:endParaRPr lang="en-US" dirty="0">
              <a:solidFill>
                <a:schemeClr val="bg1"/>
              </a:solidFill>
            </a:endParaRPr>
          </a:p>
        </p:txBody>
      </p:sp>
      <p:sp>
        <p:nvSpPr>
          <p:cNvPr id="3" name="TextBox 2"/>
          <p:cNvSpPr txBox="1"/>
          <p:nvPr/>
        </p:nvSpPr>
        <p:spPr>
          <a:xfrm>
            <a:off x="136034" y="914400"/>
            <a:ext cx="7864966" cy="3323987"/>
          </a:xfrm>
          <a:prstGeom prst="rect">
            <a:avLst/>
          </a:prstGeom>
          <a:noFill/>
        </p:spPr>
        <p:txBody>
          <a:bodyPr wrap="square" rtlCol="0">
            <a:spAutoFit/>
          </a:bodyPr>
          <a:lstStyle/>
          <a:p>
            <a:r>
              <a:rPr lang="en-US" sz="2400" dirty="0" smtClean="0"/>
              <a:t>Full rate initial production will include manufacturing improvements for </a:t>
            </a:r>
            <a:r>
              <a:rPr lang="en-US" sz="2400" dirty="0" err="1" smtClean="0"/>
              <a:t>producibility</a:t>
            </a:r>
            <a:r>
              <a:rPr lang="en-US" sz="2400" dirty="0" smtClean="0"/>
              <a:t>, and manufacturing speed in order to fulfill the deployment schedule:</a:t>
            </a:r>
          </a:p>
          <a:p>
            <a:endParaRPr lang="en-US" sz="2400" dirty="0" smtClean="0"/>
          </a:p>
          <a:p>
            <a:r>
              <a:rPr lang="en-US" sz="2400" dirty="0"/>
              <a:t>	</a:t>
            </a:r>
            <a:r>
              <a:rPr lang="en-US" sz="2400" dirty="0" smtClean="0"/>
              <a:t>- Automatic inserters for circuit board population</a:t>
            </a:r>
          </a:p>
          <a:p>
            <a:r>
              <a:rPr lang="en-US" sz="2400" dirty="0"/>
              <a:t>	</a:t>
            </a:r>
            <a:r>
              <a:rPr lang="en-US" sz="2400" dirty="0" smtClean="0"/>
              <a:t>- Pre-oriented electrical components in tubes</a:t>
            </a:r>
          </a:p>
          <a:p>
            <a:r>
              <a:rPr lang="en-US" sz="2400" dirty="0"/>
              <a:t>	</a:t>
            </a:r>
            <a:r>
              <a:rPr lang="en-US" sz="2400" dirty="0" smtClean="0"/>
              <a:t>- Reduction in laborer component handling</a:t>
            </a:r>
          </a:p>
          <a:p>
            <a:r>
              <a:rPr lang="en-US" sz="2400" dirty="0"/>
              <a:t>	</a:t>
            </a:r>
            <a:r>
              <a:rPr lang="en-US" sz="2400" dirty="0" smtClean="0"/>
              <a:t>- Aim to produce a modular platform</a:t>
            </a:r>
          </a:p>
          <a:p>
            <a:endParaRPr lang="en-US" dirty="0"/>
          </a:p>
        </p:txBody>
      </p:sp>
      <p:pic>
        <p:nvPicPr>
          <p:cNvPr id="1026" name="Picture 2" descr="C:\Users\CDA\Desktop\th65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8200" y="4225687"/>
            <a:ext cx="1566524" cy="1682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CDA\Desktop\PCB-588x295.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85253" y="4151244"/>
            <a:ext cx="4458547" cy="22368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Support Infrastructure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12</a:t>
            </a:fld>
            <a:endParaRPr lang="en-US" dirty="0">
              <a:solidFill>
                <a:schemeClr val="bg1"/>
              </a:solidFill>
            </a:endParaRPr>
          </a:p>
        </p:txBody>
      </p:sp>
      <p:sp>
        <p:nvSpPr>
          <p:cNvPr id="3" name="TextBox 2"/>
          <p:cNvSpPr txBox="1"/>
          <p:nvPr/>
        </p:nvSpPr>
        <p:spPr>
          <a:xfrm>
            <a:off x="533400" y="1186617"/>
            <a:ext cx="7315200" cy="4247317"/>
          </a:xfrm>
          <a:prstGeom prst="rect">
            <a:avLst/>
          </a:prstGeom>
          <a:noFill/>
        </p:spPr>
        <p:txBody>
          <a:bodyPr wrap="square" rtlCol="0">
            <a:spAutoFit/>
          </a:bodyPr>
          <a:lstStyle/>
          <a:p>
            <a:r>
              <a:rPr lang="en-US" dirty="0" smtClean="0"/>
              <a:t>Support Organizations:</a:t>
            </a:r>
          </a:p>
          <a:p>
            <a:pPr marL="285750" indent="-285750">
              <a:buFont typeface="Arial" pitchFamily="34" charset="0"/>
              <a:buChar char="•"/>
            </a:pPr>
            <a:r>
              <a:rPr lang="en-US" dirty="0" smtClean="0"/>
              <a:t>SPAWAR </a:t>
            </a:r>
            <a:r>
              <a:rPr lang="en-US" dirty="0"/>
              <a:t>Robotics Reserve Mission available to support during JIPS deployment</a:t>
            </a:r>
          </a:p>
          <a:p>
            <a:pPr marL="285750" indent="-285750">
              <a:buFont typeface="Arial" pitchFamily="34" charset="0"/>
              <a:buChar char="•"/>
            </a:pPr>
            <a:r>
              <a:rPr lang="en-US" dirty="0" smtClean="0"/>
              <a:t>SSC </a:t>
            </a:r>
            <a:r>
              <a:rPr lang="en-US" dirty="0"/>
              <a:t>San Diego Unmanned Systems Reserve </a:t>
            </a:r>
            <a:r>
              <a:rPr lang="en-US" dirty="0" smtClean="0"/>
              <a:t>Unit</a:t>
            </a:r>
          </a:p>
          <a:p>
            <a:endParaRPr lang="en-US" dirty="0"/>
          </a:p>
          <a:p>
            <a:r>
              <a:rPr lang="en-US" dirty="0" smtClean="0"/>
              <a:t>Transportation:</a:t>
            </a:r>
          </a:p>
          <a:p>
            <a:pPr marL="285750" indent="-285750">
              <a:buFont typeface="Arial" pitchFamily="34" charset="0"/>
              <a:buChar char="•"/>
            </a:pPr>
            <a:r>
              <a:rPr lang="en-US" dirty="0" smtClean="0"/>
              <a:t>Contractor prepared shipping containers on military aircraft.</a:t>
            </a:r>
          </a:p>
          <a:p>
            <a:endParaRPr lang="en-US" dirty="0"/>
          </a:p>
          <a:p>
            <a:r>
              <a:rPr lang="en-US" dirty="0" smtClean="0"/>
              <a:t>Installation:</a:t>
            </a:r>
          </a:p>
          <a:p>
            <a:pPr marL="285750" indent="-285750">
              <a:buFont typeface="Arial" pitchFamily="34" charset="0"/>
              <a:buChar char="•"/>
            </a:pPr>
            <a:r>
              <a:rPr lang="en-US" dirty="0" smtClean="0"/>
              <a:t>TRADOC will be leveraged to develop doctrine for deployment, operation and maintenance activities</a:t>
            </a:r>
          </a:p>
          <a:p>
            <a:endParaRPr lang="en-US" dirty="0"/>
          </a:p>
          <a:p>
            <a:r>
              <a:rPr lang="en-US" dirty="0" smtClean="0"/>
              <a:t>Retirement:</a:t>
            </a:r>
          </a:p>
          <a:p>
            <a:pPr marL="285750" indent="-285750">
              <a:buFont typeface="Arial" pitchFamily="34" charset="0"/>
              <a:buChar char="•"/>
            </a:pPr>
            <a:r>
              <a:rPr lang="en-US" dirty="0" smtClean="0"/>
              <a:t>System components are designed to be reset or </a:t>
            </a:r>
            <a:r>
              <a:rPr lang="en-US" dirty="0" err="1" smtClean="0"/>
              <a:t>demanufactured</a:t>
            </a:r>
            <a:r>
              <a:rPr lang="en-US" dirty="0" smtClean="0"/>
              <a:t> and recycled.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Management of Obsolescence Issues</a:t>
            </a:r>
          </a:p>
        </p:txBody>
      </p:sp>
      <p:sp>
        <p:nvSpPr>
          <p:cNvPr id="3" name="Content Placeholder 2"/>
          <p:cNvSpPr>
            <a:spLocks noGrp="1"/>
          </p:cNvSpPr>
          <p:nvPr>
            <p:ph idx="1"/>
          </p:nvPr>
        </p:nvSpPr>
        <p:spPr>
          <a:xfrm>
            <a:off x="457200" y="1143000"/>
            <a:ext cx="7239000" cy="5312736"/>
          </a:xfrm>
        </p:spPr>
        <p:txBody>
          <a:bodyPr>
            <a:normAutofit/>
          </a:bodyPr>
          <a:lstStyle/>
          <a:p>
            <a:r>
              <a:rPr lang="en-US" dirty="0" smtClean="0"/>
              <a:t>The system designer must consider the expected life of each component of the system relative to the life of the system.</a:t>
            </a:r>
          </a:p>
          <a:p>
            <a:r>
              <a:rPr lang="en-US" dirty="0" smtClean="0"/>
              <a:t>If component life is less than system life then there should be a plan for component replacement.</a:t>
            </a:r>
          </a:p>
          <a:p>
            <a:r>
              <a:rPr lang="en-US" dirty="0" smtClean="0"/>
              <a:t>The system plan should address obsolescence in design vs. leaving it to chance.</a:t>
            </a:r>
          </a:p>
          <a:p>
            <a:r>
              <a:rPr lang="en-US" dirty="0" smtClean="0"/>
              <a:t>The length of the acquisition schedule plays a role in obsolescence particularly when </a:t>
            </a:r>
            <a:r>
              <a:rPr lang="en-US" smtClean="0"/>
              <a:t>choosing rapidly </a:t>
            </a:r>
            <a:r>
              <a:rPr lang="en-US" dirty="0" smtClean="0"/>
              <a:t>moving technology.</a:t>
            </a:r>
          </a:p>
          <a:p>
            <a:pPr lvl="1">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13</a:t>
            </a:fld>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Training and Personnel Assignments to Support Manpower Requirements</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14</a:t>
            </a:fld>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t>Manpower requirements span both operation and maintenance and staffing quantity for both must be sufficient</a:t>
            </a:r>
          </a:p>
          <a:p>
            <a:r>
              <a:rPr lang="en-US" dirty="0"/>
              <a:t>A</a:t>
            </a:r>
            <a:r>
              <a:rPr lang="en-US" dirty="0" smtClean="0"/>
              <a:t>ssignments align personnel to appropriate human factors in the system, </a:t>
            </a:r>
            <a:r>
              <a:rPr lang="en-US" dirty="0"/>
              <a:t>both physical and psychological</a:t>
            </a:r>
            <a:endParaRPr lang="en-US" dirty="0" smtClean="0"/>
          </a:p>
          <a:p>
            <a:r>
              <a:rPr lang="en-US" dirty="0" smtClean="0"/>
              <a:t>Skill levels are determined for all human activities</a:t>
            </a:r>
            <a:r>
              <a:rPr lang="en-US" dirty="0"/>
              <a:t> </a:t>
            </a:r>
            <a:r>
              <a:rPr lang="en-US" dirty="0" smtClean="0"/>
              <a:t>and form the basis for individual position requirements.</a:t>
            </a:r>
          </a:p>
          <a:p>
            <a:r>
              <a:rPr lang="en-US" dirty="0" smtClean="0"/>
              <a:t>Resources are evaluated comparing current skill level against that needed.  The difference forms the basis for training.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Conclusion/Additional Concerns</a:t>
            </a:r>
          </a:p>
        </p:txBody>
      </p:sp>
      <p:sp>
        <p:nvSpPr>
          <p:cNvPr id="3" name="Content Placeholder 2"/>
          <p:cNvSpPr>
            <a:spLocks noGrp="1"/>
          </p:cNvSpPr>
          <p:nvPr>
            <p:ph idx="1"/>
          </p:nvPr>
        </p:nvSpPr>
        <p:spPr>
          <a:xfrm>
            <a:off x="228600" y="1066800"/>
            <a:ext cx="7772400" cy="4846320"/>
          </a:xfrm>
        </p:spPr>
        <p:txBody>
          <a:bodyPr>
            <a:normAutofit/>
          </a:bodyPr>
          <a:lstStyle/>
          <a:p>
            <a:r>
              <a:rPr lang="en-US" dirty="0" smtClean="0"/>
              <a:t>System Design is </a:t>
            </a:r>
            <a:r>
              <a:rPr lang="en-US" dirty="0" smtClean="0"/>
              <a:t>ready for LRIP</a:t>
            </a:r>
          </a:p>
          <a:p>
            <a:r>
              <a:rPr lang="en-US" dirty="0" smtClean="0"/>
              <a:t>Support </a:t>
            </a:r>
            <a:r>
              <a:rPr lang="en-US" dirty="0"/>
              <a:t>systems are </a:t>
            </a:r>
            <a:r>
              <a:rPr lang="en-US" dirty="0" smtClean="0"/>
              <a:t>in place ready for </a:t>
            </a:r>
            <a:r>
              <a:rPr lang="en-US" dirty="0" smtClean="0"/>
              <a:t>fielding</a:t>
            </a:r>
          </a:p>
          <a:p>
            <a:pPr lvl="1"/>
            <a:r>
              <a:rPr lang="en-US" dirty="0" smtClean="0"/>
              <a:t>Identification of Spare Quantities for IOTE</a:t>
            </a:r>
            <a:endParaRPr lang="en-US" dirty="0" smtClean="0"/>
          </a:p>
          <a:p>
            <a:r>
              <a:rPr lang="en-US" dirty="0" smtClean="0"/>
              <a:t>Complete Industrial Capabilities Assessment for long term  production</a:t>
            </a:r>
          </a:p>
          <a:p>
            <a:pPr lvl="1"/>
            <a:r>
              <a:rPr lang="en-US" dirty="0" smtClean="0"/>
              <a:t>Characterize the available technology and Manufacturing process</a:t>
            </a:r>
          </a:p>
          <a:p>
            <a:r>
              <a:rPr lang="en-US" dirty="0" smtClean="0"/>
              <a:t>Leverage off the Advanced Robotic Vehicle Manufacturing Program</a:t>
            </a:r>
          </a:p>
          <a:p>
            <a:r>
              <a:rPr lang="en-US" dirty="0" smtClean="0"/>
              <a:t>Create an Obsolescence Risk Reduction Program</a:t>
            </a:r>
          </a:p>
          <a:p>
            <a:endParaRPr lang="en-US" dirty="0" smtClean="0"/>
          </a:p>
          <a:p>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15</a:t>
            </a:fld>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u="sng" dirty="0" smtClean="0"/>
              <a:t>IPR 2 Agenda:</a:t>
            </a:r>
            <a:endParaRPr lang="en-US" sz="2400" u="sng" dirty="0"/>
          </a:p>
        </p:txBody>
      </p:sp>
      <p:sp>
        <p:nvSpPr>
          <p:cNvPr id="3" name="Content Placeholder 2"/>
          <p:cNvSpPr>
            <a:spLocks noGrp="1"/>
          </p:cNvSpPr>
          <p:nvPr>
            <p:ph idx="1"/>
          </p:nvPr>
        </p:nvSpPr>
        <p:spPr>
          <a:xfrm>
            <a:off x="228600" y="838200"/>
            <a:ext cx="8001000" cy="5562600"/>
          </a:xfrm>
        </p:spPr>
        <p:txBody>
          <a:bodyPr>
            <a:noAutofit/>
          </a:bodyPr>
          <a:lstStyle/>
          <a:p>
            <a:pPr>
              <a:lnSpc>
                <a:spcPct val="160000"/>
              </a:lnSpc>
            </a:pPr>
            <a:r>
              <a:rPr lang="en-US" sz="1800" dirty="0" smtClean="0"/>
              <a:t>Program Summary: Review</a:t>
            </a:r>
          </a:p>
          <a:p>
            <a:pPr>
              <a:lnSpc>
                <a:spcPct val="160000"/>
              </a:lnSpc>
            </a:pPr>
            <a:r>
              <a:rPr lang="en-US" sz="1800" dirty="0" smtClean="0"/>
              <a:t>Design Methods for External/Internal Interfaces</a:t>
            </a:r>
          </a:p>
          <a:p>
            <a:pPr>
              <a:lnSpc>
                <a:spcPct val="160000"/>
              </a:lnSpc>
            </a:pPr>
            <a:r>
              <a:rPr lang="en-US" sz="1800" dirty="0" smtClean="0"/>
              <a:t>Test and Evaluation Strategies to Reduce Technical Risk</a:t>
            </a:r>
          </a:p>
          <a:p>
            <a:pPr>
              <a:lnSpc>
                <a:spcPct val="160000"/>
              </a:lnSpc>
            </a:pPr>
            <a:r>
              <a:rPr lang="en-US" sz="1800" dirty="0" smtClean="0"/>
              <a:t>Design of Production and Support Systems</a:t>
            </a:r>
          </a:p>
          <a:p>
            <a:pPr>
              <a:lnSpc>
                <a:spcPct val="160000"/>
              </a:lnSpc>
            </a:pPr>
            <a:r>
              <a:rPr lang="en-US" sz="1800" dirty="0" smtClean="0"/>
              <a:t>Low-Rate Initial Production (LRIP) Description</a:t>
            </a:r>
          </a:p>
          <a:p>
            <a:pPr>
              <a:lnSpc>
                <a:spcPct val="160000"/>
              </a:lnSpc>
            </a:pPr>
            <a:r>
              <a:rPr lang="en-US" sz="1800" dirty="0" smtClean="0"/>
              <a:t>Production Levels vs. Deployment Schedule</a:t>
            </a:r>
          </a:p>
          <a:p>
            <a:pPr>
              <a:lnSpc>
                <a:spcPct val="160000"/>
              </a:lnSpc>
            </a:pPr>
            <a:r>
              <a:rPr lang="en-US" sz="1800" dirty="0" smtClean="0"/>
              <a:t>Support Infrastructure vs. Deployment Schedule</a:t>
            </a:r>
          </a:p>
          <a:p>
            <a:pPr>
              <a:lnSpc>
                <a:spcPct val="160000"/>
              </a:lnSpc>
            </a:pPr>
            <a:r>
              <a:rPr lang="en-US" sz="1800" dirty="0" smtClean="0"/>
              <a:t>Management of Obsolescence Issues</a:t>
            </a:r>
          </a:p>
          <a:p>
            <a:pPr>
              <a:lnSpc>
                <a:spcPct val="160000"/>
              </a:lnSpc>
            </a:pPr>
            <a:r>
              <a:rPr lang="en-US" sz="1800" dirty="0" smtClean="0"/>
              <a:t>Training and Personnel Assignments to Support Manpower Requirements</a:t>
            </a:r>
          </a:p>
          <a:p>
            <a:pPr>
              <a:lnSpc>
                <a:spcPct val="160000"/>
              </a:lnSpc>
            </a:pPr>
            <a:r>
              <a:rPr lang="en-US" sz="1800" dirty="0" smtClean="0"/>
              <a:t>Conclusion/Additional Concerns</a:t>
            </a: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Program Summary: Required Capabilities</a:t>
            </a:r>
            <a:endParaRPr lang="en-US" sz="2400" dirty="0"/>
          </a:p>
        </p:txBody>
      </p:sp>
      <p:sp>
        <p:nvSpPr>
          <p:cNvPr id="3" name="Content Placeholder 2"/>
          <p:cNvSpPr>
            <a:spLocks noGrp="1"/>
          </p:cNvSpPr>
          <p:nvPr>
            <p:ph idx="1"/>
          </p:nvPr>
        </p:nvSpPr>
        <p:spPr>
          <a:xfrm>
            <a:off x="457200" y="914400"/>
            <a:ext cx="7239000" cy="5541336"/>
          </a:xfrm>
        </p:spPr>
        <p:txBody>
          <a:bodyPr>
            <a:normAutofit/>
          </a:bodyPr>
          <a:lstStyle/>
          <a:p>
            <a:r>
              <a:rPr lang="en-US" sz="2000" dirty="0" smtClean="0"/>
              <a:t>The Joint Integrated Protection System (JIPS) shall protect permanent and semi-permanent bases in Southwest Asia from conventional and asymmetric ground attack.</a:t>
            </a:r>
          </a:p>
          <a:p>
            <a:r>
              <a:rPr lang="en-US" sz="2000" dirty="0" smtClean="0"/>
              <a:t>The system shall integrate the Stronghold* sensor suite and C2 station, and a set of SWORDS* Unmanned Ground Vehicles (UGVs). </a:t>
            </a:r>
            <a:r>
              <a:rPr lang="en-US" sz="1400" dirty="0" smtClean="0"/>
              <a:t>(* Systems described in following slides)</a:t>
            </a:r>
          </a:p>
          <a:p>
            <a:r>
              <a:rPr lang="en-US" sz="2000" dirty="0" smtClean="0"/>
              <a:t>The system shall be in full compliance with the connectivity and interoperability requirements of the Global Information Grid (GIG). </a:t>
            </a:r>
          </a:p>
          <a:p>
            <a:r>
              <a:rPr lang="en-US" sz="2000" dirty="0" smtClean="0"/>
              <a:t>The system shall include all necessary support and maintenance documentation/procedures.</a:t>
            </a:r>
          </a:p>
          <a:p>
            <a:r>
              <a:rPr lang="en-US" sz="2000" dirty="0" smtClean="0"/>
              <a:t>The system shall be ready for deployment in Southwest Asia by the end of 2018.</a:t>
            </a:r>
          </a:p>
          <a:p>
            <a:endParaRPr lang="en-US" sz="2000" dirty="0" smtClean="0"/>
          </a:p>
          <a:p>
            <a:endParaRPr lang="en-US" sz="2000" dirty="0" smtClean="0"/>
          </a:p>
          <a:p>
            <a:endParaRPr lang="en-US" sz="2000" dirty="0" smtClean="0"/>
          </a:p>
          <a:p>
            <a:endParaRPr lang="en-US" sz="20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Autofit/>
          </a:bodyPr>
          <a:lstStyle/>
          <a:p>
            <a:pPr algn="ctr"/>
            <a:r>
              <a:rPr lang="en-US" sz="2400" dirty="0" smtClean="0"/>
              <a:t>Program Summary Review: Operational Concept description</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4</a:t>
            </a:fld>
            <a:endParaRPr lang="en-US" dirty="0">
              <a:solidFill>
                <a:schemeClr val="bg1"/>
              </a:solidFill>
            </a:endParaRPr>
          </a:p>
        </p:txBody>
      </p:sp>
      <p:pic>
        <p:nvPicPr>
          <p:cNvPr id="10242" name="Picture 2" descr="http://img.trustcollective.com/click3x/army.jpg"/>
          <p:cNvPicPr>
            <a:picLocks noChangeAspect="1" noChangeArrowheads="1"/>
          </p:cNvPicPr>
          <p:nvPr/>
        </p:nvPicPr>
        <p:blipFill>
          <a:blip r:embed="rId3" cstate="print"/>
          <a:srcRect b="3949"/>
          <a:stretch>
            <a:fillRect/>
          </a:stretch>
        </p:blipFill>
        <p:spPr bwMode="auto">
          <a:xfrm>
            <a:off x="381000" y="1371600"/>
            <a:ext cx="7460087" cy="4611032"/>
          </a:xfrm>
          <a:prstGeom prst="rect">
            <a:avLst/>
          </a:prstGeom>
          <a:noFill/>
        </p:spPr>
      </p:pic>
      <p:pic>
        <p:nvPicPr>
          <p:cNvPr id="7" name="Picture 4" descr="http://sujash1994.edublogs.org/files/2010/02/maars.jpg"/>
          <p:cNvPicPr>
            <a:picLocks noChangeAspect="1" noChangeArrowheads="1"/>
          </p:cNvPicPr>
          <p:nvPr/>
        </p:nvPicPr>
        <p:blipFill>
          <a:blip r:embed="rId4" cstate="print"/>
          <a:srcRect/>
          <a:stretch>
            <a:fillRect/>
          </a:stretch>
        </p:blipFill>
        <p:spPr bwMode="auto">
          <a:xfrm>
            <a:off x="4481556" y="4572000"/>
            <a:ext cx="547644" cy="609600"/>
          </a:xfrm>
          <a:prstGeom prst="rect">
            <a:avLst/>
          </a:prstGeom>
          <a:noFill/>
        </p:spPr>
      </p:pic>
      <p:pic>
        <p:nvPicPr>
          <p:cNvPr id="8" name="Picture 4" descr="http://sujash1994.edublogs.org/files/2010/02/maars.jpg"/>
          <p:cNvPicPr>
            <a:picLocks noChangeAspect="1" noChangeArrowheads="1"/>
          </p:cNvPicPr>
          <p:nvPr/>
        </p:nvPicPr>
        <p:blipFill>
          <a:blip r:embed="rId4" cstate="print"/>
          <a:srcRect/>
          <a:stretch>
            <a:fillRect/>
          </a:stretch>
        </p:blipFill>
        <p:spPr bwMode="auto">
          <a:xfrm>
            <a:off x="609600" y="3581400"/>
            <a:ext cx="547644" cy="609600"/>
          </a:xfrm>
          <a:prstGeom prst="rect">
            <a:avLst/>
          </a:prstGeom>
          <a:noFill/>
        </p:spPr>
      </p:pic>
      <p:pic>
        <p:nvPicPr>
          <p:cNvPr id="10245" name="Picture 5" descr="C:\Users\ryan.altenbaugh\AppData\Local\Microsoft\Windows\Temporary Internet Files\Content.IE5\XLN7EWLU\MM900336555[1].gif"/>
          <p:cNvPicPr>
            <a:picLocks noChangeAspect="1" noChangeArrowheads="1" noCrop="1"/>
          </p:cNvPicPr>
          <p:nvPr/>
        </p:nvPicPr>
        <p:blipFill>
          <a:blip r:embed="rId5" cstate="print"/>
          <a:srcRect/>
          <a:stretch>
            <a:fillRect/>
          </a:stretch>
        </p:blipFill>
        <p:spPr bwMode="auto">
          <a:xfrm>
            <a:off x="3581400" y="1524000"/>
            <a:ext cx="762000" cy="508000"/>
          </a:xfrm>
          <a:prstGeom prst="rect">
            <a:avLst/>
          </a:prstGeom>
          <a:noFill/>
        </p:spPr>
      </p:pic>
      <p:pic>
        <p:nvPicPr>
          <p:cNvPr id="10" name="Picture 1" descr="C:\Users\ryan.altenbaugh\AppData\Local\Microsoft\Windows\Temporary Internet Files\Content.IE5\WQPTR0AT\MC910217005[1].png"/>
          <p:cNvPicPr>
            <a:picLocks noChangeAspect="1" noChangeArrowheads="1"/>
          </p:cNvPicPr>
          <p:nvPr/>
        </p:nvPicPr>
        <p:blipFill>
          <a:blip r:embed="rId6" cstate="print"/>
          <a:srcRect/>
          <a:stretch>
            <a:fillRect/>
          </a:stretch>
        </p:blipFill>
        <p:spPr bwMode="auto">
          <a:xfrm>
            <a:off x="2692823" y="934310"/>
            <a:ext cx="45719" cy="56289"/>
          </a:xfrm>
          <a:prstGeom prst="rect">
            <a:avLst/>
          </a:prstGeom>
          <a:noFill/>
        </p:spPr>
      </p:pic>
      <p:pic>
        <p:nvPicPr>
          <p:cNvPr id="10246" name="Picture 6" descr="C:\Users\ryan.altenbaugh\AppData\Local\Microsoft\Windows\Temporary Internet Files\Content.IE5\6M7FD639\MP900438755[1].jpg"/>
          <p:cNvPicPr>
            <a:picLocks noChangeAspect="1" noChangeArrowheads="1"/>
          </p:cNvPicPr>
          <p:nvPr/>
        </p:nvPicPr>
        <p:blipFill>
          <a:blip r:embed="rId7" cstate="print"/>
          <a:srcRect/>
          <a:stretch>
            <a:fillRect/>
          </a:stretch>
        </p:blipFill>
        <p:spPr bwMode="auto">
          <a:xfrm>
            <a:off x="3581400" y="5029200"/>
            <a:ext cx="384831" cy="288924"/>
          </a:xfrm>
          <a:prstGeom prst="rect">
            <a:avLst/>
          </a:prstGeom>
          <a:noFill/>
        </p:spPr>
      </p:pic>
      <p:pic>
        <p:nvPicPr>
          <p:cNvPr id="12" name="Picture 6" descr="C:\Users\ryan.altenbaugh\AppData\Local\Microsoft\Windows\Temporary Internet Files\Content.IE5\6M7FD639\MP900438755[1].jpg"/>
          <p:cNvPicPr>
            <a:picLocks noChangeAspect="1" noChangeArrowheads="1"/>
          </p:cNvPicPr>
          <p:nvPr/>
        </p:nvPicPr>
        <p:blipFill>
          <a:blip r:embed="rId8" cstate="print"/>
          <a:srcRect/>
          <a:stretch>
            <a:fillRect/>
          </a:stretch>
        </p:blipFill>
        <p:spPr bwMode="auto">
          <a:xfrm flipH="1">
            <a:off x="1371600" y="4572000"/>
            <a:ext cx="405977" cy="304800"/>
          </a:xfrm>
          <a:prstGeom prst="rect">
            <a:avLst/>
          </a:prstGeom>
          <a:noFill/>
        </p:spPr>
      </p:pic>
      <p:pic>
        <p:nvPicPr>
          <p:cNvPr id="10249" name="Picture 9" descr="C:\Users\ryan.altenbaugh\AppData\Local\Microsoft\Windows\Temporary Internet Files\Content.IE5\G1J65K6X\MC900071225[1].wmf"/>
          <p:cNvPicPr>
            <a:picLocks noChangeAspect="1" noChangeArrowheads="1"/>
          </p:cNvPicPr>
          <p:nvPr/>
        </p:nvPicPr>
        <p:blipFill>
          <a:blip r:embed="rId9" cstate="print"/>
          <a:srcRect/>
          <a:stretch>
            <a:fillRect/>
          </a:stretch>
        </p:blipFill>
        <p:spPr bwMode="auto">
          <a:xfrm>
            <a:off x="3200400" y="2971800"/>
            <a:ext cx="574503" cy="763217"/>
          </a:xfrm>
          <a:prstGeom prst="rect">
            <a:avLst/>
          </a:prstGeom>
          <a:noFill/>
        </p:spPr>
      </p:pic>
      <p:pic>
        <p:nvPicPr>
          <p:cNvPr id="10251" name="Picture 11" descr="http://www.deviantart.com/download/48338774/Soldier_Stencil_by_mortifi.gif"/>
          <p:cNvPicPr>
            <a:picLocks noChangeAspect="1" noChangeArrowheads="1"/>
          </p:cNvPicPr>
          <p:nvPr/>
        </p:nvPicPr>
        <p:blipFill>
          <a:blip r:embed="rId10" cstate="print"/>
          <a:srcRect/>
          <a:stretch>
            <a:fillRect/>
          </a:stretch>
        </p:blipFill>
        <p:spPr bwMode="auto">
          <a:xfrm flipH="1">
            <a:off x="6934200" y="5181600"/>
            <a:ext cx="747470" cy="752475"/>
          </a:xfrm>
          <a:prstGeom prst="rect">
            <a:avLst/>
          </a:prstGeom>
          <a:noFill/>
        </p:spPr>
      </p:pic>
      <p:pic>
        <p:nvPicPr>
          <p:cNvPr id="10252" name="Picture 12" descr="C:\Users\ryan.altenbaugh\AppData\Local\Microsoft\Windows\Temporary Internet Files\Content.IE5\G1J65K6X\MC900441735[1].png"/>
          <p:cNvPicPr>
            <a:picLocks noChangeAspect="1" noChangeArrowheads="1"/>
          </p:cNvPicPr>
          <p:nvPr/>
        </p:nvPicPr>
        <p:blipFill>
          <a:blip r:embed="rId11" cstate="print"/>
          <a:srcRect/>
          <a:stretch>
            <a:fillRect/>
          </a:stretch>
        </p:blipFill>
        <p:spPr bwMode="auto">
          <a:xfrm>
            <a:off x="3351212" y="2057400"/>
            <a:ext cx="762000" cy="762000"/>
          </a:xfrm>
          <a:prstGeom prst="rect">
            <a:avLst/>
          </a:prstGeom>
          <a:noFill/>
        </p:spPr>
      </p:pic>
      <p:pic>
        <p:nvPicPr>
          <p:cNvPr id="18" name="Picture 4" descr="http://sujash1994.edublogs.org/files/2010/02/maars.jpg"/>
          <p:cNvPicPr>
            <a:picLocks noChangeAspect="1" noChangeArrowheads="1"/>
          </p:cNvPicPr>
          <p:nvPr/>
        </p:nvPicPr>
        <p:blipFill>
          <a:blip r:embed="rId12" cstate="print"/>
          <a:srcRect/>
          <a:stretch>
            <a:fillRect/>
          </a:stretch>
        </p:blipFill>
        <p:spPr bwMode="auto">
          <a:xfrm>
            <a:off x="4835734" y="4961159"/>
            <a:ext cx="146696" cy="163292"/>
          </a:xfrm>
          <a:prstGeom prst="rect">
            <a:avLst/>
          </a:prstGeom>
          <a:noFill/>
        </p:spPr>
      </p:pic>
      <p:pic>
        <p:nvPicPr>
          <p:cNvPr id="19" name="Picture 12" descr="C:\Users\ryan.altenbaugh\AppData\Local\Microsoft\Windows\Temporary Internet Files\Content.IE5\G1J65K6X\MC900441735[1].png"/>
          <p:cNvPicPr>
            <a:picLocks noChangeAspect="1" noChangeArrowheads="1"/>
          </p:cNvPicPr>
          <p:nvPr/>
        </p:nvPicPr>
        <p:blipFill>
          <a:blip r:embed="rId13" cstate="print"/>
          <a:srcRect/>
          <a:stretch>
            <a:fillRect/>
          </a:stretch>
        </p:blipFill>
        <p:spPr bwMode="auto">
          <a:xfrm rot="619366">
            <a:off x="2056596" y="3656797"/>
            <a:ext cx="925080" cy="925080"/>
          </a:xfrm>
          <a:prstGeom prst="rect">
            <a:avLst/>
          </a:prstGeom>
          <a:noFill/>
        </p:spPr>
      </p:pic>
      <p:pic>
        <p:nvPicPr>
          <p:cNvPr id="20" name="Picture 4" descr="http://sujash1994.edublogs.org/files/2010/02/maars.jpg"/>
          <p:cNvPicPr>
            <a:picLocks noChangeAspect="1" noChangeArrowheads="1"/>
          </p:cNvPicPr>
          <p:nvPr/>
        </p:nvPicPr>
        <p:blipFill>
          <a:blip r:embed="rId4" cstate="print"/>
          <a:srcRect/>
          <a:stretch>
            <a:fillRect/>
          </a:stretch>
        </p:blipFill>
        <p:spPr bwMode="auto">
          <a:xfrm>
            <a:off x="5867400" y="3581400"/>
            <a:ext cx="547644" cy="609600"/>
          </a:xfrm>
          <a:prstGeom prst="rect">
            <a:avLst/>
          </a:prstGeom>
          <a:noFill/>
        </p:spPr>
      </p:pic>
      <p:pic>
        <p:nvPicPr>
          <p:cNvPr id="21"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2925898">
            <a:off x="4107545" y="3483861"/>
            <a:ext cx="1466406" cy="706288"/>
          </a:xfrm>
          <a:prstGeom prst="rect">
            <a:avLst/>
          </a:prstGeom>
          <a:noFill/>
        </p:spPr>
      </p:pic>
      <p:pic>
        <p:nvPicPr>
          <p:cNvPr id="22"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6754380">
            <a:off x="3076667" y="4146734"/>
            <a:ext cx="1050009" cy="505732"/>
          </a:xfrm>
          <a:prstGeom prst="rect">
            <a:avLst/>
          </a:prstGeom>
          <a:noFill/>
        </p:spPr>
      </p:pic>
      <p:pic>
        <p:nvPicPr>
          <p:cNvPr id="23"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007836">
            <a:off x="1577714" y="3231762"/>
            <a:ext cx="1356217" cy="571979"/>
          </a:xfrm>
          <a:prstGeom prst="rect">
            <a:avLst/>
          </a:prstGeom>
          <a:noFill/>
        </p:spPr>
      </p:pic>
      <p:sp>
        <p:nvSpPr>
          <p:cNvPr id="24" name="TextBox 23"/>
          <p:cNvSpPr txBox="1"/>
          <p:nvPr/>
        </p:nvSpPr>
        <p:spPr>
          <a:xfrm>
            <a:off x="5562600" y="29718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5" name="TextBox 24"/>
          <p:cNvSpPr txBox="1"/>
          <p:nvPr/>
        </p:nvSpPr>
        <p:spPr>
          <a:xfrm>
            <a:off x="4343400" y="1600200"/>
            <a:ext cx="559769" cy="369332"/>
          </a:xfrm>
          <a:prstGeom prst="rect">
            <a:avLst/>
          </a:prstGeom>
          <a:noFill/>
        </p:spPr>
        <p:txBody>
          <a:bodyPr wrap="none" rtlCol="0">
            <a:spAutoFit/>
          </a:bodyPr>
          <a:lstStyle/>
          <a:p>
            <a:r>
              <a:rPr lang="en-US" b="1" dirty="0" smtClean="0">
                <a:solidFill>
                  <a:schemeClr val="bg1"/>
                </a:solidFill>
              </a:rPr>
              <a:t>GIG</a:t>
            </a:r>
            <a:endParaRPr lang="en-US" b="1" dirty="0">
              <a:solidFill>
                <a:schemeClr val="bg1"/>
              </a:solidFill>
            </a:endParaRPr>
          </a:p>
        </p:txBody>
      </p:sp>
      <p:sp>
        <p:nvSpPr>
          <p:cNvPr id="26" name="TextBox 25"/>
          <p:cNvSpPr txBox="1"/>
          <p:nvPr/>
        </p:nvSpPr>
        <p:spPr>
          <a:xfrm>
            <a:off x="1828800" y="4724400"/>
            <a:ext cx="1518364" cy="646331"/>
          </a:xfrm>
          <a:prstGeom prst="rect">
            <a:avLst/>
          </a:prstGeom>
          <a:noFill/>
        </p:spPr>
        <p:txBody>
          <a:bodyPr wrap="none" rtlCol="0">
            <a:spAutoFit/>
          </a:bodyPr>
          <a:lstStyle/>
          <a:p>
            <a:pPr algn="ctr"/>
            <a:r>
              <a:rPr lang="en-US" b="1" dirty="0" smtClean="0">
                <a:solidFill>
                  <a:schemeClr val="bg1"/>
                </a:solidFill>
              </a:rPr>
              <a:t>Stronghold</a:t>
            </a:r>
            <a:br>
              <a:rPr lang="en-US" b="1" dirty="0" smtClean="0">
                <a:solidFill>
                  <a:schemeClr val="bg1"/>
                </a:solidFill>
              </a:rPr>
            </a:br>
            <a:r>
              <a:rPr lang="en-US" b="1" dirty="0" smtClean="0">
                <a:solidFill>
                  <a:schemeClr val="bg1"/>
                </a:solidFill>
              </a:rPr>
              <a:t>Sensor Suite</a:t>
            </a:r>
            <a:endParaRPr lang="en-US" b="1" dirty="0">
              <a:solidFill>
                <a:schemeClr val="bg1"/>
              </a:solidFill>
            </a:endParaRPr>
          </a:p>
        </p:txBody>
      </p:sp>
      <p:sp>
        <p:nvSpPr>
          <p:cNvPr id="27" name="TextBox 26"/>
          <p:cNvSpPr txBox="1"/>
          <p:nvPr/>
        </p:nvSpPr>
        <p:spPr>
          <a:xfrm>
            <a:off x="3810000" y="3124200"/>
            <a:ext cx="1289135" cy="369332"/>
          </a:xfrm>
          <a:prstGeom prst="rect">
            <a:avLst/>
          </a:prstGeom>
          <a:noFill/>
        </p:spPr>
        <p:txBody>
          <a:bodyPr wrap="none" rtlCol="0">
            <a:spAutoFit/>
          </a:bodyPr>
          <a:lstStyle/>
          <a:p>
            <a:r>
              <a:rPr lang="en-US" b="1" dirty="0" smtClean="0">
                <a:solidFill>
                  <a:schemeClr val="bg1"/>
                </a:solidFill>
              </a:rPr>
              <a:t>C2 Station</a:t>
            </a:r>
            <a:endParaRPr lang="en-US" b="1" dirty="0">
              <a:solidFill>
                <a:schemeClr val="bg1"/>
              </a:solidFill>
            </a:endParaRPr>
          </a:p>
        </p:txBody>
      </p:sp>
      <p:sp>
        <p:nvSpPr>
          <p:cNvPr id="28" name="TextBox 27"/>
          <p:cNvSpPr txBox="1"/>
          <p:nvPr/>
        </p:nvSpPr>
        <p:spPr>
          <a:xfrm>
            <a:off x="304800" y="2971800"/>
            <a:ext cx="1253492"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9" name="Right Arrow 28"/>
          <p:cNvSpPr/>
          <p:nvPr/>
        </p:nvSpPr>
        <p:spPr>
          <a:xfrm rot="2425027">
            <a:off x="5543454" y="4577530"/>
            <a:ext cx="1454174" cy="71128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ENGAGE</a:t>
            </a:r>
            <a:endParaRPr lang="en-US" dirty="0"/>
          </a:p>
        </p:txBody>
      </p:sp>
      <p:pic>
        <p:nvPicPr>
          <p:cNvPr id="30"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5286401">
            <a:off x="3590670" y="3901521"/>
            <a:ext cx="1050009" cy="505732"/>
          </a:xfrm>
          <a:prstGeom prst="rect">
            <a:avLst/>
          </a:prstGeom>
          <a:noFill/>
        </p:spPr>
      </p:pic>
      <p:cxnSp>
        <p:nvCxnSpPr>
          <p:cNvPr id="34" name="Straight Connector 33"/>
          <p:cNvCxnSpPr>
            <a:stCxn id="10246" idx="3"/>
          </p:cNvCxnSpPr>
          <p:nvPr/>
        </p:nvCxnSpPr>
        <p:spPr>
          <a:xfrm>
            <a:off x="3966231" y="5173662"/>
            <a:ext cx="2967969" cy="388938"/>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00800" y="1447800"/>
            <a:ext cx="1221809" cy="369332"/>
          </a:xfrm>
          <a:prstGeom prst="rect">
            <a:avLst/>
          </a:prstGeom>
          <a:noFill/>
        </p:spPr>
        <p:txBody>
          <a:bodyPr wrap="none" rtlCol="0">
            <a:spAutoFit/>
          </a:bodyPr>
          <a:lstStyle/>
          <a:p>
            <a:r>
              <a:rPr lang="en-US" b="1" dirty="0" smtClean="0"/>
              <a:t>JIPS OV-1</a:t>
            </a:r>
            <a:endParaRPr lang="en-US" b="1" dirty="0"/>
          </a:p>
        </p:txBody>
      </p:sp>
      <p:sp>
        <p:nvSpPr>
          <p:cNvPr id="32" name="TextBox 31"/>
          <p:cNvSpPr txBox="1"/>
          <p:nvPr/>
        </p:nvSpPr>
        <p:spPr>
          <a:xfrm>
            <a:off x="4191000" y="39624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85800"/>
          </a:xfrm>
        </p:spPr>
        <p:txBody>
          <a:bodyPr>
            <a:noAutofit/>
          </a:bodyPr>
          <a:lstStyle/>
          <a:p>
            <a:pPr algn="ctr"/>
            <a:r>
              <a:rPr lang="en-US" sz="2400" dirty="0"/>
              <a:t>Design Methods for External/Internal Interfaces</a:t>
            </a:r>
          </a:p>
        </p:txBody>
      </p:sp>
      <p:sp>
        <p:nvSpPr>
          <p:cNvPr id="3" name="Content Placeholder 2"/>
          <p:cNvSpPr>
            <a:spLocks noGrp="1"/>
          </p:cNvSpPr>
          <p:nvPr>
            <p:ph idx="1"/>
          </p:nvPr>
        </p:nvSpPr>
        <p:spPr>
          <a:xfrm>
            <a:off x="457200" y="1066800"/>
            <a:ext cx="7239000" cy="5181600"/>
          </a:xfrm>
        </p:spPr>
        <p:txBody>
          <a:bodyPr>
            <a:normAutofit fontScale="92500" lnSpcReduction="10000"/>
          </a:bodyPr>
          <a:lstStyle/>
          <a:p>
            <a:r>
              <a:rPr lang="en-US" dirty="0" smtClean="0"/>
              <a:t>Utilization of </a:t>
            </a:r>
            <a:r>
              <a:rPr lang="en-US" dirty="0" err="1" smtClean="0"/>
              <a:t>DoD</a:t>
            </a:r>
            <a:r>
              <a:rPr lang="en-US" dirty="0" smtClean="0"/>
              <a:t> standard or commercial network interfaces where available</a:t>
            </a:r>
          </a:p>
          <a:p>
            <a:r>
              <a:rPr lang="en-US" dirty="0" smtClean="0"/>
              <a:t>Consistency of communications protocols across UGV’s, sensors, and control system</a:t>
            </a:r>
          </a:p>
          <a:p>
            <a:r>
              <a:rPr lang="en-US" dirty="0" smtClean="0"/>
              <a:t>Hide unnecessary technical details from the end user</a:t>
            </a:r>
          </a:p>
          <a:p>
            <a:r>
              <a:rPr lang="en-US" dirty="0" smtClean="0"/>
              <a:t>Design for portability, interoperability, and interchangeability</a:t>
            </a:r>
          </a:p>
          <a:p>
            <a:r>
              <a:rPr lang="en-US" dirty="0" smtClean="0"/>
              <a:t>Develop simulation tools to assist in debugging external/internal interfaces</a:t>
            </a:r>
          </a:p>
          <a:p>
            <a:r>
              <a:rPr lang="en-US" dirty="0" smtClean="0"/>
              <a:t>Customizable user interface to accurately graphically represent FOBs at installed location</a:t>
            </a:r>
          </a:p>
          <a:p>
            <a:r>
              <a:rPr lang="en-US" dirty="0" smtClean="0"/>
              <a:t>Form Interface Control Working Group (ICWG) as early in the design phase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5</a:t>
            </a:fld>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6</a:t>
            </a:fld>
            <a:endParaRPr lang="en-US" dirty="0">
              <a:solidFill>
                <a:schemeClr val="bg1"/>
              </a:solidFill>
            </a:endParaRPr>
          </a:p>
        </p:txBody>
      </p:sp>
      <p:graphicFrame>
        <p:nvGraphicFramePr>
          <p:cNvPr id="5" name="Table 4"/>
          <p:cNvGraphicFramePr>
            <a:graphicFrameLocks noGrp="1"/>
          </p:cNvGraphicFramePr>
          <p:nvPr/>
        </p:nvGraphicFramePr>
        <p:xfrm>
          <a:off x="380999" y="1143000"/>
          <a:ext cx="3276600" cy="3251202"/>
        </p:xfrm>
        <a:graphic>
          <a:graphicData uri="http://schemas.openxmlformats.org/drawingml/2006/table">
            <a:tbl>
              <a:tblPr firstRow="1" bandRow="1">
                <a:tableStyleId>{5C22544A-7EE6-4342-B048-85BDC9FD1C3A}</a:tableStyleId>
              </a:tblPr>
              <a:tblGrid>
                <a:gridCol w="546100"/>
                <a:gridCol w="546100"/>
                <a:gridCol w="546100"/>
                <a:gridCol w="546100"/>
                <a:gridCol w="546100"/>
                <a:gridCol w="546100"/>
              </a:tblGrid>
              <a:tr h="541867">
                <a:tc>
                  <a:txBody>
                    <a:bodyPr/>
                    <a:lstStyle/>
                    <a:p>
                      <a:pPr algn="r"/>
                      <a:r>
                        <a:rPr lang="en-US" b="1" dirty="0" smtClean="0">
                          <a:solidFill>
                            <a:schemeClr val="tx1"/>
                          </a:solidFill>
                        </a:rPr>
                        <a:t>5</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4</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2,3</a:t>
                      </a: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4</a:t>
                      </a: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3</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2</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1</a:t>
                      </a:r>
                      <a:endParaRPr lang="en-US" b="1" dirty="0">
                        <a:solidFill>
                          <a:schemeClr val="tx1"/>
                        </a:solidFill>
                      </a:endParaRPr>
                    </a:p>
                  </a:txBody>
                  <a:tcPr anchor="ctr">
                    <a:solidFill>
                      <a:srgbClr val="FFFF00"/>
                    </a:solidFill>
                  </a:tcPr>
                </a:tc>
              </a:tr>
              <a:tr h="541867">
                <a:tc>
                  <a:txBody>
                    <a:bodyPr/>
                    <a:lstStyle/>
                    <a:p>
                      <a:pPr algn="r"/>
                      <a:r>
                        <a:rPr lang="en-US" b="1" dirty="0" smtClean="0">
                          <a:solidFill>
                            <a:schemeClr val="tx1"/>
                          </a:solidFill>
                        </a:rPr>
                        <a:t>1</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r>
              <a:tr h="541867">
                <a:tc>
                  <a:txBody>
                    <a:bodyPr/>
                    <a:lstStyle/>
                    <a:p>
                      <a:pPr algn="r"/>
                      <a:endParaRPr lang="en-US" b="1" dirty="0">
                        <a:solidFill>
                          <a:schemeClr val="tx1"/>
                        </a:solidFill>
                      </a:endParaRPr>
                    </a:p>
                  </a:txBody>
                  <a:tcPr>
                    <a:noFill/>
                  </a:tcPr>
                </a:tc>
                <a:tc>
                  <a:txBody>
                    <a:bodyPr/>
                    <a:lstStyle/>
                    <a:p>
                      <a:pPr algn="ctr"/>
                      <a:r>
                        <a:rPr lang="en-US" b="1" dirty="0" smtClean="0">
                          <a:solidFill>
                            <a:schemeClr val="tx1"/>
                          </a:solidFill>
                        </a:rPr>
                        <a:t>1</a:t>
                      </a:r>
                      <a:endParaRPr lang="en-US" b="1" dirty="0">
                        <a:solidFill>
                          <a:schemeClr val="tx1"/>
                        </a:solidFill>
                      </a:endParaRPr>
                    </a:p>
                  </a:txBody>
                  <a:tcPr>
                    <a:noFill/>
                  </a:tcPr>
                </a:tc>
                <a:tc>
                  <a:txBody>
                    <a:bodyPr/>
                    <a:lstStyle/>
                    <a:p>
                      <a:pPr algn="ctr"/>
                      <a:r>
                        <a:rPr lang="en-US" b="1" dirty="0" smtClean="0">
                          <a:solidFill>
                            <a:schemeClr val="tx1"/>
                          </a:solidFill>
                        </a:rPr>
                        <a:t>2</a:t>
                      </a:r>
                      <a:endParaRPr lang="en-US" b="1" dirty="0">
                        <a:solidFill>
                          <a:schemeClr val="tx1"/>
                        </a:solidFill>
                      </a:endParaRPr>
                    </a:p>
                  </a:txBody>
                  <a:tcPr>
                    <a:noFill/>
                  </a:tcPr>
                </a:tc>
                <a:tc>
                  <a:txBody>
                    <a:bodyPr/>
                    <a:lstStyle/>
                    <a:p>
                      <a:pPr algn="ctr"/>
                      <a:r>
                        <a:rPr lang="en-US" b="1" dirty="0" smtClean="0">
                          <a:solidFill>
                            <a:schemeClr val="tx1"/>
                          </a:solidFill>
                        </a:rPr>
                        <a:t>3</a:t>
                      </a:r>
                      <a:endParaRPr lang="en-US" b="1" dirty="0">
                        <a:solidFill>
                          <a:schemeClr val="tx1"/>
                        </a:solidFill>
                      </a:endParaRPr>
                    </a:p>
                  </a:txBody>
                  <a:tcPr>
                    <a:noFill/>
                  </a:tcPr>
                </a:tc>
                <a:tc>
                  <a:txBody>
                    <a:bodyPr/>
                    <a:lstStyle/>
                    <a:p>
                      <a:pPr algn="ctr"/>
                      <a:r>
                        <a:rPr lang="en-US" b="1" dirty="0" smtClean="0">
                          <a:solidFill>
                            <a:schemeClr val="tx1"/>
                          </a:solidFill>
                        </a:rPr>
                        <a:t>4</a:t>
                      </a:r>
                      <a:endParaRPr lang="en-US" b="1" dirty="0">
                        <a:solidFill>
                          <a:schemeClr val="tx1"/>
                        </a:solidFill>
                      </a:endParaRPr>
                    </a:p>
                  </a:txBody>
                  <a:tcPr>
                    <a:noFill/>
                  </a:tcPr>
                </a:tc>
                <a:tc>
                  <a:txBody>
                    <a:bodyPr/>
                    <a:lstStyle/>
                    <a:p>
                      <a:pPr algn="ctr"/>
                      <a:r>
                        <a:rPr lang="en-US" b="1" dirty="0" smtClean="0">
                          <a:solidFill>
                            <a:schemeClr val="tx1"/>
                          </a:solidFill>
                        </a:rPr>
                        <a:t>5</a:t>
                      </a:r>
                      <a:endParaRPr lang="en-US" b="1" dirty="0">
                        <a:solidFill>
                          <a:schemeClr val="tx1"/>
                        </a:solidFill>
                      </a:endParaRPr>
                    </a:p>
                  </a:txBody>
                  <a:tcPr>
                    <a:noFill/>
                  </a:tcPr>
                </a:tc>
              </a:tr>
            </a:tbl>
          </a:graphicData>
        </a:graphic>
      </p:graphicFrame>
      <p:sp>
        <p:nvSpPr>
          <p:cNvPr id="6" name="Text Box 29"/>
          <p:cNvSpPr txBox="1">
            <a:spLocks noChangeArrowheads="1"/>
          </p:cNvSpPr>
          <p:nvPr/>
        </p:nvSpPr>
        <p:spPr bwMode="auto">
          <a:xfrm rot="10800000" flipV="1">
            <a:off x="228600" y="1346200"/>
            <a:ext cx="492443" cy="2286000"/>
          </a:xfrm>
          <a:prstGeom prst="rect">
            <a:avLst/>
          </a:prstGeom>
          <a:noFill/>
          <a:ln w="9525">
            <a:noFill/>
            <a:miter lim="800000"/>
            <a:headEnd/>
            <a:tailEnd/>
          </a:ln>
        </p:spPr>
        <p:txBody>
          <a:bodyPr vert="vert270">
            <a:spAutoFit/>
          </a:bodyPr>
          <a:lstStyle/>
          <a:p>
            <a:pPr algn="ctr"/>
            <a:r>
              <a:rPr lang="en-US" sz="2000" b="1" dirty="0" smtClean="0"/>
              <a:t>Impact</a:t>
            </a:r>
            <a:endParaRPr lang="en-US" sz="2000" b="1" dirty="0"/>
          </a:p>
        </p:txBody>
      </p:sp>
      <p:sp>
        <p:nvSpPr>
          <p:cNvPr id="7" name="Text Box 28"/>
          <p:cNvSpPr txBox="1">
            <a:spLocks noChangeArrowheads="1"/>
          </p:cNvSpPr>
          <p:nvPr/>
        </p:nvSpPr>
        <p:spPr bwMode="auto">
          <a:xfrm>
            <a:off x="1142999" y="4146490"/>
            <a:ext cx="2286000" cy="400110"/>
          </a:xfrm>
          <a:prstGeom prst="rect">
            <a:avLst/>
          </a:prstGeom>
          <a:noFill/>
          <a:ln w="9525">
            <a:noFill/>
            <a:miter lim="800000"/>
            <a:headEnd/>
            <a:tailEnd/>
          </a:ln>
        </p:spPr>
        <p:txBody>
          <a:bodyPr>
            <a:spAutoFit/>
          </a:bodyPr>
          <a:lstStyle/>
          <a:p>
            <a:pPr algn="ctr"/>
            <a:r>
              <a:rPr lang="en-US" sz="2000" b="1" dirty="0" smtClean="0"/>
              <a:t>Probability</a:t>
            </a:r>
            <a:endParaRPr lang="en-US" sz="2000" b="1" dirty="0"/>
          </a:p>
        </p:txBody>
      </p:sp>
      <p:graphicFrame>
        <p:nvGraphicFramePr>
          <p:cNvPr id="8" name="Table 7"/>
          <p:cNvGraphicFramePr>
            <a:graphicFrameLocks noGrp="1"/>
          </p:cNvGraphicFramePr>
          <p:nvPr/>
        </p:nvGraphicFramePr>
        <p:xfrm>
          <a:off x="1524000" y="4800600"/>
          <a:ext cx="1524000" cy="111252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b="1" dirty="0" smtClean="0">
                          <a:solidFill>
                            <a:schemeClr val="tx1"/>
                          </a:solidFill>
                        </a:rPr>
                        <a:t>High Risk</a:t>
                      </a: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Medium Risk</a:t>
                      </a:r>
                      <a:endParaRPr lang="en-US" b="1" dirty="0">
                        <a:solidFill>
                          <a:schemeClr val="tx1"/>
                        </a:solidFill>
                      </a:endParaRPr>
                    </a:p>
                  </a:txBody>
                  <a:tcPr>
                    <a:solidFill>
                      <a:srgbClr val="FFFF00"/>
                    </a:solidFill>
                  </a:tcPr>
                </a:tc>
              </a:tr>
              <a:tr h="370840">
                <a:tc>
                  <a:txBody>
                    <a:bodyPr/>
                    <a:lstStyle/>
                    <a:p>
                      <a:pPr algn="ctr"/>
                      <a:r>
                        <a:rPr lang="en-US" b="1" dirty="0" smtClean="0">
                          <a:solidFill>
                            <a:schemeClr val="tx1"/>
                          </a:solidFill>
                        </a:rPr>
                        <a:t>Low Risk</a:t>
                      </a:r>
                      <a:endParaRPr lang="en-US" b="1" dirty="0">
                        <a:solidFill>
                          <a:schemeClr val="tx1"/>
                        </a:solidFill>
                      </a:endParaRPr>
                    </a:p>
                  </a:txBody>
                  <a:tcPr>
                    <a:solidFill>
                      <a:srgbClr val="92D050"/>
                    </a:solidFill>
                  </a:tcPr>
                </a:tc>
              </a:tr>
            </a:tbl>
          </a:graphicData>
        </a:graphic>
      </p:graphicFrame>
      <p:sp>
        <p:nvSpPr>
          <p:cNvPr id="9" name="Rectangle 8"/>
          <p:cNvSpPr/>
          <p:nvPr/>
        </p:nvSpPr>
        <p:spPr>
          <a:xfrm>
            <a:off x="4343400" y="1219200"/>
            <a:ext cx="4419600" cy="2363724"/>
          </a:xfrm>
          <a:prstGeom prst="rect">
            <a:avLst/>
          </a:prstGeom>
        </p:spPr>
        <p:txBody>
          <a:bodyPr wrap="square">
            <a:spAutoFit/>
          </a:bodyPr>
          <a:lstStyle/>
          <a:p>
            <a:pPr>
              <a:spcAft>
                <a:spcPct val="20000"/>
              </a:spcAft>
            </a:pPr>
            <a:r>
              <a:rPr lang="en-US" b="1" u="sng" dirty="0" smtClean="0"/>
              <a:t>Risks</a:t>
            </a:r>
            <a:endParaRPr lang="en-US" sz="2000" b="1" u="sng" dirty="0" smtClean="0"/>
          </a:p>
          <a:p>
            <a:pPr>
              <a:spcAft>
                <a:spcPct val="20000"/>
              </a:spcAft>
            </a:pPr>
            <a:r>
              <a:rPr lang="en-US" b="1" dirty="0" smtClean="0"/>
              <a:t>1: Schedule (Medium)</a:t>
            </a:r>
          </a:p>
          <a:p>
            <a:pPr>
              <a:spcAft>
                <a:spcPct val="20000"/>
              </a:spcAft>
            </a:pPr>
            <a:r>
              <a:rPr lang="en-US" b="1" dirty="0" smtClean="0"/>
              <a:t>2: Integration (Medium)</a:t>
            </a:r>
          </a:p>
          <a:p>
            <a:pPr>
              <a:spcAft>
                <a:spcPct val="20000"/>
              </a:spcAft>
            </a:pPr>
            <a:r>
              <a:rPr lang="en-US" b="1" dirty="0" smtClean="0"/>
              <a:t>3: Funding (Medium)</a:t>
            </a:r>
          </a:p>
          <a:p>
            <a:pPr>
              <a:spcAft>
                <a:spcPct val="20000"/>
              </a:spcAft>
            </a:pPr>
            <a:r>
              <a:rPr lang="en-US" b="1" dirty="0" smtClean="0"/>
              <a:t>4: Joint Communications (High)</a:t>
            </a:r>
          </a:p>
          <a:p>
            <a:pPr>
              <a:spcAft>
                <a:spcPct val="20000"/>
              </a:spcAft>
            </a:pPr>
            <a:endParaRPr lang="en-US" dirty="0" smtClean="0"/>
          </a:p>
          <a:p>
            <a:pPr>
              <a:spcAft>
                <a:spcPct val="20000"/>
              </a:spcAft>
            </a:pPr>
            <a:endParaRPr lang="en-US" dirty="0"/>
          </a:p>
        </p:txBody>
      </p:sp>
      <p:sp>
        <p:nvSpPr>
          <p:cNvPr id="11" name="Explosion 2 10"/>
          <p:cNvSpPr/>
          <p:nvPr/>
        </p:nvSpPr>
        <p:spPr>
          <a:xfrm>
            <a:off x="3276601" y="2971800"/>
            <a:ext cx="4952999" cy="37338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Integration</a:t>
            </a:r>
            <a:r>
              <a:rPr lang="en-US" dirty="0" smtClean="0">
                <a:solidFill>
                  <a:schemeClr val="tx1"/>
                </a:solidFill>
              </a:rPr>
              <a:t> and </a:t>
            </a:r>
            <a:r>
              <a:rPr lang="en-US" b="1" u="sng" dirty="0" smtClean="0">
                <a:solidFill>
                  <a:schemeClr val="tx1"/>
                </a:solidFill>
              </a:rPr>
              <a:t>Joint Communications </a:t>
            </a:r>
            <a:r>
              <a:rPr lang="en-US" dirty="0" smtClean="0">
                <a:solidFill>
                  <a:schemeClr val="tx1"/>
                </a:solidFill>
              </a:rPr>
              <a:t>both have associated technical risk!!</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pic>
        <p:nvPicPr>
          <p:cNvPr id="1026" name="Picture 2" descr="http://withfriendship.com/images/e/23403/System-testing-imag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1352550"/>
            <a:ext cx="5224318" cy="34480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304800" y="5181600"/>
            <a:ext cx="7696200" cy="646331"/>
          </a:xfrm>
          <a:prstGeom prst="rect">
            <a:avLst/>
          </a:prstGeom>
          <a:noFill/>
        </p:spPr>
        <p:txBody>
          <a:bodyPr wrap="square" rtlCol="0">
            <a:spAutoFit/>
          </a:bodyPr>
          <a:lstStyle/>
          <a:p>
            <a:pPr algn="ctr"/>
            <a:r>
              <a:rPr lang="en-US" dirty="0" smtClean="0"/>
              <a:t>Multiple layers of testing will be performed to reduce risk and ensure successful system development. </a:t>
            </a:r>
            <a:endParaRPr lang="en-US" dirty="0"/>
          </a:p>
        </p:txBody>
      </p:sp>
    </p:spTree>
    <p:extLst>
      <p:ext uri="{BB962C8B-B14F-4D97-AF65-F5344CB8AC3E}">
        <p14:creationId xmlns="" xmlns:p14="http://schemas.microsoft.com/office/powerpoint/2010/main" val="36671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924800" cy="457200"/>
          </a:xfrm>
        </p:spPr>
        <p:txBody>
          <a:bodyPr>
            <a:noAutofit/>
          </a:bodyPr>
          <a:lstStyle/>
          <a:p>
            <a:pPr algn="ctr"/>
            <a:r>
              <a:rPr lang="en-US" sz="2600" dirty="0"/>
              <a:t>Design of Production and Support Systems</a:t>
            </a:r>
          </a:p>
        </p:txBody>
      </p:sp>
      <p:sp>
        <p:nvSpPr>
          <p:cNvPr id="3" name="Content Placeholder 2"/>
          <p:cNvSpPr>
            <a:spLocks noGrp="1"/>
          </p:cNvSpPr>
          <p:nvPr>
            <p:ph idx="1"/>
          </p:nvPr>
        </p:nvSpPr>
        <p:spPr>
          <a:xfrm>
            <a:off x="457200" y="1011864"/>
            <a:ext cx="7239000" cy="5541336"/>
          </a:xfrm>
        </p:spPr>
        <p:txBody>
          <a:bodyPr>
            <a:normAutofit fontScale="85000" lnSpcReduction="20000"/>
          </a:bodyPr>
          <a:lstStyle/>
          <a:p>
            <a:pPr marL="0" indent="0">
              <a:buNone/>
            </a:pPr>
            <a:r>
              <a:rPr lang="en-US" dirty="0" smtClean="0"/>
              <a:t>Production Systems</a:t>
            </a:r>
          </a:p>
          <a:p>
            <a:pPr>
              <a:buFont typeface="Arial" pitchFamily="34" charset="0"/>
              <a:buChar char="•"/>
            </a:pPr>
            <a:r>
              <a:rPr lang="en-US" dirty="0" err="1" smtClean="0"/>
              <a:t>Producibility</a:t>
            </a:r>
            <a:endParaRPr lang="en-US" dirty="0" smtClean="0"/>
          </a:p>
          <a:p>
            <a:pPr>
              <a:buFont typeface="Arial" pitchFamily="34" charset="0"/>
              <a:buChar char="•"/>
            </a:pPr>
            <a:r>
              <a:rPr lang="en-US" dirty="0" smtClean="0"/>
              <a:t>Process</a:t>
            </a:r>
          </a:p>
          <a:p>
            <a:pPr>
              <a:buFont typeface="Arial" pitchFamily="34" charset="0"/>
              <a:buChar char="•"/>
            </a:pPr>
            <a:r>
              <a:rPr lang="en-US" dirty="0" smtClean="0"/>
              <a:t>Manufacturing Instructions</a:t>
            </a:r>
          </a:p>
          <a:p>
            <a:pPr>
              <a:buFont typeface="Arial" pitchFamily="34" charset="0"/>
              <a:buChar char="•"/>
            </a:pPr>
            <a:r>
              <a:rPr lang="en-US" dirty="0" smtClean="0"/>
              <a:t>Design Stability</a:t>
            </a:r>
          </a:p>
          <a:p>
            <a:pPr>
              <a:buFont typeface="Arial" pitchFamily="34" charset="0"/>
              <a:buChar char="•"/>
            </a:pPr>
            <a:r>
              <a:rPr lang="en-US" dirty="0" smtClean="0"/>
              <a:t>Materials </a:t>
            </a:r>
          </a:p>
          <a:p>
            <a:pPr>
              <a:buFont typeface="Arial" pitchFamily="34" charset="0"/>
              <a:buChar char="•"/>
            </a:pPr>
            <a:r>
              <a:rPr lang="en-US" dirty="0" smtClean="0"/>
              <a:t>Facilities</a:t>
            </a:r>
            <a:endParaRPr lang="en-US" dirty="0"/>
          </a:p>
          <a:p>
            <a:pPr>
              <a:buFont typeface="Arial" pitchFamily="34" charset="0"/>
              <a:buChar char="•"/>
            </a:pPr>
            <a:r>
              <a:rPr lang="en-US" dirty="0" smtClean="0"/>
              <a:t>Tools</a:t>
            </a:r>
          </a:p>
          <a:p>
            <a:pPr>
              <a:buFont typeface="Arial" pitchFamily="34" charset="0"/>
              <a:buChar char="•"/>
            </a:pPr>
            <a:r>
              <a:rPr lang="en-US" dirty="0" smtClean="0"/>
              <a:t>Personnel</a:t>
            </a:r>
          </a:p>
          <a:p>
            <a:pPr>
              <a:buFont typeface="Arial" pitchFamily="34" charset="0"/>
              <a:buChar char="•"/>
            </a:pPr>
            <a:r>
              <a:rPr lang="en-US" dirty="0" smtClean="0"/>
              <a:t>Training</a:t>
            </a:r>
          </a:p>
          <a:p>
            <a:pPr>
              <a:buFont typeface="Arial" pitchFamily="34" charset="0"/>
              <a:buChar char="•"/>
            </a:pPr>
            <a:r>
              <a:rPr lang="en-US" dirty="0" smtClean="0"/>
              <a:t>Green Engineering</a:t>
            </a:r>
          </a:p>
          <a:p>
            <a:pPr>
              <a:buFont typeface="Arial" pitchFamily="34" charset="0"/>
              <a:buChar char="•"/>
            </a:pPr>
            <a:r>
              <a:rPr lang="en-US" dirty="0" smtClean="0"/>
              <a:t>Supply Chain Management</a:t>
            </a:r>
          </a:p>
          <a:p>
            <a:pPr>
              <a:buFont typeface="Arial" pitchFamily="34" charset="0"/>
              <a:buChar char="•"/>
            </a:pPr>
            <a:r>
              <a:rPr lang="en-US" dirty="0" smtClean="0"/>
              <a:t>Total Quality Management</a:t>
            </a:r>
          </a:p>
          <a:p>
            <a:pPr>
              <a:buFont typeface="Arial" pitchFamily="34" charset="0"/>
              <a:buChar char="•"/>
            </a:pPr>
            <a:r>
              <a:rPr lang="en-US" dirty="0" err="1" smtClean="0"/>
              <a:t>Producibility</a:t>
            </a:r>
            <a:r>
              <a:rPr lang="en-US" dirty="0" smtClean="0"/>
              <a:t> Engineering and Planning (PEP)</a:t>
            </a:r>
          </a:p>
          <a:p>
            <a:pPr>
              <a:buFont typeface="Arial" pitchFamily="34" charset="0"/>
              <a:buChar char="•"/>
            </a:pPr>
            <a:r>
              <a:rPr lang="en-US" dirty="0" smtClean="0"/>
              <a:t>Production Readiness Review (PRR)</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457200"/>
          </a:xfrm>
        </p:spPr>
        <p:txBody>
          <a:bodyPr>
            <a:noAutofit/>
          </a:bodyPr>
          <a:lstStyle/>
          <a:p>
            <a:pPr algn="ctr"/>
            <a:r>
              <a:rPr lang="en-US" sz="2400" dirty="0"/>
              <a:t>Design of Production and Support </a:t>
            </a:r>
            <a:r>
              <a:rPr lang="en-US" sz="2400" dirty="0" smtClean="0"/>
              <a:t>Systems (cont.)</a:t>
            </a:r>
            <a:endParaRPr lang="en-US" sz="2400" dirty="0"/>
          </a:p>
        </p:txBody>
      </p:sp>
      <p:sp>
        <p:nvSpPr>
          <p:cNvPr id="3" name="Content Placeholder 2"/>
          <p:cNvSpPr>
            <a:spLocks noGrp="1"/>
          </p:cNvSpPr>
          <p:nvPr>
            <p:ph idx="1"/>
          </p:nvPr>
        </p:nvSpPr>
        <p:spPr>
          <a:xfrm>
            <a:off x="457200" y="935664"/>
            <a:ext cx="7239000" cy="5541336"/>
          </a:xfrm>
        </p:spPr>
        <p:txBody>
          <a:bodyPr>
            <a:normAutofit/>
          </a:bodyPr>
          <a:lstStyle/>
          <a:p>
            <a:pPr marL="0" indent="0">
              <a:buNone/>
            </a:pPr>
            <a:r>
              <a:rPr lang="en-US" dirty="0" smtClean="0"/>
              <a:t>Support Systems</a:t>
            </a:r>
          </a:p>
          <a:p>
            <a:pPr>
              <a:buFont typeface="Arial" pitchFamily="34" charset="0"/>
              <a:buChar char="•"/>
            </a:pPr>
            <a:r>
              <a:rPr lang="en-US" dirty="0" smtClean="0"/>
              <a:t>Personnel – Operators and Maintainers</a:t>
            </a:r>
          </a:p>
          <a:p>
            <a:pPr>
              <a:buFont typeface="Arial" pitchFamily="34" charset="0"/>
              <a:buChar char="•"/>
            </a:pPr>
            <a:r>
              <a:rPr lang="en-US" dirty="0" smtClean="0"/>
              <a:t>Training</a:t>
            </a:r>
          </a:p>
          <a:p>
            <a:pPr>
              <a:buFont typeface="Arial" pitchFamily="34" charset="0"/>
              <a:buChar char="•"/>
            </a:pPr>
            <a:r>
              <a:rPr lang="en-US" dirty="0" smtClean="0"/>
              <a:t>Technical Manuals</a:t>
            </a:r>
          </a:p>
          <a:p>
            <a:pPr>
              <a:buFont typeface="Arial" pitchFamily="34" charset="0"/>
              <a:buChar char="•"/>
            </a:pPr>
            <a:r>
              <a:rPr lang="en-US" dirty="0" smtClean="0"/>
              <a:t>Tools</a:t>
            </a:r>
          </a:p>
          <a:p>
            <a:pPr>
              <a:buFont typeface="Arial" pitchFamily="34" charset="0"/>
              <a:buChar char="•"/>
            </a:pPr>
            <a:r>
              <a:rPr lang="en-US" dirty="0" smtClean="0"/>
              <a:t>Maintenance Concept</a:t>
            </a:r>
          </a:p>
          <a:p>
            <a:pPr>
              <a:buFont typeface="Arial" pitchFamily="34" charset="0"/>
              <a:buChar char="•"/>
            </a:pPr>
            <a:r>
              <a:rPr lang="en-US" dirty="0" smtClean="0"/>
              <a:t>Facilities</a:t>
            </a:r>
          </a:p>
          <a:p>
            <a:pPr>
              <a:buFont typeface="Arial" pitchFamily="34" charset="0"/>
              <a:buChar char="•"/>
            </a:pPr>
            <a:r>
              <a:rPr lang="en-US" dirty="0" smtClean="0"/>
              <a:t>Configuration Management</a:t>
            </a:r>
          </a:p>
          <a:p>
            <a:pPr>
              <a:buFont typeface="Arial" pitchFamily="34" charset="0"/>
              <a:buChar char="•"/>
            </a:pPr>
            <a:r>
              <a:rPr lang="en-US" dirty="0" smtClean="0"/>
              <a:t>Life-Cycle Sustainment Plan (LCSP)</a:t>
            </a:r>
          </a:p>
          <a:p>
            <a:pPr>
              <a:buFont typeface="Arial" pitchFamily="34" charset="0"/>
              <a:buChar char="•"/>
            </a:pPr>
            <a:endParaRPr lang="en-US" dirty="0" smtClean="0"/>
          </a:p>
          <a:p>
            <a:pPr marL="0" indent="0">
              <a:buNone/>
            </a:pP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9</a:t>
            </a:fld>
            <a:endParaRPr lang="en-US" dirty="0">
              <a:solidFill>
                <a:schemeClr val="bg1"/>
              </a:solidFill>
            </a:endParaRPr>
          </a:p>
        </p:txBody>
      </p:sp>
    </p:spTree>
    <p:extLst>
      <p:ext uri="{BB962C8B-B14F-4D97-AF65-F5344CB8AC3E}">
        <p14:creationId xmlns="" xmlns:p14="http://schemas.microsoft.com/office/powerpoint/2010/main" val="138791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1286</TotalTime>
  <Words>2321</Words>
  <Application>Microsoft Office PowerPoint</Application>
  <PresentationFormat>On-screen Show (4:3)</PresentationFormat>
  <Paragraphs>234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Joint Integrated protection system (JIPS):   Systems engineering Plan (SEP) Update  Internal program review (Ipr) 2</vt:lpstr>
      <vt:lpstr>IPR 2 Agenda:</vt:lpstr>
      <vt:lpstr>Program Summary: Required Capabilities</vt:lpstr>
      <vt:lpstr>Program Summary Review: Operational Concept description</vt:lpstr>
      <vt:lpstr>Design Methods for External/Internal Interfaces</vt:lpstr>
      <vt:lpstr>Test and Evaluation Strategies to Reduce Technical Risk</vt:lpstr>
      <vt:lpstr>Test and Evaluation Strategies to Reduce Technical Risk</vt:lpstr>
      <vt:lpstr>Design of Production and Support Systems</vt:lpstr>
      <vt:lpstr>Design of Production and Support Systems (cont.)</vt:lpstr>
      <vt:lpstr>Low-Rate Initial Production (LRIP) Description</vt:lpstr>
      <vt:lpstr>Production Levels vs. Deployment Schedule</vt:lpstr>
      <vt:lpstr>Support Infrastructure vs. Deployment Schedule</vt:lpstr>
      <vt:lpstr>Management of Obsolescence Issues</vt:lpstr>
      <vt:lpstr>Training and Personnel Assignments to Support Manpower Requirements</vt:lpstr>
      <vt:lpstr>Conclusion/Additional Concerns</vt:lpstr>
    </vt:vector>
  </TitlesOfParts>
  <Company>U.S.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Elizabeth.lawrence1</dc:creator>
  <cp:lastModifiedBy>BattleKN</cp:lastModifiedBy>
  <cp:revision>90</cp:revision>
  <dcterms:created xsi:type="dcterms:W3CDTF">2012-07-17T15:17:20Z</dcterms:created>
  <dcterms:modified xsi:type="dcterms:W3CDTF">2012-09-04T19:48:36Z</dcterms:modified>
</cp:coreProperties>
</file>