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46"/>
  </p:notesMasterIdLst>
  <p:sldIdLst>
    <p:sldId id="256" r:id="rId2"/>
    <p:sldId id="257" r:id="rId3"/>
    <p:sldId id="326" r:id="rId4"/>
    <p:sldId id="406" r:id="rId5"/>
    <p:sldId id="323" r:id="rId6"/>
    <p:sldId id="390" r:id="rId7"/>
    <p:sldId id="365" r:id="rId8"/>
    <p:sldId id="413" r:id="rId9"/>
    <p:sldId id="414" r:id="rId10"/>
    <p:sldId id="341" r:id="rId11"/>
    <p:sldId id="367" r:id="rId12"/>
    <p:sldId id="342" r:id="rId13"/>
    <p:sldId id="411" r:id="rId14"/>
    <p:sldId id="412" r:id="rId15"/>
    <p:sldId id="350" r:id="rId16"/>
    <p:sldId id="329" r:id="rId17"/>
    <p:sldId id="395" r:id="rId18"/>
    <p:sldId id="420" r:id="rId19"/>
    <p:sldId id="421" r:id="rId20"/>
    <p:sldId id="415" r:id="rId21"/>
    <p:sldId id="416" r:id="rId22"/>
    <p:sldId id="417" r:id="rId23"/>
    <p:sldId id="418" r:id="rId24"/>
    <p:sldId id="419" r:id="rId25"/>
    <p:sldId id="333" r:id="rId26"/>
    <p:sldId id="422" r:id="rId27"/>
    <p:sldId id="423" r:id="rId28"/>
    <p:sldId id="424" r:id="rId29"/>
    <p:sldId id="425" r:id="rId30"/>
    <p:sldId id="426" r:id="rId31"/>
    <p:sldId id="427" r:id="rId32"/>
    <p:sldId id="428" r:id="rId33"/>
    <p:sldId id="429" r:id="rId34"/>
    <p:sldId id="430" r:id="rId35"/>
    <p:sldId id="338" r:id="rId36"/>
    <p:sldId id="401" r:id="rId37"/>
    <p:sldId id="402" r:id="rId38"/>
    <p:sldId id="410" r:id="rId39"/>
    <p:sldId id="409" r:id="rId40"/>
    <p:sldId id="408" r:id="rId41"/>
    <p:sldId id="407" r:id="rId42"/>
    <p:sldId id="403" r:id="rId43"/>
    <p:sldId id="405" r:id="rId44"/>
    <p:sldId id="26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o, Eugene (Gene) (CIV)" initials="PE((" lastIdx="41" clrIdx="0"/>
  <p:cmAuthor id="1" name="Christine Bowen" initials="" lastIdx="0" clrIdx="1"/>
  <p:cmAuthor id="2" name="Christine K Brennan" initials="CKB" lastIdx="1" clrIdx="2"/>
  <p:cmAuthor id="3" name="david.basala" initials="d" lastIdx="29" clrIdx="3"/>
  <p:cmAuthor id="4" name="david.basala" initials="dlb" lastIdx="7" clrIdx="4"/>
  <p:cmAuthor id="5" name="Bill Berklich" initials="LWB" lastIdx="8"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577" autoAdjust="0"/>
    <p:restoredTop sz="87596" autoAdjust="0"/>
  </p:normalViewPr>
  <p:slideViewPr>
    <p:cSldViewPr>
      <p:cViewPr>
        <p:scale>
          <a:sx n="80" d="100"/>
          <a:sy n="80" d="100"/>
        </p:scale>
        <p:origin x="-7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2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azzas:Dropbox:School:SE311-114G:Materiel_upgrades_STARLite_EM_Gun_Bradley-105_Infrared_042613.xls"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8"/>
  <c:chart>
    <c:autoTitleDeleted val="1"/>
    <c:plotArea>
      <c:layout/>
      <c:barChart>
        <c:barDir val="col"/>
        <c:grouping val="clustered"/>
        <c:ser>
          <c:idx val="0"/>
          <c:order val="0"/>
          <c:tx>
            <c:strRef>
              <c:f>'Platform Rollup'!$B$22</c:f>
              <c:strCache>
                <c:ptCount val="1"/>
                <c:pt idx="0">
                  <c:v>Inf. Loss</c:v>
                </c:pt>
              </c:strCache>
            </c:strRef>
          </c:tx>
          <c:trendline>
            <c:trendlineType val="linear"/>
          </c:trendline>
          <c:cat>
            <c:strRef>
              <c:f>'Platform Rollup'!$A$23:$A$29</c:f>
              <c:strCache>
                <c:ptCount val="7"/>
                <c:pt idx="0">
                  <c:v>Baseline</c:v>
                </c:pt>
                <c:pt idx="1">
                  <c:v>STARLite&gt;Weight</c:v>
                </c:pt>
                <c:pt idx="2">
                  <c:v>EM Gun</c:v>
                </c:pt>
                <c:pt idx="3">
                  <c:v>Infrared</c:v>
                </c:pt>
                <c:pt idx="4">
                  <c:v>STARLite  base</c:v>
                </c:pt>
                <c:pt idx="5">
                  <c:v>Bradley 105</c:v>
                </c:pt>
                <c:pt idx="6">
                  <c:v>Composite Armor</c:v>
                </c:pt>
              </c:strCache>
            </c:strRef>
          </c:cat>
          <c:val>
            <c:numRef>
              <c:f>'Platform Rollup'!$B$23:$B$29</c:f>
              <c:numCache>
                <c:formatCode>General</c:formatCode>
                <c:ptCount val="7"/>
                <c:pt idx="0">
                  <c:v>30.542857142857141</c:v>
                </c:pt>
                <c:pt idx="1">
                  <c:v>26.94285714285714</c:v>
                </c:pt>
                <c:pt idx="2">
                  <c:v>26.571428571428569</c:v>
                </c:pt>
                <c:pt idx="3">
                  <c:v>26</c:v>
                </c:pt>
                <c:pt idx="4">
                  <c:v>24.828571428571433</c:v>
                </c:pt>
                <c:pt idx="5">
                  <c:v>20.485714285713662</c:v>
                </c:pt>
                <c:pt idx="6">
                  <c:v>8.6571428571428566</c:v>
                </c:pt>
              </c:numCache>
            </c:numRef>
          </c:val>
        </c:ser>
        <c:ser>
          <c:idx val="1"/>
          <c:order val="1"/>
          <c:tx>
            <c:strRef>
              <c:f>'Platform Rollup'!$C$22</c:f>
              <c:strCache>
                <c:ptCount val="1"/>
                <c:pt idx="0">
                  <c:v>Veh Kill</c:v>
                </c:pt>
              </c:strCache>
            </c:strRef>
          </c:tx>
          <c:trendline>
            <c:trendlineType val="linear"/>
          </c:trendline>
          <c:cat>
            <c:strRef>
              <c:f>'Platform Rollup'!$A$23:$A$29</c:f>
              <c:strCache>
                <c:ptCount val="7"/>
                <c:pt idx="0">
                  <c:v>Baseline</c:v>
                </c:pt>
                <c:pt idx="1">
                  <c:v>STARLite&gt;Weight</c:v>
                </c:pt>
                <c:pt idx="2">
                  <c:v>EM Gun</c:v>
                </c:pt>
                <c:pt idx="3">
                  <c:v>Infrared</c:v>
                </c:pt>
                <c:pt idx="4">
                  <c:v>STARLite  base</c:v>
                </c:pt>
                <c:pt idx="5">
                  <c:v>Bradley 105</c:v>
                </c:pt>
                <c:pt idx="6">
                  <c:v>Composite Armor</c:v>
                </c:pt>
              </c:strCache>
            </c:strRef>
          </c:cat>
          <c:val>
            <c:numRef>
              <c:f>'Platform Rollup'!$C$23:$C$29</c:f>
              <c:numCache>
                <c:formatCode>General</c:formatCode>
                <c:ptCount val="7"/>
                <c:pt idx="0">
                  <c:v>5.3714285714285719</c:v>
                </c:pt>
                <c:pt idx="1">
                  <c:v>4.9714285714285724</c:v>
                </c:pt>
                <c:pt idx="2">
                  <c:v>3.7428571428571442</c:v>
                </c:pt>
                <c:pt idx="3">
                  <c:v>4.371428571428571</c:v>
                </c:pt>
                <c:pt idx="4">
                  <c:v>4.4857142857142884</c:v>
                </c:pt>
                <c:pt idx="5">
                  <c:v>4.2857142857142874</c:v>
                </c:pt>
                <c:pt idx="6">
                  <c:v>2.9428571428571431</c:v>
                </c:pt>
              </c:numCache>
            </c:numRef>
          </c:val>
        </c:ser>
        <c:dLbls/>
        <c:axId val="58457088"/>
        <c:axId val="52568832"/>
      </c:barChart>
      <c:catAx>
        <c:axId val="58457088"/>
        <c:scaling>
          <c:orientation val="minMax"/>
        </c:scaling>
        <c:axPos val="b"/>
        <c:tickLblPos val="nextTo"/>
        <c:crossAx val="52568832"/>
        <c:crosses val="autoZero"/>
        <c:auto val="1"/>
        <c:lblAlgn val="ctr"/>
        <c:lblOffset val="100"/>
      </c:catAx>
      <c:valAx>
        <c:axId val="52568832"/>
        <c:scaling>
          <c:orientation val="minMax"/>
        </c:scaling>
        <c:axPos val="l"/>
        <c:majorGridlines/>
        <c:numFmt formatCode="General" sourceLinked="1"/>
        <c:tickLblPos val="nextTo"/>
        <c:crossAx val="58457088"/>
        <c:crosses val="autoZero"/>
        <c:crossBetween val="between"/>
      </c:valAx>
    </c:plotArea>
    <c:legend>
      <c:legendPos val="r"/>
      <c:legendEntry>
        <c:idx val="2"/>
        <c:delete val="1"/>
      </c:legendEntry>
      <c:legendEntry>
        <c:idx val="3"/>
        <c:delete val="1"/>
      </c:legendEntry>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7EA75F-5966-5C49-BC58-E9CECC8A4906}" type="datetimeFigureOut">
              <a:rPr lang="en-US" smtClean="0"/>
              <a:pPr/>
              <a:t>5/30/2013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03121-E334-DA43-9F1D-17E2BD74317E}" type="slidenum">
              <a:rPr lang="en-US" smtClean="0"/>
              <a:pPr/>
              <a:t>‹#›</a:t>
            </a:fld>
            <a:endParaRPr lang="en-US"/>
          </a:p>
        </p:txBody>
      </p:sp>
    </p:spTree>
    <p:extLst>
      <p:ext uri="{BB962C8B-B14F-4D97-AF65-F5344CB8AC3E}">
        <p14:creationId xmlns:p14="http://schemas.microsoft.com/office/powerpoint/2010/main" xmlns="" val="30036121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a:t>
            </a:fld>
            <a:endParaRPr lang="en-US" dirty="0"/>
          </a:p>
        </p:txBody>
      </p:sp>
    </p:spTree>
    <p:extLst>
      <p:ext uri="{BB962C8B-B14F-4D97-AF65-F5344CB8AC3E}">
        <p14:creationId xmlns:p14="http://schemas.microsoft.com/office/powerpoint/2010/main" xmlns="" val="3945187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Actual success criteria for a particular system is Based on the operational capabilities as Defined in the system’s capability definition document. The objective of these simulations is not to establish a mission threshold limit, but  to determine the factors Which have the greatest positive influence on  Survivability </a:t>
            </a:r>
            <a:r>
              <a:rPr lang="en-US" dirty="0" smtClean="0"/>
              <a:t>A constraint of mission equivalent run time equal to less than 14 combat hours for the BLUE tanks is an artifact of the model to ensure the model does not allow  scenarios of indefinite run lengths. </a:t>
            </a:r>
          </a:p>
          <a:p>
            <a:endPar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Slide Number Placeholder 3"/>
          <p:cNvSpPr>
            <a:spLocks noGrp="1"/>
          </p:cNvSpPr>
          <p:nvPr>
            <p:ph type="sldNum" sz="quarter" idx="10"/>
          </p:nvPr>
        </p:nvSpPr>
        <p:spPr/>
        <p:txBody>
          <a:bodyPr/>
          <a:lstStyle/>
          <a:p>
            <a:fld id="{4A603121-E334-DA43-9F1D-17E2BD74317E}" type="slidenum">
              <a:rPr lang="en-US" smtClean="0"/>
              <a:pPr/>
              <a:t>15</a:t>
            </a:fld>
            <a:endParaRPr lang="en-US"/>
          </a:p>
        </p:txBody>
      </p:sp>
    </p:spTree>
    <p:extLst>
      <p:ext uri="{BB962C8B-B14F-4D97-AF65-F5344CB8AC3E}">
        <p14:creationId xmlns:p14="http://schemas.microsoft.com/office/powerpoint/2010/main" xmlns="" val="596648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Prior</a:t>
            </a:r>
            <a:r>
              <a:rPr lang="en-US" baseline="0" dirty="0" smtClean="0"/>
              <a:t> to developing a design of experiment (DOE), the team needed to have a better understanding in two key areas. 1) What are the required capabilities of ground combat vehicles (both legacy and future design)? 2) Which combat vehicle performance capabilities are the most critical to mission success, and which possess the greatest trade space?  That is, which performance modifications will have the greatest impact (positive or negative) on mission success?</a:t>
            </a:r>
          </a:p>
          <a:p>
            <a:endParaRPr lang="en-US" baseline="0" dirty="0" smtClean="0"/>
          </a:p>
          <a:p>
            <a:r>
              <a:rPr lang="en-US" baseline="0" dirty="0" smtClean="0"/>
              <a:t>The team spoke with subject matter experts that were part of the GCV Whole Trades Analysis Team, as well as reviewed the GCV WSTAST technical report.  The information obtained help to glean which combat vehicle attributes would be most essential in our analysis.  An initial assembly of 15 performance attributes were narrowed down to 9 through a value weighting exercise, as well as by understanding which attributes were modifiable within MANA (our modeling software). </a:t>
            </a:r>
          </a:p>
          <a:p>
            <a:endParaRPr lang="en-US" baseline="0" dirty="0" smtClean="0"/>
          </a:p>
          <a:p>
            <a:r>
              <a:rPr lang="en-US" baseline="0" dirty="0" smtClean="0"/>
              <a:t>These 9 attributes were defined as our design factors, and through research of current combat vehicle performance requirements, as well as SME input, assigned an appropriate design space for each factor.  With the ranges in hand, the team utilized the NPS SEED Nearly Orthogonal Latin </a:t>
            </a:r>
            <a:r>
              <a:rPr lang="en-US" baseline="0" dirty="0" err="1" smtClean="0"/>
              <a:t>Hypercubes</a:t>
            </a:r>
            <a:r>
              <a:rPr lang="en-US" baseline="0" dirty="0" smtClean="0"/>
              <a:t> design of experiments worksheet for 11 factors (a 10 factor worksheet was not available, but would contain fewer trial runs). </a:t>
            </a:r>
          </a:p>
          <a:p>
            <a:endParaRPr lang="en-US" baseline="0" dirty="0" smtClean="0"/>
          </a:p>
          <a:p>
            <a:r>
              <a:rPr lang="en-US" baseline="0" dirty="0" smtClean="0"/>
              <a:t>The NOLH 11 factor worksheet specified 33 trial runs, defining various configurations of the design factors.  To minimize the chance involved in a single run outcome, the team settled on a 5-run series for each defined trial configuration, </a:t>
            </a:r>
            <a:r>
              <a:rPr lang="en-US" baseline="0" dirty="0" err="1" smtClean="0"/>
              <a:t>totalling</a:t>
            </a:r>
            <a:r>
              <a:rPr lang="en-US" baseline="0" dirty="0" smtClean="0"/>
              <a:t>  165 MANA runs.  All output data from each 5-run series would be averaged, and that value included as the trial result.</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16</a:t>
            </a:fld>
            <a:endParaRPr lang="en-US"/>
          </a:p>
        </p:txBody>
      </p:sp>
    </p:spTree>
    <p:extLst>
      <p:ext uri="{BB962C8B-B14F-4D97-AF65-F5344CB8AC3E}">
        <p14:creationId xmlns:p14="http://schemas.microsoft.com/office/powerpoint/2010/main" xmlns="" val="3351290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Several</a:t>
            </a:r>
            <a:r>
              <a:rPr lang="en-US" baseline="0" dirty="0" smtClean="0"/>
              <a:t> reasons lead the Team to select Mr. </a:t>
            </a:r>
            <a:r>
              <a:rPr lang="en-US" baseline="0" dirty="0" err="1" smtClean="0"/>
              <a:t>Treml’s</a:t>
            </a:r>
            <a:r>
              <a:rPr lang="en-US" baseline="0" dirty="0" smtClean="0"/>
              <a:t> </a:t>
            </a:r>
            <a:r>
              <a:rPr lang="en-US" dirty="0" smtClean="0"/>
              <a:t>Operations Research Thesis “</a:t>
            </a:r>
            <a:r>
              <a:rPr lang="de-DE" i="1" dirty="0" smtClean="0"/>
              <a:t>New Approach for the Development of Specifications for a Future Ground Combat Vehicle“</a:t>
            </a:r>
            <a:r>
              <a:rPr lang="en-US" i="0" baseline="0" dirty="0" smtClean="0"/>
              <a:t> and supporting model as a basis for our model development. First, as we studied the problem it became apparent that using </a:t>
            </a:r>
            <a:r>
              <a:rPr lang="en-US" i="0" baseline="0" dirty="0" err="1" smtClean="0"/>
              <a:t>ExtendSym</a:t>
            </a:r>
            <a:r>
              <a:rPr lang="en-US" i="0" baseline="0" dirty="0" smtClean="0"/>
              <a:t> would be problematic due to it’s limitations with respect to defining terrain, sight lines and agent interaction to the level needed. Second, </a:t>
            </a:r>
            <a:r>
              <a:rPr lang="en-US" i="0" baseline="0" dirty="0" err="1" smtClean="0"/>
              <a:t>Treml’s</a:t>
            </a:r>
            <a:r>
              <a:rPr lang="en-US" i="0" baseline="0" dirty="0" smtClean="0"/>
              <a:t> completed model, on inspection, offered the team a far richer environment than we could create in the given time and with our existing skill set. Last, because the model was developed in MANA, it provided the Team with very solid technical support as we made modifications.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Additionally, the </a:t>
            </a:r>
            <a:r>
              <a:rPr lang="en-US" i="0" baseline="0" dirty="0" err="1" smtClean="0"/>
              <a:t>Treml</a:t>
            </a:r>
            <a:r>
              <a:rPr lang="en-US" i="0" baseline="0" dirty="0" smtClean="0"/>
              <a:t> model already incorporated both the terrain type and the force disposition (reinforced </a:t>
            </a:r>
            <a:r>
              <a:rPr lang="en-US" i="0" baseline="0" dirty="0" err="1" smtClean="0"/>
              <a:t>Mech</a:t>
            </a:r>
            <a:r>
              <a:rPr lang="en-US" i="0" baseline="0" dirty="0" smtClean="0"/>
              <a:t> Company with air support) which we had decided on as our key model elements. </a:t>
            </a:r>
            <a:endParaRPr lang="de-DE" i="1" dirty="0" smtClean="0"/>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18</a:t>
            </a:fld>
            <a:endParaRPr lang="en-US"/>
          </a:p>
        </p:txBody>
      </p:sp>
    </p:spTree>
    <p:extLst>
      <p:ext uri="{BB962C8B-B14F-4D97-AF65-F5344CB8AC3E}">
        <p14:creationId xmlns:p14="http://schemas.microsoft.com/office/powerpoint/2010/main" xmlns="" val="2195256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0" dirty="0" smtClean="0"/>
              <a:t>The OV-1  here shows</a:t>
            </a:r>
            <a:r>
              <a:rPr lang="en-US" i="0" baseline="0" dirty="0" smtClean="0"/>
              <a:t> the relative initial disposition of  Blue Company (+). The Blue line of attack is shown as the Blue Arrow running from North to South ; 2-way voice and data communication linkages from Company elements to HQ (Yellow Bolts) and Blue - Red tactical engagements (red lines). Objective 1 for Blue Company (+) is at the southern extreme of the battle area.</a:t>
            </a:r>
            <a:endParaRPr lang="en-US" i="0" dirty="0" smtClean="0"/>
          </a:p>
          <a:p>
            <a:endParaRPr lang="en-US" i="1"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19</a:t>
            </a:fld>
            <a:endParaRPr lang="en-US"/>
          </a:p>
        </p:txBody>
      </p:sp>
    </p:spTree>
    <p:extLst>
      <p:ext uri="{BB962C8B-B14F-4D97-AF65-F5344CB8AC3E}">
        <p14:creationId xmlns:p14="http://schemas.microsoft.com/office/powerpoint/2010/main" xmlns="" val="147635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Utilizing the NOLH 11 factor</a:t>
            </a:r>
            <a:r>
              <a:rPr lang="en-US" baseline="0" dirty="0" smtClean="0"/>
              <a:t> DOE, along with the </a:t>
            </a:r>
            <a:r>
              <a:rPr lang="en-US" baseline="0" dirty="0" err="1" smtClean="0"/>
              <a:t>Tremel</a:t>
            </a:r>
            <a:r>
              <a:rPr lang="en-US" baseline="0" dirty="0" smtClean="0"/>
              <a:t> OR scenario, the team modified attributes within MANA to align with the design factor configurations. </a:t>
            </a:r>
          </a:p>
          <a:p>
            <a:endParaRPr lang="en-US" baseline="0" dirty="0" smtClean="0"/>
          </a:p>
          <a:p>
            <a:r>
              <a:rPr lang="en-US" baseline="0" dirty="0" smtClean="0"/>
              <a:t>The baseline squad properties, as defined by the </a:t>
            </a:r>
            <a:r>
              <a:rPr lang="en-US" baseline="0" dirty="0" err="1" smtClean="0"/>
              <a:t>Tremel</a:t>
            </a:r>
            <a:r>
              <a:rPr lang="en-US" baseline="0" dirty="0" smtClean="0"/>
              <a:t> scenario, were modified in accordance with each trial run, and then run 5 times.  Design factors “Top Sustained Speed” (Bradley), “Armor Thickness” (Bradley &amp; Abrams), “Armor penetration” (Abrams 120mm, Bradley &amp; Abrams 7.62mm), and “Rounds Fired” (Abrams 120mm &amp; Bradley/Abrams 7.62mm) all aligned with specific modifiable attributes within the MANA squad properties.  </a:t>
            </a:r>
          </a:p>
          <a:p>
            <a:endParaRPr lang="en-US" baseline="0" dirty="0" smtClean="0"/>
          </a:p>
          <a:p>
            <a:r>
              <a:rPr lang="en-US" baseline="0" dirty="0" smtClean="0"/>
              <a:t>Design factors “Detection Range” (Raven UAV), “Max Effective Primary Weapon Range” (Abrams 120mm), and “Max Effective Secondary Weapon Range” (Bradley &amp; Abrams 7.62mm) all are assigned in accordance with a matrix design.  That is, for increasing ranges, beginning with 0, the detection accuracy and weapon hit rate decrease in probability.  Because this type of data is either unavailable or classified, the team could not attempt to modify the baseline values for all ranges.  </a:t>
            </a:r>
          </a:p>
          <a:p>
            <a:endParaRPr lang="en-US" baseline="0" dirty="0" smtClean="0"/>
          </a:p>
          <a:p>
            <a:r>
              <a:rPr lang="en-US" baseline="0" dirty="0" smtClean="0"/>
              <a:t>Assumption for detection range were made such that the detection of a vehicle was at least as accurate as the detection of infantry.  Additionally, the assigned probability for the greatest baseline detection range, was assumed as the probability for the new detection range, defined by the DOE trials (all of which were lower than baseline). </a:t>
            </a:r>
          </a:p>
          <a:p>
            <a:endParaRPr lang="en-US" baseline="0" dirty="0" smtClean="0"/>
          </a:p>
          <a:p>
            <a:r>
              <a:rPr lang="en-US" baseline="0" dirty="0" smtClean="0"/>
              <a:t>Assumption for max effective weapon range is that to be “effective,” a weapon possess a hit rate of 90%.  Thus, at range 0, P(h) = 100%, and at max effective weapon range (defined by the DOE trial) P(h) = 90%.  No other interim ranges were assigned.  Additionally, the team utilized the MANA internal interpolation algorithm for all ranges between 0 and MAX.     </a:t>
            </a:r>
          </a:p>
        </p:txBody>
      </p:sp>
      <p:sp>
        <p:nvSpPr>
          <p:cNvPr id="4" name="Slide Number Placeholder 3"/>
          <p:cNvSpPr>
            <a:spLocks noGrp="1"/>
          </p:cNvSpPr>
          <p:nvPr>
            <p:ph type="sldNum" sz="quarter" idx="10"/>
          </p:nvPr>
        </p:nvSpPr>
        <p:spPr/>
        <p:txBody>
          <a:bodyPr/>
          <a:lstStyle/>
          <a:p>
            <a:fld id="{4A603121-E334-DA43-9F1D-17E2BD74317E}" type="slidenum">
              <a:rPr lang="en-US" smtClean="0"/>
              <a:pPr/>
              <a:t>25</a:t>
            </a:fld>
            <a:endParaRPr lang="en-US"/>
          </a:p>
        </p:txBody>
      </p:sp>
    </p:spTree>
    <p:extLst>
      <p:ext uri="{BB962C8B-B14F-4D97-AF65-F5344CB8AC3E}">
        <p14:creationId xmlns:p14="http://schemas.microsoft.com/office/powerpoint/2010/main" xmlns="" val="999617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TOPSIS theory states that the best configuration is the one that is the closest to the ideal point and furthest from the non-ideal point (Young, 2012). The ideal point is the highest possible OMOE and no money, represented by an OMOE of 1 and a scaled cost of 1, whereas the non-ideal point is high cost for no OMOE gain, represented by an OMOE of 0 and a scaled cost of 0.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Based on Figure 50, the best solutions were configuration 7, closest to the ideal point, and configuration 6, furthest from the non-ideal point. Configuration 7 consisted of four IFVs and dismounted squads, one UAV, one helicopter, four Howitzers and five MBTs. Similarly, configuration 6 consisted of three IFVs and dismounted squads, two UAVs, three helicopters, four Howitzers and five MBTs. The commonality between the two configurations is the increased heavy guns to improve the lethality of the unit, which in turn improved the survivability.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33</a:t>
            </a:fld>
            <a:endParaRPr lang="en-US"/>
          </a:p>
        </p:txBody>
      </p:sp>
    </p:spTree>
    <p:extLst>
      <p:ext uri="{BB962C8B-B14F-4D97-AF65-F5344CB8AC3E}">
        <p14:creationId xmlns:p14="http://schemas.microsoft.com/office/powerpoint/2010/main" xmlns="" val="588947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Additionally, the comparison of the two different configurations of the </a:t>
            </a:r>
            <a:r>
              <a:rPr lang="en-US" sz="1200" kern="1200" dirty="0" err="1" smtClean="0">
                <a:solidFill>
                  <a:schemeClr val="tx1"/>
                </a:solidFill>
                <a:effectLst/>
                <a:latin typeface="+mn-lt"/>
                <a:ea typeface="+mn-ea"/>
                <a:cs typeface="+mn-cs"/>
              </a:rPr>
              <a:t>STARlite</a:t>
            </a:r>
            <a:r>
              <a:rPr lang="en-US" sz="1200" kern="1200" dirty="0" smtClean="0">
                <a:solidFill>
                  <a:schemeClr val="tx1"/>
                </a:solidFill>
                <a:effectLst/>
                <a:latin typeface="+mn-lt"/>
                <a:ea typeface="+mn-ea"/>
                <a:cs typeface="+mn-cs"/>
              </a:rPr>
              <a:t> technology provides some insight to the importance of the secondary effects considerations. According to this assessment if there is no additional weight compared to the current detection system employed on the UAV, then the new detection system would provide a significant advantage. Judging from both the OMOE assessment and the CAIV analysis, , if there was additional weight, the ROI for the system drops significantly. This was due to the secondary effects of that weight, which reduce the speed of the UAV, reduced the distance it could travel, and increased frequency with which refueling was required. Therefore, this showed one example of how important the secondary effects calculations were to providing more realistic and operationally relevant results to the end user.</a:t>
            </a:r>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34</a:t>
            </a:fld>
            <a:endParaRPr lang="en-US"/>
          </a:p>
        </p:txBody>
      </p:sp>
    </p:spTree>
    <p:extLst>
      <p:ext uri="{BB962C8B-B14F-4D97-AF65-F5344CB8AC3E}">
        <p14:creationId xmlns:p14="http://schemas.microsoft.com/office/powerpoint/2010/main" xmlns="" val="58317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5</a:t>
            </a:fld>
            <a:endParaRPr lang="en-US"/>
          </a:p>
        </p:txBody>
      </p:sp>
    </p:spTree>
    <p:extLst>
      <p:ext uri="{BB962C8B-B14F-4D97-AF65-F5344CB8AC3E}">
        <p14:creationId xmlns:p14="http://schemas.microsoft.com/office/powerpoint/2010/main" xmlns="" val="148406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dirty="0" smtClean="0"/>
              <a:t>The purpose for the methodology is so that each time a new unit, mission or system is introduced it would not require a start from scratch approach, but rather identify the key data necessary to implement the process and achieve the desired analysis and provide a results driven design.  It is key to identify that this process will be a scoped down version of the necessary process required to carry out a fully integrated evaluation of survivability in terms of system of systems.</a:t>
            </a:r>
          </a:p>
          <a:p>
            <a:endParaRPr lang="en-US" sz="1200" dirty="0" smtClean="0"/>
          </a:p>
          <a:p>
            <a:r>
              <a:rPr lang="en-US" sz="1200" dirty="0" smtClean="0"/>
              <a:t>This will allow for a weighting factor to be included in the evaluation of the mission likelihood as well as to explore multiple uses for the process. </a:t>
            </a:r>
          </a:p>
          <a:p>
            <a:endParaRPr lang="en-US" sz="1200" i="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With the vast definition of the system of systems and the scope to identify all the integration elements, the team will limit the interdependencies and relationships to the systems directly impacted by the identified parameters.  Therefore, the team will not be looking at the secondary and tertiary effects of the interdependencies such as fuel economy or reliability. This is critical to understand because the </a:t>
            </a:r>
            <a:r>
              <a:rPr lang="en-US" sz="1200" dirty="0" err="1" smtClean="0"/>
              <a:t>SoS</a:t>
            </a:r>
            <a:r>
              <a:rPr lang="en-US" sz="1200" dirty="0" smtClean="0"/>
              <a:t> relationships are incredibly integrated, expansive and difficult to identify.  Therefore, it is necessary to scope the limits of our </a:t>
            </a:r>
            <a:r>
              <a:rPr lang="en-US" sz="1200" dirty="0" err="1" smtClean="0"/>
              <a:t>SoS</a:t>
            </a:r>
            <a:r>
              <a:rPr lang="en-US" sz="1200" dirty="0" smtClean="0"/>
              <a:t> architecture development.</a:t>
            </a:r>
          </a:p>
          <a:p>
            <a:endParaRPr lang="en-US" sz="1200" dirty="0" smtClean="0"/>
          </a:p>
          <a:p>
            <a:endParaRPr lang="en-US" sz="1200" dirty="0" smtClean="0"/>
          </a:p>
          <a:p>
            <a:endParaRPr lang="en-US" sz="1200" i="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Finally, an analysis of alternatives will be completed to identify the current capabilities and tools that exist to implement this process for a more user friendly interface as well as to recommend the path forward for follow-on efforts</a:t>
            </a:r>
          </a:p>
          <a:p>
            <a:endParaRPr lang="en-US" i="1" dirty="0" smtClean="0"/>
          </a:p>
          <a:p>
            <a:endParaRPr lang="en-US" i="1"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7</a:t>
            </a:fld>
            <a:endParaRPr lang="en-US"/>
          </a:p>
        </p:txBody>
      </p:sp>
    </p:spTree>
    <p:extLst>
      <p:ext uri="{BB962C8B-B14F-4D97-AF65-F5344CB8AC3E}">
        <p14:creationId xmlns:p14="http://schemas.microsoft.com/office/powerpoint/2010/main" xmlns="" val="70742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Application of the system </a:t>
            </a:r>
            <a:r>
              <a:rPr lang="en-US" baseline="0" dirty="0" err="1" smtClean="0"/>
              <a:t>vee</a:t>
            </a:r>
            <a:r>
              <a:rPr lang="en-US" baseline="0" dirty="0" smtClean="0"/>
              <a:t> process to MBSE</a:t>
            </a:r>
          </a:p>
          <a:p>
            <a:r>
              <a:rPr lang="en-US" baseline="0" dirty="0" smtClean="0"/>
              <a:t>The MBSE domain is primarily on the left side of the system </a:t>
            </a:r>
            <a:r>
              <a:rPr lang="en-US" baseline="0" dirty="0" err="1" smtClean="0"/>
              <a:t>vee</a:t>
            </a:r>
            <a:r>
              <a:rPr lang="en-US" baseline="0" dirty="0" smtClean="0"/>
              <a:t> model for the system conceptual, requirements and architecture design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a:t>
            </a:r>
            <a:r>
              <a:rPr lang="en-US" sz="1200" kern="1200" dirty="0" smtClean="0">
                <a:solidFill>
                  <a:schemeClr val="tx1"/>
                </a:solidFill>
                <a:latin typeface="+mn-lt"/>
                <a:ea typeface="+mn-ea"/>
                <a:cs typeface="+mn-cs"/>
              </a:rPr>
              <a:t>survivability conceptual system architecture and operational requirements were derived from operations described in the Army’s Universal Task List (Department of the Army Headquarters 2009). The architecture and requirements were integrated into the operational scenario that was used to develop the mission profile for the operations effects model. </a:t>
            </a:r>
          </a:p>
          <a:p>
            <a:r>
              <a:rPr lang="en-US" baseline="0" dirty="0" smtClean="0"/>
              <a:t>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A9730600-B7AF-4456-A304-84A5B0AFD1B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MBSE for military based scenario has been demonstrated and proven </a:t>
            </a:r>
          </a:p>
          <a:p>
            <a:r>
              <a:rPr lang="en-US" dirty="0" smtClean="0"/>
              <a:t>Beery, Walton have used MBSE models to analyze military operational scenarios using MANA agent based model and </a:t>
            </a:r>
            <a:r>
              <a:rPr lang="en-US" dirty="0" err="1" smtClean="0"/>
              <a:t>ExtendSim</a:t>
            </a:r>
            <a:r>
              <a:rPr lang="en-US" dirty="0" smtClean="0"/>
              <a:t> simulations to develop response surfaces from the modeling factors and responses</a:t>
            </a:r>
          </a:p>
          <a:p>
            <a:r>
              <a:rPr lang="en-US" dirty="0" smtClean="0"/>
              <a:t>These</a:t>
            </a:r>
            <a:r>
              <a:rPr lang="en-US" baseline="0" dirty="0" smtClean="0"/>
              <a:t> models have dealt with operational effects, since the models for operational effects are simpler than physical models but yield .  It is possible to develop physical based models that provide detailed component design analysis.  Operational effects models can be used to review different configurations composed of the same family members.  The range of levels in the model are designed to produce results that provide data in a meaningful range of performance levels.      </a:t>
            </a:r>
          </a:p>
          <a:p>
            <a:endParaRPr lang="en-US" baseline="0" dirty="0" smtClean="0"/>
          </a:p>
          <a:p>
            <a:r>
              <a:rPr lang="en-US" sz="1200" kern="1200" dirty="0" smtClean="0">
                <a:solidFill>
                  <a:schemeClr val="tx1"/>
                </a:solidFill>
                <a:latin typeface="+mn-lt"/>
                <a:ea typeface="+mn-ea"/>
                <a:cs typeface="+mn-cs"/>
              </a:rPr>
              <a:t>Joint Capabilities Integration and Development System (JCIDS) survivability key performance parameter (KPP) definition (U.S. Department of Defense 2012)</a:t>
            </a:r>
          </a:p>
          <a:p>
            <a:r>
              <a:rPr lang="en-US" sz="1200" kern="1200" dirty="0" smtClean="0">
                <a:solidFill>
                  <a:schemeClr val="tx1"/>
                </a:solidFill>
                <a:latin typeface="+mn-lt"/>
                <a:ea typeface="+mn-ea"/>
                <a:cs typeface="+mn-cs"/>
              </a:rPr>
              <a:t>TRADOC Analysis Center’s </a:t>
            </a:r>
            <a:r>
              <a:rPr lang="en-US" sz="1200" i="1" kern="1200" dirty="0" smtClean="0">
                <a:solidFill>
                  <a:schemeClr val="tx1"/>
                </a:solidFill>
                <a:latin typeface="+mn-lt"/>
                <a:ea typeface="+mn-ea"/>
                <a:cs typeface="+mn-cs"/>
              </a:rPr>
              <a:t>Multi-Level Scenario Module 2 – IX Corps (MLS2) </a:t>
            </a:r>
            <a:r>
              <a:rPr lang="en-US" sz="1200" kern="1200" dirty="0" smtClean="0">
                <a:solidFill>
                  <a:schemeClr val="tx1"/>
                </a:solidFill>
                <a:latin typeface="+mn-lt"/>
                <a:ea typeface="+mn-ea"/>
                <a:cs typeface="+mn-cs"/>
              </a:rPr>
              <a:t>(2008)</a:t>
            </a:r>
          </a:p>
          <a:p>
            <a:r>
              <a:rPr lang="en-US" sz="1200" i="1" kern="1200" dirty="0" smtClean="0">
                <a:solidFill>
                  <a:schemeClr val="tx1"/>
                </a:solidFill>
                <a:latin typeface="+mn-lt"/>
                <a:ea typeface="+mn-ea"/>
                <a:cs typeface="+mn-cs"/>
              </a:rPr>
              <a:t>Army Unified Land Operations</a:t>
            </a:r>
            <a:r>
              <a:rPr lang="en-US" sz="1200" kern="1200" dirty="0" smtClean="0">
                <a:solidFill>
                  <a:schemeClr val="tx1"/>
                </a:solidFill>
                <a:latin typeface="+mn-lt"/>
                <a:ea typeface="+mn-ea"/>
                <a:cs typeface="+mn-cs"/>
              </a:rPr>
              <a:t> (2011)</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xmlns="" val="400793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11</a:t>
            </a:fld>
            <a:endParaRPr lang="en-US"/>
          </a:p>
        </p:txBody>
      </p:sp>
    </p:spTree>
    <p:extLst>
      <p:ext uri="{BB962C8B-B14F-4D97-AF65-F5344CB8AC3E}">
        <p14:creationId xmlns:p14="http://schemas.microsoft.com/office/powerpoint/2010/main" xmlns="" val="195144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functional hierarchy aids in decomposing high level abstractions into elements  that have measureable properties and can be instantiated as physical elements in the simulation model. </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13</a:t>
            </a:fld>
            <a:endParaRPr lang="en-US"/>
          </a:p>
        </p:txBody>
      </p:sp>
    </p:spTree>
    <p:extLst>
      <p:ext uri="{BB962C8B-B14F-4D97-AF65-F5344CB8AC3E}">
        <p14:creationId xmlns:p14="http://schemas.microsoft.com/office/powerpoint/2010/main" xmlns="" val="4124946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architectural view of the baseline high level physical architecture is shown above, these elements are indicated on the IDEF0 diagram as the components which are host to the functions.  The component descriptions are defined without associated physical instantiations such that a diverse set of design solutions can be integrated into the system model. </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14</a:t>
            </a:fld>
            <a:endParaRPr lang="en-US"/>
          </a:p>
        </p:txBody>
      </p:sp>
    </p:spTree>
    <p:extLst>
      <p:ext uri="{BB962C8B-B14F-4D97-AF65-F5344CB8AC3E}">
        <p14:creationId xmlns:p14="http://schemas.microsoft.com/office/powerpoint/2010/main" xmlns="" val="268901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51C9E0A5-F2E3-47ED-A4A5-B6DE598ECF8B}" type="datetime1">
              <a:rPr lang="en-US" smtClean="0"/>
              <a:pPr/>
              <a:t>5/30/2013</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28EE73C1-7227-44DB-AB28-C6DAA6105B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5D0E4-907F-4099-BB66-DC97B92EE83C}" type="datetime1">
              <a:rPr lang="en-US" smtClean="0"/>
              <a:pPr/>
              <a:t>5/30/2013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0CFD3B3-5655-4683-BE44-506E5806619A}" type="datetime1">
              <a:rPr lang="en-US" smtClean="0"/>
              <a:pPr/>
              <a:t>5/30/2013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3C0EA66B-C9D6-4EA8-9707-1575361BD884}" type="datetime1">
              <a:rPr lang="en-US" smtClean="0"/>
              <a:pPr/>
              <a:t>5/30/2013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4DA4168-9012-42B8-993C-5D6BC467CB2C}" type="datetime1">
              <a:rPr lang="en-US" smtClean="0"/>
              <a:pPr/>
              <a:t>5/30/2013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7EEB475-C935-461B-8339-2A66D1E346E3}" type="datetime1">
              <a:rPr lang="en-US" smtClean="0"/>
              <a:pPr/>
              <a:t>5/30/2013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0BB0FD-DBAC-448F-81C4-2DED17410379}" type="datetime1">
              <a:rPr lang="en-US" smtClean="0"/>
              <a:pPr/>
              <a:t>5/30/2013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6798ECBA-0231-46E6-BC8C-BB8DFD968562}" type="datetime1">
              <a:rPr lang="en-US" smtClean="0"/>
              <a:pPr/>
              <a:t>5/30/2013</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FC9785-3D59-4CD9-83BA-52D38A8B398A}" type="datetime1">
              <a:rPr lang="en-US" smtClean="0"/>
              <a:pPr/>
              <a:t>5/30/2013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DFD58EB-3A9E-48CF-93A8-102A37D322AA}" type="datetime1">
              <a:rPr lang="en-US" smtClean="0"/>
              <a:pPr/>
              <a:t>5/30/2013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1F592EA-FAF4-408D-B11B-395442FF6293}" type="datetime1">
              <a:rPr lang="en-US" smtClean="0"/>
              <a:pPr/>
              <a:t>5/30/2013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9B7A567-027E-4BD2-85B7-291CECA26EF4}" type="datetime1">
              <a:rPr lang="en-US" smtClean="0"/>
              <a:pPr/>
              <a:t>5/30/2013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FED19391-B641-4353-99CC-3C866C7719CD}" type="datetime1">
              <a:rPr lang="en-US" smtClean="0"/>
              <a:pPr/>
              <a:t>5/30/2013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4041C91-5950-49FB-9535-4204F31BEDA5}" type="datetime1">
              <a:rPr lang="en-US" smtClean="0"/>
              <a:pPr/>
              <a:t>5/30/2013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2DC0D92D-46B4-4683-A193-F590553EF9D5}" type="datetime1">
              <a:rPr lang="en-US" smtClean="0"/>
              <a:pPr/>
              <a:t>5/30/2013</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28EE73C1-7227-44DB-AB28-C6DAA6105B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Lst>
  <p:hf hdr="0" ftr="0" dt="0"/>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_RDECOM_small.jpg"/>
          <p:cNvPicPr>
            <a:picLocks noChangeAspect="1"/>
          </p:cNvPicPr>
          <p:nvPr/>
        </p:nvPicPr>
        <p:blipFill>
          <a:blip r:embed="rId3" cstate="print"/>
          <a:stretch>
            <a:fillRect/>
          </a:stretch>
        </p:blipFill>
        <p:spPr>
          <a:xfrm>
            <a:off x="609600" y="5309234"/>
            <a:ext cx="2057400" cy="771525"/>
          </a:xfrm>
          <a:prstGeom prst="rect">
            <a:avLst/>
          </a:prstGeom>
        </p:spPr>
      </p:pic>
      <p:sp>
        <p:nvSpPr>
          <p:cNvPr id="2" name="Title 1"/>
          <p:cNvSpPr>
            <a:spLocks noGrp="1"/>
          </p:cNvSpPr>
          <p:nvPr>
            <p:ph type="ctrTitle"/>
          </p:nvPr>
        </p:nvSpPr>
        <p:spPr>
          <a:xfrm>
            <a:off x="914400" y="228600"/>
            <a:ext cx="7342188" cy="1828800"/>
          </a:xfrm>
        </p:spPr>
        <p:txBody>
          <a:bodyPr>
            <a:noAutofit/>
          </a:bodyPr>
          <a:lstStyle/>
          <a:p>
            <a:r>
              <a:rPr lang="en-US" sz="2800" dirty="0" smtClean="0"/>
              <a:t>Ground Systems Survivability Robustness Analysis through Model- Based Systems Engineering (MBSE)</a:t>
            </a:r>
            <a:endParaRPr lang="en-US" sz="2800" dirty="0"/>
          </a:p>
        </p:txBody>
      </p:sp>
      <p:sp>
        <p:nvSpPr>
          <p:cNvPr id="3" name="Subtitle 2"/>
          <p:cNvSpPr>
            <a:spLocks noGrp="1"/>
          </p:cNvSpPr>
          <p:nvPr>
            <p:ph type="subTitle" idx="1"/>
          </p:nvPr>
        </p:nvSpPr>
        <p:spPr>
          <a:xfrm>
            <a:off x="609599" y="2133600"/>
            <a:ext cx="7931855" cy="4006795"/>
          </a:xfrm>
        </p:spPr>
        <p:txBody>
          <a:bodyPr>
            <a:noAutofit/>
          </a:bodyPr>
          <a:lstStyle/>
          <a:p>
            <a:pPr>
              <a:lnSpc>
                <a:spcPct val="150000"/>
              </a:lnSpc>
            </a:pPr>
            <a:endParaRPr lang="en-US" sz="100" b="1" dirty="0" smtClean="0"/>
          </a:p>
          <a:p>
            <a:pPr>
              <a:lnSpc>
                <a:spcPct val="150000"/>
              </a:lnSpc>
            </a:pPr>
            <a:r>
              <a:rPr lang="en-US" sz="2800" b="1" dirty="0" smtClean="0"/>
              <a:t>Final Capstone Presentation</a:t>
            </a:r>
          </a:p>
          <a:p>
            <a:pPr>
              <a:lnSpc>
                <a:spcPct val="150000"/>
              </a:lnSpc>
            </a:pPr>
            <a:r>
              <a:rPr lang="en-US" dirty="0" smtClean="0"/>
              <a:t>4 June 2013</a:t>
            </a:r>
            <a:endParaRPr lang="en-US" sz="2400" dirty="0" smtClean="0"/>
          </a:p>
          <a:p>
            <a:r>
              <a:rPr lang="en-US" sz="2400" dirty="0" smtClean="0"/>
              <a:t>Presented by:</a:t>
            </a:r>
          </a:p>
          <a:p>
            <a:r>
              <a:rPr lang="en-US" sz="1800" dirty="0" smtClean="0"/>
              <a:t>David </a:t>
            </a:r>
            <a:r>
              <a:rPr lang="en-US" sz="1800" dirty="0" err="1" smtClean="0"/>
              <a:t>Basala</a:t>
            </a:r>
            <a:r>
              <a:rPr lang="en-US" sz="1800" dirty="0" smtClean="0"/>
              <a:t>		Bill Berklich</a:t>
            </a:r>
          </a:p>
          <a:p>
            <a:r>
              <a:rPr lang="en-US" sz="1800" dirty="0" smtClean="0"/>
              <a:t>Christine Brennan		Steve Mazza</a:t>
            </a:r>
          </a:p>
          <a:p>
            <a:r>
              <a:rPr lang="en-US" sz="1800" dirty="0" smtClean="0"/>
              <a:t>Joe </a:t>
            </a:r>
            <a:r>
              <a:rPr lang="en-US" sz="1800" dirty="0" err="1" smtClean="0"/>
              <a:t>Rambousek</a:t>
            </a:r>
            <a:r>
              <a:rPr lang="en-US" sz="1800" dirty="0" smtClean="0"/>
              <a:t>	</a:t>
            </a:r>
            <a:r>
              <a:rPr lang="en-US" sz="1800" dirty="0"/>
              <a:t>	</a:t>
            </a:r>
            <a:r>
              <a:rPr lang="en-US" sz="1800" dirty="0" smtClean="0"/>
              <a:t>Donna Ray</a:t>
            </a:r>
          </a:p>
          <a:p>
            <a:r>
              <a:rPr lang="en-US" sz="1800" dirty="0" smtClean="0"/>
              <a:t>Dan Torres</a:t>
            </a:r>
          </a:p>
          <a:p>
            <a:endParaRPr lang="en-US" sz="1400" dirty="0"/>
          </a:p>
          <a:p>
            <a:r>
              <a:rPr lang="en-US" sz="1400" dirty="0" smtClean="0"/>
              <a:t>SE311-114G Vehicle Survivability</a:t>
            </a:r>
          </a:p>
          <a:p>
            <a:endParaRPr lang="en-US" sz="1600" dirty="0" smtClean="0"/>
          </a:p>
        </p:txBody>
      </p:sp>
      <p:pic>
        <p:nvPicPr>
          <p:cNvPr id="6" name="Picture 5" descr="nps-logo.png"/>
          <p:cNvPicPr>
            <a:picLocks noChangeAspect="1"/>
          </p:cNvPicPr>
          <p:nvPr/>
        </p:nvPicPr>
        <p:blipFill>
          <a:blip r:embed="rId4" cstate="print"/>
          <a:stretch>
            <a:fillRect/>
          </a:stretch>
        </p:blipFill>
        <p:spPr>
          <a:xfrm>
            <a:off x="6804548" y="4577637"/>
            <a:ext cx="1295400" cy="908763"/>
          </a:xfrm>
          <a:prstGeom prst="rect">
            <a:avLst/>
          </a:prstGeom>
        </p:spPr>
      </p:pic>
      <p:pic>
        <p:nvPicPr>
          <p:cNvPr id="7" name="Picture 4" descr="C:\Users\eppaulo\AppData\Local\Microsoft\Windows\Temporary Internet Files\Content.Outlook\3CJL3XKT\SYSTEMS ENG_SE Logo (2).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458121" y="5540490"/>
            <a:ext cx="1988255" cy="55551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2438400" y="5105400"/>
            <a:ext cx="4267200" cy="175260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5"/>
          <p:cNvGrpSpPr/>
          <p:nvPr/>
        </p:nvGrpSpPr>
        <p:grpSpPr>
          <a:xfrm>
            <a:off x="-46685" y="3429000"/>
            <a:ext cx="9190684" cy="3429000"/>
            <a:chOff x="-46685" y="3429000"/>
            <a:chExt cx="9190684" cy="3429000"/>
          </a:xfrm>
        </p:grpSpPr>
        <p:sp>
          <p:nvSpPr>
            <p:cNvPr id="59" name="Rectangle 58"/>
            <p:cNvSpPr/>
            <p:nvPr/>
          </p:nvSpPr>
          <p:spPr bwMode="auto">
            <a:xfrm>
              <a:off x="-46685" y="3429000"/>
              <a:ext cx="2532709" cy="3429000"/>
            </a:xfrm>
            <a:prstGeom prst="rect">
              <a:avLst/>
            </a:prstGeom>
            <a:solidFill>
              <a:srgbClr val="FF7C80">
                <a:alpha val="1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0" name="Rectangle 59"/>
            <p:cNvSpPr/>
            <p:nvPr/>
          </p:nvSpPr>
          <p:spPr bwMode="auto">
            <a:xfrm>
              <a:off x="2485464" y="4572000"/>
              <a:ext cx="4101001" cy="2286000"/>
            </a:xfrm>
            <a:prstGeom prst="rect">
              <a:avLst/>
            </a:prstGeom>
            <a:solidFill>
              <a:srgbClr val="FF7C80">
                <a:alpha val="1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1" name="Rectangle 60"/>
            <p:cNvSpPr/>
            <p:nvPr/>
          </p:nvSpPr>
          <p:spPr bwMode="auto">
            <a:xfrm>
              <a:off x="6586466" y="3429000"/>
              <a:ext cx="2557533" cy="3429000"/>
            </a:xfrm>
            <a:prstGeom prst="rect">
              <a:avLst/>
            </a:prstGeom>
            <a:solidFill>
              <a:srgbClr val="FF7C80">
                <a:alpha val="1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grpSp>
      <p:sp>
        <p:nvSpPr>
          <p:cNvPr id="62" name="Rectangle 61"/>
          <p:cNvSpPr/>
          <p:nvPr/>
        </p:nvSpPr>
        <p:spPr bwMode="auto">
          <a:xfrm>
            <a:off x="2485465" y="1943100"/>
            <a:ext cx="4109966" cy="2628900"/>
          </a:xfrm>
          <a:prstGeom prst="rect">
            <a:avLst/>
          </a:prstGeom>
          <a:solidFill>
            <a:srgbClr val="00CC00">
              <a:alpha val="9804"/>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98307" name="Slide Number Placeholder 3"/>
          <p:cNvSpPr>
            <a:spLocks noGrp="1"/>
          </p:cNvSpPr>
          <p:nvPr>
            <p:ph type="sldNum" sz="quarter" idx="10"/>
          </p:nvPr>
        </p:nvSpPr>
        <p:spPr>
          <a:xfrm>
            <a:off x="8841507" y="6327224"/>
            <a:ext cx="225475" cy="214313"/>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2400">
                <a:solidFill>
                  <a:srgbClr val="000000"/>
                </a:solidFill>
                <a:latin typeface="Times New Roman" charset="0"/>
                <a:ea typeface="ヒラギノ明朝 ProN W3" charset="-128"/>
                <a:sym typeface="Times New Roman" charset="0"/>
              </a:defRPr>
            </a:lvl1pPr>
            <a:lvl2pPr marL="26641147" indent="-26320036" eaLnBrk="0" hangingPunct="0">
              <a:defRPr sz="2400">
                <a:solidFill>
                  <a:srgbClr val="000000"/>
                </a:solidFill>
                <a:latin typeface="Times New Roman" charset="0"/>
                <a:ea typeface="ヒラギノ明朝 ProN W3" charset="-128"/>
                <a:sym typeface="Times New Roman" charset="0"/>
              </a:defRPr>
            </a:lvl2pPr>
            <a:lvl3pPr eaLnBrk="0" hangingPunct="0">
              <a:defRPr sz="2400">
                <a:solidFill>
                  <a:srgbClr val="000000"/>
                </a:solidFill>
                <a:latin typeface="Times New Roman" charset="0"/>
                <a:ea typeface="ヒラギノ明朝 ProN W3" charset="-128"/>
                <a:sym typeface="Times New Roman" charset="0"/>
              </a:defRPr>
            </a:lvl3pPr>
            <a:lvl4pPr eaLnBrk="0" hangingPunct="0">
              <a:defRPr sz="2400">
                <a:solidFill>
                  <a:srgbClr val="000000"/>
                </a:solidFill>
                <a:latin typeface="Times New Roman" charset="0"/>
                <a:ea typeface="ヒラギノ明朝 ProN W3" charset="-128"/>
                <a:sym typeface="Times New Roman" charset="0"/>
              </a:defRPr>
            </a:lvl4pPr>
            <a:lvl5pPr eaLnBrk="0" hangingPunct="0">
              <a:defRPr sz="2400">
                <a:solidFill>
                  <a:srgbClr val="000000"/>
                </a:solidFill>
                <a:latin typeface="Times New Roman" charset="0"/>
                <a:ea typeface="ヒラギノ明朝 ProN W3" charset="-128"/>
                <a:sym typeface="Times New Roman" charset="0"/>
              </a:defRPr>
            </a:lvl5pPr>
            <a:lvl6pPr marL="321109" eaLnBrk="0" fontAlgn="base" hangingPunct="0">
              <a:spcBef>
                <a:spcPct val="0"/>
              </a:spcBef>
              <a:spcAft>
                <a:spcPct val="0"/>
              </a:spcAft>
              <a:defRPr sz="2400">
                <a:solidFill>
                  <a:srgbClr val="000000"/>
                </a:solidFill>
                <a:latin typeface="Times New Roman" charset="0"/>
                <a:ea typeface="ヒラギノ明朝 ProN W3" charset="-128"/>
                <a:sym typeface="Times New Roman" charset="0"/>
              </a:defRPr>
            </a:lvl6pPr>
            <a:lvl7pPr marL="642222" eaLnBrk="0" fontAlgn="base" hangingPunct="0">
              <a:spcBef>
                <a:spcPct val="0"/>
              </a:spcBef>
              <a:spcAft>
                <a:spcPct val="0"/>
              </a:spcAft>
              <a:defRPr sz="2400">
                <a:solidFill>
                  <a:srgbClr val="000000"/>
                </a:solidFill>
                <a:latin typeface="Times New Roman" charset="0"/>
                <a:ea typeface="ヒラギノ明朝 ProN W3" charset="-128"/>
                <a:sym typeface="Times New Roman" charset="0"/>
              </a:defRPr>
            </a:lvl7pPr>
            <a:lvl8pPr marL="963333" eaLnBrk="0" fontAlgn="base" hangingPunct="0">
              <a:spcBef>
                <a:spcPct val="0"/>
              </a:spcBef>
              <a:spcAft>
                <a:spcPct val="0"/>
              </a:spcAft>
              <a:defRPr sz="2400">
                <a:solidFill>
                  <a:srgbClr val="000000"/>
                </a:solidFill>
                <a:latin typeface="Times New Roman" charset="0"/>
                <a:ea typeface="ヒラギノ明朝 ProN W3" charset="-128"/>
                <a:sym typeface="Times New Roman" charset="0"/>
              </a:defRPr>
            </a:lvl8pPr>
            <a:lvl9pPr marL="1284447" eaLnBrk="0" fontAlgn="base" hangingPunct="0">
              <a:spcBef>
                <a:spcPct val="0"/>
              </a:spcBef>
              <a:spcAft>
                <a:spcPct val="0"/>
              </a:spcAft>
              <a:defRPr sz="2400">
                <a:solidFill>
                  <a:srgbClr val="000000"/>
                </a:solidFill>
                <a:latin typeface="Times New Roman" charset="0"/>
                <a:ea typeface="ヒラギノ明朝 ProN W3" charset="-128"/>
                <a:sym typeface="Times New Roman" charset="0"/>
              </a:defRPr>
            </a:lvl9pPr>
          </a:lstStyle>
          <a:p>
            <a:pPr eaLnBrk="1" hangingPunct="1"/>
            <a:fld id="{310BB07D-96D7-427F-A4B6-3D836709E06F}" type="slidenum">
              <a:rPr lang="en-US" sz="1200">
                <a:solidFill>
                  <a:srgbClr val="969696"/>
                </a:solidFill>
                <a:latin typeface="Arial" charset="0"/>
                <a:sym typeface="Arial" charset="0"/>
              </a:rPr>
              <a:pPr eaLnBrk="1" hangingPunct="1"/>
              <a:t>10</a:t>
            </a:fld>
            <a:endParaRPr lang="en-US" sz="1200" dirty="0">
              <a:solidFill>
                <a:srgbClr val="969696"/>
              </a:solidFill>
              <a:latin typeface="Arial" charset="0"/>
              <a:sym typeface="Arial" charset="0"/>
            </a:endParaRPr>
          </a:p>
        </p:txBody>
      </p:sp>
      <p:sp>
        <p:nvSpPr>
          <p:cNvPr id="98308" name="Rectangle 1"/>
          <p:cNvSpPr>
            <a:spLocks noGrp="1" noChangeArrowheads="1"/>
          </p:cNvSpPr>
          <p:nvPr>
            <p:ph type="title"/>
          </p:nvPr>
        </p:nvSpPr>
        <p:spPr>
          <a:xfrm>
            <a:off x="230497" y="381001"/>
            <a:ext cx="8683005" cy="807884"/>
          </a:xfrm>
        </p:spPr>
        <p:txBody>
          <a:bodyPr rIns="-107043">
            <a:normAutofit/>
          </a:bodyPr>
          <a:lstStyle/>
          <a:p>
            <a:pPr marL="218535" indent="-173934" eaLnBrk="1" hangingPunct="1"/>
            <a:r>
              <a:rPr lang="en-US" sz="2800" b="1" i="1" dirty="0" smtClean="0"/>
              <a:t>Army Survivability Project Using MBSE</a:t>
            </a:r>
            <a:endParaRPr lang="en-US" sz="2800" b="1" dirty="0"/>
          </a:p>
        </p:txBody>
      </p:sp>
      <p:pic>
        <p:nvPicPr>
          <p:cNvPr id="98314" name="Picture 17" descr="Ch1(figur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443" y="2333625"/>
            <a:ext cx="1082743" cy="637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406907" y="777880"/>
            <a:ext cx="1277936" cy="523220"/>
          </a:xfrm>
          <a:prstGeom prst="rect">
            <a:avLst/>
          </a:prstGeom>
          <a:noFill/>
        </p:spPr>
        <p:txBody>
          <a:bodyPr wrap="square" rtlCol="0">
            <a:spAutoFit/>
          </a:bodyPr>
          <a:lstStyle/>
          <a:p>
            <a:pPr algn="ctr" defTabSz="913227"/>
            <a:r>
              <a:rPr lang="en-US" sz="1400" dirty="0">
                <a:solidFill>
                  <a:srgbClr val="000000"/>
                </a:solidFill>
              </a:rPr>
              <a:t>Real Environment</a:t>
            </a:r>
          </a:p>
        </p:txBody>
      </p:sp>
      <p:sp>
        <p:nvSpPr>
          <p:cNvPr id="20" name="TextBox 19"/>
          <p:cNvSpPr txBox="1"/>
          <p:nvPr/>
        </p:nvSpPr>
        <p:spPr>
          <a:xfrm>
            <a:off x="-76200" y="1600200"/>
            <a:ext cx="2286000" cy="646331"/>
          </a:xfrm>
          <a:prstGeom prst="rect">
            <a:avLst/>
          </a:prstGeom>
          <a:noFill/>
        </p:spPr>
        <p:txBody>
          <a:bodyPr wrap="square" rtlCol="0">
            <a:spAutoFit/>
          </a:bodyPr>
          <a:lstStyle/>
          <a:p>
            <a:pPr algn="ctr" defTabSz="913227"/>
            <a:r>
              <a:rPr lang="en-US" dirty="0" smtClean="0">
                <a:solidFill>
                  <a:srgbClr val="000000"/>
                </a:solidFill>
              </a:rPr>
              <a:t>Operational Simulation Model</a:t>
            </a:r>
            <a:endParaRPr lang="en-US" dirty="0">
              <a:solidFill>
                <a:srgbClr val="000000"/>
              </a:solidFill>
            </a:endParaRPr>
          </a:p>
        </p:txBody>
      </p:sp>
      <p:sp>
        <p:nvSpPr>
          <p:cNvPr id="21" name="TextBox 20"/>
          <p:cNvSpPr txBox="1"/>
          <p:nvPr/>
        </p:nvSpPr>
        <p:spPr>
          <a:xfrm>
            <a:off x="14742" y="3429000"/>
            <a:ext cx="2438400" cy="646331"/>
          </a:xfrm>
          <a:prstGeom prst="rect">
            <a:avLst/>
          </a:prstGeom>
          <a:noFill/>
        </p:spPr>
        <p:txBody>
          <a:bodyPr wrap="square" rtlCol="0">
            <a:spAutoFit/>
          </a:bodyPr>
          <a:lstStyle/>
          <a:p>
            <a:pPr algn="ctr" defTabSz="913227"/>
            <a:r>
              <a:rPr lang="en-US" dirty="0" smtClean="0">
                <a:solidFill>
                  <a:srgbClr val="000000"/>
                </a:solidFill>
              </a:rPr>
              <a:t>Operational Surrogate Model </a:t>
            </a:r>
            <a:r>
              <a:rPr lang="en-US" dirty="0">
                <a:solidFill>
                  <a:srgbClr val="000000"/>
                </a:solidFill>
              </a:rPr>
              <a:t>of Simulation</a:t>
            </a: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625" y="4048125"/>
            <a:ext cx="2438400" cy="510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677025" y="3999131"/>
            <a:ext cx="2438400" cy="510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43000" y="2209800"/>
            <a:ext cx="1083686" cy="866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3789845" y="4643735"/>
            <a:ext cx="1696555" cy="400110"/>
          </a:xfrm>
          <a:prstGeom prst="rect">
            <a:avLst/>
          </a:prstGeom>
          <a:noFill/>
        </p:spPr>
        <p:txBody>
          <a:bodyPr wrap="none" rtlCol="0">
            <a:spAutoFit/>
          </a:bodyPr>
          <a:lstStyle/>
          <a:p>
            <a:r>
              <a:rPr lang="en-US" sz="2000" b="1" dirty="0" smtClean="0"/>
              <a:t>Trade Space</a:t>
            </a:r>
            <a:endParaRPr lang="en-US" sz="2000" b="1" dirty="0"/>
          </a:p>
        </p:txBody>
      </p:sp>
      <p:grpSp>
        <p:nvGrpSpPr>
          <p:cNvPr id="4" name="Group 13"/>
          <p:cNvGrpSpPr/>
          <p:nvPr/>
        </p:nvGrpSpPr>
        <p:grpSpPr>
          <a:xfrm>
            <a:off x="3124200" y="5201156"/>
            <a:ext cx="3124200" cy="1580644"/>
            <a:chOff x="3124200" y="4781127"/>
            <a:chExt cx="3124200" cy="1580644"/>
          </a:xfrm>
        </p:grpSpPr>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124200" y="4781127"/>
              <a:ext cx="3048000" cy="1580644"/>
            </a:xfrm>
            <a:prstGeom prst="rect">
              <a:avLst/>
            </a:prstGeom>
          </p:spPr>
        </p:pic>
        <p:sp>
          <p:nvSpPr>
            <p:cNvPr id="9" name="TextBox 8"/>
            <p:cNvSpPr txBox="1"/>
            <p:nvPr/>
          </p:nvSpPr>
          <p:spPr>
            <a:xfrm>
              <a:off x="3124200" y="5378774"/>
              <a:ext cx="1600200" cy="646331"/>
            </a:xfrm>
            <a:prstGeom prst="rect">
              <a:avLst/>
            </a:prstGeom>
            <a:noFill/>
          </p:spPr>
          <p:txBody>
            <a:bodyPr wrap="square" rtlCol="0">
              <a:spAutoFit/>
            </a:bodyPr>
            <a:lstStyle/>
            <a:p>
              <a:pPr algn="ctr"/>
              <a:r>
                <a:rPr lang="en-US" dirty="0" smtClean="0"/>
                <a:t>Operational Space</a:t>
              </a:r>
              <a:endParaRPr lang="en-US" dirty="0"/>
            </a:p>
          </p:txBody>
        </p:sp>
        <p:sp>
          <p:nvSpPr>
            <p:cNvPr id="35" name="TextBox 34"/>
            <p:cNvSpPr txBox="1"/>
            <p:nvPr/>
          </p:nvSpPr>
          <p:spPr>
            <a:xfrm>
              <a:off x="4648200" y="5388067"/>
              <a:ext cx="1600200" cy="646331"/>
            </a:xfrm>
            <a:prstGeom prst="rect">
              <a:avLst/>
            </a:prstGeom>
            <a:noFill/>
          </p:spPr>
          <p:txBody>
            <a:bodyPr wrap="square" rtlCol="0">
              <a:spAutoFit/>
            </a:bodyPr>
            <a:lstStyle/>
            <a:p>
              <a:pPr algn="ctr"/>
              <a:r>
                <a:rPr lang="en-US" dirty="0" smtClean="0"/>
                <a:t>Solution Design Space</a:t>
              </a:r>
              <a:endParaRPr lang="en-US" dirty="0"/>
            </a:p>
          </p:txBody>
        </p:sp>
      </p:grpSp>
      <p:sp>
        <p:nvSpPr>
          <p:cNvPr id="36" name="TextBox 35"/>
          <p:cNvSpPr txBox="1"/>
          <p:nvPr/>
        </p:nvSpPr>
        <p:spPr>
          <a:xfrm>
            <a:off x="6705600" y="3352800"/>
            <a:ext cx="2438400" cy="646331"/>
          </a:xfrm>
          <a:prstGeom prst="rect">
            <a:avLst/>
          </a:prstGeom>
          <a:noFill/>
        </p:spPr>
        <p:txBody>
          <a:bodyPr wrap="square" rtlCol="0">
            <a:spAutoFit/>
          </a:bodyPr>
          <a:lstStyle/>
          <a:p>
            <a:pPr algn="ctr" defTabSz="913227"/>
            <a:r>
              <a:rPr lang="en-US" dirty="0" smtClean="0">
                <a:solidFill>
                  <a:srgbClr val="000000"/>
                </a:solidFill>
              </a:rPr>
              <a:t>Physical Surrogate Model </a:t>
            </a:r>
            <a:r>
              <a:rPr lang="en-US" dirty="0">
                <a:solidFill>
                  <a:srgbClr val="000000"/>
                </a:solidFill>
              </a:rPr>
              <a:t>of </a:t>
            </a:r>
            <a:r>
              <a:rPr lang="en-US" dirty="0" smtClean="0">
                <a:solidFill>
                  <a:srgbClr val="000000"/>
                </a:solidFill>
              </a:rPr>
              <a:t>Synthesis</a:t>
            </a:r>
            <a:endParaRPr lang="en-US" dirty="0">
              <a:solidFill>
                <a:srgbClr val="000000"/>
              </a:solidFill>
            </a:endParaRPr>
          </a:p>
        </p:txBody>
      </p:sp>
      <p:sp>
        <p:nvSpPr>
          <p:cNvPr id="37" name="TextBox 36"/>
          <p:cNvSpPr txBox="1"/>
          <p:nvPr/>
        </p:nvSpPr>
        <p:spPr>
          <a:xfrm>
            <a:off x="2631955" y="1992868"/>
            <a:ext cx="3805540" cy="369332"/>
          </a:xfrm>
          <a:prstGeom prst="rect">
            <a:avLst/>
          </a:prstGeom>
          <a:noFill/>
        </p:spPr>
        <p:txBody>
          <a:bodyPr wrap="square" rtlCol="0">
            <a:spAutoFit/>
          </a:bodyPr>
          <a:lstStyle/>
          <a:p>
            <a:pPr algn="ctr" defTabSz="913227"/>
            <a:r>
              <a:rPr lang="en-US" b="1" dirty="0" smtClean="0">
                <a:solidFill>
                  <a:srgbClr val="000000"/>
                </a:solidFill>
              </a:rPr>
              <a:t>Design Parameters</a:t>
            </a:r>
            <a:endParaRPr lang="en-US" b="1" dirty="0">
              <a:solidFill>
                <a:srgbClr val="000000"/>
              </a:solidFill>
            </a:endParaRPr>
          </a:p>
        </p:txBody>
      </p:sp>
      <p:pic>
        <p:nvPicPr>
          <p:cNvPr id="10" name="Picture 9"/>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7162800" y="2133600"/>
            <a:ext cx="969417" cy="704714"/>
          </a:xfrm>
          <a:prstGeom prst="rect">
            <a:avLst/>
          </a:prstGeom>
        </p:spPr>
      </p:pic>
      <p:sp>
        <p:nvSpPr>
          <p:cNvPr id="39" name="TextBox 38"/>
          <p:cNvSpPr txBox="1"/>
          <p:nvPr/>
        </p:nvSpPr>
        <p:spPr>
          <a:xfrm>
            <a:off x="7136834" y="1758434"/>
            <a:ext cx="2007166" cy="369332"/>
          </a:xfrm>
          <a:prstGeom prst="rect">
            <a:avLst/>
          </a:prstGeom>
          <a:noFill/>
        </p:spPr>
        <p:txBody>
          <a:bodyPr wrap="square" rtlCol="0">
            <a:spAutoFit/>
          </a:bodyPr>
          <a:lstStyle/>
          <a:p>
            <a:pPr algn="ctr" defTabSz="913227"/>
            <a:r>
              <a:rPr lang="en-US" dirty="0" smtClean="0">
                <a:solidFill>
                  <a:srgbClr val="000000"/>
                </a:solidFill>
              </a:rPr>
              <a:t>Synthesis Model</a:t>
            </a:r>
            <a:endParaRPr lang="en-US" dirty="0">
              <a:solidFill>
                <a:srgbClr val="000000"/>
              </a:solidFill>
            </a:endParaRPr>
          </a:p>
        </p:txBody>
      </p:sp>
      <mc:AlternateContent xmlns:mc="http://schemas.openxmlformats.org/markup-compatibility/2006">
        <mc:Choice xmlns:a14="http://schemas.microsoft.com/office/drawing/2010/main" xmlns="" Requires="a14">
          <p:sp>
            <p:nvSpPr>
              <p:cNvPr id="15" name="TextBox 14"/>
              <p:cNvSpPr txBox="1"/>
              <p:nvPr/>
            </p:nvSpPr>
            <p:spPr>
              <a:xfrm>
                <a:off x="2558257" y="2300773"/>
                <a:ext cx="2036455" cy="1815882"/>
              </a:xfrm>
              <a:prstGeom prst="rect">
                <a:avLst/>
              </a:prstGeom>
              <a:noFill/>
              <a:ln>
                <a:solidFill>
                  <a:schemeClr val="tx1"/>
                </a:solidFill>
              </a:ln>
            </p:spPr>
            <p:txBody>
              <a:bodyPr wrap="none" rtlCol="0">
                <a:spAutoFit/>
              </a:bodyPr>
              <a:lstStyle>
                <a:defPPr>
                  <a:defRPr lang="en-US"/>
                </a:defPPr>
                <a:lvl1pPr>
                  <a:defRPr sz="1100" u="sng"/>
                </a:lvl1pPr>
              </a:lstStyle>
              <a:p>
                <a:r>
                  <a:rPr lang="en-US" sz="1400" dirty="0" smtClean="0"/>
                  <a:t>Simulation Inputs </a:t>
                </a:r>
                <a14:m>
                  <m:oMath xmlns:m="http://schemas.openxmlformats.org/officeDocument/2006/math">
                    <m:d>
                      <m:dPr>
                        <m:ctrlPr>
                          <a:rPr lang="en-US" sz="1400" b="1" i="1" smtClean="0">
                            <a:latin typeface="Cambria Math"/>
                          </a:rPr>
                        </m:ctrlPr>
                      </m:dPr>
                      <m:e>
                        <m:r>
                          <a:rPr lang="en-US" sz="1400" b="1" i="1" smtClean="0">
                            <a:latin typeface="Cambria Math"/>
                          </a:rPr>
                          <m:t>𝒙</m:t>
                        </m:r>
                      </m:e>
                    </m:d>
                  </m:oMath>
                </a14:m>
                <a:endParaRPr lang="en-US" sz="1400" dirty="0"/>
              </a:p>
              <a:p>
                <a:r>
                  <a:rPr lang="en-US" sz="1400" u="none" dirty="0" smtClean="0"/>
                  <a:t>Mobility (vehicle speed)</a:t>
                </a:r>
              </a:p>
              <a:p>
                <a:r>
                  <a:rPr lang="en-US" sz="1400" u="none" dirty="0" smtClean="0"/>
                  <a:t>Lethality (weapon range, </a:t>
                </a:r>
              </a:p>
              <a:p>
                <a:r>
                  <a:rPr lang="en-US" sz="1400" u="none" dirty="0" smtClean="0"/>
                  <a:t>weapon type, P(K))</a:t>
                </a:r>
              </a:p>
              <a:p>
                <a:r>
                  <a:rPr lang="en-US" sz="1400" u="none" dirty="0" smtClean="0"/>
                  <a:t>Lethality (weapon type)</a:t>
                </a:r>
              </a:p>
              <a:p>
                <a:r>
                  <a:rPr lang="en-US" sz="1400" u="none" dirty="0" smtClean="0"/>
                  <a:t>SA (detection range, </a:t>
                </a:r>
              </a:p>
              <a:p>
                <a:r>
                  <a:rPr lang="en-US" sz="1400" u="none" dirty="0" smtClean="0"/>
                  <a:t>P(detect)</a:t>
                </a:r>
              </a:p>
              <a:p>
                <a:r>
                  <a:rPr lang="en-US" sz="1400" u="none" dirty="0" smtClean="0"/>
                  <a:t>Tactics…</a:t>
                </a:r>
                <a:endParaRPr lang="en-US" sz="1400" u="none" dirty="0"/>
              </a:p>
            </p:txBody>
          </p:sp>
        </mc:Choice>
        <mc:Fallback>
          <p:sp>
            <p:nvSpPr>
              <p:cNvPr id="15" name="TextBox 14"/>
              <p:cNvSpPr txBox="1">
                <a:spLocks noRot="1" noChangeAspect="1" noMove="1" noResize="1" noEditPoints="1" noAdjustHandles="1" noChangeArrowheads="1" noChangeShapeType="1" noTextEdit="1"/>
              </p:cNvSpPr>
              <p:nvPr/>
            </p:nvSpPr>
            <p:spPr>
              <a:xfrm>
                <a:off x="2558257" y="2300773"/>
                <a:ext cx="2036455" cy="1815882"/>
              </a:xfrm>
              <a:prstGeom prst="rect">
                <a:avLst/>
              </a:prstGeom>
              <a:blipFill rotWithShape="1">
                <a:blip r:embed="rId8" cstate="print"/>
                <a:stretch>
                  <a:fillRect l="-595" b="-2000"/>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6" name="TextBox 45"/>
              <p:cNvSpPr txBox="1"/>
              <p:nvPr/>
            </p:nvSpPr>
            <p:spPr>
              <a:xfrm>
                <a:off x="4678680" y="2300773"/>
                <a:ext cx="1660326" cy="1384995"/>
              </a:xfrm>
              <a:prstGeom prst="rect">
                <a:avLst/>
              </a:prstGeom>
              <a:noFill/>
              <a:ln>
                <a:solidFill>
                  <a:schemeClr val="tx1"/>
                </a:solidFill>
              </a:ln>
            </p:spPr>
            <p:txBody>
              <a:bodyPr wrap="none" rtlCol="0">
                <a:spAutoFit/>
              </a:bodyPr>
              <a:lstStyle>
                <a:defPPr>
                  <a:defRPr lang="en-US"/>
                </a:defPPr>
                <a:lvl1pPr>
                  <a:defRPr sz="1100" u="sng"/>
                </a:lvl1pPr>
              </a:lstStyle>
              <a:p>
                <a:r>
                  <a:rPr lang="en-US" sz="1400" dirty="0"/>
                  <a:t>Synthesis Inputs </a:t>
                </a:r>
                <a14:m>
                  <m:oMath xmlns:m="http://schemas.openxmlformats.org/officeDocument/2006/math">
                    <m:d>
                      <m:dPr>
                        <m:ctrlPr>
                          <a:rPr lang="en-US" sz="1400" b="1" i="1" smtClean="0">
                            <a:latin typeface="Cambria Math"/>
                          </a:rPr>
                        </m:ctrlPr>
                      </m:dPr>
                      <m:e>
                        <m:r>
                          <a:rPr lang="en-US" sz="1400" b="1" i="1" smtClean="0">
                            <a:latin typeface="Cambria Math"/>
                          </a:rPr>
                          <m:t>𝒙</m:t>
                        </m:r>
                      </m:e>
                    </m:d>
                  </m:oMath>
                </a14:m>
                <a:endParaRPr lang="en-US" sz="1400" dirty="0"/>
              </a:p>
              <a:p>
                <a:r>
                  <a:rPr lang="en-US" sz="1400" u="none" dirty="0" smtClean="0"/>
                  <a:t>C</a:t>
                </a:r>
                <a:r>
                  <a:rPr lang="en-US" sz="1400" u="none" baseline="30000" dirty="0" smtClean="0"/>
                  <a:t>2 </a:t>
                </a:r>
                <a:r>
                  <a:rPr lang="en-US" sz="1400" u="none" dirty="0" smtClean="0"/>
                  <a:t>System</a:t>
                </a:r>
                <a:endParaRPr lang="en-US" sz="1400" u="none" dirty="0"/>
              </a:p>
              <a:p>
                <a:r>
                  <a:rPr lang="en-US" sz="1400" u="none" dirty="0" smtClean="0"/>
                  <a:t>Sensor </a:t>
                </a:r>
                <a:r>
                  <a:rPr lang="en-US" sz="1400" u="none" dirty="0"/>
                  <a:t>Type</a:t>
                </a:r>
              </a:p>
              <a:p>
                <a:r>
                  <a:rPr lang="en-US" sz="1400" u="none" dirty="0"/>
                  <a:t># of Guns</a:t>
                </a:r>
              </a:p>
              <a:p>
                <a:r>
                  <a:rPr lang="en-US" sz="1400" u="none" dirty="0"/>
                  <a:t>Gun Type</a:t>
                </a:r>
              </a:p>
              <a:p>
                <a:r>
                  <a:rPr lang="en-US" sz="1400" u="none" dirty="0"/>
                  <a:t>…</a:t>
                </a:r>
              </a:p>
            </p:txBody>
          </p:sp>
        </mc:Choice>
        <mc:Fallback>
          <p:sp>
            <p:nvSpPr>
              <p:cNvPr id="46" name="TextBox 45"/>
              <p:cNvSpPr txBox="1">
                <a:spLocks noRot="1" noChangeAspect="1" noMove="1" noResize="1" noEditPoints="1" noAdjustHandles="1" noChangeArrowheads="1" noChangeShapeType="1" noTextEdit="1"/>
              </p:cNvSpPr>
              <p:nvPr/>
            </p:nvSpPr>
            <p:spPr>
              <a:xfrm>
                <a:off x="4678680" y="2300773"/>
                <a:ext cx="1660326" cy="1384995"/>
              </a:xfrm>
              <a:prstGeom prst="rect">
                <a:avLst/>
              </a:prstGeom>
              <a:blipFill rotWithShape="1">
                <a:blip r:embed="rId9" cstate="print"/>
                <a:stretch>
                  <a:fillRect l="-730" b="-2609"/>
                </a:stretch>
              </a:blipFill>
              <a:ln>
                <a:solidFill>
                  <a:schemeClr val="tx1"/>
                </a:solidFill>
              </a:ln>
            </p:spPr>
            <p:txBody>
              <a:bodyPr/>
              <a:lstStyle/>
              <a:p>
                <a:r>
                  <a:rPr lang="en-US">
                    <a:noFill/>
                  </a:rPr>
                  <a:t> </a:t>
                </a:r>
              </a:p>
            </p:txBody>
          </p:sp>
        </mc:Fallback>
      </mc:AlternateContent>
      <p:sp>
        <p:nvSpPr>
          <p:cNvPr id="48" name="TextBox 47"/>
          <p:cNvSpPr txBox="1"/>
          <p:nvPr/>
        </p:nvSpPr>
        <p:spPr>
          <a:xfrm>
            <a:off x="6846443" y="4582180"/>
            <a:ext cx="2019300" cy="646331"/>
          </a:xfrm>
          <a:prstGeom prst="rect">
            <a:avLst/>
          </a:prstGeom>
          <a:noFill/>
        </p:spPr>
        <p:txBody>
          <a:bodyPr wrap="square" rtlCol="0">
            <a:spAutoFit/>
          </a:bodyPr>
          <a:lstStyle/>
          <a:p>
            <a:pPr algn="ctr"/>
            <a:r>
              <a:rPr lang="en-US" dirty="0" smtClean="0"/>
              <a:t>Synthesis Outputs (DOTMLPF)</a:t>
            </a:r>
            <a:endParaRPr lang="en-US" dirty="0"/>
          </a:p>
        </p:txBody>
      </p:sp>
      <p:sp>
        <p:nvSpPr>
          <p:cNvPr id="49" name="TextBox 48"/>
          <p:cNvSpPr txBox="1"/>
          <p:nvPr/>
        </p:nvSpPr>
        <p:spPr>
          <a:xfrm>
            <a:off x="838200" y="4876800"/>
            <a:ext cx="825867" cy="369332"/>
          </a:xfrm>
          <a:prstGeom prst="rect">
            <a:avLst/>
          </a:prstGeom>
          <a:noFill/>
        </p:spPr>
        <p:txBody>
          <a:bodyPr wrap="none" rtlCol="0">
            <a:spAutoFit/>
          </a:bodyPr>
          <a:lstStyle/>
          <a:p>
            <a:r>
              <a:rPr lang="en-US" dirty="0" smtClean="0"/>
              <a:t>MOEs</a:t>
            </a:r>
            <a:endParaRPr lang="en-US" dirty="0"/>
          </a:p>
        </p:txBody>
      </p:sp>
      <p:sp>
        <p:nvSpPr>
          <p:cNvPr id="16" name="Left-Right Arrow 15"/>
          <p:cNvSpPr/>
          <p:nvPr/>
        </p:nvSpPr>
        <p:spPr bwMode="auto">
          <a:xfrm>
            <a:off x="4437530" y="3057306"/>
            <a:ext cx="229748" cy="158482"/>
          </a:xfrm>
          <a:prstGeom prst="leftRightArrow">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17" name="TextBox 16"/>
          <p:cNvSpPr txBox="1"/>
          <p:nvPr/>
        </p:nvSpPr>
        <p:spPr>
          <a:xfrm>
            <a:off x="2604437" y="4075331"/>
            <a:ext cx="3962400" cy="523220"/>
          </a:xfrm>
          <a:prstGeom prst="rect">
            <a:avLst/>
          </a:prstGeom>
          <a:noFill/>
        </p:spPr>
        <p:txBody>
          <a:bodyPr wrap="square" rtlCol="0">
            <a:spAutoFit/>
          </a:bodyPr>
          <a:lstStyle/>
          <a:p>
            <a:r>
              <a:rPr lang="en-US" sz="1400" b="1" dirty="0" smtClean="0">
                <a:solidFill>
                  <a:srgbClr val="FFC000"/>
                </a:solidFill>
              </a:rPr>
              <a:t>*</a:t>
            </a:r>
            <a:r>
              <a:rPr lang="en-US" sz="1400" dirty="0" smtClean="0"/>
              <a:t>Map simulation inputs to synthesis inputs using heuristics, regression analysis or directly.</a:t>
            </a:r>
            <a:endParaRPr lang="en-US" sz="1400" dirty="0"/>
          </a:p>
        </p:txBody>
      </p:sp>
      <p:sp>
        <p:nvSpPr>
          <p:cNvPr id="18" name="TextBox 17"/>
          <p:cNvSpPr txBox="1"/>
          <p:nvPr/>
        </p:nvSpPr>
        <p:spPr>
          <a:xfrm>
            <a:off x="2759693" y="4582180"/>
            <a:ext cx="1136032" cy="523220"/>
          </a:xfrm>
          <a:prstGeom prst="rect">
            <a:avLst/>
          </a:prstGeom>
          <a:noFill/>
        </p:spPr>
        <p:txBody>
          <a:bodyPr wrap="square" rtlCol="0">
            <a:spAutoFit/>
          </a:bodyPr>
          <a:lstStyle/>
          <a:p>
            <a:r>
              <a:rPr lang="en-US" sz="1400" dirty="0" smtClean="0"/>
              <a:t>Operational Constraints</a:t>
            </a:r>
            <a:endParaRPr lang="en-US" sz="1400" dirty="0"/>
          </a:p>
        </p:txBody>
      </p:sp>
      <p:sp>
        <p:nvSpPr>
          <p:cNvPr id="53" name="TextBox 52"/>
          <p:cNvSpPr txBox="1"/>
          <p:nvPr/>
        </p:nvSpPr>
        <p:spPr>
          <a:xfrm>
            <a:off x="5450434" y="4591324"/>
            <a:ext cx="1136032" cy="523220"/>
          </a:xfrm>
          <a:prstGeom prst="rect">
            <a:avLst/>
          </a:prstGeom>
          <a:noFill/>
        </p:spPr>
        <p:txBody>
          <a:bodyPr wrap="square" rtlCol="0">
            <a:spAutoFit/>
          </a:bodyPr>
          <a:lstStyle/>
          <a:p>
            <a:r>
              <a:rPr lang="en-US" sz="1400" dirty="0" smtClean="0"/>
              <a:t>Physical Constraints</a:t>
            </a:r>
            <a:endParaRPr lang="en-US" sz="1400" dirty="0"/>
          </a:p>
        </p:txBody>
      </p:sp>
      <p:sp>
        <p:nvSpPr>
          <p:cNvPr id="54" name="TextBox 53"/>
          <p:cNvSpPr txBox="1"/>
          <p:nvPr/>
        </p:nvSpPr>
        <p:spPr>
          <a:xfrm>
            <a:off x="7526005" y="777880"/>
            <a:ext cx="1433343" cy="584775"/>
          </a:xfrm>
          <a:prstGeom prst="rect">
            <a:avLst/>
          </a:prstGeom>
          <a:noFill/>
        </p:spPr>
        <p:txBody>
          <a:bodyPr wrap="square" rtlCol="0">
            <a:spAutoFit/>
          </a:bodyPr>
          <a:lstStyle/>
          <a:p>
            <a:pPr algn="ctr" defTabSz="913227"/>
            <a:r>
              <a:rPr lang="en-US" sz="1600" dirty="0" smtClean="0">
                <a:solidFill>
                  <a:srgbClr val="000000"/>
                </a:solidFill>
              </a:rPr>
              <a:t>Design-To Specifications</a:t>
            </a:r>
            <a:endParaRPr lang="en-US" sz="1600" dirty="0">
              <a:solidFill>
                <a:srgbClr val="000000"/>
              </a:solidFill>
            </a:endParaRPr>
          </a:p>
        </p:txBody>
      </p:sp>
      <p:sp>
        <p:nvSpPr>
          <p:cNvPr id="55" name="TextBox 54"/>
          <p:cNvSpPr txBox="1">
            <a:spLocks noRot="1" noChangeAspect="1" noMove="1" noResize="1" noEditPoints="1" noAdjustHandles="1" noChangeArrowheads="1" noChangeShapeType="1" noTextEdit="1"/>
          </p:cNvSpPr>
          <p:nvPr/>
        </p:nvSpPr>
        <p:spPr>
          <a:xfrm>
            <a:off x="2649515" y="1276871"/>
            <a:ext cx="1725278" cy="1046440"/>
          </a:xfrm>
          <a:prstGeom prst="rect">
            <a:avLst/>
          </a:prstGeom>
          <a:blipFill rotWithShape="1">
            <a:blip r:embed="rId10" cstate="print"/>
            <a:stretch>
              <a:fillRect l="-1060" b="-4651"/>
            </a:stretch>
          </a:blipFill>
          <a:ln>
            <a:noFill/>
          </a:ln>
        </p:spPr>
        <p:txBody>
          <a:bodyPr/>
          <a:lstStyle/>
          <a:p>
            <a:r>
              <a:rPr lang="en-US" sz="1600">
                <a:noFill/>
              </a:rPr>
              <a:t> </a:t>
            </a:r>
          </a:p>
        </p:txBody>
      </p:sp>
      <p:sp>
        <p:nvSpPr>
          <p:cNvPr id="56" name="TextBox 55"/>
          <p:cNvSpPr txBox="1"/>
          <p:nvPr/>
        </p:nvSpPr>
        <p:spPr>
          <a:xfrm>
            <a:off x="4556612" y="1391334"/>
            <a:ext cx="2161486" cy="523220"/>
          </a:xfrm>
          <a:prstGeom prst="rect">
            <a:avLst/>
          </a:prstGeom>
          <a:noFill/>
        </p:spPr>
        <p:txBody>
          <a:bodyPr wrap="square" rtlCol="0">
            <a:spAutoFit/>
          </a:bodyPr>
          <a:lstStyle/>
          <a:p>
            <a:pPr algn="ctr" defTabSz="913227"/>
            <a:r>
              <a:rPr lang="en-US" sz="1400" b="1" dirty="0" smtClean="0">
                <a:solidFill>
                  <a:srgbClr val="000000"/>
                </a:solidFill>
              </a:rPr>
              <a:t>Environmental / Operational Factors</a:t>
            </a:r>
            <a:endParaRPr lang="en-US" sz="1400" b="1" dirty="0">
              <a:solidFill>
                <a:srgbClr val="000000"/>
              </a:solidFill>
            </a:endParaRPr>
          </a:p>
        </p:txBody>
      </p:sp>
      <p:sp>
        <p:nvSpPr>
          <p:cNvPr id="22" name="Up-Down Arrow 21"/>
          <p:cNvSpPr/>
          <p:nvPr/>
        </p:nvSpPr>
        <p:spPr bwMode="auto">
          <a:xfrm>
            <a:off x="982800" y="1305128"/>
            <a:ext cx="187760" cy="380828"/>
          </a:xfrm>
          <a:prstGeom prst="upDownArrow">
            <a:avLst/>
          </a:prstGeom>
          <a:solidFill>
            <a:schemeClr val="accent2">
              <a:lumMod val="20000"/>
              <a:lumOff val="80000"/>
            </a:scheme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6" name="Up-Down Arrow 65"/>
          <p:cNvSpPr/>
          <p:nvPr/>
        </p:nvSpPr>
        <p:spPr bwMode="auto">
          <a:xfrm>
            <a:off x="990600" y="3124200"/>
            <a:ext cx="179960" cy="304800"/>
          </a:xfrm>
          <a:prstGeom prst="upDownArrow">
            <a:avLst/>
          </a:prstGeom>
          <a:solidFill>
            <a:schemeClr val="accent2">
              <a:lumMod val="20000"/>
              <a:lumOff val="80000"/>
            </a:scheme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7" name="Up-Down Arrow 66"/>
          <p:cNvSpPr/>
          <p:nvPr/>
        </p:nvSpPr>
        <p:spPr bwMode="auto">
          <a:xfrm>
            <a:off x="8242677" y="1362927"/>
            <a:ext cx="187760" cy="380828"/>
          </a:xfrm>
          <a:prstGeom prst="upDownArrow">
            <a:avLst/>
          </a:prstGeom>
          <a:solidFill>
            <a:schemeClr val="accent2">
              <a:lumMod val="20000"/>
              <a:lumOff val="80000"/>
            </a:scheme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8" name="Up-Down Arrow 67"/>
          <p:cNvSpPr/>
          <p:nvPr/>
        </p:nvSpPr>
        <p:spPr bwMode="auto">
          <a:xfrm>
            <a:off x="7889440" y="3101790"/>
            <a:ext cx="172560" cy="292453"/>
          </a:xfrm>
          <a:prstGeom prst="upDownArrow">
            <a:avLst/>
          </a:prstGeom>
          <a:solidFill>
            <a:schemeClr val="accent2">
              <a:lumMod val="20000"/>
              <a:lumOff val="80000"/>
            </a:scheme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cxnSp>
        <p:nvCxnSpPr>
          <p:cNvPr id="31" name="Straight Arrow Connector 30"/>
          <p:cNvCxnSpPr/>
          <p:nvPr/>
        </p:nvCxnSpPr>
        <p:spPr bwMode="auto">
          <a:xfrm flipH="1" flipV="1">
            <a:off x="2226687" y="2838005"/>
            <a:ext cx="331570" cy="14552"/>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34" name="Elbow Connector 33"/>
          <p:cNvCxnSpPr/>
          <p:nvPr/>
        </p:nvCxnSpPr>
        <p:spPr bwMode="auto">
          <a:xfrm>
            <a:off x="2903845" y="5066155"/>
            <a:ext cx="220355" cy="209046"/>
          </a:xfrm>
          <a:prstGeom prst="bentConnector3">
            <a:avLst>
              <a:gd name="adj1" fmla="val -3945"/>
            </a:avLst>
          </a:prstGeom>
          <a:solidFill>
            <a:srgbClr val="A953FF"/>
          </a:solidFill>
          <a:ln w="38100" cap="flat" cmpd="sng" algn="ctr">
            <a:solidFill>
              <a:srgbClr val="0070C0"/>
            </a:solidFill>
            <a:prstDash val="solid"/>
            <a:round/>
            <a:headEnd type="none" w="med" len="med"/>
            <a:tailEnd type="arrow"/>
          </a:ln>
          <a:effectLst/>
        </p:spPr>
      </p:cxnSp>
      <p:cxnSp>
        <p:nvCxnSpPr>
          <p:cNvPr id="91" name="Elbow Connector 90"/>
          <p:cNvCxnSpPr/>
          <p:nvPr/>
        </p:nvCxnSpPr>
        <p:spPr bwMode="auto">
          <a:xfrm rot="10800000" flipV="1">
            <a:off x="6105145" y="5074920"/>
            <a:ext cx="277037" cy="209046"/>
          </a:xfrm>
          <a:prstGeom prst="bentConnector3">
            <a:avLst>
              <a:gd name="adj1" fmla="val -2810"/>
            </a:avLst>
          </a:prstGeom>
          <a:solidFill>
            <a:srgbClr val="A953FF"/>
          </a:solidFill>
          <a:ln w="38100" cap="flat" cmpd="sng" algn="ctr">
            <a:solidFill>
              <a:srgbClr val="0070C0"/>
            </a:solidFill>
            <a:prstDash val="solid"/>
            <a:round/>
            <a:headEnd type="none" w="med" len="med"/>
            <a:tailEnd type="arrow"/>
          </a:ln>
          <a:effectLst/>
        </p:spPr>
      </p:cxnSp>
      <p:cxnSp>
        <p:nvCxnSpPr>
          <p:cNvPr id="97" name="Straight Arrow Connector 96"/>
          <p:cNvCxnSpPr/>
          <p:nvPr/>
        </p:nvCxnSpPr>
        <p:spPr bwMode="auto">
          <a:xfrm flipH="1">
            <a:off x="2213455" y="1848198"/>
            <a:ext cx="450988" cy="474533"/>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99" name="Straight Arrow Connector 98"/>
          <p:cNvCxnSpPr/>
          <p:nvPr/>
        </p:nvCxnSpPr>
        <p:spPr bwMode="auto">
          <a:xfrm>
            <a:off x="6503543" y="2838005"/>
            <a:ext cx="474771" cy="317"/>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101" name="Straight Arrow Connector 100"/>
          <p:cNvCxnSpPr/>
          <p:nvPr/>
        </p:nvCxnSpPr>
        <p:spPr bwMode="auto">
          <a:xfrm>
            <a:off x="457200" y="4567089"/>
            <a:ext cx="0" cy="634067"/>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104" name="Straight Arrow Connector 103"/>
          <p:cNvCxnSpPr/>
          <p:nvPr/>
        </p:nvCxnSpPr>
        <p:spPr bwMode="auto">
          <a:xfrm>
            <a:off x="8552390" y="4509340"/>
            <a:ext cx="0" cy="634067"/>
          </a:xfrm>
          <a:prstGeom prst="straightConnector1">
            <a:avLst/>
          </a:prstGeom>
          <a:solidFill>
            <a:srgbClr val="A953FF"/>
          </a:solidFill>
          <a:ln w="38100" cap="flat" cmpd="sng" algn="ctr">
            <a:solidFill>
              <a:srgbClr val="0070C0"/>
            </a:solidFill>
            <a:prstDash val="solid"/>
            <a:round/>
            <a:headEnd type="none" w="med" len="med"/>
            <a:tailEnd type="arrow"/>
          </a:ln>
          <a:effectLst/>
        </p:spPr>
      </p:cxnSp>
      <p:sp>
        <p:nvSpPr>
          <p:cNvPr id="87" name="TextBox 86"/>
          <p:cNvSpPr txBox="1"/>
          <p:nvPr/>
        </p:nvSpPr>
        <p:spPr>
          <a:xfrm>
            <a:off x="232198" y="2480846"/>
            <a:ext cx="795410" cy="338554"/>
          </a:xfrm>
          <a:prstGeom prst="rect">
            <a:avLst/>
          </a:prstGeom>
          <a:noFill/>
        </p:spPr>
        <p:txBody>
          <a:bodyPr wrap="none" rtlCol="0">
            <a:spAutoFit/>
          </a:bodyPr>
          <a:lstStyle/>
          <a:p>
            <a:pPr algn="ctr"/>
            <a:r>
              <a:rPr lang="en-US" sz="1600" b="1" dirty="0" smtClean="0"/>
              <a:t>MANA </a:t>
            </a:r>
          </a:p>
        </p:txBody>
      </p:sp>
      <p:sp>
        <p:nvSpPr>
          <p:cNvPr id="88" name="TextBox 87"/>
          <p:cNvSpPr txBox="1"/>
          <p:nvPr/>
        </p:nvSpPr>
        <p:spPr>
          <a:xfrm>
            <a:off x="7298171" y="2283200"/>
            <a:ext cx="787395" cy="369332"/>
          </a:xfrm>
          <a:prstGeom prst="rect">
            <a:avLst/>
          </a:prstGeom>
          <a:noFill/>
        </p:spPr>
        <p:txBody>
          <a:bodyPr wrap="none" rtlCol="0">
            <a:spAutoFit/>
          </a:bodyPr>
          <a:lstStyle/>
          <a:p>
            <a:r>
              <a:rPr lang="en-US" b="1" dirty="0" smtClean="0"/>
              <a:t>Excel</a:t>
            </a:r>
            <a:endParaRPr lang="en-US" b="1" dirty="0"/>
          </a:p>
        </p:txBody>
      </p:sp>
      <p:cxnSp>
        <p:nvCxnSpPr>
          <p:cNvPr id="111" name="Straight Arrow Connector 110"/>
          <p:cNvCxnSpPr/>
          <p:nvPr/>
        </p:nvCxnSpPr>
        <p:spPr bwMode="auto">
          <a:xfrm>
            <a:off x="2294319" y="5658654"/>
            <a:ext cx="829881" cy="332824"/>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114" name="Straight Arrow Connector 113"/>
          <p:cNvCxnSpPr/>
          <p:nvPr/>
        </p:nvCxnSpPr>
        <p:spPr bwMode="auto">
          <a:xfrm flipH="1">
            <a:off x="6160643" y="6004088"/>
            <a:ext cx="685800" cy="0"/>
          </a:xfrm>
          <a:prstGeom prst="straightConnector1">
            <a:avLst/>
          </a:prstGeom>
          <a:solidFill>
            <a:srgbClr val="A953FF"/>
          </a:solidFill>
          <a:ln w="38100" cap="flat" cmpd="sng" algn="ctr">
            <a:solidFill>
              <a:srgbClr val="0070C0"/>
            </a:solidFill>
            <a:prstDash val="solid"/>
            <a:round/>
            <a:headEnd type="none" w="med" len="med"/>
            <a:tailEnd type="arrow"/>
          </a:ln>
          <a:effectLst/>
        </p:spPr>
      </p:cxnSp>
      <p:pic>
        <p:nvPicPr>
          <p:cNvPr id="1026" name="Picture 2"/>
          <p:cNvPicPr>
            <a:picLocks noChangeAspect="1" noChangeArrowheads="1"/>
          </p:cNvPicPr>
          <p:nvPr/>
        </p:nvPicPr>
        <p:blipFill>
          <a:blip r:embed="rId11" cstate="print"/>
          <a:srcRect/>
          <a:stretch>
            <a:fillRect/>
          </a:stretch>
        </p:blipFill>
        <p:spPr bwMode="auto">
          <a:xfrm>
            <a:off x="8001000" y="2415336"/>
            <a:ext cx="1066800" cy="627902"/>
          </a:xfrm>
          <a:prstGeom prst="rect">
            <a:avLst/>
          </a:prstGeom>
          <a:noFill/>
          <a:ln w="9525">
            <a:noFill/>
            <a:miter lim="800000"/>
            <a:headEnd/>
            <a:tailEnd/>
          </a:ln>
        </p:spPr>
      </p:pic>
      <p:cxnSp>
        <p:nvCxnSpPr>
          <p:cNvPr id="57" name="Straight Arrow Connector 56"/>
          <p:cNvCxnSpPr/>
          <p:nvPr/>
        </p:nvCxnSpPr>
        <p:spPr bwMode="auto">
          <a:xfrm flipH="1">
            <a:off x="4724400" y="2971800"/>
            <a:ext cx="2355988" cy="990600"/>
          </a:xfrm>
          <a:prstGeom prst="straightConnector1">
            <a:avLst/>
          </a:prstGeom>
          <a:solidFill>
            <a:srgbClr val="A953FF"/>
          </a:solidFill>
          <a:ln w="38100" cap="flat" cmpd="sng" algn="ctr">
            <a:solidFill>
              <a:srgbClr val="0070C0"/>
            </a:solidFill>
            <a:prstDash val="solid"/>
            <a:round/>
            <a:headEnd type="none" w="med" len="med"/>
            <a:tailEnd type="arrow"/>
          </a:ln>
          <a:effectLst/>
        </p:spPr>
      </p:cxnSp>
      <p:sp>
        <p:nvSpPr>
          <p:cNvPr id="58" name="TextBox 57"/>
          <p:cNvSpPr txBox="1"/>
          <p:nvPr/>
        </p:nvSpPr>
        <p:spPr>
          <a:xfrm>
            <a:off x="304800" y="5257800"/>
            <a:ext cx="1981200" cy="830997"/>
          </a:xfrm>
          <a:prstGeom prst="rect">
            <a:avLst/>
          </a:prstGeom>
          <a:solidFill>
            <a:schemeClr val="accent1">
              <a:alpha val="17000"/>
            </a:schemeClr>
          </a:solidFill>
          <a:ln>
            <a:solidFill>
              <a:schemeClr val="tx1"/>
            </a:solidFill>
          </a:ln>
        </p:spPr>
        <p:txBody>
          <a:bodyPr wrap="square" rtlCol="0">
            <a:spAutoFit/>
          </a:bodyPr>
          <a:lstStyle/>
          <a:p>
            <a:r>
              <a:rPr lang="en-US" sz="1200" u="sng" dirty="0" smtClean="0"/>
              <a:t>Simulation Outputs y(x</a:t>
            </a:r>
            <a:r>
              <a:rPr lang="en-US" sz="1200" dirty="0" smtClean="0"/>
              <a:t>)</a:t>
            </a:r>
          </a:p>
          <a:p>
            <a:r>
              <a:rPr lang="en-US" sz="1200" dirty="0" smtClean="0"/>
              <a:t>Survivability</a:t>
            </a:r>
          </a:p>
          <a:p>
            <a:r>
              <a:rPr lang="en-US" sz="1200" dirty="0" smtClean="0"/>
              <a:t>Force Protection</a:t>
            </a:r>
          </a:p>
          <a:p>
            <a:r>
              <a:rPr lang="en-US" sz="1200" dirty="0" smtClean="0"/>
              <a:t>Mission Success</a:t>
            </a:r>
            <a:endParaRPr lang="en-US" sz="1200" dirty="0"/>
          </a:p>
        </p:txBody>
      </p:sp>
      <p:sp>
        <p:nvSpPr>
          <p:cNvPr id="65" name="TextBox 64"/>
          <p:cNvSpPr txBox="1"/>
          <p:nvPr/>
        </p:nvSpPr>
        <p:spPr>
          <a:xfrm>
            <a:off x="6858000" y="5181600"/>
            <a:ext cx="2286000" cy="1384995"/>
          </a:xfrm>
          <a:prstGeom prst="rect">
            <a:avLst/>
          </a:prstGeom>
          <a:solidFill>
            <a:schemeClr val="accent1">
              <a:alpha val="17000"/>
            </a:schemeClr>
          </a:solidFill>
          <a:ln>
            <a:solidFill>
              <a:schemeClr val="tx1"/>
            </a:solidFill>
          </a:ln>
        </p:spPr>
        <p:txBody>
          <a:bodyPr wrap="square" rtlCol="0">
            <a:spAutoFit/>
          </a:bodyPr>
          <a:lstStyle/>
          <a:p>
            <a:r>
              <a:rPr lang="en-US" sz="1200" u="sng" dirty="0" smtClean="0"/>
              <a:t>Synthesis Outputs y(x)</a:t>
            </a:r>
          </a:p>
          <a:p>
            <a:r>
              <a:rPr lang="en-US" sz="1200" dirty="0" smtClean="0"/>
              <a:t>Doctrine changes</a:t>
            </a:r>
          </a:p>
          <a:p>
            <a:r>
              <a:rPr lang="en-US" sz="1200" dirty="0" smtClean="0"/>
              <a:t>Organization changes</a:t>
            </a:r>
          </a:p>
          <a:p>
            <a:r>
              <a:rPr lang="en-US" sz="1200" dirty="0" smtClean="0"/>
              <a:t>Materiel (Bradley, Abrams, etc)</a:t>
            </a:r>
          </a:p>
          <a:p>
            <a:r>
              <a:rPr lang="en-US" sz="1200" dirty="0" smtClean="0"/>
              <a:t>Personnel, Training</a:t>
            </a:r>
          </a:p>
          <a:p>
            <a:r>
              <a:rPr lang="en-US" sz="1200" dirty="0" smtClean="0"/>
              <a:t>Deployability</a:t>
            </a:r>
          </a:p>
          <a:p>
            <a:r>
              <a:rPr lang="en-US" sz="1200" dirty="0" smtClean="0"/>
              <a:t>Cost</a:t>
            </a:r>
            <a:endParaRPr lang="en-US" sz="1200" dirty="0"/>
          </a:p>
        </p:txBody>
      </p:sp>
    </p:spTree>
    <p:extLst>
      <p:ext uri="{BB962C8B-B14F-4D97-AF65-F5344CB8AC3E}">
        <p14:creationId xmlns:p14="http://schemas.microsoft.com/office/powerpoint/2010/main" xmlns="" val="12900375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457200"/>
            <a:ext cx="7345362" cy="844927"/>
          </a:xfrm>
        </p:spPr>
        <p:txBody>
          <a:bodyPr/>
          <a:lstStyle/>
          <a:p>
            <a:r>
              <a:rPr lang="en-US" dirty="0" smtClean="0"/>
              <a:t>PROCESS</a:t>
            </a:r>
            <a:endParaRPr lang="en-US" dirty="0"/>
          </a:p>
        </p:txBody>
      </p:sp>
      <p:sp>
        <p:nvSpPr>
          <p:cNvPr id="3" name="Rounded Rectangle 2"/>
          <p:cNvSpPr/>
          <p:nvPr/>
        </p:nvSpPr>
        <p:spPr>
          <a:xfrm>
            <a:off x="381000" y="1302127"/>
            <a:ext cx="152400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Operational Analysis</a:t>
            </a:r>
            <a:endParaRPr lang="en-US" dirty="0">
              <a:solidFill>
                <a:schemeClr val="tx1">
                  <a:lumMod val="75000"/>
                  <a:lumOff val="25000"/>
                </a:schemeClr>
              </a:solidFill>
            </a:endParaRPr>
          </a:p>
        </p:txBody>
      </p:sp>
      <p:sp>
        <p:nvSpPr>
          <p:cNvPr id="4" name="Rounded Rectangle 3"/>
          <p:cNvSpPr/>
          <p:nvPr/>
        </p:nvSpPr>
        <p:spPr>
          <a:xfrm>
            <a:off x="2057400" y="1302127"/>
            <a:ext cx="1524000" cy="8382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System Architecture</a:t>
            </a:r>
            <a:endParaRPr lang="en-US" dirty="0">
              <a:solidFill>
                <a:schemeClr val="tx1">
                  <a:lumMod val="75000"/>
                  <a:lumOff val="25000"/>
                </a:schemeClr>
              </a:solidFill>
            </a:endParaRPr>
          </a:p>
        </p:txBody>
      </p:sp>
      <p:sp>
        <p:nvSpPr>
          <p:cNvPr id="5" name="Rounded Rectangle 4"/>
          <p:cNvSpPr/>
          <p:nvPr/>
        </p:nvSpPr>
        <p:spPr>
          <a:xfrm>
            <a:off x="3733800" y="1302127"/>
            <a:ext cx="1524000" cy="8382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System Analysis</a:t>
            </a:r>
            <a:endParaRPr lang="en-US" dirty="0">
              <a:solidFill>
                <a:schemeClr val="tx1">
                  <a:lumMod val="75000"/>
                  <a:lumOff val="25000"/>
                </a:schemeClr>
              </a:solidFill>
            </a:endParaRPr>
          </a:p>
        </p:txBody>
      </p:sp>
      <p:sp>
        <p:nvSpPr>
          <p:cNvPr id="6" name="Rounded Rectangle 5"/>
          <p:cNvSpPr/>
          <p:nvPr/>
        </p:nvSpPr>
        <p:spPr>
          <a:xfrm>
            <a:off x="5410200" y="1302127"/>
            <a:ext cx="1600200" cy="838200"/>
          </a:xfrm>
          <a:prstGeom prst="roundRect">
            <a:avLst/>
          </a:prstGeom>
          <a:solidFill>
            <a:srgbClr val="F9F9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Model Development</a:t>
            </a:r>
            <a:endParaRPr lang="en-US" dirty="0">
              <a:solidFill>
                <a:schemeClr val="tx1">
                  <a:lumMod val="75000"/>
                  <a:lumOff val="25000"/>
                </a:schemeClr>
              </a:solidFill>
            </a:endParaRPr>
          </a:p>
        </p:txBody>
      </p:sp>
      <p:sp>
        <p:nvSpPr>
          <p:cNvPr id="7" name="Rounded Rectangle 6"/>
          <p:cNvSpPr/>
          <p:nvPr/>
        </p:nvSpPr>
        <p:spPr>
          <a:xfrm>
            <a:off x="7162800" y="1302127"/>
            <a:ext cx="1600200" cy="8382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Model Execution</a:t>
            </a:r>
            <a:endParaRPr lang="en-US" dirty="0">
              <a:solidFill>
                <a:schemeClr val="tx1">
                  <a:lumMod val="75000"/>
                  <a:lumOff val="25000"/>
                </a:schemeClr>
              </a:solidFill>
            </a:endParaRPr>
          </a:p>
        </p:txBody>
      </p:sp>
      <p:sp>
        <p:nvSpPr>
          <p:cNvPr id="8" name="Rectangle 7"/>
          <p:cNvSpPr/>
          <p:nvPr/>
        </p:nvSpPr>
        <p:spPr>
          <a:xfrm>
            <a:off x="381000" y="2140327"/>
            <a:ext cx="1600200" cy="2554545"/>
          </a:xfrm>
          <a:prstGeom prst="rect">
            <a:avLst/>
          </a:prstGeom>
        </p:spPr>
        <p:txBody>
          <a:bodyPr wrap="square">
            <a:spAutoFit/>
          </a:bodyPr>
          <a:lstStyle/>
          <a:p>
            <a:pPr>
              <a:buFont typeface="Arial" pitchFamily="34" charset="0"/>
              <a:buChar char="•"/>
            </a:pPr>
            <a:r>
              <a:rPr lang="en-US" sz="1600" dirty="0" smtClean="0">
                <a:solidFill>
                  <a:schemeClr val="tx1">
                    <a:lumMod val="75000"/>
                    <a:lumOff val="25000"/>
                  </a:schemeClr>
                </a:solidFill>
              </a:rPr>
              <a:t>Define </a:t>
            </a:r>
            <a:r>
              <a:rPr lang="en-US" sz="1600" dirty="0">
                <a:solidFill>
                  <a:schemeClr val="tx1">
                    <a:lumMod val="75000"/>
                    <a:lumOff val="25000"/>
                  </a:schemeClr>
                </a:solidFill>
              </a:rPr>
              <a:t>u</a:t>
            </a:r>
            <a:r>
              <a:rPr lang="en-US" sz="1600" dirty="0" smtClean="0">
                <a:solidFill>
                  <a:schemeClr val="tx1">
                    <a:lumMod val="75000"/>
                    <a:lumOff val="25000"/>
                  </a:schemeClr>
                </a:solidFill>
              </a:rPr>
              <a:t>nit operations</a:t>
            </a:r>
          </a:p>
          <a:p>
            <a:pPr lvl="0">
              <a:buFont typeface="Arial" pitchFamily="34" charset="0"/>
              <a:buChar char="•"/>
            </a:pPr>
            <a:r>
              <a:rPr lang="en-US" sz="1600" dirty="0" smtClean="0">
                <a:solidFill>
                  <a:schemeClr val="tx1">
                    <a:lumMod val="75000"/>
                    <a:lumOff val="25000"/>
                  </a:schemeClr>
                </a:solidFill>
              </a:rPr>
              <a:t>Develop Use Cases</a:t>
            </a:r>
          </a:p>
          <a:p>
            <a:pPr lvl="0">
              <a:buFont typeface="Arial" pitchFamily="34" charset="0"/>
              <a:buChar char="•"/>
            </a:pPr>
            <a:r>
              <a:rPr lang="en-US" sz="1600" dirty="0" smtClean="0">
                <a:solidFill>
                  <a:schemeClr val="tx1">
                    <a:lumMod val="75000"/>
                    <a:lumOff val="25000"/>
                  </a:schemeClr>
                </a:solidFill>
              </a:rPr>
              <a:t>Develop MOEs</a:t>
            </a:r>
          </a:p>
          <a:p>
            <a:pPr lvl="0">
              <a:buFont typeface="Arial" pitchFamily="34" charset="0"/>
              <a:buChar char="•"/>
            </a:pPr>
            <a:endParaRPr lang="en-US" sz="1600" dirty="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Scenarios for analysis, Unit for Analysis</a:t>
            </a:r>
            <a:endParaRPr lang="en-US" sz="1600" dirty="0">
              <a:solidFill>
                <a:schemeClr val="tx1">
                  <a:lumMod val="75000"/>
                  <a:lumOff val="25000"/>
                </a:schemeClr>
              </a:solidFill>
            </a:endParaRPr>
          </a:p>
        </p:txBody>
      </p:sp>
      <p:sp>
        <p:nvSpPr>
          <p:cNvPr id="9" name="Rectangle 8"/>
          <p:cNvSpPr/>
          <p:nvPr/>
        </p:nvSpPr>
        <p:spPr>
          <a:xfrm>
            <a:off x="1981200" y="2140327"/>
            <a:ext cx="1600200" cy="2800767"/>
          </a:xfrm>
          <a:prstGeom prst="rect">
            <a:avLst/>
          </a:prstGeom>
        </p:spPr>
        <p:txBody>
          <a:bodyPr wrap="square">
            <a:spAutoFit/>
          </a:bodyPr>
          <a:lstStyle/>
          <a:p>
            <a:pPr lvl="0">
              <a:buFont typeface="Arial" pitchFamily="34" charset="0"/>
              <a:buChar char="•"/>
            </a:pPr>
            <a:r>
              <a:rPr lang="en-US" sz="1600" dirty="0" smtClean="0">
                <a:solidFill>
                  <a:schemeClr val="tx1">
                    <a:lumMod val="75000"/>
                    <a:lumOff val="25000"/>
                  </a:schemeClr>
                </a:solidFill>
              </a:rPr>
              <a:t>Define </a:t>
            </a:r>
            <a:r>
              <a:rPr lang="en-US" sz="1600" dirty="0">
                <a:solidFill>
                  <a:schemeClr val="tx1">
                    <a:lumMod val="75000"/>
                    <a:lumOff val="25000"/>
                  </a:schemeClr>
                </a:solidFill>
              </a:rPr>
              <a:t>f</a:t>
            </a:r>
            <a:r>
              <a:rPr lang="en-US" sz="1600" dirty="0" smtClean="0">
                <a:solidFill>
                  <a:schemeClr val="tx1">
                    <a:lumMod val="75000"/>
                    <a:lumOff val="25000"/>
                  </a:schemeClr>
                </a:solidFill>
              </a:rPr>
              <a:t>unctionality</a:t>
            </a:r>
          </a:p>
          <a:p>
            <a:pPr lvl="0">
              <a:buFont typeface="Arial" pitchFamily="34" charset="0"/>
              <a:buChar char="•"/>
            </a:pPr>
            <a:r>
              <a:rPr lang="en-US" sz="1600" dirty="0" smtClean="0">
                <a:solidFill>
                  <a:schemeClr val="tx1">
                    <a:lumMod val="75000"/>
                    <a:lumOff val="25000"/>
                  </a:schemeClr>
                </a:solidFill>
              </a:rPr>
              <a:t>Determine flows </a:t>
            </a:r>
          </a:p>
          <a:p>
            <a:pPr lvl="0">
              <a:buFont typeface="Arial" pitchFamily="34" charset="0"/>
              <a:buChar char="•"/>
            </a:pPr>
            <a:r>
              <a:rPr lang="en-US" sz="1600" dirty="0" smtClean="0">
                <a:solidFill>
                  <a:schemeClr val="tx1">
                    <a:lumMod val="75000"/>
                    <a:lumOff val="25000"/>
                  </a:schemeClr>
                </a:solidFill>
              </a:rPr>
              <a:t>Identify MOPs</a:t>
            </a:r>
            <a:endParaRPr lang="en-US" sz="1600" dirty="0">
              <a:solidFill>
                <a:schemeClr val="tx1">
                  <a:lumMod val="75000"/>
                  <a:lumOff val="25000"/>
                </a:schemeClr>
              </a:solidFill>
            </a:endParaRPr>
          </a:p>
          <a:p>
            <a:pPr lvl="0">
              <a:buFont typeface="Arial" pitchFamily="34" charset="0"/>
              <a:buChar char="•"/>
            </a:pPr>
            <a:endParaRPr lang="en-US" sz="1600" dirty="0" smtClean="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Operational Architectures, Use Cases, MOEs</a:t>
            </a:r>
            <a:endParaRPr lang="en-US" sz="1600" dirty="0">
              <a:solidFill>
                <a:schemeClr val="tx1">
                  <a:lumMod val="75000"/>
                  <a:lumOff val="25000"/>
                </a:schemeClr>
              </a:solidFill>
            </a:endParaRPr>
          </a:p>
        </p:txBody>
      </p:sp>
      <p:sp>
        <p:nvSpPr>
          <p:cNvPr id="10" name="Rectangle 9"/>
          <p:cNvSpPr/>
          <p:nvPr/>
        </p:nvSpPr>
        <p:spPr>
          <a:xfrm>
            <a:off x="3657600" y="2140327"/>
            <a:ext cx="1676400" cy="2062103"/>
          </a:xfrm>
          <a:prstGeom prst="rect">
            <a:avLst/>
          </a:prstGeom>
        </p:spPr>
        <p:txBody>
          <a:bodyPr wrap="square">
            <a:spAutoFit/>
          </a:bodyPr>
          <a:lstStyle/>
          <a:p>
            <a:pPr lvl="0">
              <a:buFont typeface="Arial" pitchFamily="34" charset="0"/>
              <a:buChar char="•"/>
            </a:pPr>
            <a:r>
              <a:rPr lang="en-US" sz="1600" dirty="0" smtClean="0">
                <a:solidFill>
                  <a:schemeClr val="tx1">
                    <a:lumMod val="75000"/>
                    <a:lumOff val="25000"/>
                  </a:schemeClr>
                </a:solidFill>
              </a:rPr>
              <a:t>Gather data Specify analysis Identify data requirements</a:t>
            </a:r>
          </a:p>
          <a:p>
            <a:pPr lvl="0"/>
            <a:endParaRPr lang="en-US" sz="1600" dirty="0">
              <a:solidFill>
                <a:schemeClr val="tx1">
                  <a:lumMod val="75000"/>
                  <a:lumOff val="25000"/>
                </a:schemeClr>
              </a:solidFill>
            </a:endParaRPr>
          </a:p>
          <a:p>
            <a:pPr lvl="0"/>
            <a:endParaRPr lang="en-US" sz="1600" dirty="0" smtClean="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Architectures</a:t>
            </a:r>
            <a:endParaRPr lang="en-US" sz="1600" dirty="0">
              <a:solidFill>
                <a:schemeClr val="tx1">
                  <a:lumMod val="75000"/>
                  <a:lumOff val="25000"/>
                </a:schemeClr>
              </a:solidFill>
            </a:endParaRPr>
          </a:p>
        </p:txBody>
      </p:sp>
      <p:sp>
        <p:nvSpPr>
          <p:cNvPr id="11" name="Rectangle 10"/>
          <p:cNvSpPr/>
          <p:nvPr/>
        </p:nvSpPr>
        <p:spPr>
          <a:xfrm>
            <a:off x="5334000" y="2141339"/>
            <a:ext cx="1676400" cy="2800767"/>
          </a:xfrm>
          <a:prstGeom prst="rect">
            <a:avLst/>
          </a:prstGeom>
        </p:spPr>
        <p:txBody>
          <a:bodyPr wrap="square">
            <a:spAutoFit/>
          </a:bodyPr>
          <a:lstStyle/>
          <a:p>
            <a:pPr lvl="0">
              <a:buFont typeface="Arial" pitchFamily="34" charset="0"/>
              <a:buChar char="•"/>
            </a:pPr>
            <a:r>
              <a:rPr lang="en-US" sz="1600" dirty="0" smtClean="0">
                <a:solidFill>
                  <a:schemeClr val="tx1">
                    <a:lumMod val="75000"/>
                    <a:lumOff val="25000"/>
                  </a:schemeClr>
                </a:solidFill>
              </a:rPr>
              <a:t>Architecture defines SoS </a:t>
            </a:r>
          </a:p>
          <a:p>
            <a:pPr lvl="0">
              <a:buFont typeface="Arial" pitchFamily="34" charset="0"/>
              <a:buChar char="•"/>
            </a:pPr>
            <a:r>
              <a:rPr lang="en-US" sz="1600" dirty="0" smtClean="0">
                <a:solidFill>
                  <a:schemeClr val="tx1">
                    <a:lumMod val="75000"/>
                    <a:lumOff val="25000"/>
                  </a:schemeClr>
                </a:solidFill>
              </a:rPr>
              <a:t>Build simulation</a:t>
            </a:r>
          </a:p>
          <a:p>
            <a:pPr lvl="0"/>
            <a:endParaRPr lang="en-US" sz="1600" dirty="0">
              <a:solidFill>
                <a:schemeClr val="tx1">
                  <a:lumMod val="75000"/>
                  <a:lumOff val="25000"/>
                </a:schemeClr>
              </a:solidFill>
            </a:endParaRPr>
          </a:p>
          <a:p>
            <a:pPr lvl="0"/>
            <a:endParaRPr lang="en-US" sz="1600" dirty="0" smtClean="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Model with data requirements and System Metrics</a:t>
            </a:r>
            <a:endParaRPr lang="en-US" sz="1600" dirty="0">
              <a:solidFill>
                <a:schemeClr val="tx1">
                  <a:lumMod val="75000"/>
                  <a:lumOff val="25000"/>
                </a:schemeClr>
              </a:solidFill>
            </a:endParaRPr>
          </a:p>
        </p:txBody>
      </p:sp>
      <p:sp>
        <p:nvSpPr>
          <p:cNvPr id="12" name="Rectangle 11"/>
          <p:cNvSpPr/>
          <p:nvPr/>
        </p:nvSpPr>
        <p:spPr>
          <a:xfrm>
            <a:off x="7086600" y="2133600"/>
            <a:ext cx="1676400" cy="2800767"/>
          </a:xfrm>
          <a:prstGeom prst="rect">
            <a:avLst/>
          </a:prstGeom>
        </p:spPr>
        <p:txBody>
          <a:bodyPr wrap="square">
            <a:spAutoFit/>
          </a:bodyPr>
          <a:lstStyle/>
          <a:p>
            <a:pPr lvl="0">
              <a:buFont typeface="Arial" pitchFamily="34" charset="0"/>
              <a:buChar char="•"/>
            </a:pPr>
            <a:r>
              <a:rPr lang="en-US" sz="1600" dirty="0" smtClean="0">
                <a:solidFill>
                  <a:schemeClr val="tx1">
                    <a:lumMod val="75000"/>
                    <a:lumOff val="25000"/>
                  </a:schemeClr>
                </a:solidFill>
              </a:rPr>
              <a:t>Execution Use Case</a:t>
            </a:r>
          </a:p>
          <a:p>
            <a:pPr lvl="0">
              <a:buFont typeface="Arial" pitchFamily="34" charset="0"/>
              <a:buChar char="•"/>
            </a:pPr>
            <a:r>
              <a:rPr lang="en-US" sz="1600" dirty="0" smtClean="0">
                <a:solidFill>
                  <a:schemeClr val="tx1">
                    <a:lumMod val="75000"/>
                    <a:lumOff val="25000"/>
                  </a:schemeClr>
                </a:solidFill>
              </a:rPr>
              <a:t>Evaluate data</a:t>
            </a:r>
          </a:p>
          <a:p>
            <a:pPr lvl="0">
              <a:buFont typeface="Arial" pitchFamily="34" charset="0"/>
              <a:buChar char="•"/>
            </a:pPr>
            <a:endParaRPr lang="en-US" sz="1600" dirty="0" smtClean="0">
              <a:solidFill>
                <a:schemeClr val="tx1">
                  <a:lumMod val="75000"/>
                  <a:lumOff val="25000"/>
                </a:schemeClr>
              </a:solidFill>
            </a:endParaRPr>
          </a:p>
          <a:p>
            <a:pPr lvl="0"/>
            <a:endParaRPr lang="en-US" sz="1600" dirty="0">
              <a:solidFill>
                <a:schemeClr val="tx1">
                  <a:lumMod val="75000"/>
                  <a:lumOff val="25000"/>
                </a:schemeClr>
              </a:solidFill>
            </a:endParaRPr>
          </a:p>
          <a:p>
            <a:pPr lvl="0"/>
            <a:endParaRPr lang="en-US" sz="1600" dirty="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Baseline Results, Alternative Configuration Results</a:t>
            </a:r>
            <a:endParaRPr lang="en-US" sz="1600" dirty="0">
              <a:solidFill>
                <a:schemeClr val="tx1">
                  <a:lumMod val="75000"/>
                  <a:lumOff val="25000"/>
                </a:schemeClr>
              </a:solidFill>
            </a:endParaRPr>
          </a:p>
        </p:txBody>
      </p:sp>
      <p:sp>
        <p:nvSpPr>
          <p:cNvPr id="13" name="Right Arrow 12"/>
          <p:cNvSpPr/>
          <p:nvPr/>
        </p:nvSpPr>
        <p:spPr>
          <a:xfrm>
            <a:off x="1905000" y="1530727"/>
            <a:ext cx="3048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4" name="Right Arrow 13"/>
          <p:cNvSpPr/>
          <p:nvPr/>
        </p:nvSpPr>
        <p:spPr>
          <a:xfrm>
            <a:off x="5257800" y="1530727"/>
            <a:ext cx="3048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5" name="Right Arrow 14"/>
          <p:cNvSpPr/>
          <p:nvPr/>
        </p:nvSpPr>
        <p:spPr>
          <a:xfrm>
            <a:off x="3581400" y="1530727"/>
            <a:ext cx="3048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6" name="Right Arrow 15"/>
          <p:cNvSpPr/>
          <p:nvPr/>
        </p:nvSpPr>
        <p:spPr>
          <a:xfrm>
            <a:off x="7010400" y="1530727"/>
            <a:ext cx="3048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TextBox 16"/>
          <p:cNvSpPr txBox="1"/>
          <p:nvPr/>
        </p:nvSpPr>
        <p:spPr>
          <a:xfrm>
            <a:off x="304800" y="6243935"/>
            <a:ext cx="8610600" cy="461665"/>
          </a:xfrm>
          <a:prstGeom prst="rect">
            <a:avLst/>
          </a:prstGeom>
          <a:noFill/>
        </p:spPr>
        <p:txBody>
          <a:bodyPr wrap="square" rtlCol="0">
            <a:spAutoFit/>
          </a:bodyPr>
          <a:lstStyle/>
          <a:p>
            <a:r>
              <a:rPr lang="en-US" sz="1200" dirty="0" smtClean="0">
                <a:solidFill>
                  <a:schemeClr val="tx1">
                    <a:lumMod val="75000"/>
                    <a:lumOff val="25000"/>
                  </a:schemeClr>
                </a:solidFill>
              </a:rPr>
              <a:t>* Tailored version of the </a:t>
            </a:r>
            <a:r>
              <a:rPr lang="en-US" sz="1200" dirty="0" err="1" smtClean="0">
                <a:solidFill>
                  <a:schemeClr val="tx1">
                    <a:lumMod val="75000"/>
                    <a:lumOff val="25000"/>
                  </a:schemeClr>
                </a:solidFill>
              </a:rPr>
              <a:t>DoD</a:t>
            </a:r>
            <a:r>
              <a:rPr lang="en-US" sz="1200" dirty="0" smtClean="0">
                <a:solidFill>
                  <a:schemeClr val="tx1">
                    <a:lumMod val="75000"/>
                    <a:lumOff val="25000"/>
                  </a:schemeClr>
                </a:solidFill>
              </a:rPr>
              <a:t> SE “V” and the current process being implemented within the PEO CS&amp;CSS Product Manager Contingency Basing Infrastructure</a:t>
            </a:r>
            <a:endParaRPr lang="en-US" sz="1200" dirty="0">
              <a:solidFill>
                <a:schemeClr val="tx1">
                  <a:lumMod val="75000"/>
                  <a:lumOff val="25000"/>
                </a:schemeClr>
              </a:solidFill>
            </a:endParaRPr>
          </a:p>
        </p:txBody>
      </p:sp>
      <p:sp>
        <p:nvSpPr>
          <p:cNvPr id="18" name="Slide Number Placeholder 17"/>
          <p:cNvSpPr>
            <a:spLocks noGrp="1"/>
          </p:cNvSpPr>
          <p:nvPr>
            <p:ph type="sldNum" sz="quarter" idx="12"/>
          </p:nvPr>
        </p:nvSpPr>
        <p:spPr/>
        <p:txBody>
          <a:bodyPr/>
          <a:lstStyle/>
          <a:p>
            <a:fld id="{28EE73C1-7227-44DB-AB28-C6DAA6105BE9}" type="slidenum">
              <a:rPr lang="en-US" smtClean="0">
                <a:solidFill>
                  <a:schemeClr val="tx1">
                    <a:lumMod val="75000"/>
                    <a:lumOff val="25000"/>
                  </a:schemeClr>
                </a:solidFill>
              </a:rPr>
              <a:pPr/>
              <a:t>11</a:t>
            </a:fld>
            <a:endParaRPr lang="en-US">
              <a:solidFill>
                <a:schemeClr val="tx1">
                  <a:lumMod val="75000"/>
                  <a:lumOff val="2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STAKEHOLDERS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FUNCTIONAL </a:t>
            </a:r>
            <a:r>
              <a:rPr lang="en-US" sz="4400" dirty="0" smtClean="0"/>
              <a:t>DECOMPOSITION</a:t>
            </a:r>
            <a:endParaRPr lang="en-US" sz="4400" dirty="0"/>
          </a:p>
        </p:txBody>
      </p:sp>
      <p:sp>
        <p:nvSpPr>
          <p:cNvPr id="5" name="Slide Number Placeholder 4"/>
          <p:cNvSpPr>
            <a:spLocks noGrp="1"/>
          </p:cNvSpPr>
          <p:nvPr>
            <p:ph type="sldNum" sz="quarter" idx="12"/>
          </p:nvPr>
        </p:nvSpPr>
        <p:spPr/>
        <p:txBody>
          <a:bodyPr/>
          <a:lstStyle/>
          <a:p>
            <a:fld id="{28EE73C1-7227-44DB-AB28-C6DAA6105BE9}" type="slidenum">
              <a:rPr lang="en-US" smtClean="0"/>
              <a:pPr/>
              <a:t>13</a:t>
            </a:fld>
            <a:endParaRPr lang="en-US"/>
          </a:p>
        </p:txBody>
      </p:sp>
      <p:pic>
        <p:nvPicPr>
          <p:cNvPr id="4" name="Picture 3"/>
          <p:cNvPicPr/>
          <p:nvPr/>
        </p:nvPicPr>
        <p:blipFill>
          <a:blip r:embed="rId3" cstate="print">
            <a:extLst>
              <a:ext uri="{28A0092B-C50C-407E-A947-70E740481C1C}">
                <a14:useLocalDpi xmlns:a14="http://schemas.microsoft.com/office/drawing/2010/main" xmlns="" val="0"/>
              </a:ext>
            </a:extLst>
          </a:blip>
          <a:stretch>
            <a:fillRect/>
          </a:stretch>
        </p:blipFill>
        <p:spPr>
          <a:xfrm>
            <a:off x="1219200" y="1905000"/>
            <a:ext cx="7086599" cy="3962400"/>
          </a:xfrm>
          <a:prstGeom prst="rect">
            <a:avLst/>
          </a:prstGeom>
          <a:ln>
            <a:solidFill>
              <a:schemeClr val="accent1"/>
            </a:solidFill>
          </a:ln>
        </p:spPr>
      </p:pic>
    </p:spTree>
    <p:extLst>
      <p:ext uri="{BB962C8B-B14F-4D97-AF65-F5344CB8AC3E}">
        <p14:creationId xmlns:p14="http://schemas.microsoft.com/office/powerpoint/2010/main" xmlns="" val="1407118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PHYSICAL DECOMPOSITION</a:t>
            </a:r>
          </a:p>
        </p:txBody>
      </p:sp>
      <p:sp>
        <p:nvSpPr>
          <p:cNvPr id="4" name="Slide Number Placeholder 3"/>
          <p:cNvSpPr>
            <a:spLocks noGrp="1"/>
          </p:cNvSpPr>
          <p:nvPr>
            <p:ph type="sldNum" sz="quarter" idx="12"/>
          </p:nvPr>
        </p:nvSpPr>
        <p:spPr/>
        <p:txBody>
          <a:bodyPr/>
          <a:lstStyle/>
          <a:p>
            <a:fld id="{28EE73C1-7227-44DB-AB28-C6DAA6105BE9}" type="slidenum">
              <a:rPr lang="en-US" smtClean="0"/>
              <a:pPr/>
              <a:t>14</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tretch>
            <a:fillRect/>
          </a:stretch>
        </p:blipFill>
        <p:spPr>
          <a:xfrm>
            <a:off x="1066800" y="2376487"/>
            <a:ext cx="7010400" cy="3338513"/>
          </a:xfrm>
          <a:prstGeom prst="rect">
            <a:avLst/>
          </a:prstGeom>
          <a:ln>
            <a:solidFill>
              <a:schemeClr val="accent1"/>
            </a:solidFill>
          </a:ln>
        </p:spPr>
      </p:pic>
    </p:spTree>
    <p:extLst>
      <p:ext uri="{BB962C8B-B14F-4D97-AF65-F5344CB8AC3E}">
        <p14:creationId xmlns:p14="http://schemas.microsoft.com/office/powerpoint/2010/main" xmlns="" val="3477508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SYSTEMS ANALYSIS</a:t>
            </a:r>
          </a:p>
        </p:txBody>
      </p:sp>
      <p:sp>
        <p:nvSpPr>
          <p:cNvPr id="3" name="Content Placeholder 2"/>
          <p:cNvSpPr>
            <a:spLocks noGrp="1"/>
          </p:cNvSpPr>
          <p:nvPr>
            <p:ph idx="1"/>
          </p:nvPr>
        </p:nvSpPr>
        <p:spPr>
          <a:xfrm>
            <a:off x="457200" y="1676400"/>
            <a:ext cx="8229600" cy="4724400"/>
          </a:xfrm>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DEVELOPMENT</a:t>
            </a:r>
          </a:p>
        </p:txBody>
      </p:sp>
      <p:sp>
        <p:nvSpPr>
          <p:cNvPr id="3" name="Content Placeholder 2"/>
          <p:cNvSpPr>
            <a:spLocks noGrp="1"/>
          </p:cNvSpPr>
          <p:nvPr>
            <p:ph idx="1"/>
          </p:nvPr>
        </p:nvSpPr>
        <p:spPr>
          <a:xfrm>
            <a:off x="381000" y="1752600"/>
            <a:ext cx="8382000" cy="4312921"/>
          </a:xfrm>
        </p:spPr>
        <p:txBody>
          <a:bodyPr>
            <a:normAutofit/>
          </a:bodyPr>
          <a:lstStyle/>
          <a:p>
            <a:r>
              <a:rPr lang="en-US" dirty="0"/>
              <a:t>ANALYSIS TOOLS</a:t>
            </a:r>
          </a:p>
          <a:p>
            <a:endParaRPr lang="en-US" dirty="0"/>
          </a:p>
        </p:txBody>
      </p:sp>
      <p:sp>
        <p:nvSpPr>
          <p:cNvPr id="4" name="TextBox 3"/>
          <p:cNvSpPr txBox="1"/>
          <p:nvPr/>
        </p:nvSpPr>
        <p:spPr>
          <a:xfrm>
            <a:off x="457200" y="6229290"/>
            <a:ext cx="8305800" cy="400110"/>
          </a:xfrm>
          <a:prstGeom prst="rect">
            <a:avLst/>
          </a:prstGeom>
          <a:noFill/>
        </p:spPr>
        <p:txBody>
          <a:bodyPr wrap="square" rtlCol="0">
            <a:spAutoFit/>
          </a:bodyPr>
          <a:lstStyle/>
          <a:p>
            <a:pPr>
              <a:defRPr sz="1000"/>
            </a:pPr>
            <a:r>
              <a:rPr lang="en-US" dirty="0" smtClean="0"/>
              <a:t>1. </a:t>
            </a:r>
            <a:r>
              <a:rPr lang="en-US" dirty="0" smtClean="0">
                <a:solidFill>
                  <a:srgbClr val="000000"/>
                </a:solidFill>
                <a:latin typeface="Arial"/>
                <a:cs typeface="Arial"/>
              </a:rPr>
              <a:t>Sanchez, S. M.  2011.  </a:t>
            </a:r>
            <a:r>
              <a:rPr lang="en-US" dirty="0" err="1" smtClean="0">
                <a:solidFill>
                  <a:srgbClr val="000000"/>
                </a:solidFill>
                <a:latin typeface="Arial"/>
                <a:cs typeface="Arial"/>
              </a:rPr>
              <a:t>NOLHdesigns</a:t>
            </a:r>
            <a:r>
              <a:rPr lang="en-US" dirty="0" smtClean="0">
                <a:solidFill>
                  <a:srgbClr val="000000"/>
                </a:solidFill>
                <a:latin typeface="Arial"/>
                <a:cs typeface="Arial"/>
              </a:rPr>
              <a:t> spreadsheet.  Available online via http://harvest.nps.edu/  </a:t>
            </a:r>
          </a:p>
          <a:p>
            <a:pPr>
              <a:defRPr sz="1000"/>
            </a:pPr>
            <a:r>
              <a:rPr lang="en-US" dirty="0" smtClean="0">
                <a:solidFill>
                  <a:srgbClr val="000000"/>
                </a:solidFill>
                <a:latin typeface="Arial"/>
                <a:cs typeface="Arial"/>
              </a:rPr>
              <a:t>     [accessed 02/18/2013]</a:t>
            </a:r>
            <a:endParaRPr lang="en-US" dirty="0"/>
          </a:p>
        </p:txBody>
      </p:sp>
      <p:sp>
        <p:nvSpPr>
          <p:cNvPr id="5" name="Slide Number Placeholder 4"/>
          <p:cNvSpPr>
            <a:spLocks noGrp="1"/>
          </p:cNvSpPr>
          <p:nvPr>
            <p:ph type="sldNum" sz="quarter" idx="12"/>
          </p:nvPr>
        </p:nvSpPr>
        <p:spPr/>
        <p:txBody>
          <a:bodyPr/>
          <a:lstStyle/>
          <a:p>
            <a:fld id="{28EE73C1-7227-44DB-AB28-C6DAA6105BE9}"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DEVELOPMENT</a:t>
            </a:r>
          </a:p>
        </p:txBody>
      </p:sp>
      <p:sp>
        <p:nvSpPr>
          <p:cNvPr id="3" name="Content Placeholder 2"/>
          <p:cNvSpPr>
            <a:spLocks noGrp="1"/>
          </p:cNvSpPr>
          <p:nvPr>
            <p:ph idx="1"/>
          </p:nvPr>
        </p:nvSpPr>
        <p:spPr/>
        <p:txBody>
          <a:bodyPr/>
          <a:lstStyle/>
          <a:p>
            <a:r>
              <a:rPr lang="en-US" dirty="0"/>
              <a:t>SIMULATIONS</a:t>
            </a:r>
          </a:p>
        </p:txBody>
      </p:sp>
      <p:sp>
        <p:nvSpPr>
          <p:cNvPr id="4" name="Slide Number Placeholder 3"/>
          <p:cNvSpPr>
            <a:spLocks noGrp="1"/>
          </p:cNvSpPr>
          <p:nvPr>
            <p:ph type="sldNum" sz="quarter" idx="12"/>
          </p:nvPr>
        </p:nvSpPr>
        <p:spPr/>
        <p:txBody>
          <a:bodyPr/>
          <a:lstStyle/>
          <a:p>
            <a:fld id="{28EE73C1-7227-44DB-AB28-C6DAA6105BE9}" type="slidenum">
              <a:rPr lang="en-US" smtClean="0"/>
              <a:pPr/>
              <a:t>17</a:t>
            </a:fld>
            <a:endParaRPr lang="en-US"/>
          </a:p>
        </p:txBody>
      </p:sp>
    </p:spTree>
    <p:extLst>
      <p:ext uri="{BB962C8B-B14F-4D97-AF65-F5344CB8AC3E}">
        <p14:creationId xmlns:p14="http://schemas.microsoft.com/office/powerpoint/2010/main" xmlns="" val="425332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 Baseline Mission </a:t>
            </a:r>
            <a:r>
              <a:rPr lang="en-US" sz="4400" dirty="0"/>
              <a:t>Scenario</a:t>
            </a:r>
          </a:p>
        </p:txBody>
      </p:sp>
      <p:sp>
        <p:nvSpPr>
          <p:cNvPr id="4" name="Rectangle 3"/>
          <p:cNvSpPr/>
          <p:nvPr/>
        </p:nvSpPr>
        <p:spPr>
          <a:xfrm>
            <a:off x="381001" y="1676400"/>
            <a:ext cx="8305800" cy="4985980"/>
          </a:xfrm>
          <a:prstGeom prst="rect">
            <a:avLst/>
          </a:prstGeom>
        </p:spPr>
        <p:txBody>
          <a:bodyPr wrap="square">
            <a:spAutoFit/>
          </a:bodyPr>
          <a:lstStyle/>
          <a:p>
            <a:r>
              <a:rPr lang="en-US" sz="2000" dirty="0">
                <a:solidFill>
                  <a:schemeClr val="tx1">
                    <a:lumMod val="75000"/>
                    <a:lumOff val="25000"/>
                  </a:schemeClr>
                </a:solidFill>
              </a:rPr>
              <a:t>BLUE Force is a </a:t>
            </a:r>
            <a:r>
              <a:rPr lang="en-US" sz="2000" dirty="0" smtClean="0">
                <a:solidFill>
                  <a:schemeClr val="tx1">
                    <a:lumMod val="75000"/>
                    <a:lumOff val="25000"/>
                  </a:schemeClr>
                </a:solidFill>
              </a:rPr>
              <a:t>balanced company </a:t>
            </a:r>
            <a:r>
              <a:rPr lang="en-US" sz="2000" dirty="0">
                <a:solidFill>
                  <a:schemeClr val="tx1">
                    <a:lumMod val="75000"/>
                    <a:lumOff val="25000"/>
                  </a:schemeClr>
                </a:solidFill>
              </a:rPr>
              <a:t>team </a:t>
            </a:r>
            <a:r>
              <a:rPr lang="en-US" sz="2000" dirty="0" smtClean="0">
                <a:solidFill>
                  <a:schemeClr val="tx1">
                    <a:lumMod val="75000"/>
                    <a:lumOff val="25000"/>
                  </a:schemeClr>
                </a:solidFill>
              </a:rPr>
              <a:t>(1 </a:t>
            </a:r>
            <a:r>
              <a:rPr lang="en-US" sz="2000" dirty="0" err="1" smtClean="0">
                <a:solidFill>
                  <a:schemeClr val="tx1">
                    <a:lumMod val="75000"/>
                    <a:lumOff val="25000"/>
                  </a:schemeClr>
                </a:solidFill>
              </a:rPr>
              <a:t>mech</a:t>
            </a:r>
            <a:r>
              <a:rPr lang="en-US" sz="2000" dirty="0" smtClean="0">
                <a:solidFill>
                  <a:schemeClr val="tx1">
                    <a:lumMod val="75000"/>
                    <a:lumOff val="25000"/>
                  </a:schemeClr>
                </a:solidFill>
              </a:rPr>
              <a:t> platoon, </a:t>
            </a:r>
            <a:r>
              <a:rPr lang="en-US" sz="2000" dirty="0">
                <a:solidFill>
                  <a:schemeClr val="tx1">
                    <a:lumMod val="75000"/>
                    <a:lumOff val="25000"/>
                  </a:schemeClr>
                </a:solidFill>
              </a:rPr>
              <a:t>1</a:t>
            </a:r>
            <a:r>
              <a:rPr lang="en-US" sz="2000" dirty="0" smtClean="0">
                <a:solidFill>
                  <a:schemeClr val="tx1">
                    <a:lumMod val="75000"/>
                    <a:lumOff val="25000"/>
                  </a:schemeClr>
                </a:solidFill>
              </a:rPr>
              <a:t> tank platoon) </a:t>
            </a:r>
            <a:r>
              <a:rPr lang="en-US" sz="2000" dirty="0">
                <a:solidFill>
                  <a:schemeClr val="tx1">
                    <a:lumMod val="75000"/>
                    <a:lumOff val="25000"/>
                  </a:schemeClr>
                </a:solidFill>
              </a:rPr>
              <a:t>of a Combined Arms Battalion which attacks along a major highway 30 km south to take Objective 1 as prerequisite for the future attack of the Battalion against Objective HAWK. </a:t>
            </a:r>
            <a:endParaRPr lang="en-US" sz="2000" dirty="0" smtClean="0">
              <a:solidFill>
                <a:schemeClr val="tx1">
                  <a:lumMod val="75000"/>
                  <a:lumOff val="25000"/>
                </a:schemeClr>
              </a:solidFill>
            </a:endParaRPr>
          </a:p>
          <a:p>
            <a:endParaRPr lang="en-US" sz="2000" dirty="0">
              <a:solidFill>
                <a:schemeClr val="tx1">
                  <a:lumMod val="75000"/>
                  <a:lumOff val="25000"/>
                </a:schemeClr>
              </a:solidFill>
            </a:endParaRPr>
          </a:p>
          <a:p>
            <a:r>
              <a:rPr lang="en-US" sz="2000" dirty="0">
                <a:solidFill>
                  <a:schemeClr val="tx1">
                    <a:lumMod val="75000"/>
                    <a:lumOff val="25000"/>
                  </a:schemeClr>
                </a:solidFill>
              </a:rPr>
              <a:t>The company is the major effort with priority indirect fire support and is the main focus of the Battalion UAV reconnaissance effort.   Apache attack helicopters will provide close air support and additional reconnaissance capabilities. </a:t>
            </a:r>
            <a:endParaRPr lang="en-US" sz="2000" dirty="0" smtClean="0">
              <a:solidFill>
                <a:schemeClr val="tx1">
                  <a:lumMod val="75000"/>
                  <a:lumOff val="25000"/>
                </a:schemeClr>
              </a:solidFill>
            </a:endParaRPr>
          </a:p>
          <a:p>
            <a:endParaRPr lang="en-US" sz="2000" dirty="0">
              <a:solidFill>
                <a:schemeClr val="tx1">
                  <a:lumMod val="75000"/>
                  <a:lumOff val="25000"/>
                </a:schemeClr>
              </a:solidFill>
            </a:endParaRPr>
          </a:p>
          <a:p>
            <a:r>
              <a:rPr lang="en-US" sz="2000" dirty="0">
                <a:solidFill>
                  <a:schemeClr val="tx1">
                    <a:lumMod val="75000"/>
                    <a:lumOff val="25000"/>
                  </a:schemeClr>
                </a:solidFill>
              </a:rPr>
              <a:t>The Battalion Commander's intent for the company team is to maintain as much offensive momentum as possible to keep the enemy off balance but also to destroy detected enemy in the area of operations. After reaching Objective 1 the company team will secure the objective until follow-on forces attack over own positions to Objective HAWK.  </a:t>
            </a:r>
          </a:p>
          <a:p>
            <a:r>
              <a:rPr lang="en-US" sz="2000" b="1" dirty="0">
                <a:solidFill>
                  <a:schemeClr val="tx1">
                    <a:lumMod val="75000"/>
                    <a:lumOff val="25000"/>
                  </a:schemeClr>
                </a:solidFill>
              </a:rPr>
              <a:t> </a:t>
            </a:r>
            <a:endParaRPr lang="en-US" sz="2000" dirty="0">
              <a:solidFill>
                <a:schemeClr val="tx1">
                  <a:lumMod val="75000"/>
                  <a:lumOff val="25000"/>
                </a:schemeClr>
              </a:solidFill>
            </a:endParaRPr>
          </a:p>
        </p:txBody>
      </p:sp>
      <p:sp>
        <p:nvSpPr>
          <p:cNvPr id="5" name="Slide Number Placeholder 4"/>
          <p:cNvSpPr>
            <a:spLocks noGrp="1"/>
          </p:cNvSpPr>
          <p:nvPr>
            <p:ph type="sldNum" sz="quarter" idx="12"/>
          </p:nvPr>
        </p:nvSpPr>
        <p:spPr/>
        <p:txBody>
          <a:bodyPr/>
          <a:lstStyle/>
          <a:p>
            <a:fld id="{28EE73C1-7227-44DB-AB28-C6DAA6105BE9}" type="slidenum">
              <a:rPr lang="en-US" smtClean="0"/>
              <a:pPr/>
              <a:t>18</a:t>
            </a:fld>
            <a:endParaRPr lang="en-US"/>
          </a:p>
        </p:txBody>
      </p:sp>
    </p:spTree>
    <p:extLst>
      <p:ext uri="{BB962C8B-B14F-4D97-AF65-F5344CB8AC3E}">
        <p14:creationId xmlns:p14="http://schemas.microsoft.com/office/powerpoint/2010/main" xmlns="" val="358428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OV-1</a:t>
            </a:r>
            <a:endParaRPr lang="en-US" sz="5400"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19</a:t>
            </a:fld>
            <a:endParaRPr lang="en-US"/>
          </a:p>
        </p:txBody>
      </p:sp>
      <p:grpSp>
        <p:nvGrpSpPr>
          <p:cNvPr id="5" name="Group 4"/>
          <p:cNvGrpSpPr/>
          <p:nvPr/>
        </p:nvGrpSpPr>
        <p:grpSpPr>
          <a:xfrm>
            <a:off x="1295400" y="1600200"/>
            <a:ext cx="6781800" cy="4736466"/>
            <a:chOff x="1066800" y="1576567"/>
            <a:chExt cx="7010400" cy="4836299"/>
          </a:xfrm>
        </p:grpSpPr>
        <p:grpSp>
          <p:nvGrpSpPr>
            <p:cNvPr id="6" name="Group 13"/>
            <p:cNvGrpSpPr/>
            <p:nvPr/>
          </p:nvGrpSpPr>
          <p:grpSpPr>
            <a:xfrm>
              <a:off x="1066800" y="1576567"/>
              <a:ext cx="7010400" cy="4836299"/>
              <a:chOff x="1066800" y="1576567"/>
              <a:chExt cx="7010400" cy="4836299"/>
            </a:xfrm>
          </p:grpSpPr>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66800" y="1576567"/>
                <a:ext cx="7010400" cy="4836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2940204" y="2133600"/>
                <a:ext cx="990600" cy="5334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700212" y="2926864"/>
                <a:ext cx="576388" cy="273536"/>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731476" y="3425092"/>
                <a:ext cx="838200" cy="4572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580937" y="3076536"/>
                <a:ext cx="609600" cy="300096"/>
              </a:xfrm>
              <a:prstGeom prst="rect">
                <a:avLst/>
              </a:prstGeom>
              <a:noFill/>
              <a:ln w="22225">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65596" y="3352800"/>
                <a:ext cx="197004" cy="3048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562600" y="3429000"/>
                <a:ext cx="152400" cy="3048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709042" y="3252768"/>
                <a:ext cx="197004" cy="3048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781800" y="2326452"/>
                <a:ext cx="457200" cy="3048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976832" y="4620918"/>
                <a:ext cx="509568" cy="39589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Rectangle 6"/>
            <p:cNvSpPr/>
            <p:nvPr/>
          </p:nvSpPr>
          <p:spPr>
            <a:xfrm>
              <a:off x="3581400" y="4191000"/>
              <a:ext cx="381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26489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99032"/>
          </a:xfrm>
        </p:spPr>
        <p:txBody>
          <a:bodyPr>
            <a:normAutofit/>
          </a:bodyPr>
          <a:lstStyle/>
          <a:p>
            <a:r>
              <a:rPr lang="en-US" sz="4400" dirty="0" smtClean="0"/>
              <a:t>AGENDA</a:t>
            </a:r>
            <a:endParaRPr lang="en-US" sz="4400" dirty="0"/>
          </a:p>
        </p:txBody>
      </p:sp>
      <p:sp>
        <p:nvSpPr>
          <p:cNvPr id="3" name="Content Placeholder 2"/>
          <p:cNvSpPr>
            <a:spLocks noGrp="1"/>
          </p:cNvSpPr>
          <p:nvPr>
            <p:ph idx="1"/>
          </p:nvPr>
        </p:nvSpPr>
        <p:spPr>
          <a:xfrm>
            <a:off x="533400" y="1676400"/>
            <a:ext cx="10972800" cy="4876800"/>
          </a:xfrm>
        </p:spPr>
        <p:txBody>
          <a:bodyPr numCol="2">
            <a:noAutofit/>
          </a:bodyPr>
          <a:lstStyle/>
          <a:p>
            <a:r>
              <a:rPr lang="en-US" dirty="0" smtClean="0"/>
              <a:t>Introduction </a:t>
            </a:r>
            <a:r>
              <a:rPr lang="en-US" dirty="0" smtClean="0">
                <a:solidFill>
                  <a:srgbClr val="FF0000"/>
                </a:solidFill>
              </a:rPr>
              <a:t>– Bill  - 8 min</a:t>
            </a:r>
            <a:endParaRPr lang="en-US" dirty="0">
              <a:solidFill>
                <a:srgbClr val="FF0000"/>
              </a:solidFill>
            </a:endParaRPr>
          </a:p>
          <a:p>
            <a:r>
              <a:rPr lang="en-US" dirty="0" smtClean="0"/>
              <a:t>MBSE methodology </a:t>
            </a:r>
            <a:r>
              <a:rPr lang="en-US" dirty="0" smtClean="0">
                <a:solidFill>
                  <a:srgbClr val="FF0000"/>
                </a:solidFill>
              </a:rPr>
              <a:t>– Donna - 7 min</a:t>
            </a:r>
            <a:endParaRPr lang="en-US" dirty="0">
              <a:solidFill>
                <a:srgbClr val="FF0000"/>
              </a:solidFill>
            </a:endParaRPr>
          </a:p>
          <a:p>
            <a:r>
              <a:rPr lang="en-US" dirty="0" smtClean="0"/>
              <a:t>Systems architecture </a:t>
            </a:r>
            <a:r>
              <a:rPr lang="en-US" dirty="0" smtClean="0">
                <a:solidFill>
                  <a:srgbClr val="FF0000"/>
                </a:solidFill>
              </a:rPr>
              <a:t>– Dan - 7 min</a:t>
            </a:r>
            <a:endParaRPr lang="en-US" dirty="0">
              <a:solidFill>
                <a:srgbClr val="FF0000"/>
              </a:solidFill>
            </a:endParaRPr>
          </a:p>
          <a:p>
            <a:r>
              <a:rPr lang="en-US" dirty="0" smtClean="0"/>
              <a:t>Model development </a:t>
            </a:r>
            <a:r>
              <a:rPr lang="en-US" dirty="0">
                <a:solidFill>
                  <a:srgbClr val="FF0000"/>
                </a:solidFill>
              </a:rPr>
              <a:t>– </a:t>
            </a:r>
            <a:r>
              <a:rPr lang="en-US" dirty="0" smtClean="0">
                <a:solidFill>
                  <a:srgbClr val="FF0000"/>
                </a:solidFill>
              </a:rPr>
              <a:t>Joe - 7 min</a:t>
            </a:r>
          </a:p>
          <a:p>
            <a:r>
              <a:rPr lang="en-US" dirty="0" smtClean="0"/>
              <a:t>Model Execution </a:t>
            </a:r>
            <a:r>
              <a:rPr lang="en-US" dirty="0" smtClean="0">
                <a:solidFill>
                  <a:srgbClr val="FF0000"/>
                </a:solidFill>
              </a:rPr>
              <a:t>– David - 7 min  </a:t>
            </a:r>
            <a:endParaRPr lang="en-US" dirty="0">
              <a:solidFill>
                <a:srgbClr val="FF0000"/>
              </a:solidFill>
            </a:endParaRPr>
          </a:p>
          <a:p>
            <a:r>
              <a:rPr lang="en-US" dirty="0" smtClean="0"/>
              <a:t>Results </a:t>
            </a:r>
            <a:r>
              <a:rPr lang="en-US" dirty="0">
                <a:solidFill>
                  <a:srgbClr val="FF0000"/>
                </a:solidFill>
              </a:rPr>
              <a:t>– </a:t>
            </a:r>
            <a:r>
              <a:rPr lang="en-US" dirty="0" smtClean="0">
                <a:solidFill>
                  <a:srgbClr val="FF0000"/>
                </a:solidFill>
              </a:rPr>
              <a:t>Christy - 12 min</a:t>
            </a:r>
          </a:p>
          <a:p>
            <a:r>
              <a:rPr lang="en-US" dirty="0" smtClean="0"/>
              <a:t>Conclusions </a:t>
            </a:r>
            <a:r>
              <a:rPr lang="en-US" dirty="0" smtClean="0">
                <a:solidFill>
                  <a:srgbClr val="FF0000"/>
                </a:solidFill>
              </a:rPr>
              <a:t>– Steve - 12 Min</a:t>
            </a:r>
            <a:endParaRPr lang="en-US" b="1" dirty="0" smtClean="0">
              <a:solidFill>
                <a:srgbClr val="FF0000"/>
              </a:solidFill>
            </a:endParaRPr>
          </a:p>
          <a:p>
            <a:endParaRPr lang="en-US" sz="1600" dirty="0" smtClean="0"/>
          </a:p>
        </p:txBody>
      </p:sp>
      <p:sp>
        <p:nvSpPr>
          <p:cNvPr id="4" name="Slide Number Placeholder 3"/>
          <p:cNvSpPr>
            <a:spLocks noGrp="1"/>
          </p:cNvSpPr>
          <p:nvPr>
            <p:ph type="sldNum" sz="quarter" idx="12"/>
          </p:nvPr>
        </p:nvSpPr>
        <p:spPr/>
        <p:txBody>
          <a:bodyPr/>
          <a:lstStyle/>
          <a:p>
            <a:fld id="{28EE73C1-7227-44DB-AB28-C6DAA6105BE9}"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sicWorkflow1.png"/>
          <p:cNvPicPr/>
          <p:nvPr/>
        </p:nvPicPr>
        <p:blipFill>
          <a:blip r:embed="rId2" cstate="print">
            <a:lum bright="21000" contrast="-30000"/>
            <a:extLst>
              <a:ext uri="{28A0092B-C50C-407E-A947-70E740481C1C}">
                <a14:useLocalDpi xmlns:a14="http://schemas.microsoft.com/office/drawing/2010/main" xmlns="" val="0"/>
              </a:ext>
            </a:extLst>
          </a:blip>
          <a:stretch>
            <a:fillRect/>
          </a:stretch>
        </p:blipFill>
        <p:spPr>
          <a:xfrm>
            <a:off x="3886200" y="2819400"/>
            <a:ext cx="3810000" cy="1600200"/>
          </a:xfrm>
          <a:prstGeom prst="rect">
            <a:avLst/>
          </a:prstGeom>
        </p:spPr>
      </p:pic>
      <p:sp>
        <p:nvSpPr>
          <p:cNvPr id="2" name="Title 1"/>
          <p:cNvSpPr>
            <a:spLocks noGrp="1"/>
          </p:cNvSpPr>
          <p:nvPr>
            <p:ph type="title"/>
          </p:nvPr>
        </p:nvSpPr>
        <p:spPr/>
        <p:txBody>
          <a:bodyPr>
            <a:normAutofit/>
          </a:bodyPr>
          <a:lstStyle/>
          <a:p>
            <a:r>
              <a:rPr lang="en-US" dirty="0"/>
              <a:t>MODEL </a:t>
            </a:r>
            <a:r>
              <a:rPr lang="en-US" dirty="0" smtClean="0"/>
              <a:t>EXECUTION</a:t>
            </a:r>
            <a:endParaRPr lang="en-US" dirty="0"/>
          </a:p>
        </p:txBody>
      </p:sp>
      <p:sp>
        <p:nvSpPr>
          <p:cNvPr id="3" name="Content Placeholder 2"/>
          <p:cNvSpPr>
            <a:spLocks noGrp="1"/>
          </p:cNvSpPr>
          <p:nvPr>
            <p:ph idx="1"/>
          </p:nvPr>
        </p:nvSpPr>
        <p:spPr/>
        <p:txBody>
          <a:bodyPr/>
          <a:lstStyle/>
          <a:p>
            <a:r>
              <a:rPr lang="en-US" dirty="0" smtClean="0"/>
              <a:t>Map Aware Non-uniform Automata (MANA)</a:t>
            </a:r>
          </a:p>
          <a:p>
            <a:pPr lvl="1"/>
            <a:r>
              <a:rPr lang="en-US" dirty="0" smtClean="0"/>
              <a:t>Agent-based simulation</a:t>
            </a:r>
          </a:p>
          <a:p>
            <a:pPr lvl="2"/>
            <a:r>
              <a:rPr lang="en-US" dirty="0" smtClean="0"/>
              <a:t>Squads</a:t>
            </a:r>
          </a:p>
          <a:p>
            <a:pPr lvl="2"/>
            <a:r>
              <a:rPr lang="en-US" dirty="0" smtClean="0"/>
              <a:t>Agents</a:t>
            </a:r>
          </a:p>
          <a:p>
            <a:pPr lvl="2">
              <a:buNone/>
            </a:pPr>
            <a:endParaRPr lang="en-US" dirty="0" smtClean="0"/>
          </a:p>
          <a:p>
            <a:r>
              <a:rPr lang="en-US" dirty="0" smtClean="0"/>
              <a:t>NOLH Baseline simulation</a:t>
            </a:r>
          </a:p>
          <a:p>
            <a:pPr lvl="1"/>
            <a:r>
              <a:rPr lang="en-US" dirty="0" smtClean="0"/>
              <a:t>66 configurations</a:t>
            </a:r>
          </a:p>
          <a:p>
            <a:pPr lvl="1"/>
            <a:r>
              <a:rPr lang="en-US" dirty="0" smtClean="0"/>
              <a:t>35 replications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20</a:t>
            </a:fld>
            <a:endParaRPr lang="en-US"/>
          </a:p>
        </p:txBody>
      </p:sp>
      <p:sp>
        <p:nvSpPr>
          <p:cNvPr id="8" name="Rounded Rectangle 7"/>
          <p:cNvSpPr/>
          <p:nvPr/>
        </p:nvSpPr>
        <p:spPr>
          <a:xfrm>
            <a:off x="4572000" y="2971800"/>
            <a:ext cx="1447800" cy="838200"/>
          </a:xfrm>
          <a:prstGeom prst="roundRect">
            <a:avLst/>
          </a:prstGeom>
          <a:solidFill>
            <a:srgbClr val="92D050">
              <a:alpha val="99000"/>
            </a:srgbClr>
          </a:solidFill>
          <a:effectLst>
            <a:outerShdw blurRad="50800" dist="50800" dir="5400000" algn="ctr" rotWithShape="0">
              <a:schemeClr val="bg1"/>
            </a:outerShdw>
          </a:effectLst>
          <a:scene3d>
            <a:camera prst="perspectiveAbove"/>
            <a:lightRig rig="threePt" dir="tl"/>
          </a:scene3d>
          <a:sp3d prstMaterial="matte"/>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MANA</a:t>
            </a:r>
            <a:endParaRPr lang="en-US" b="1" dirty="0"/>
          </a:p>
        </p:txBody>
      </p:sp>
    </p:spTree>
    <p:extLst>
      <p:ext uri="{BB962C8B-B14F-4D97-AF65-F5344CB8AC3E}">
        <p14:creationId xmlns:p14="http://schemas.microsoft.com/office/powerpoint/2010/main" xmlns="" val="124104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MODEL </a:t>
            </a:r>
            <a:r>
              <a:rPr lang="en-US" sz="4400" dirty="0" smtClean="0"/>
              <a:t>EXECUTION (cont…)</a:t>
            </a:r>
            <a:endParaRPr lang="en-US" sz="4400" dirty="0"/>
          </a:p>
        </p:txBody>
      </p:sp>
      <p:sp>
        <p:nvSpPr>
          <p:cNvPr id="3" name="Content Placeholder 2"/>
          <p:cNvSpPr>
            <a:spLocks noGrp="1"/>
          </p:cNvSpPr>
          <p:nvPr>
            <p:ph idx="1"/>
          </p:nvPr>
        </p:nvSpPr>
        <p:spPr/>
        <p:txBody>
          <a:bodyPr/>
          <a:lstStyle/>
          <a:p>
            <a:r>
              <a:rPr lang="en-US" dirty="0" smtClean="0"/>
              <a:t>Design Factors</a:t>
            </a:r>
          </a:p>
          <a:p>
            <a:pPr>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21</a:t>
            </a:fld>
            <a:endParaRPr lang="en-US"/>
          </a:p>
        </p:txBody>
      </p:sp>
      <p:pic>
        <p:nvPicPr>
          <p:cNvPr id="5" name="Picture 4" descr="design factors.jpg"/>
          <p:cNvPicPr>
            <a:picLocks noChangeAspect="1"/>
          </p:cNvPicPr>
          <p:nvPr/>
        </p:nvPicPr>
        <p:blipFill>
          <a:blip r:embed="rId2" cstate="print"/>
          <a:stretch>
            <a:fillRect/>
          </a:stretch>
        </p:blipFill>
        <p:spPr>
          <a:xfrm>
            <a:off x="472771" y="2796346"/>
            <a:ext cx="8198457" cy="3299654"/>
          </a:xfrm>
          <a:prstGeom prst="rect">
            <a:avLst/>
          </a:prstGeom>
        </p:spPr>
      </p:pic>
    </p:spTree>
    <p:extLst>
      <p:ext uri="{BB962C8B-B14F-4D97-AF65-F5344CB8AC3E}">
        <p14:creationId xmlns:p14="http://schemas.microsoft.com/office/powerpoint/2010/main" xmlns="" val="2076095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MODEL </a:t>
            </a:r>
            <a:r>
              <a:rPr lang="en-US" sz="4400" dirty="0" smtClean="0"/>
              <a:t>EXECUTION (cont…)</a:t>
            </a:r>
            <a:endParaRPr lang="en-US" sz="4400" dirty="0"/>
          </a:p>
        </p:txBody>
      </p:sp>
      <p:sp>
        <p:nvSpPr>
          <p:cNvPr id="3" name="Content Placeholder 2"/>
          <p:cNvSpPr>
            <a:spLocks noGrp="1"/>
          </p:cNvSpPr>
          <p:nvPr>
            <p:ph idx="1"/>
          </p:nvPr>
        </p:nvSpPr>
        <p:spPr/>
        <p:txBody>
          <a:bodyPr/>
          <a:lstStyle/>
          <a:p>
            <a:r>
              <a:rPr lang="en-US" dirty="0" smtClean="0"/>
              <a:t>Simulation trials</a:t>
            </a:r>
          </a:p>
          <a:p>
            <a:pPr>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22</a:t>
            </a:fld>
            <a:endParaRPr lang="en-US"/>
          </a:p>
        </p:txBody>
      </p:sp>
      <p:pic>
        <p:nvPicPr>
          <p:cNvPr id="6" name="Picture 5" descr="NOLHdesigns_Sample Figure_052813.jpg"/>
          <p:cNvPicPr>
            <a:picLocks noChangeAspect="1"/>
          </p:cNvPicPr>
          <p:nvPr/>
        </p:nvPicPr>
        <p:blipFill>
          <a:blip r:embed="rId2" cstate="print"/>
          <a:stretch>
            <a:fillRect/>
          </a:stretch>
        </p:blipFill>
        <p:spPr>
          <a:xfrm>
            <a:off x="381000" y="2693670"/>
            <a:ext cx="8413646" cy="3554730"/>
          </a:xfrm>
          <a:prstGeom prst="rect">
            <a:avLst/>
          </a:prstGeom>
        </p:spPr>
      </p:pic>
    </p:spTree>
    <p:extLst>
      <p:ext uri="{BB962C8B-B14F-4D97-AF65-F5344CB8AC3E}">
        <p14:creationId xmlns:p14="http://schemas.microsoft.com/office/powerpoint/2010/main" xmlns="" val="2978890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MODEL </a:t>
            </a:r>
            <a:r>
              <a:rPr lang="en-US" sz="4400" dirty="0" smtClean="0"/>
              <a:t>EXECUTION (cont…)</a:t>
            </a:r>
            <a:endParaRPr lang="en-US" sz="4400" dirty="0"/>
          </a:p>
        </p:txBody>
      </p:sp>
      <p:sp>
        <p:nvSpPr>
          <p:cNvPr id="3" name="Content Placeholder 2"/>
          <p:cNvSpPr>
            <a:spLocks noGrp="1"/>
          </p:cNvSpPr>
          <p:nvPr>
            <p:ph idx="1"/>
          </p:nvPr>
        </p:nvSpPr>
        <p:spPr/>
        <p:txBody>
          <a:bodyPr/>
          <a:lstStyle/>
          <a:p>
            <a:r>
              <a:rPr lang="en-US" dirty="0" smtClean="0"/>
              <a:t>Non-materiel unit composition</a:t>
            </a:r>
          </a:p>
          <a:p>
            <a:pPr>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23</a:t>
            </a:fld>
            <a:endParaRPr lang="en-US"/>
          </a:p>
        </p:txBody>
      </p:sp>
      <p:pic>
        <p:nvPicPr>
          <p:cNvPr id="7" name="Picture 6" descr="Alternate_configs.PNG"/>
          <p:cNvPicPr/>
          <p:nvPr/>
        </p:nvPicPr>
        <p:blipFill>
          <a:blip r:embed="rId2" cstate="print">
            <a:extLst>
              <a:ext uri="{28A0092B-C50C-407E-A947-70E740481C1C}">
                <a14:useLocalDpi xmlns:a14="http://schemas.microsoft.com/office/drawing/2010/main" xmlns="" val="0"/>
              </a:ext>
            </a:extLst>
          </a:blip>
          <a:stretch>
            <a:fillRect/>
          </a:stretch>
        </p:blipFill>
        <p:spPr>
          <a:xfrm>
            <a:off x="1524001" y="2667000"/>
            <a:ext cx="5867400" cy="3581400"/>
          </a:xfrm>
          <a:prstGeom prst="rect">
            <a:avLst/>
          </a:prstGeom>
        </p:spPr>
      </p:pic>
    </p:spTree>
    <p:extLst>
      <p:ext uri="{BB962C8B-B14F-4D97-AF65-F5344CB8AC3E}">
        <p14:creationId xmlns:p14="http://schemas.microsoft.com/office/powerpoint/2010/main" xmlns="" val="3014400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MODEL </a:t>
            </a:r>
            <a:r>
              <a:rPr lang="en-US" sz="4400" dirty="0" smtClean="0"/>
              <a:t>EXECUTION (cont…)</a:t>
            </a:r>
            <a:endParaRPr lang="en-US" sz="4400" dirty="0"/>
          </a:p>
        </p:txBody>
      </p:sp>
      <p:sp>
        <p:nvSpPr>
          <p:cNvPr id="3" name="Content Placeholder 2"/>
          <p:cNvSpPr>
            <a:spLocks noGrp="1"/>
          </p:cNvSpPr>
          <p:nvPr>
            <p:ph idx="1"/>
          </p:nvPr>
        </p:nvSpPr>
        <p:spPr/>
        <p:txBody>
          <a:bodyPr/>
          <a:lstStyle/>
          <a:p>
            <a:r>
              <a:rPr lang="en-US" dirty="0" smtClean="0"/>
              <a:t>Materiel change configurations</a:t>
            </a:r>
          </a:p>
          <a:p>
            <a:endParaRPr lang="en-US" dirty="0" smtClean="0"/>
          </a:p>
          <a:p>
            <a:endParaRPr lang="en-US" dirty="0" smtClean="0"/>
          </a:p>
          <a:p>
            <a:endParaRPr lang="en-US" dirty="0" smtClean="0"/>
          </a:p>
          <a:p>
            <a:endParaRPr lang="en-US" dirty="0" smtClean="0"/>
          </a:p>
          <a:p>
            <a:pPr>
              <a:buNone/>
            </a:pPr>
            <a:r>
              <a:rPr lang="en-US" sz="1400" dirty="0" smtClean="0"/>
              <a:t>Prioritize Functions		Prioritize Systems</a:t>
            </a:r>
            <a:r>
              <a:rPr lang="en-US" dirty="0" smtClean="0"/>
              <a:t>		</a:t>
            </a:r>
            <a:r>
              <a:rPr lang="en-US" sz="1400" dirty="0" smtClean="0"/>
              <a:t>System-to-technology</a:t>
            </a:r>
            <a:endParaRPr lang="en-US" dirty="0" smtClean="0"/>
          </a:p>
          <a:p>
            <a:pPr>
              <a:buNone/>
            </a:pPr>
            <a:endParaRPr lang="en-US" dirty="0" smtClean="0"/>
          </a:p>
          <a:p>
            <a:pPr>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24</a:t>
            </a:fld>
            <a:endParaRPr lang="en-US"/>
          </a:p>
        </p:txBody>
      </p:sp>
      <p:pic>
        <p:nvPicPr>
          <p:cNvPr id="6" name="Picture 5"/>
          <p:cNvPicPr/>
          <p:nvPr/>
        </p:nvPicPr>
        <p:blipFill>
          <a:blip r:embed="rId2" cstate="print">
            <a:extLst>
              <a:ext uri="{28A0092B-C50C-407E-A947-70E740481C1C}">
                <a14:useLocalDpi xmlns:a14="http://schemas.microsoft.com/office/drawing/2010/main" xmlns="" val="0"/>
              </a:ext>
            </a:extLst>
          </a:blip>
          <a:stretch>
            <a:fillRect/>
          </a:stretch>
        </p:blipFill>
        <p:spPr bwMode="auto">
          <a:xfrm>
            <a:off x="381000" y="2952997"/>
            <a:ext cx="2819400" cy="2152403"/>
          </a:xfrm>
          <a:prstGeom prst="rect">
            <a:avLst/>
          </a:prstGeom>
          <a:noFill/>
          <a:ln w="9525">
            <a:solidFill>
              <a:schemeClr val="tx1"/>
            </a:solidFill>
            <a:miter lim="800000"/>
            <a:headEnd/>
            <a:tailEnd/>
          </a:ln>
        </p:spPr>
      </p:pic>
      <p:pic>
        <p:nvPicPr>
          <p:cNvPr id="8" name="Picture 7"/>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67000" y="3124200"/>
            <a:ext cx="3874452" cy="2142506"/>
          </a:xfrm>
          <a:prstGeom prst="rect">
            <a:avLst/>
          </a:prstGeom>
          <a:noFill/>
          <a:ln w="9525">
            <a:noFill/>
            <a:miter lim="800000"/>
            <a:headEnd/>
            <a:tailEnd/>
          </a:ln>
        </p:spPr>
      </p:pic>
      <p:pic>
        <p:nvPicPr>
          <p:cNvPr id="9" name="Picture 8"/>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05400" y="3352800"/>
            <a:ext cx="3650034" cy="1958439"/>
          </a:xfrm>
          <a:prstGeom prst="rect">
            <a:avLst/>
          </a:prstGeom>
          <a:noFill/>
          <a:ln w="9525">
            <a:solidFill>
              <a:schemeClr val="tx1"/>
            </a:solidFill>
            <a:miter lim="800000"/>
            <a:headEnd/>
            <a:tailEnd/>
          </a:ln>
        </p:spPr>
      </p:pic>
      <p:sp>
        <p:nvSpPr>
          <p:cNvPr id="11" name="Curved Down Arrow 10"/>
          <p:cNvSpPr/>
          <p:nvPr/>
        </p:nvSpPr>
        <p:spPr>
          <a:xfrm>
            <a:off x="3124200" y="2819400"/>
            <a:ext cx="1600200" cy="228600"/>
          </a:xfrm>
          <a:prstGeom prst="curvedDownArrow">
            <a:avLst>
              <a:gd name="adj1" fmla="val 25000"/>
              <a:gd name="adj2" fmla="val 89086"/>
              <a:gd name="adj3" fmla="val 270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urved Down Arrow 11"/>
          <p:cNvSpPr/>
          <p:nvPr/>
        </p:nvSpPr>
        <p:spPr>
          <a:xfrm>
            <a:off x="6477000" y="3048000"/>
            <a:ext cx="1600200" cy="228600"/>
          </a:xfrm>
          <a:prstGeom prst="curvedDownArrow">
            <a:avLst>
              <a:gd name="adj1" fmla="val 25000"/>
              <a:gd name="adj2" fmla="val 89086"/>
              <a:gd name="adj3" fmla="val 270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1404034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RESULTS</a:t>
            </a:r>
          </a:p>
        </p:txBody>
      </p:sp>
      <p:sp>
        <p:nvSpPr>
          <p:cNvPr id="3" name="Content Placeholder 2"/>
          <p:cNvSpPr>
            <a:spLocks noGrp="1"/>
          </p:cNvSpPr>
          <p:nvPr>
            <p:ph idx="1"/>
          </p:nvPr>
        </p:nvSpPr>
        <p:spPr/>
        <p:txBody>
          <a:bodyPr>
            <a:normAutofit/>
          </a:bodyPr>
          <a:lstStyle/>
          <a:p>
            <a:pPr lvl="2"/>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BASELINE </a:t>
            </a:r>
            <a:r>
              <a:rPr lang="en-US" sz="4400" dirty="0" smtClean="0"/>
              <a:t>ANALYSIS</a:t>
            </a:r>
            <a:endParaRPr lang="en-US" sz="4400" dirty="0"/>
          </a:p>
        </p:txBody>
      </p:sp>
      <p:sp>
        <p:nvSpPr>
          <p:cNvPr id="3" name="Content Placeholder 2"/>
          <p:cNvSpPr>
            <a:spLocks noGrp="1"/>
          </p:cNvSpPr>
          <p:nvPr>
            <p:ph idx="1"/>
          </p:nvPr>
        </p:nvSpPr>
        <p:spPr>
          <a:xfrm>
            <a:off x="5105400" y="1905000"/>
            <a:ext cx="3671888" cy="4343400"/>
          </a:xfrm>
        </p:spPr>
        <p:txBody>
          <a:bodyPr>
            <a:normAutofit fontScale="55000" lnSpcReduction="20000"/>
          </a:bodyPr>
          <a:lstStyle/>
          <a:p>
            <a:r>
              <a:rPr lang="en-US" dirty="0" smtClean="0"/>
              <a:t>Extremely </a:t>
            </a:r>
            <a:r>
              <a:rPr lang="en-US" dirty="0"/>
              <a:t>capable MBTs can overwhelm the enemy to the point that the performance capabilities of the supporting assets are insignificant. However, it should be noted that this significance is based on extreme variations in MBT capabilities, and these patterns may disappear if the solution space is restricted. </a:t>
            </a:r>
            <a:endParaRPr lang="en-US" dirty="0" smtClean="0"/>
          </a:p>
          <a:p>
            <a:r>
              <a:rPr lang="en-US" dirty="0"/>
              <a:t>Given these trends, indicator variables were developed that grouped the data based on the splits identified by the partition trees. </a:t>
            </a:r>
            <a:endParaRPr lang="en-US" dirty="0" smtClean="0"/>
          </a:p>
          <a:p>
            <a:r>
              <a:rPr lang="en-US" dirty="0"/>
              <a:t>W</a:t>
            </a:r>
            <a:r>
              <a:rPr lang="en-US" dirty="0" smtClean="0"/>
              <a:t>hen </a:t>
            </a:r>
            <a:r>
              <a:rPr lang="en-US" dirty="0"/>
              <a:t>the MBT is extremely capable, the Force Exchange Ratio becomes dependent on the UAV Secondary Detection Range (which provides target information to the MBTs) as well as the MBT Primary Weapon Armor Penetration (which increases the lethality of the Main Battle Tank).</a:t>
            </a:r>
          </a:p>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26</a:t>
            </a:fld>
            <a:endParaRPr lang="en-US"/>
          </a:p>
        </p:txBody>
      </p:sp>
      <p:pic>
        <p:nvPicPr>
          <p:cNvPr id="5" name="Picture 4"/>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676400"/>
            <a:ext cx="4648200" cy="4761865"/>
          </a:xfrm>
          <a:prstGeom prst="rect">
            <a:avLst/>
          </a:prstGeom>
          <a:noFill/>
          <a:ln w="9525">
            <a:noFill/>
            <a:miter lim="800000"/>
            <a:headEnd/>
            <a:tailEnd/>
          </a:ln>
        </p:spPr>
      </p:pic>
      <p:sp>
        <p:nvSpPr>
          <p:cNvPr id="6" name="Rectangle 5"/>
          <p:cNvSpPr/>
          <p:nvPr/>
        </p:nvSpPr>
        <p:spPr>
          <a:xfrm>
            <a:off x="1676400" y="2895600"/>
            <a:ext cx="3276600" cy="129540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a:buChar char="•"/>
            </a:pPr>
            <a:r>
              <a:rPr lang="en-US" sz="1200" b="1" dirty="0">
                <a:solidFill>
                  <a:schemeClr val="tx1"/>
                </a:solidFill>
              </a:rPr>
              <a:t>Primary Maximum Effective Weapon Range</a:t>
            </a:r>
          </a:p>
          <a:p>
            <a:pPr marL="171450" indent="-171450">
              <a:buFont typeface="Arial"/>
              <a:buChar char="•"/>
            </a:pPr>
            <a:r>
              <a:rPr lang="en-US" sz="1200" b="1" dirty="0">
                <a:solidFill>
                  <a:schemeClr val="tx1"/>
                </a:solidFill>
              </a:rPr>
              <a:t>Probability of Kill (Armor Penetration</a:t>
            </a:r>
          </a:p>
          <a:p>
            <a:pPr marL="171450" indent="-171450">
              <a:buFont typeface="Arial"/>
              <a:buChar char="•"/>
            </a:pPr>
            <a:r>
              <a:rPr lang="en-US" sz="1200" b="1" dirty="0">
                <a:solidFill>
                  <a:schemeClr val="tx1"/>
                </a:solidFill>
              </a:rPr>
              <a:t>Detection Range</a:t>
            </a:r>
          </a:p>
          <a:p>
            <a:pPr marL="171450" indent="-171450">
              <a:buFont typeface="Arial"/>
              <a:buChar char="•"/>
            </a:pPr>
            <a:r>
              <a:rPr lang="en-US" sz="1200" b="1" dirty="0">
                <a:solidFill>
                  <a:schemeClr val="tx1"/>
                </a:solidFill>
              </a:rPr>
              <a:t>Probability of Vehicle Kill (Armor </a:t>
            </a:r>
            <a:r>
              <a:rPr lang="en-US" sz="1200" b="1" dirty="0" smtClean="0">
                <a:solidFill>
                  <a:schemeClr val="tx1"/>
                </a:solidFill>
              </a:rPr>
              <a:t>Thickness)</a:t>
            </a:r>
            <a:endParaRPr lang="en-US" sz="1200" b="1" dirty="0">
              <a:solidFill>
                <a:schemeClr val="tx1"/>
              </a:solidFill>
            </a:endParaRPr>
          </a:p>
        </p:txBody>
      </p:sp>
    </p:spTree>
    <p:extLst>
      <p:ext uri="{BB962C8B-B14F-4D97-AF65-F5344CB8AC3E}">
        <p14:creationId xmlns:p14="http://schemas.microsoft.com/office/powerpoint/2010/main" xmlns="" val="1366028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ALTERNATIVE </a:t>
            </a:r>
            <a:r>
              <a:rPr lang="en-US" sz="4400" dirty="0" smtClean="0"/>
              <a:t>CONFIGURATIONS</a:t>
            </a:r>
            <a:endParaRPr lang="en-US" sz="4400" dirty="0"/>
          </a:p>
        </p:txBody>
      </p:sp>
      <p:sp>
        <p:nvSpPr>
          <p:cNvPr id="3" name="Content Placeholder 2"/>
          <p:cNvSpPr>
            <a:spLocks noGrp="1"/>
          </p:cNvSpPr>
          <p:nvPr>
            <p:ph idx="1"/>
          </p:nvPr>
        </p:nvSpPr>
        <p:spPr>
          <a:xfrm>
            <a:off x="381000" y="4267201"/>
            <a:ext cx="8382000" cy="2209800"/>
          </a:xfrm>
        </p:spPr>
        <p:txBody>
          <a:bodyPr>
            <a:normAutofit fontScale="70000" lnSpcReduction="20000"/>
          </a:bodyPr>
          <a:lstStyle/>
          <a:p>
            <a:r>
              <a:rPr lang="en-US" dirty="0" smtClean="0"/>
              <a:t>Evaluated 6 alternative Technologies</a:t>
            </a:r>
          </a:p>
          <a:p>
            <a:pPr lvl="1"/>
            <a:r>
              <a:rPr lang="en-US" dirty="0" smtClean="0"/>
              <a:t>EM Gun performed best overall</a:t>
            </a:r>
          </a:p>
          <a:p>
            <a:r>
              <a:rPr lang="en-US" dirty="0" smtClean="0"/>
              <a:t>Evaluated 21 alternative unit composition configurations by varying the existing platform numbers</a:t>
            </a:r>
          </a:p>
          <a:p>
            <a:pPr lvl="1"/>
            <a:r>
              <a:rPr lang="en-US" dirty="0"/>
              <a:t>C</a:t>
            </a:r>
            <a:r>
              <a:rPr lang="en-US" dirty="0" smtClean="0"/>
              <a:t>onfiguration 6 performed best and </a:t>
            </a:r>
            <a:r>
              <a:rPr lang="en-US" dirty="0"/>
              <a:t>consisted of </a:t>
            </a:r>
            <a:r>
              <a:rPr lang="en-US" dirty="0" smtClean="0"/>
              <a:t>3 </a:t>
            </a:r>
            <a:r>
              <a:rPr lang="en-US" dirty="0"/>
              <a:t>IFVs and dismounted squads</a:t>
            </a:r>
            <a:r>
              <a:rPr lang="en-US" dirty="0" smtClean="0"/>
              <a:t>, 2 UAVs</a:t>
            </a:r>
            <a:r>
              <a:rPr lang="en-US" dirty="0"/>
              <a:t>, 3</a:t>
            </a:r>
            <a:r>
              <a:rPr lang="en-US" dirty="0" smtClean="0"/>
              <a:t> </a:t>
            </a:r>
            <a:r>
              <a:rPr lang="en-US" dirty="0"/>
              <a:t>helicopters, </a:t>
            </a:r>
            <a:r>
              <a:rPr lang="en-US" dirty="0" smtClean="0"/>
              <a:t>4 </a:t>
            </a:r>
            <a:r>
              <a:rPr lang="en-US" dirty="0"/>
              <a:t>Howitzers and </a:t>
            </a:r>
            <a:r>
              <a:rPr lang="en-US" dirty="0" smtClean="0"/>
              <a:t>5 MBTs</a:t>
            </a:r>
            <a:r>
              <a:rPr lang="en-US" dirty="0"/>
              <a:t>. </a:t>
            </a:r>
          </a:p>
          <a:p>
            <a:r>
              <a:rPr lang="en-US" dirty="0" smtClean="0"/>
              <a:t>Assessed configurations in MANA against the 5 MOEs</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27</a:t>
            </a:fld>
            <a:endParaRPr lang="en-US"/>
          </a:p>
        </p:txBody>
      </p:sp>
      <p:graphicFrame>
        <p:nvGraphicFramePr>
          <p:cNvPr id="6" name="Chart 5"/>
          <p:cNvGraphicFramePr/>
          <p:nvPr>
            <p:extLst>
              <p:ext uri="{D42A27DB-BD31-4B8C-83A1-F6EECF244321}">
                <p14:modId xmlns:p14="http://schemas.microsoft.com/office/powerpoint/2010/main" xmlns="" val="63180805"/>
              </p:ext>
            </p:extLst>
          </p:nvPr>
        </p:nvGraphicFramePr>
        <p:xfrm>
          <a:off x="304800" y="1676400"/>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76800" y="1676400"/>
            <a:ext cx="2691448" cy="2520315"/>
          </a:xfrm>
          <a:prstGeom prst="rect">
            <a:avLst/>
          </a:prstGeom>
          <a:noFill/>
          <a:ln>
            <a:noFill/>
          </a:ln>
        </p:spPr>
      </p:pic>
    </p:spTree>
    <p:extLst>
      <p:ext uri="{BB962C8B-B14F-4D97-AF65-F5344CB8AC3E}">
        <p14:creationId xmlns:p14="http://schemas.microsoft.com/office/powerpoint/2010/main" xmlns="" val="2739421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OVERALL MEASURES OF EFFECTIVENESS (OMOE</a:t>
            </a:r>
            <a:r>
              <a:rPr lang="en-US" sz="4400" dirty="0" smtClean="0"/>
              <a:t>)</a:t>
            </a:r>
            <a:endParaRPr lang="en-US" sz="4400" dirty="0"/>
          </a:p>
        </p:txBody>
      </p:sp>
      <p:sp>
        <p:nvSpPr>
          <p:cNvPr id="3" name="Content Placeholder 2"/>
          <p:cNvSpPr>
            <a:spLocks noGrp="1"/>
          </p:cNvSpPr>
          <p:nvPr>
            <p:ph idx="1"/>
          </p:nvPr>
        </p:nvSpPr>
        <p:spPr>
          <a:xfrm>
            <a:off x="4800600" y="1981200"/>
            <a:ext cx="3657600" cy="3931920"/>
          </a:xfrm>
        </p:spPr>
        <p:txBody>
          <a:bodyPr>
            <a:normAutofit fontScale="70000" lnSpcReduction="20000"/>
          </a:bodyPr>
          <a:lstStyle/>
          <a:p>
            <a:r>
              <a:rPr lang="en-US" dirty="0"/>
              <a:t>There were many inputs that were integrated to determine the overall survivability effectiveness for the given unit:</a:t>
            </a:r>
          </a:p>
          <a:p>
            <a:pPr lvl="1"/>
            <a:r>
              <a:rPr lang="en-US" dirty="0"/>
              <a:t>FER</a:t>
            </a:r>
          </a:p>
          <a:p>
            <a:pPr lvl="1"/>
            <a:r>
              <a:rPr lang="en-US" dirty="0"/>
              <a:t>Blue Force losses</a:t>
            </a:r>
          </a:p>
          <a:p>
            <a:pPr lvl="1"/>
            <a:r>
              <a:rPr lang="en-US" dirty="0"/>
              <a:t>Red Force losses </a:t>
            </a:r>
          </a:p>
          <a:p>
            <a:pPr lvl="1"/>
            <a:r>
              <a:rPr lang="en-US" dirty="0"/>
              <a:t>Blue Force mission success </a:t>
            </a:r>
          </a:p>
          <a:p>
            <a:pPr lvl="1"/>
            <a:r>
              <a:rPr lang="en-US" dirty="0"/>
              <a:t>Blue Force vehicle </a:t>
            </a:r>
            <a:r>
              <a:rPr lang="en-US" dirty="0" smtClean="0"/>
              <a:t>losses</a:t>
            </a:r>
          </a:p>
          <a:p>
            <a:r>
              <a:rPr lang="en-US" dirty="0"/>
              <a:t>Based solely on the assessment of performance as it relates to the identified MOEs, configurations 6, 14 and 2 were the top non-materiel performers </a:t>
            </a:r>
          </a:p>
          <a:p>
            <a:pPr lvl="1"/>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28</a:t>
            </a:fld>
            <a:endParaRPr lang="en-US"/>
          </a:p>
        </p:txBody>
      </p:sp>
      <p:pic>
        <p:nvPicPr>
          <p:cNvPr id="5" name="Picture 4"/>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981200"/>
            <a:ext cx="4114800" cy="3688715"/>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xmlns="" val="2097130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OVERALL MEASURES OF EFFECTIVENESS (OMOE</a:t>
            </a:r>
            <a:r>
              <a:rPr lang="en-US" sz="4400" dirty="0" smtClean="0"/>
              <a:t>)</a:t>
            </a:r>
            <a:endParaRPr lang="en-US" sz="4400" dirty="0"/>
          </a:p>
        </p:txBody>
      </p:sp>
      <p:sp>
        <p:nvSpPr>
          <p:cNvPr id="3" name="Content Placeholder 2"/>
          <p:cNvSpPr>
            <a:spLocks noGrp="1"/>
          </p:cNvSpPr>
          <p:nvPr>
            <p:ph idx="1"/>
          </p:nvPr>
        </p:nvSpPr>
        <p:spPr>
          <a:xfrm>
            <a:off x="0" y="4114800"/>
            <a:ext cx="8458200" cy="1828799"/>
          </a:xfrm>
        </p:spPr>
        <p:txBody>
          <a:bodyPr>
            <a:normAutofit/>
          </a:bodyPr>
          <a:lstStyle/>
          <a:p>
            <a:r>
              <a:rPr lang="en-US" dirty="0"/>
              <a:t>For the materiel configuration changes the composite armor, EM gun and </a:t>
            </a:r>
            <a:r>
              <a:rPr lang="en-US" dirty="0" err="1"/>
              <a:t>STARlite</a:t>
            </a:r>
            <a:r>
              <a:rPr lang="en-US" dirty="0"/>
              <a:t> detection system (assuming no additional weight) provided the best performance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29</a:t>
            </a:fld>
            <a:endParaRPr lang="en-US"/>
          </a:p>
        </p:txBody>
      </p:sp>
      <p:pic>
        <p:nvPicPr>
          <p:cNvPr id="6" name="Picture 5"/>
          <p:cNvPicPr/>
          <p:nvPr/>
        </p:nvPicPr>
        <p:blipFill>
          <a:blip r:embed="rId2" cstate="print">
            <a:extLst>
              <a:ext uri="{28A0092B-C50C-407E-A947-70E740481C1C}">
                <a14:useLocalDpi xmlns:a14="http://schemas.microsoft.com/office/drawing/2010/main" xmlns="" val="0"/>
              </a:ext>
            </a:extLst>
          </a:blip>
          <a:stretch>
            <a:fillRect/>
          </a:stretch>
        </p:blipFill>
        <p:spPr bwMode="auto">
          <a:xfrm>
            <a:off x="304800" y="1828800"/>
            <a:ext cx="8458200" cy="2057400"/>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xmlns="" val="255659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45362" cy="1339850"/>
          </a:xfrm>
        </p:spPr>
        <p:txBody>
          <a:bodyPr>
            <a:normAutofit/>
          </a:bodyPr>
          <a:lstStyle/>
          <a:p>
            <a:r>
              <a:rPr lang="en-US" sz="4400" dirty="0"/>
              <a:t>BACKGROUND</a:t>
            </a:r>
          </a:p>
        </p:txBody>
      </p:sp>
      <p:sp>
        <p:nvSpPr>
          <p:cNvPr id="4" name="Slide Number Placeholder 3"/>
          <p:cNvSpPr>
            <a:spLocks noGrp="1"/>
          </p:cNvSpPr>
          <p:nvPr>
            <p:ph type="sldNum" sz="quarter" idx="12"/>
          </p:nvPr>
        </p:nvSpPr>
        <p:spPr/>
        <p:txBody>
          <a:bodyPr/>
          <a:lstStyle/>
          <a:p>
            <a:fld id="{28EE73C1-7227-44DB-AB28-C6DAA6105BE9}" type="slidenum">
              <a:rPr lang="en-US" smtClean="0"/>
              <a:pPr/>
              <a:t>3</a:t>
            </a:fld>
            <a:endParaRPr lang="en-US"/>
          </a:p>
        </p:txBody>
      </p:sp>
      <p:sp>
        <p:nvSpPr>
          <p:cNvPr id="7" name="Rectangle 6"/>
          <p:cNvSpPr/>
          <p:nvPr/>
        </p:nvSpPr>
        <p:spPr>
          <a:xfrm>
            <a:off x="457200" y="1676400"/>
            <a:ext cx="8305800" cy="4724400"/>
          </a:xfrm>
          <a:prstGeom prst="rect">
            <a:avLst/>
          </a:prstGeom>
        </p:spPr>
        <p:txBody>
          <a:bodyPr vert="horz" lIns="91440" tIns="45720" rIns="91440" bIns="45720" rtlCol="0">
            <a:normAutofit/>
          </a:bodyPr>
          <a:lstStyle/>
          <a:p>
            <a:pPr algn="just">
              <a:lnSpc>
                <a:spcPct val="150000"/>
              </a:lnSpc>
              <a:spcBef>
                <a:spcPts val="2000"/>
              </a:spcBef>
              <a:buClr>
                <a:schemeClr val="tx1">
                  <a:lumMod val="75000"/>
                  <a:lumOff val="25000"/>
                </a:schemeClr>
              </a:buClr>
              <a:buFont typeface="Arial" pitchFamily="34" charset="0"/>
              <a:buNone/>
            </a:pPr>
            <a:r>
              <a:rPr lang="en-US" sz="2000" dirty="0">
                <a:solidFill>
                  <a:schemeClr val="tx1">
                    <a:lumMod val="75000"/>
                    <a:lumOff val="25000"/>
                  </a:schemeClr>
                </a:solidFill>
              </a:rPr>
              <a:t>Combat vehicles have historically balanced the iron triangle of survivability, lethality, and mobility in design to meet the requirements of affordable force effectiveness. To date, increasing protection has meant adding armor (or other technologies such as soft and hard-kill active protection and signature management) adding weight which decreased mobility and adding significant cost. The idea that increasing lethality or mobility would also increase survivability has been supported with professional military judgment, but no analytic metrics have been developed that can trade the weight of armor protection for increased mobility or increased lethality.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COST AS AN INDEPENDENT VARIABLE (CAIV) </a:t>
            </a:r>
            <a:r>
              <a:rPr lang="en-US" sz="3600" dirty="0" smtClean="0"/>
              <a:t>ASSESSMENT</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a:t>
            </a:r>
            <a:r>
              <a:rPr lang="en-US" dirty="0"/>
              <a:t>CAIV is a strategy that entails setting aggressive, yet realistic cost objectives when defining operational requirements and acquiring defense systems and managing achievement of these objectives…As system performance and cost objectives are decided (on the basis of cost-performance trade-offs), the requirements and acquisition processes will make cost more of a constraint, and less of a variable, while nonetheless obtaining the needed military capability of the system” (Young  2012, 27).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30</a:t>
            </a:fld>
            <a:endParaRPr lang="en-US"/>
          </a:p>
        </p:txBody>
      </p:sp>
    </p:spTree>
    <p:extLst>
      <p:ext uri="{BB962C8B-B14F-4D97-AF65-F5344CB8AC3E}">
        <p14:creationId xmlns:p14="http://schemas.microsoft.com/office/powerpoint/2010/main" xmlns="" val="1638075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0" y="1828800"/>
            <a:ext cx="3276600" cy="4495800"/>
          </a:xfrm>
        </p:spPr>
        <p:txBody>
          <a:bodyPr>
            <a:normAutofit fontScale="70000" lnSpcReduction="20000"/>
          </a:bodyPr>
          <a:lstStyle/>
          <a:p>
            <a:r>
              <a:rPr lang="en-US" dirty="0"/>
              <a:t>For the development of the non-materiel solutions cost estimates all the information was obtained from publically accessible websites such as CNN and FAS. </a:t>
            </a:r>
            <a:endParaRPr lang="en-US" dirty="0" smtClean="0"/>
          </a:p>
          <a:p>
            <a:r>
              <a:rPr lang="en-US" dirty="0"/>
              <a:t>Each unit cost was multiplied by the number of platforms in a configuration. </a:t>
            </a:r>
            <a:endParaRPr lang="en-US" dirty="0" smtClean="0"/>
          </a:p>
          <a:p>
            <a:r>
              <a:rPr lang="en-US" dirty="0" smtClean="0"/>
              <a:t>The </a:t>
            </a:r>
            <a:r>
              <a:rPr lang="en-US" dirty="0"/>
              <a:t>total amount was determined for the entire unit, based upon the number and cost of each system. </a:t>
            </a:r>
            <a:endParaRPr lang="en-US" dirty="0" smtClean="0"/>
          </a:p>
          <a:p>
            <a:r>
              <a:rPr lang="en-US" dirty="0" smtClean="0"/>
              <a:t>Costs are only production costs.  O&amp;S assessment needs to be follow-on work</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31</a:t>
            </a:fld>
            <a:endParaRPr lang="en-US"/>
          </a:p>
        </p:txBody>
      </p:sp>
      <p:sp>
        <p:nvSpPr>
          <p:cNvPr id="5" name="Title 1"/>
          <p:cNvSpPr txBox="1">
            <a:spLocks/>
          </p:cNvSpPr>
          <p:nvPr/>
        </p:nvSpPr>
        <p:spPr>
          <a:xfrm>
            <a:off x="533400" y="381000"/>
            <a:ext cx="8229600" cy="13398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a:lstStyle>
          <a:p>
            <a:r>
              <a:rPr lang="en-US" sz="3200" dirty="0" smtClean="0"/>
              <a:t>COST AS AN INDEPENDENT VARIABLE (CAIV) ASSESSMENT – NON-MATERIEL</a:t>
            </a:r>
            <a:endParaRPr lang="en-US" sz="3200" dirty="0"/>
          </a:p>
        </p:txBody>
      </p:sp>
      <p:pic>
        <p:nvPicPr>
          <p:cNvPr id="6" name="Picture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1" y="1828800"/>
            <a:ext cx="4952999" cy="4495799"/>
          </a:xfrm>
          <a:prstGeom prst="rect">
            <a:avLst/>
          </a:prstGeom>
          <a:noFill/>
          <a:ln w="9525">
            <a:noFill/>
            <a:miter lim="800000"/>
            <a:headEnd/>
            <a:tailEnd/>
          </a:ln>
        </p:spPr>
      </p:pic>
    </p:spTree>
    <p:extLst>
      <p:ext uri="{BB962C8B-B14F-4D97-AF65-F5344CB8AC3E}">
        <p14:creationId xmlns:p14="http://schemas.microsoft.com/office/powerpoint/2010/main" xmlns="" val="2178922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962400"/>
            <a:ext cx="8686800" cy="2209800"/>
          </a:xfrm>
        </p:spPr>
        <p:txBody>
          <a:bodyPr>
            <a:normAutofit fontScale="92500" lnSpcReduction="20000"/>
          </a:bodyPr>
          <a:lstStyle/>
          <a:p>
            <a:r>
              <a:rPr lang="en-US" dirty="0"/>
              <a:t>The cost for each system was then determined and multiplied by the number of platforms it would be deployed on in the given unit. </a:t>
            </a:r>
            <a:endParaRPr lang="en-US" dirty="0" smtClean="0"/>
          </a:p>
          <a:p>
            <a:r>
              <a:rPr lang="en-US" dirty="0" smtClean="0"/>
              <a:t>This </a:t>
            </a:r>
            <a:r>
              <a:rPr lang="en-US" dirty="0"/>
              <a:t>allowed the cost per unit to be determined based solely on production costs. </a:t>
            </a:r>
            <a:endParaRPr lang="en-US" dirty="0" smtClean="0"/>
          </a:p>
          <a:p>
            <a:r>
              <a:rPr lang="en-US" dirty="0"/>
              <a:t>E</a:t>
            </a:r>
            <a:r>
              <a:rPr lang="en-US" dirty="0" smtClean="0"/>
              <a:t>ach </a:t>
            </a:r>
            <a:r>
              <a:rPr lang="en-US" dirty="0"/>
              <a:t>system cost was determined differently mostly through publically available knowledge or SME information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32</a:t>
            </a:fld>
            <a:endParaRPr lang="en-US"/>
          </a:p>
        </p:txBody>
      </p:sp>
      <p:sp>
        <p:nvSpPr>
          <p:cNvPr id="5" name="Title 1"/>
          <p:cNvSpPr txBox="1">
            <a:spLocks/>
          </p:cNvSpPr>
          <p:nvPr/>
        </p:nvSpPr>
        <p:spPr>
          <a:xfrm>
            <a:off x="533400" y="381000"/>
            <a:ext cx="8229600" cy="13398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a:lstStyle>
          <a:p>
            <a:r>
              <a:rPr lang="en-US" sz="3200" dirty="0" smtClean="0"/>
              <a:t>COST AS AN INDEPENDENT VARIABLE (CAIV) ASSESSMENT – MATERIEL</a:t>
            </a:r>
            <a:endParaRPr lang="en-US" sz="3200" dirty="0"/>
          </a:p>
        </p:txBody>
      </p:sp>
      <p:pic>
        <p:nvPicPr>
          <p:cNvPr id="7" name="Picture 6"/>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1752600"/>
            <a:ext cx="7848600" cy="21336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xmlns="" val="3260647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OMOE AND CAIV </a:t>
            </a:r>
            <a:r>
              <a:rPr lang="en-US" sz="4400" dirty="0" smtClean="0"/>
              <a:t>RESULTS</a:t>
            </a:r>
            <a:endParaRPr lang="en-US" sz="4400" dirty="0"/>
          </a:p>
        </p:txBody>
      </p:sp>
      <p:sp>
        <p:nvSpPr>
          <p:cNvPr id="3" name="Content Placeholder 2"/>
          <p:cNvSpPr>
            <a:spLocks noGrp="1"/>
          </p:cNvSpPr>
          <p:nvPr>
            <p:ph idx="1"/>
          </p:nvPr>
        </p:nvSpPr>
        <p:spPr>
          <a:xfrm>
            <a:off x="6096000" y="2133601"/>
            <a:ext cx="2514600" cy="3931920"/>
          </a:xfrm>
        </p:spPr>
        <p:txBody>
          <a:bodyPr>
            <a:normAutofit fontScale="62500" lnSpcReduction="20000"/>
          </a:bodyPr>
          <a:lstStyle/>
          <a:p>
            <a:r>
              <a:rPr lang="en-US" dirty="0"/>
              <a:t>Technique for Order Preference by Similarity to Ideal Solution (TOPSIS) evaluation was performed. </a:t>
            </a:r>
            <a:endParaRPr lang="en-US" dirty="0" smtClean="0"/>
          </a:p>
          <a:p>
            <a:r>
              <a:rPr lang="en-US" dirty="0" smtClean="0"/>
              <a:t>The </a:t>
            </a:r>
            <a:r>
              <a:rPr lang="en-US" dirty="0"/>
              <a:t>ideal non-materiel solution was configuration </a:t>
            </a:r>
            <a:r>
              <a:rPr lang="en-US" dirty="0" smtClean="0"/>
              <a:t>7</a:t>
            </a:r>
          </a:p>
          <a:p>
            <a:r>
              <a:rPr lang="en-US" dirty="0" smtClean="0"/>
              <a:t>Configuration </a:t>
            </a:r>
            <a:r>
              <a:rPr lang="en-US" dirty="0"/>
              <a:t>6, which was furthest from the non-ideal </a:t>
            </a:r>
            <a:r>
              <a:rPr lang="en-US" dirty="0" smtClean="0"/>
              <a:t>point</a:t>
            </a:r>
          </a:p>
          <a:p>
            <a:r>
              <a:rPr lang="en-US" dirty="0" smtClean="0"/>
              <a:t>The </a:t>
            </a:r>
            <a:r>
              <a:rPr lang="en-US" dirty="0"/>
              <a:t>green vertical line identifies the set cost limit for the program as to not exceed budget</a:t>
            </a:r>
            <a:r>
              <a:rPr lang="en-US" dirty="0" smtClean="0"/>
              <a:t> </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33</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2133600"/>
            <a:ext cx="5481955" cy="3745230"/>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xmlns="" val="3512650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OMOE AND CAIV </a:t>
            </a:r>
            <a:r>
              <a:rPr lang="en-US" sz="4400" dirty="0" smtClean="0"/>
              <a:t>RESULTS</a:t>
            </a:r>
            <a:endParaRPr lang="en-US" sz="4400" dirty="0"/>
          </a:p>
        </p:txBody>
      </p:sp>
      <p:sp>
        <p:nvSpPr>
          <p:cNvPr id="3" name="Content Placeholder 2"/>
          <p:cNvSpPr>
            <a:spLocks noGrp="1"/>
          </p:cNvSpPr>
          <p:nvPr>
            <p:ph idx="1"/>
          </p:nvPr>
        </p:nvSpPr>
        <p:spPr>
          <a:xfrm>
            <a:off x="6019800" y="1828800"/>
            <a:ext cx="2743200" cy="4419600"/>
          </a:xfrm>
        </p:spPr>
        <p:txBody>
          <a:bodyPr>
            <a:normAutofit fontScale="62500" lnSpcReduction="20000"/>
          </a:bodyPr>
          <a:lstStyle/>
          <a:p>
            <a:r>
              <a:rPr lang="en-US" dirty="0"/>
              <a:t>The results of the CAIV and OMOE assessments suggested that either the lethality of the unit or the detection capability of the unit needed to be </a:t>
            </a:r>
            <a:r>
              <a:rPr lang="en-US" dirty="0" smtClean="0"/>
              <a:t>improved</a:t>
            </a:r>
          </a:p>
          <a:p>
            <a:r>
              <a:rPr lang="en-US" dirty="0"/>
              <a:t>For the materiel solutions, the best solution was either </a:t>
            </a:r>
            <a:r>
              <a:rPr lang="en-US" dirty="0" err="1"/>
              <a:t>STARlite</a:t>
            </a:r>
            <a:r>
              <a:rPr lang="en-US" dirty="0"/>
              <a:t>, assuming no weight gain, or the upgraded GEN III FLIR. </a:t>
            </a:r>
            <a:endParaRPr lang="en-US" dirty="0" smtClean="0">
              <a:solidFill>
                <a:schemeClr val="tx1"/>
              </a:solidFill>
            </a:endParaRPr>
          </a:p>
          <a:p>
            <a:r>
              <a:rPr lang="en-US" dirty="0" smtClean="0">
                <a:solidFill>
                  <a:schemeClr val="tx1"/>
                </a:solidFill>
              </a:rPr>
              <a:t>The </a:t>
            </a:r>
            <a:r>
              <a:rPr lang="en-US" dirty="0">
                <a:solidFill>
                  <a:schemeClr val="tx1"/>
                </a:solidFill>
              </a:rPr>
              <a:t>comparison of the two different configurations of the </a:t>
            </a:r>
            <a:r>
              <a:rPr lang="en-US" dirty="0" err="1">
                <a:solidFill>
                  <a:schemeClr val="tx1"/>
                </a:solidFill>
              </a:rPr>
              <a:t>STARlite</a:t>
            </a:r>
            <a:r>
              <a:rPr lang="en-US" dirty="0">
                <a:solidFill>
                  <a:schemeClr val="tx1"/>
                </a:solidFill>
              </a:rPr>
              <a:t> technology provides some insight to the importance of the secondary effects considerations</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34</a:t>
            </a:fld>
            <a:endParaRPr lang="en-US"/>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1828800"/>
            <a:ext cx="5475605" cy="4220210"/>
          </a:xfrm>
          <a:prstGeom prst="rect">
            <a:avLst/>
          </a:prstGeom>
          <a:noFill/>
          <a:ln w="9525">
            <a:solidFill>
              <a:schemeClr val="tx1"/>
            </a:solidFill>
            <a:miter lim="800000"/>
            <a:headEnd/>
            <a:tailEnd/>
          </a:ln>
        </p:spPr>
      </p:pic>
    </p:spTree>
    <p:extLst>
      <p:ext uri="{BB962C8B-B14F-4D97-AF65-F5344CB8AC3E}">
        <p14:creationId xmlns:p14="http://schemas.microsoft.com/office/powerpoint/2010/main" xmlns="" val="2620101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SUMMARY AND CONCLUSIONS</a:t>
            </a:r>
          </a:p>
        </p:txBody>
      </p:sp>
      <p:sp>
        <p:nvSpPr>
          <p:cNvPr id="3" name="Content Placeholder 2"/>
          <p:cNvSpPr>
            <a:spLocks noGrp="1"/>
          </p:cNvSpPr>
          <p:nvPr>
            <p:ph idx="1"/>
          </p:nvPr>
        </p:nvSpPr>
        <p:spPr>
          <a:xfrm>
            <a:off x="900112" y="1752601"/>
            <a:ext cx="7345363" cy="4312920"/>
          </a:xfrm>
        </p:spPr>
        <p:txBody>
          <a:bodyPr>
            <a:normAutofit lnSpcReduction="10000"/>
          </a:bodyPr>
          <a:lstStyle/>
          <a:p>
            <a:r>
              <a:rPr lang="en-US" dirty="0" smtClean="0">
                <a:solidFill>
                  <a:schemeClr val="tx1"/>
                </a:solidFill>
              </a:rPr>
              <a:t>Challenges</a:t>
            </a:r>
          </a:p>
          <a:p>
            <a:pPr lvl="1"/>
            <a:r>
              <a:rPr lang="en-US" dirty="0" smtClean="0">
                <a:solidFill>
                  <a:schemeClr val="tx1"/>
                </a:solidFill>
              </a:rPr>
              <a:t>Toolset</a:t>
            </a:r>
          </a:p>
          <a:p>
            <a:pPr lvl="1"/>
            <a:r>
              <a:rPr lang="en-US" dirty="0" smtClean="0">
                <a:solidFill>
                  <a:schemeClr val="tx1"/>
                </a:solidFill>
              </a:rPr>
              <a:t>Data classification</a:t>
            </a:r>
          </a:p>
          <a:p>
            <a:r>
              <a:rPr lang="en-US" dirty="0" smtClean="0">
                <a:solidFill>
                  <a:schemeClr val="tx1"/>
                </a:solidFill>
              </a:rPr>
              <a:t>Follow-on work</a:t>
            </a:r>
          </a:p>
          <a:p>
            <a:pPr lvl="1"/>
            <a:r>
              <a:rPr lang="en-US" dirty="0" smtClean="0">
                <a:solidFill>
                  <a:schemeClr val="tx1"/>
                </a:solidFill>
              </a:rPr>
              <a:t>Dashboard</a:t>
            </a:r>
          </a:p>
          <a:p>
            <a:pPr lvl="1"/>
            <a:r>
              <a:rPr lang="en-US" dirty="0" smtClean="0">
                <a:solidFill>
                  <a:schemeClr val="tx1"/>
                </a:solidFill>
              </a:rPr>
              <a:t>In-depth analysis</a:t>
            </a:r>
          </a:p>
          <a:p>
            <a:pPr lvl="1"/>
            <a:r>
              <a:rPr lang="en-US" dirty="0" smtClean="0">
                <a:solidFill>
                  <a:schemeClr val="tx1"/>
                </a:solidFill>
              </a:rPr>
              <a:t>Emerging technologies</a:t>
            </a:r>
          </a:p>
          <a:p>
            <a:pPr lvl="1"/>
            <a:r>
              <a:rPr lang="en-US" dirty="0" smtClean="0">
                <a:solidFill>
                  <a:schemeClr val="tx1"/>
                </a:solidFill>
              </a:rPr>
              <a:t>Trade-space</a:t>
            </a:r>
          </a:p>
          <a:p>
            <a:r>
              <a:rPr lang="en-US" dirty="0" smtClean="0">
                <a:solidFill>
                  <a:schemeClr val="tx1"/>
                </a:solidFill>
              </a:rPr>
              <a:t>Conclusions</a:t>
            </a:r>
          </a:p>
          <a:p>
            <a:pPr lvl="1"/>
            <a:r>
              <a:rPr lang="en-US" dirty="0" smtClean="0">
                <a:solidFill>
                  <a:schemeClr val="tx1"/>
                </a:solidFill>
              </a:rPr>
              <a:t>Value created by this effort</a:t>
            </a:r>
          </a:p>
          <a:p>
            <a:pPr lvl="1"/>
            <a:endParaRPr lang="en-US" dirty="0">
              <a:solidFill>
                <a:schemeClr val="tx1"/>
              </a:solidFill>
            </a:endParaRPr>
          </a:p>
        </p:txBody>
      </p:sp>
      <p:sp>
        <p:nvSpPr>
          <p:cNvPr id="4" name="Slide Number Placeholder 3"/>
          <p:cNvSpPr>
            <a:spLocks noGrp="1"/>
          </p:cNvSpPr>
          <p:nvPr>
            <p:ph type="sldNum" sz="quarter" idx="12"/>
          </p:nvPr>
        </p:nvSpPr>
        <p:spPr/>
        <p:txBody>
          <a:bodyPr/>
          <a:lstStyle/>
          <a:p>
            <a:fld id="{28EE73C1-7227-44DB-AB28-C6DAA6105BE9}"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CHALLENGES</a:t>
            </a:r>
            <a:endParaRPr lang="en-US" sz="4400" dirty="0"/>
          </a:p>
        </p:txBody>
      </p:sp>
      <p:sp>
        <p:nvSpPr>
          <p:cNvPr id="3" name="Content Placeholder 2"/>
          <p:cNvSpPr>
            <a:spLocks noGrp="1"/>
          </p:cNvSpPr>
          <p:nvPr>
            <p:ph idx="1"/>
          </p:nvPr>
        </p:nvSpPr>
        <p:spPr/>
        <p:txBody>
          <a:bodyPr/>
          <a:lstStyle/>
          <a:p>
            <a:r>
              <a:rPr lang="en-US" dirty="0" smtClean="0"/>
              <a:t>Lack of integrated MBSE toolset</a:t>
            </a:r>
          </a:p>
          <a:p>
            <a:pPr lvl="1"/>
            <a:r>
              <a:rPr lang="en-US" dirty="0" smtClean="0"/>
              <a:t>Choice of tools is left up to the engineer</a:t>
            </a:r>
          </a:p>
          <a:p>
            <a:pPr lvl="1"/>
            <a:r>
              <a:rPr lang="en-US" dirty="0" smtClean="0"/>
              <a:t>Developed process is independent of toolset</a:t>
            </a:r>
          </a:p>
          <a:p>
            <a:r>
              <a:rPr lang="en-US" dirty="0" smtClean="0"/>
              <a:t>Classified data</a:t>
            </a:r>
          </a:p>
          <a:p>
            <a:pPr lvl="1"/>
            <a:r>
              <a:rPr lang="en-US" dirty="0" smtClean="0"/>
              <a:t>Prohibited the use of realistic data in many cases</a:t>
            </a:r>
          </a:p>
          <a:p>
            <a:pPr lvl="1"/>
            <a:r>
              <a:rPr lang="en-US" dirty="0" smtClean="0"/>
              <a:t>Forced several assumptions</a:t>
            </a:r>
          </a:p>
          <a:p>
            <a:pPr lvl="1"/>
            <a:r>
              <a:rPr lang="en-US" dirty="0" smtClean="0"/>
              <a:t>Forced alteration of some data</a:t>
            </a:r>
          </a:p>
          <a:p>
            <a:pPr lvl="1"/>
            <a:r>
              <a:rPr lang="en-US" dirty="0" smtClean="0"/>
              <a:t>Developed process is independent of the data</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36</a:t>
            </a:fld>
            <a:endParaRPr lang="en-US"/>
          </a:p>
        </p:txBody>
      </p:sp>
    </p:spTree>
    <p:extLst>
      <p:ext uri="{BB962C8B-B14F-4D97-AF65-F5344CB8AC3E}">
        <p14:creationId xmlns:p14="http://schemas.microsoft.com/office/powerpoint/2010/main" xmlns="" val="2709611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FOLLOW-ON </a:t>
            </a:r>
            <a:r>
              <a:rPr lang="en-US" sz="4400" dirty="0" smtClean="0"/>
              <a:t>WORK</a:t>
            </a:r>
            <a:endParaRPr lang="en-US" sz="4400" dirty="0"/>
          </a:p>
        </p:txBody>
      </p:sp>
      <p:sp>
        <p:nvSpPr>
          <p:cNvPr id="3" name="Content Placeholder 2"/>
          <p:cNvSpPr>
            <a:spLocks noGrp="1"/>
          </p:cNvSpPr>
          <p:nvPr>
            <p:ph idx="1"/>
          </p:nvPr>
        </p:nvSpPr>
        <p:spPr/>
        <p:txBody>
          <a:bodyPr/>
          <a:lstStyle/>
          <a:p>
            <a:r>
              <a:rPr lang="en-US" dirty="0" smtClean="0"/>
              <a:t>Development of dashboard</a:t>
            </a:r>
          </a:p>
          <a:p>
            <a:r>
              <a:rPr lang="en-US" dirty="0" smtClean="0"/>
              <a:t>Performance of analysis in greater depth</a:t>
            </a:r>
          </a:p>
          <a:p>
            <a:r>
              <a:rPr lang="en-US" dirty="0" smtClean="0"/>
              <a:t>Investigation of emerging technologies</a:t>
            </a:r>
          </a:p>
          <a:p>
            <a:r>
              <a:rPr lang="en-US" dirty="0" smtClean="0"/>
              <a:t>Broadening of the trade-space</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37</a:t>
            </a:fld>
            <a:endParaRPr lang="en-US"/>
          </a:p>
        </p:txBody>
      </p:sp>
    </p:spTree>
    <p:extLst>
      <p:ext uri="{BB962C8B-B14F-4D97-AF65-F5344CB8AC3E}">
        <p14:creationId xmlns:p14="http://schemas.microsoft.com/office/powerpoint/2010/main" xmlns="" val="716121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sp>
        <p:nvSpPr>
          <p:cNvPr id="3" name="Content Placeholder 2"/>
          <p:cNvSpPr>
            <a:spLocks noGrp="1"/>
          </p:cNvSpPr>
          <p:nvPr>
            <p:ph idx="1"/>
          </p:nvPr>
        </p:nvSpPr>
        <p:spPr/>
        <p:txBody>
          <a:bodyPr/>
          <a:lstStyle/>
          <a:p>
            <a:r>
              <a:rPr lang="en-US" dirty="0" smtClean="0"/>
              <a:t>Direct end-user manipulation of model parameters.</a:t>
            </a:r>
          </a:p>
          <a:p>
            <a:r>
              <a:rPr lang="en-US" dirty="0" smtClean="0"/>
              <a:t>Extend technical capabilities to a broader audience.</a:t>
            </a:r>
          </a:p>
          <a:p>
            <a:r>
              <a:rPr lang="en-US" dirty="0" smtClean="0"/>
              <a:t>Provide abstraction on the underlying analysis tools.</a:t>
            </a:r>
          </a:p>
          <a:p>
            <a:r>
              <a:rPr lang="en-US" dirty="0" smtClean="0"/>
              <a:t>Provide early insight into the effects of design changes.</a:t>
            </a:r>
          </a:p>
          <a:p>
            <a:r>
              <a:rPr lang="en-US" dirty="0" smtClean="0"/>
              <a:t>Help identify important design parameters.</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Analysis</a:t>
            </a:r>
            <a:endParaRPr lang="en-US" dirty="0"/>
          </a:p>
        </p:txBody>
      </p:sp>
      <p:sp>
        <p:nvSpPr>
          <p:cNvPr id="3" name="Content Placeholder 2"/>
          <p:cNvSpPr>
            <a:spLocks noGrp="1"/>
          </p:cNvSpPr>
          <p:nvPr>
            <p:ph idx="1"/>
          </p:nvPr>
        </p:nvSpPr>
        <p:spPr/>
        <p:txBody>
          <a:bodyPr/>
          <a:lstStyle/>
          <a:p>
            <a:r>
              <a:rPr lang="en-US" dirty="0" smtClean="0"/>
              <a:t>Interactions between MBT armor penetration and IFV maximum effective range.</a:t>
            </a:r>
          </a:p>
          <a:p>
            <a:r>
              <a:rPr lang="en-US" dirty="0" smtClean="0"/>
              <a:t>Interactions between IFV rate of fire and IFV maximum effective range.</a:t>
            </a:r>
          </a:p>
          <a:p>
            <a:r>
              <a:rPr lang="en-US" dirty="0" smtClean="0"/>
              <a:t>Lack of effectiveness in the model of IFV armor.</a:t>
            </a:r>
          </a:p>
          <a:p>
            <a:r>
              <a:rPr lang="en-US" dirty="0" smtClean="0"/>
              <a:t>Detrimental effects in the model of IFV top speed.</a:t>
            </a:r>
          </a:p>
          <a:p>
            <a:r>
              <a:rPr lang="en-US" dirty="0" smtClean="0"/>
              <a:t>Impact of increased situational awareness.</a:t>
            </a:r>
          </a:p>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PRIMITIVE NEED</a:t>
            </a:r>
            <a:endParaRPr lang="en-US" sz="4400" dirty="0"/>
          </a:p>
        </p:txBody>
      </p:sp>
      <p:sp>
        <p:nvSpPr>
          <p:cNvPr id="3" name="Content Placeholder 2"/>
          <p:cNvSpPr>
            <a:spLocks noGrp="1"/>
          </p:cNvSpPr>
          <p:nvPr>
            <p:ph idx="1"/>
          </p:nvPr>
        </p:nvSpPr>
        <p:spPr>
          <a:xfrm>
            <a:off x="838200" y="1752600"/>
            <a:ext cx="7345363" cy="3931920"/>
          </a:xfrm>
        </p:spPr>
        <p:txBody>
          <a:bodyPr/>
          <a:lstStyle/>
          <a:p>
            <a:pPr marL="0" indent="0" algn="just">
              <a:lnSpc>
                <a:spcPct val="150000"/>
              </a:lnSpc>
              <a:buNone/>
            </a:pPr>
            <a:r>
              <a:rPr lang="en-US" dirty="0"/>
              <a:t>The U.S. Army Maneuver Center of Excellence (</a:t>
            </a:r>
            <a:r>
              <a:rPr lang="en-US" dirty="0" err="1"/>
              <a:t>MCoE</a:t>
            </a:r>
            <a:r>
              <a:rPr lang="en-US" dirty="0"/>
              <a:t>) has interest in analytically understanding the interplays and interactions with respect to the integrated survivability of a combat unit. More specifically they need to understand how the addition or subtraction of specific capabilities impact the overall unit survivability and mission success.</a:t>
            </a:r>
          </a:p>
        </p:txBody>
      </p:sp>
      <p:sp>
        <p:nvSpPr>
          <p:cNvPr id="4" name="Slide Number Placeholder 3"/>
          <p:cNvSpPr>
            <a:spLocks noGrp="1"/>
          </p:cNvSpPr>
          <p:nvPr>
            <p:ph type="sldNum" sz="quarter" idx="12"/>
          </p:nvPr>
        </p:nvSpPr>
        <p:spPr/>
        <p:txBody>
          <a:bodyPr/>
          <a:lstStyle/>
          <a:p>
            <a:fld id="{28EE73C1-7227-44DB-AB28-C6DAA6105BE9}" type="slidenum">
              <a:rPr lang="en-US" smtClean="0"/>
              <a:pPr/>
              <a:t>4</a:t>
            </a:fld>
            <a:endParaRPr lang="en-US"/>
          </a:p>
        </p:txBody>
      </p:sp>
    </p:spTree>
    <p:extLst>
      <p:ext uri="{BB962C8B-B14F-4D97-AF65-F5344CB8AC3E}">
        <p14:creationId xmlns:p14="http://schemas.microsoft.com/office/powerpoint/2010/main" xmlns="" val="503478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Emerging Technologies</a:t>
            </a:r>
            <a:endParaRPr lang="en-US" dirty="0"/>
          </a:p>
        </p:txBody>
      </p:sp>
      <p:sp>
        <p:nvSpPr>
          <p:cNvPr id="3" name="Content Placeholder 2"/>
          <p:cNvSpPr>
            <a:spLocks noGrp="1"/>
          </p:cNvSpPr>
          <p:nvPr>
            <p:ph idx="1"/>
          </p:nvPr>
        </p:nvSpPr>
        <p:spPr/>
        <p:txBody>
          <a:bodyPr/>
          <a:lstStyle/>
          <a:p>
            <a:r>
              <a:rPr lang="en-US" dirty="0" smtClean="0"/>
              <a:t>Examples</a:t>
            </a:r>
          </a:p>
          <a:p>
            <a:pPr lvl="1"/>
            <a:r>
              <a:rPr lang="en-US" dirty="0" smtClean="0"/>
              <a:t>High-energy weapons</a:t>
            </a:r>
          </a:p>
          <a:p>
            <a:pPr lvl="1"/>
            <a:r>
              <a:rPr lang="en-US" dirty="0" smtClean="0"/>
              <a:t>E-ink camouflage</a:t>
            </a:r>
          </a:p>
          <a:p>
            <a:pPr lvl="1"/>
            <a:r>
              <a:rPr lang="en-US" dirty="0" smtClean="0"/>
              <a:t>New ground combat systems</a:t>
            </a:r>
          </a:p>
          <a:p>
            <a:r>
              <a:rPr lang="en-US" dirty="0" smtClean="0"/>
              <a:t>Could be evaluated under the developed process.</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Space</a:t>
            </a:r>
            <a:endParaRPr lang="en-US" dirty="0"/>
          </a:p>
        </p:txBody>
      </p:sp>
      <p:sp>
        <p:nvSpPr>
          <p:cNvPr id="3" name="Content Placeholder 2"/>
          <p:cNvSpPr>
            <a:spLocks noGrp="1"/>
          </p:cNvSpPr>
          <p:nvPr>
            <p:ph idx="1"/>
          </p:nvPr>
        </p:nvSpPr>
        <p:spPr/>
        <p:txBody>
          <a:bodyPr/>
          <a:lstStyle/>
          <a:p>
            <a:r>
              <a:rPr lang="en-US" dirty="0" smtClean="0"/>
              <a:t>Currently limited to ground combat</a:t>
            </a:r>
          </a:p>
          <a:p>
            <a:r>
              <a:rPr lang="en-US" dirty="0" smtClean="0"/>
              <a:t>Opportunities</a:t>
            </a:r>
          </a:p>
          <a:p>
            <a:pPr lvl="1"/>
            <a:r>
              <a:rPr lang="en-US" dirty="0" smtClean="0"/>
              <a:t>Inclusion of consideration for air support</a:t>
            </a:r>
          </a:p>
          <a:p>
            <a:pPr lvl="1"/>
            <a:r>
              <a:rPr lang="en-US" dirty="0" smtClean="0"/>
              <a:t>Factor limitations and improvements in logistics</a:t>
            </a:r>
          </a:p>
          <a:p>
            <a:pPr lvl="1"/>
            <a:r>
              <a:rPr lang="en-US" dirty="0" smtClean="0"/>
              <a:t>Create scenarios for joint operations</a:t>
            </a:r>
          </a:p>
          <a:p>
            <a:r>
              <a:rPr lang="en-US" dirty="0" smtClean="0"/>
              <a:t>Provide a more complete picture of unit effectiveness </a:t>
            </a:r>
            <a:r>
              <a:rPr lang="en-US" smtClean="0"/>
              <a:t>and health.</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Developed a process that is:</a:t>
            </a:r>
          </a:p>
          <a:p>
            <a:pPr lvl="1"/>
            <a:r>
              <a:rPr lang="en-US" dirty="0" smtClean="0"/>
              <a:t>Effective</a:t>
            </a:r>
          </a:p>
          <a:p>
            <a:pPr lvl="1"/>
            <a:r>
              <a:rPr lang="en-US" dirty="0" smtClean="0"/>
              <a:t>Repeatable</a:t>
            </a:r>
          </a:p>
          <a:p>
            <a:pPr lvl="1"/>
            <a:r>
              <a:rPr lang="en-US" dirty="0" smtClean="0"/>
              <a:t>Adaptable</a:t>
            </a:r>
          </a:p>
          <a:p>
            <a:r>
              <a:rPr lang="en-US" dirty="0" smtClean="0"/>
              <a:t>Lays groundwork for additional research</a:t>
            </a:r>
          </a:p>
          <a:p>
            <a:r>
              <a:rPr lang="en-US" dirty="0" smtClean="0"/>
              <a:t>Provide support for doctrinal and organizational changes</a:t>
            </a:r>
          </a:p>
          <a:p>
            <a:r>
              <a:rPr lang="en-US" dirty="0" smtClean="0"/>
              <a:t>Demonstrate importance of </a:t>
            </a:r>
            <a:r>
              <a:rPr lang="en-US" dirty="0" err="1" smtClean="0"/>
              <a:t>SoS</a:t>
            </a:r>
            <a:r>
              <a:rPr lang="en-US" dirty="0" smtClean="0"/>
              <a:t> factors and effects</a:t>
            </a:r>
          </a:p>
          <a:p>
            <a:r>
              <a:rPr lang="en-US" dirty="0" smtClean="0"/>
              <a:t>Provide support for feasibility study for emerging technologies</a:t>
            </a:r>
          </a:p>
        </p:txBody>
      </p:sp>
      <p:sp>
        <p:nvSpPr>
          <p:cNvPr id="4" name="Slide Number Placeholder 3"/>
          <p:cNvSpPr>
            <a:spLocks noGrp="1"/>
          </p:cNvSpPr>
          <p:nvPr>
            <p:ph type="sldNum" sz="quarter" idx="12"/>
          </p:nvPr>
        </p:nvSpPr>
        <p:spPr/>
        <p:txBody>
          <a:bodyPr/>
          <a:lstStyle/>
          <a:p>
            <a:fld id="{28EE73C1-7227-44DB-AB28-C6DAA6105BE9}" type="slidenum">
              <a:rPr lang="en-US" smtClean="0"/>
              <a:pPr/>
              <a:t>42</a:t>
            </a:fld>
            <a:endParaRPr lang="en-US"/>
          </a:p>
        </p:txBody>
      </p:sp>
    </p:spTree>
    <p:extLst>
      <p:ext uri="{BB962C8B-B14F-4D97-AF65-F5344CB8AC3E}">
        <p14:creationId xmlns:p14="http://schemas.microsoft.com/office/powerpoint/2010/main" xmlns="" val="2631875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43</a:t>
            </a:fld>
            <a:endParaRPr lang="en-US"/>
          </a:p>
        </p:txBody>
      </p:sp>
    </p:spTree>
    <p:extLst>
      <p:ext uri="{BB962C8B-B14F-4D97-AF65-F5344CB8AC3E}">
        <p14:creationId xmlns:p14="http://schemas.microsoft.com/office/powerpoint/2010/main" xmlns="" val="530802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
        <p:nvSpPr>
          <p:cNvPr id="3" name="Slide Number Placeholder 2"/>
          <p:cNvSpPr>
            <a:spLocks noGrp="1"/>
          </p:cNvSpPr>
          <p:nvPr>
            <p:ph type="sldNum" sz="quarter" idx="12"/>
          </p:nvPr>
        </p:nvSpPr>
        <p:spPr/>
        <p:txBody>
          <a:bodyPr/>
          <a:lstStyle/>
          <a:p>
            <a:fld id="{28EE73C1-7227-44DB-AB28-C6DAA6105BE9}" type="slidenum">
              <a:rPr lang="en-US" smtClean="0"/>
              <a:pPr/>
              <a:t>44</a:t>
            </a:fld>
            <a:endParaRPr lang="en-US"/>
          </a:p>
        </p:txBody>
      </p:sp>
    </p:spTree>
    <p:extLst>
      <p:ext uri="{BB962C8B-B14F-4D97-AF65-F5344CB8AC3E}">
        <p14:creationId xmlns:p14="http://schemas.microsoft.com/office/powerpoint/2010/main" xmlns="" val="348230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179" y="496094"/>
            <a:ext cx="8229600" cy="951706"/>
          </a:xfrm>
        </p:spPr>
        <p:txBody>
          <a:bodyPr>
            <a:normAutofit/>
          </a:bodyPr>
          <a:lstStyle/>
          <a:p>
            <a:r>
              <a:rPr lang="en-US" sz="4400" dirty="0"/>
              <a:t>PROBLEM STATEMENT</a:t>
            </a:r>
          </a:p>
        </p:txBody>
      </p:sp>
      <p:sp>
        <p:nvSpPr>
          <p:cNvPr id="3" name="Content Placeholder 2"/>
          <p:cNvSpPr>
            <a:spLocks noGrp="1"/>
          </p:cNvSpPr>
          <p:nvPr>
            <p:ph idx="1"/>
          </p:nvPr>
        </p:nvSpPr>
        <p:spPr>
          <a:xfrm>
            <a:off x="304800" y="1676400"/>
            <a:ext cx="8153400" cy="4778408"/>
          </a:xfrm>
        </p:spPr>
        <p:txBody>
          <a:bodyPr>
            <a:noAutofit/>
          </a:bodyPr>
          <a:lstStyle/>
          <a:p>
            <a:pPr algn="just">
              <a:buNone/>
            </a:pPr>
            <a:r>
              <a:rPr lang="en-US" dirty="0" smtClean="0"/>
              <a:t>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5</a:t>
            </a:fld>
            <a:endParaRPr lang="en-US"/>
          </a:p>
        </p:txBody>
      </p:sp>
      <p:sp>
        <p:nvSpPr>
          <p:cNvPr id="5" name="Rectangle 4"/>
          <p:cNvSpPr/>
          <p:nvPr/>
        </p:nvSpPr>
        <p:spPr>
          <a:xfrm>
            <a:off x="304800" y="1447800"/>
            <a:ext cx="8534400" cy="5567293"/>
          </a:xfrm>
          <a:prstGeom prst="rect">
            <a:avLst/>
          </a:prstGeom>
        </p:spPr>
        <p:txBody>
          <a:bodyPr vert="horz" lIns="91440" tIns="45720" rIns="91440" bIns="45720" rtlCol="0">
            <a:normAutofit/>
          </a:bodyPr>
          <a:lstStyle/>
          <a:p>
            <a:pPr algn="just">
              <a:lnSpc>
                <a:spcPct val="150000"/>
              </a:lnSpc>
              <a:spcBef>
                <a:spcPts val="2000"/>
              </a:spcBef>
              <a:buClr>
                <a:schemeClr val="tx1">
                  <a:lumMod val="75000"/>
                  <a:lumOff val="25000"/>
                </a:schemeClr>
              </a:buClr>
              <a:buFont typeface="Arial" pitchFamily="34" charset="0"/>
              <a:buNone/>
            </a:pPr>
            <a:r>
              <a:rPr lang="en-US" sz="2400" dirty="0">
                <a:solidFill>
                  <a:schemeClr val="tx1">
                    <a:lumMod val="75000"/>
                    <a:lumOff val="25000"/>
                  </a:schemeClr>
                </a:solidFill>
              </a:rPr>
              <a:t>This Team will design and analyze a company-level ground combat mounted maneuver unit in a combined arms scenario, with the intent of providing clear, quantitative understanding of the design trade-space. The trade-space consists of the combat vehicle and its infantry squad and relates to other mission capabilities such as mobility, lethality, networked communications, and others as they apply to survivability outcomes. The design solutions will include the breadth of DOTMLPF considerations.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a:t>RESEARCH QUESTIONS</a:t>
            </a:r>
          </a:p>
        </p:txBody>
      </p:sp>
      <p:sp>
        <p:nvSpPr>
          <p:cNvPr id="3" name="Content Placeholder 2"/>
          <p:cNvSpPr>
            <a:spLocks noGrp="1"/>
          </p:cNvSpPr>
          <p:nvPr>
            <p:ph idx="1"/>
          </p:nvPr>
        </p:nvSpPr>
        <p:spPr>
          <a:xfrm>
            <a:off x="914400" y="1752600"/>
            <a:ext cx="7345363" cy="3931920"/>
          </a:xfrm>
        </p:spPr>
        <p:txBody>
          <a:bodyPr>
            <a:noAutofit/>
          </a:bodyPr>
          <a:lstStyle/>
          <a:p>
            <a:r>
              <a:rPr lang="en-US" sz="2000" dirty="0"/>
              <a:t>Can a relationship be demonstrated between survivability of a small, task organized combined arms unit and improvements in lethality, mobility, and situational awareness through quantitative simulation analysis?</a:t>
            </a:r>
          </a:p>
          <a:p>
            <a:r>
              <a:rPr lang="en-US" sz="2000" dirty="0"/>
              <a:t>Can the trade-space among key input variables (lethality, mobility, etc.) be quantified and understood?</a:t>
            </a:r>
          </a:p>
          <a:p>
            <a:r>
              <a:rPr lang="en-US" sz="2000" dirty="0"/>
              <a:t>What are appropriate analytic metrics that can indicate the potential impact on combat infantry vehicle survivability due to increased mobility or increased lethality?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6</a:t>
            </a:fld>
            <a:endParaRPr lang="en-US"/>
          </a:p>
        </p:txBody>
      </p:sp>
    </p:spTree>
    <p:extLst>
      <p:ext uri="{BB962C8B-B14F-4D97-AF65-F5344CB8AC3E}">
        <p14:creationId xmlns:p14="http://schemas.microsoft.com/office/powerpoint/2010/main" xmlns="" val="171525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PROBLEM SPACE BOUNDARIES</a:t>
            </a:r>
          </a:p>
        </p:txBody>
      </p:sp>
      <p:sp>
        <p:nvSpPr>
          <p:cNvPr id="3" name="Content Placeholder 2"/>
          <p:cNvSpPr>
            <a:spLocks noGrp="1"/>
          </p:cNvSpPr>
          <p:nvPr>
            <p:ph idx="1"/>
          </p:nvPr>
        </p:nvSpPr>
        <p:spPr>
          <a:xfrm>
            <a:off x="228600" y="1676400"/>
            <a:ext cx="8534400" cy="4572000"/>
          </a:xfrm>
        </p:spPr>
        <p:txBody>
          <a:bodyPr>
            <a:noAutofit/>
          </a:bodyPr>
          <a:lstStyle/>
          <a:p>
            <a:r>
              <a:rPr lang="en-US" sz="1800" dirty="0"/>
              <a:t>focused on defining a process to assess combat vehicle survivability within the context of the combined arms unit. </a:t>
            </a:r>
            <a:endParaRPr lang="en-US" sz="1800" dirty="0" smtClean="0"/>
          </a:p>
          <a:p>
            <a:r>
              <a:rPr lang="en-US" sz="1800" dirty="0" smtClean="0"/>
              <a:t>did </a:t>
            </a:r>
            <a:r>
              <a:rPr lang="en-US" sz="1800" dirty="0"/>
              <a:t>not address force protection and assumed in the context of the model that if a vehicle did not survive its crew also did not survive</a:t>
            </a:r>
            <a:r>
              <a:rPr lang="en-US" sz="1800" dirty="0" smtClean="0"/>
              <a:t>.</a:t>
            </a:r>
          </a:p>
          <a:p>
            <a:r>
              <a:rPr lang="en-US" sz="1800" dirty="0"/>
              <a:t>basis for the model development in this </a:t>
            </a:r>
            <a:r>
              <a:rPr lang="en-US" sz="1800" dirty="0" smtClean="0"/>
              <a:t>paper was, </a:t>
            </a:r>
            <a:r>
              <a:rPr lang="en-US" sz="1800" i="1" dirty="0" smtClean="0"/>
              <a:t>Alternative </a:t>
            </a:r>
            <a:r>
              <a:rPr lang="en-US" sz="1800" i="1" dirty="0"/>
              <a:t>approach for the development of future Ground Combat System specification</a:t>
            </a:r>
            <a:r>
              <a:rPr lang="en-US" sz="1800" dirty="0"/>
              <a:t> </a:t>
            </a:r>
            <a:r>
              <a:rPr lang="en-US" sz="1800" dirty="0" smtClean="0"/>
              <a:t>(Tobias Treml 2013) and </a:t>
            </a:r>
            <a:r>
              <a:rPr lang="en-US" sz="1800" dirty="0" err="1" smtClean="0"/>
              <a:t>Treml’s</a:t>
            </a:r>
            <a:r>
              <a:rPr lang="en-US" sz="1800" dirty="0" smtClean="0"/>
              <a:t> concurrent supporting model </a:t>
            </a:r>
          </a:p>
          <a:p>
            <a:r>
              <a:rPr lang="en-US" sz="1800" dirty="0"/>
              <a:t>model and model analysis </a:t>
            </a:r>
            <a:r>
              <a:rPr lang="en-US" sz="1800" dirty="0" smtClean="0"/>
              <a:t>is </a:t>
            </a:r>
            <a:r>
              <a:rPr lang="en-US" sz="1800" dirty="0"/>
              <a:t>unclassified and contained no classified or For Official Use Only (FOUO) </a:t>
            </a:r>
            <a:r>
              <a:rPr lang="en-US" sz="1800" dirty="0" smtClean="0"/>
              <a:t>data</a:t>
            </a:r>
          </a:p>
          <a:p>
            <a:endParaRPr lang="en-US" sz="1800" dirty="0" smtClean="0"/>
          </a:p>
        </p:txBody>
      </p:sp>
      <p:sp>
        <p:nvSpPr>
          <p:cNvPr id="4" name="Slide Number Placeholder 3"/>
          <p:cNvSpPr>
            <a:spLocks noGrp="1"/>
          </p:cNvSpPr>
          <p:nvPr>
            <p:ph type="sldNum" sz="quarter" idx="12"/>
          </p:nvPr>
        </p:nvSpPr>
        <p:spPr/>
        <p:txBody>
          <a:bodyPr/>
          <a:lstStyle/>
          <a:p>
            <a:fld id="{28EE73C1-7227-44DB-AB28-C6DAA6105BE9}" type="slidenum">
              <a:rPr lang="en-US" smtClean="0"/>
              <a:pPr/>
              <a:t>7</a:t>
            </a:fld>
            <a:endParaRPr lang="en-US"/>
          </a:p>
        </p:txBody>
      </p:sp>
    </p:spTree>
    <p:extLst>
      <p:ext uri="{BB962C8B-B14F-4D97-AF65-F5344CB8AC3E}">
        <p14:creationId xmlns:p14="http://schemas.microsoft.com/office/powerpoint/2010/main" xmlns="" val="1541760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z="4400" dirty="0" smtClean="0"/>
              <a:t>MBSE System Engineering </a:t>
            </a:r>
            <a:endParaRPr lang="en-US" sz="4400" dirty="0"/>
          </a:p>
        </p:txBody>
      </p:sp>
      <p:sp>
        <p:nvSpPr>
          <p:cNvPr id="18" name="Flowchart: Process 17"/>
          <p:cNvSpPr/>
          <p:nvPr/>
        </p:nvSpPr>
        <p:spPr>
          <a:xfrm rot="2832251">
            <a:off x="-306789" y="3816747"/>
            <a:ext cx="5770964" cy="80696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 name="Flowchart: Process 18"/>
          <p:cNvSpPr/>
          <p:nvPr/>
        </p:nvSpPr>
        <p:spPr>
          <a:xfrm rot="19017580">
            <a:off x="3175357" y="3824677"/>
            <a:ext cx="6161339" cy="79308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Integration</a:t>
            </a:r>
          </a:p>
          <a:p>
            <a:pPr algn="ctr"/>
            <a:endParaRPr lang="en-US" dirty="0"/>
          </a:p>
        </p:txBody>
      </p:sp>
      <p:sp>
        <p:nvSpPr>
          <p:cNvPr id="21" name="Rectangle 20"/>
          <p:cNvSpPr/>
          <p:nvPr/>
        </p:nvSpPr>
        <p:spPr>
          <a:xfrm>
            <a:off x="759815" y="2074696"/>
            <a:ext cx="1303306" cy="707886"/>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Problem</a:t>
            </a:r>
          </a:p>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Definition</a:t>
            </a:r>
            <a:endPar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 name="Rectangle 22"/>
          <p:cNvSpPr/>
          <p:nvPr/>
        </p:nvSpPr>
        <p:spPr>
          <a:xfrm>
            <a:off x="6172200" y="3048000"/>
            <a:ext cx="2024721" cy="400110"/>
          </a:xfrm>
          <a:prstGeom prst="rect">
            <a:avLst/>
          </a:prstGeom>
          <a:noFill/>
        </p:spPr>
        <p:txBody>
          <a:bodyPr wrap="none" lIns="91440" tIns="45720" rIns="91440" bIns="45720">
            <a:spAutoFit/>
          </a:bodyPr>
          <a:lstStyle/>
          <a:p>
            <a:pPr algn="ctr"/>
            <a:r>
              <a:rPr 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Test Assessments</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4" name="Rectangle 23"/>
          <p:cNvSpPr/>
          <p:nvPr/>
        </p:nvSpPr>
        <p:spPr>
          <a:xfrm>
            <a:off x="1384473" y="2939249"/>
            <a:ext cx="1733744" cy="707886"/>
          </a:xfrm>
          <a:prstGeom prst="rect">
            <a:avLst/>
          </a:prstGeom>
          <a:noFill/>
        </p:spPr>
        <p:txBody>
          <a:bodyPr wrap="none" lIns="91440" tIns="45720" rIns="91440" bIns="45720">
            <a:spAutoFit/>
          </a:bodyPr>
          <a:lstStyle/>
          <a:p>
            <a:pPr algn="ctr"/>
            <a:r>
              <a:rPr 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System </a:t>
            </a:r>
          </a:p>
          <a:p>
            <a:pPr algn="ctr"/>
            <a:r>
              <a:rPr 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Requirements </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5" name="Rectangle 24"/>
          <p:cNvSpPr/>
          <p:nvPr/>
        </p:nvSpPr>
        <p:spPr>
          <a:xfrm>
            <a:off x="3527754" y="5327510"/>
            <a:ext cx="1659429" cy="707886"/>
          </a:xfrm>
          <a:prstGeom prst="rect">
            <a:avLst/>
          </a:prstGeom>
          <a:noFill/>
        </p:spPr>
        <p:txBody>
          <a:bodyPr wrap="none" lIns="91440" tIns="45720" rIns="91440" bIns="45720">
            <a:spAutoFit/>
          </a:bodyPr>
          <a:lstStyle/>
          <a:p>
            <a:pPr algn="ctr"/>
            <a:r>
              <a:rPr 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Modeling and</a:t>
            </a:r>
          </a:p>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Simulation</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nvGrpSpPr>
          <p:cNvPr id="2" name="Group 29"/>
          <p:cNvGrpSpPr/>
          <p:nvPr/>
        </p:nvGrpSpPr>
        <p:grpSpPr>
          <a:xfrm>
            <a:off x="2586814" y="4588846"/>
            <a:ext cx="1491947" cy="738664"/>
            <a:chOff x="1884342" y="3145582"/>
            <a:chExt cx="1491947" cy="1477328"/>
          </a:xfrm>
        </p:grpSpPr>
        <p:sp>
          <p:nvSpPr>
            <p:cNvPr id="22" name="Rectangle 21"/>
            <p:cNvSpPr/>
            <p:nvPr/>
          </p:nvSpPr>
          <p:spPr>
            <a:xfrm>
              <a:off x="2505881" y="3145582"/>
              <a:ext cx="184731" cy="400110"/>
            </a:xfrm>
            <a:prstGeom prst="rect">
              <a:avLst/>
            </a:prstGeom>
            <a:noFill/>
          </p:spPr>
          <p:txBody>
            <a:bodyPr wrap="none" lIns="91440" tIns="45720" rIns="91440" bIns="45720">
              <a:spAutoFit/>
            </a:bodyPr>
            <a:lstStyle/>
            <a:p>
              <a:pPr algn="ct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6" name="Rectangle 25"/>
            <p:cNvSpPr/>
            <p:nvPr/>
          </p:nvSpPr>
          <p:spPr>
            <a:xfrm>
              <a:off x="1884342" y="3207138"/>
              <a:ext cx="1491947" cy="1415772"/>
            </a:xfrm>
            <a:prstGeom prst="rect">
              <a:avLst/>
            </a:prstGeom>
            <a:noFill/>
          </p:spPr>
          <p:txBody>
            <a:bodyPr wrap="none" lIns="91440" tIns="45720" rIns="91440" bIns="45720">
              <a:spAutoFit/>
            </a:bodyPr>
            <a:lstStyle/>
            <a:p>
              <a:pPr algn="ctr"/>
              <a:r>
                <a:rPr 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Component </a:t>
              </a:r>
            </a:p>
            <a:p>
              <a:pPr algn="ctr"/>
              <a:r>
                <a:rPr 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Design </a:t>
              </a:r>
            </a:p>
          </p:txBody>
        </p:sp>
      </p:grpSp>
      <p:sp>
        <p:nvSpPr>
          <p:cNvPr id="27" name="Rectangle 26"/>
          <p:cNvSpPr/>
          <p:nvPr/>
        </p:nvSpPr>
        <p:spPr>
          <a:xfrm>
            <a:off x="2063121" y="3732226"/>
            <a:ext cx="1055096" cy="707886"/>
          </a:xfrm>
          <a:prstGeom prst="rect">
            <a:avLst/>
          </a:prstGeom>
          <a:noFill/>
        </p:spPr>
        <p:txBody>
          <a:bodyPr wrap="none" lIns="91440" tIns="45720" rIns="91440" bIns="45720">
            <a:spAutoFit/>
          </a:bodyPr>
          <a:lstStyle/>
          <a:p>
            <a:pPr algn="ctr"/>
            <a:r>
              <a:rPr 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System </a:t>
            </a:r>
          </a:p>
          <a:p>
            <a:pPr algn="ctr"/>
            <a:r>
              <a:rPr 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Analysis</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2" name="Rectangle 31"/>
          <p:cNvSpPr/>
          <p:nvPr/>
        </p:nvSpPr>
        <p:spPr>
          <a:xfrm>
            <a:off x="6248400" y="2362200"/>
            <a:ext cx="2735877"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Capabilities Assessment</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Rectangle 16"/>
          <p:cNvSpPr/>
          <p:nvPr/>
        </p:nvSpPr>
        <p:spPr>
          <a:xfrm>
            <a:off x="4419600" y="4648200"/>
            <a:ext cx="2736126" cy="646331"/>
          </a:xfrm>
          <a:prstGeom prst="rect">
            <a:avLst/>
          </a:prstGeom>
        </p:spPr>
        <p:txBody>
          <a:bodyPr wrap="square">
            <a:spAutoFit/>
          </a:bodyP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Component</a:t>
            </a:r>
          </a:p>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Development</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TextBox 19"/>
          <p:cNvSpPr txBox="1"/>
          <p:nvPr/>
        </p:nvSpPr>
        <p:spPr>
          <a:xfrm>
            <a:off x="2743200" y="2590800"/>
            <a:ext cx="3692524" cy="1015663"/>
          </a:xfrm>
          <a:prstGeom prst="rect">
            <a:avLst/>
          </a:prstGeom>
          <a:noFill/>
        </p:spPr>
        <p:txBody>
          <a:bodyPr wrap="square" rtlCol="0">
            <a:spAutoFit/>
          </a:bodyPr>
          <a:lstStyle/>
          <a:p>
            <a:pPr lvl="0"/>
            <a:r>
              <a:rPr lang="en-US" sz="1400" dirty="0" smtClean="0"/>
              <a:t>Preliminary system architecture</a:t>
            </a:r>
          </a:p>
          <a:p>
            <a:pPr lvl="0"/>
            <a:r>
              <a:rPr lang="en-US" sz="1400" dirty="0" smtClean="0"/>
              <a:t>development to build top level </a:t>
            </a:r>
          </a:p>
          <a:p>
            <a:pPr lvl="0"/>
            <a:r>
              <a:rPr lang="en-US" sz="1400" dirty="0" smtClean="0"/>
              <a:t>requirements for system survivability</a:t>
            </a:r>
          </a:p>
          <a:p>
            <a:endParaRPr lang="en-US" dirty="0"/>
          </a:p>
        </p:txBody>
      </p:sp>
      <p:sp>
        <p:nvSpPr>
          <p:cNvPr id="28" name="TextBox 27"/>
          <p:cNvSpPr txBox="1"/>
          <p:nvPr/>
        </p:nvSpPr>
        <p:spPr>
          <a:xfrm>
            <a:off x="3124200" y="3505200"/>
            <a:ext cx="2455288" cy="1231106"/>
          </a:xfrm>
          <a:prstGeom prst="rect">
            <a:avLst/>
          </a:prstGeom>
          <a:noFill/>
        </p:spPr>
        <p:txBody>
          <a:bodyPr wrap="none" rtlCol="0">
            <a:spAutoFit/>
          </a:bodyPr>
          <a:lstStyle/>
          <a:p>
            <a:pPr lvl="0"/>
            <a:r>
              <a:rPr lang="en-US" sz="1400" dirty="0" smtClean="0"/>
              <a:t>Functional analysis of the</a:t>
            </a:r>
          </a:p>
          <a:p>
            <a:pPr lvl="0"/>
            <a:r>
              <a:rPr lang="en-US" sz="1400" dirty="0" smtClean="0"/>
              <a:t> system survivability top level </a:t>
            </a:r>
          </a:p>
          <a:p>
            <a:pPr lvl="0"/>
            <a:r>
              <a:rPr lang="en-US" sz="1400" dirty="0" smtClean="0"/>
              <a:t>requirements to develop the</a:t>
            </a:r>
          </a:p>
          <a:p>
            <a:pPr lvl="0"/>
            <a:r>
              <a:rPr lang="en-US" sz="1400" dirty="0" smtClean="0"/>
              <a:t> technical requirements</a:t>
            </a:r>
          </a:p>
          <a:p>
            <a:endParaRPr lang="en-US" dirty="0"/>
          </a:p>
        </p:txBody>
      </p:sp>
      <p:sp>
        <p:nvSpPr>
          <p:cNvPr id="29" name="TextBox 28"/>
          <p:cNvSpPr txBox="1"/>
          <p:nvPr/>
        </p:nvSpPr>
        <p:spPr>
          <a:xfrm>
            <a:off x="990600" y="5410200"/>
            <a:ext cx="2510111" cy="846129"/>
          </a:xfrm>
          <a:prstGeom prst="rect">
            <a:avLst/>
          </a:prstGeom>
          <a:noFill/>
        </p:spPr>
        <p:txBody>
          <a:bodyPr wrap="none" rtlCol="0">
            <a:spAutoFit/>
          </a:bodyPr>
          <a:lstStyle/>
          <a:p>
            <a:pPr lvl="0">
              <a:lnSpc>
                <a:spcPct val="120000"/>
              </a:lnSpc>
            </a:pPr>
            <a:r>
              <a:rPr lang="en-US" sz="1400" dirty="0" smtClean="0"/>
              <a:t>Allocation of measures of </a:t>
            </a:r>
          </a:p>
          <a:p>
            <a:pPr lvl="0">
              <a:lnSpc>
                <a:spcPct val="120000"/>
              </a:lnSpc>
            </a:pPr>
            <a:r>
              <a:rPr lang="en-US" sz="1400" dirty="0" smtClean="0"/>
              <a:t>performance and effectiveness </a:t>
            </a:r>
          </a:p>
          <a:p>
            <a:pPr lvl="0">
              <a:lnSpc>
                <a:spcPct val="120000"/>
              </a:lnSpc>
            </a:pPr>
            <a:r>
              <a:rPr lang="en-US" sz="1400" dirty="0" smtClean="0"/>
              <a:t>for the models </a:t>
            </a:r>
          </a:p>
        </p:txBody>
      </p:sp>
      <p:sp>
        <p:nvSpPr>
          <p:cNvPr id="30" name="TextBox 29"/>
          <p:cNvSpPr txBox="1"/>
          <p:nvPr/>
        </p:nvSpPr>
        <p:spPr>
          <a:xfrm>
            <a:off x="1828800" y="1752600"/>
            <a:ext cx="2262029" cy="1015663"/>
          </a:xfrm>
          <a:prstGeom prst="rect">
            <a:avLst/>
          </a:prstGeom>
          <a:noFill/>
        </p:spPr>
        <p:txBody>
          <a:bodyPr wrap="none" rtlCol="0">
            <a:spAutoFit/>
          </a:bodyPr>
          <a:lstStyle/>
          <a:p>
            <a:pPr lvl="0"/>
            <a:r>
              <a:rPr lang="en-US" sz="1400" dirty="0" smtClean="0"/>
              <a:t>Operational requirements </a:t>
            </a:r>
          </a:p>
          <a:p>
            <a:pPr lvl="0"/>
            <a:r>
              <a:rPr lang="en-US" sz="1400" dirty="0" smtClean="0"/>
              <a:t>analysis of the survivability</a:t>
            </a:r>
          </a:p>
          <a:p>
            <a:pPr lvl="0"/>
            <a:r>
              <a:rPr lang="en-US" sz="1400" dirty="0" smtClean="0"/>
              <a:t> capability</a:t>
            </a:r>
          </a:p>
          <a:p>
            <a:endParaRPr lang="en-US" dirty="0"/>
          </a:p>
        </p:txBody>
      </p:sp>
    </p:spTree>
    <p:extLst>
      <p:ext uri="{BB962C8B-B14F-4D97-AF65-F5344CB8AC3E}">
        <p14:creationId xmlns:p14="http://schemas.microsoft.com/office/powerpoint/2010/main" xmlns="" val="382377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MBSE PROCESS DEVELOPMENT</a:t>
            </a:r>
            <a:endParaRPr lang="en-US" sz="4400" dirty="0"/>
          </a:p>
        </p:txBody>
      </p:sp>
      <p:sp>
        <p:nvSpPr>
          <p:cNvPr id="5" name="Content Placeholder 4"/>
          <p:cNvSpPr>
            <a:spLocks noGrp="1"/>
          </p:cNvSpPr>
          <p:nvPr>
            <p:ph idx="1"/>
          </p:nvPr>
        </p:nvSpPr>
        <p:spPr/>
        <p:txBody>
          <a:bodyPr>
            <a:normAutofit fontScale="92500" lnSpcReduction="10000"/>
          </a:bodyPr>
          <a:lstStyle/>
          <a:p>
            <a:r>
              <a:rPr lang="en-US" dirty="0" smtClean="0"/>
              <a:t>Analyze the combat unit Survivability through simulation modeling to identify factors and trade-space performance that affect the SOS measures of survivability effectiveness  </a:t>
            </a:r>
          </a:p>
          <a:p>
            <a:pPr lvl="1"/>
            <a:r>
              <a:rPr lang="en-US" dirty="0" smtClean="0"/>
              <a:t>Survivability scenario and measures of effectiveness (MOE)</a:t>
            </a:r>
          </a:p>
          <a:p>
            <a:pPr lvl="2"/>
            <a:r>
              <a:rPr lang="en-US" dirty="0" smtClean="0"/>
              <a:t>Functional performance requirements and MOE</a:t>
            </a:r>
          </a:p>
          <a:p>
            <a:pPr lvl="2"/>
            <a:r>
              <a:rPr lang="en-US" dirty="0" smtClean="0"/>
              <a:t>SOS functional performance factors that affect MOE  </a:t>
            </a:r>
          </a:p>
          <a:p>
            <a:pPr lvl="2"/>
            <a:r>
              <a:rPr lang="en-US" dirty="0" smtClean="0"/>
              <a:t>Define the range of the performance factors that will be tested</a:t>
            </a:r>
          </a:p>
          <a:p>
            <a:pPr lvl="1"/>
            <a:r>
              <a:rPr lang="en-US" dirty="0" smtClean="0"/>
              <a:t>Align modeling parameters with simulation</a:t>
            </a:r>
          </a:p>
          <a:p>
            <a:pPr lvl="2"/>
            <a:r>
              <a:rPr lang="en-US" dirty="0" smtClean="0"/>
              <a:t>Develop an efficient DOE that includes the key performance aspects that can be applied in the simulation that will produce results for a meaningful range of performance levels for the survivability measures of effectiveness</a:t>
            </a:r>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9</a:t>
            </a:fld>
            <a:endParaRPr lang="en-US"/>
          </a:p>
        </p:txBody>
      </p:sp>
    </p:spTree>
    <p:extLst>
      <p:ext uri="{BB962C8B-B14F-4D97-AF65-F5344CB8AC3E}">
        <p14:creationId xmlns:p14="http://schemas.microsoft.com/office/powerpoint/2010/main" xmlns="" val="13591383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4246</TotalTime>
  <Words>3882</Words>
  <Application>Microsoft Office PowerPoint</Application>
  <PresentationFormat>On-screen Show (4:3)</PresentationFormat>
  <Paragraphs>390</Paragraphs>
  <Slides>44</Slides>
  <Notes>16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Capital</vt:lpstr>
      <vt:lpstr>Ground Systems Survivability Robustness Analysis through Model- Based Systems Engineering (MBSE)</vt:lpstr>
      <vt:lpstr>AGENDA</vt:lpstr>
      <vt:lpstr>BACKGROUND</vt:lpstr>
      <vt:lpstr>PRIMITIVE NEED</vt:lpstr>
      <vt:lpstr>PROBLEM STATEMENT</vt:lpstr>
      <vt:lpstr>RESEARCH QUESTIONS</vt:lpstr>
      <vt:lpstr>PROBLEM SPACE BOUNDARIES</vt:lpstr>
      <vt:lpstr>MBSE System Engineering </vt:lpstr>
      <vt:lpstr>MBSE PROCESS DEVELOPMENT</vt:lpstr>
      <vt:lpstr>Army Survivability Project Using MBSE</vt:lpstr>
      <vt:lpstr>PROCESS</vt:lpstr>
      <vt:lpstr>STAKEHOLDERS</vt:lpstr>
      <vt:lpstr>FUNCTIONAL DECOMPOSITION</vt:lpstr>
      <vt:lpstr>PHYSICAL DECOMPOSITION</vt:lpstr>
      <vt:lpstr>SYSTEMS ANALYSIS</vt:lpstr>
      <vt:lpstr>MODEL DEVELOPMENT</vt:lpstr>
      <vt:lpstr>MODEL DEVELOPMENT</vt:lpstr>
      <vt:lpstr> Baseline Mission Scenario</vt:lpstr>
      <vt:lpstr>OV-1</vt:lpstr>
      <vt:lpstr>MODEL EXECUTION</vt:lpstr>
      <vt:lpstr>MODEL EXECUTION (cont…)</vt:lpstr>
      <vt:lpstr>MODEL EXECUTION (cont…)</vt:lpstr>
      <vt:lpstr>MODEL EXECUTION (cont…)</vt:lpstr>
      <vt:lpstr>MODEL EXECUTION (cont…)</vt:lpstr>
      <vt:lpstr>RESULTS</vt:lpstr>
      <vt:lpstr>BASELINE ANALYSIS</vt:lpstr>
      <vt:lpstr>ALTERNATIVE CONFIGURATIONS</vt:lpstr>
      <vt:lpstr>OVERALL MEASURES OF EFFECTIVENESS (OMOE)</vt:lpstr>
      <vt:lpstr>OVERALL MEASURES OF EFFECTIVENESS (OMOE)</vt:lpstr>
      <vt:lpstr>COST AS AN INDEPENDENT VARIABLE (CAIV) ASSESSMENT</vt:lpstr>
      <vt:lpstr>Slide 31</vt:lpstr>
      <vt:lpstr>Slide 32</vt:lpstr>
      <vt:lpstr>OMOE AND CAIV RESULTS</vt:lpstr>
      <vt:lpstr>OMOE AND CAIV RESULTS</vt:lpstr>
      <vt:lpstr>SUMMARY AND CONCLUSIONS</vt:lpstr>
      <vt:lpstr>CHALLENGES</vt:lpstr>
      <vt:lpstr>FOLLOW-ON WORK</vt:lpstr>
      <vt:lpstr>Dashboard</vt:lpstr>
      <vt:lpstr>Further Analysis</vt:lpstr>
      <vt:lpstr>Emerging Technologies</vt:lpstr>
      <vt:lpstr>Trade Space</vt:lpstr>
      <vt:lpstr>CONCLUSIONS</vt:lpstr>
      <vt:lpstr>QUESTIONS</vt:lpstr>
      <vt:lpstr>Back up</vt:lpstr>
    </vt:vector>
  </TitlesOfParts>
  <Company>United States Army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Christine K Brennan</dc:creator>
  <cp:lastModifiedBy>Steve Mazza</cp:lastModifiedBy>
  <cp:revision>341</cp:revision>
  <dcterms:created xsi:type="dcterms:W3CDTF">2012-10-26T12:42:34Z</dcterms:created>
  <dcterms:modified xsi:type="dcterms:W3CDTF">2013-05-30T13:38:11Z</dcterms:modified>
</cp:coreProperties>
</file>