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6"/>
  </p:notesMasterIdLst>
  <p:sldIdLst>
    <p:sldId id="256" r:id="rId3"/>
    <p:sldId id="257" r:id="rId4"/>
    <p:sldId id="258" r:id="rId5"/>
    <p:sldId id="289" r:id="rId6"/>
    <p:sldId id="261" r:id="rId7"/>
    <p:sldId id="295" r:id="rId8"/>
    <p:sldId id="313" r:id="rId9"/>
    <p:sldId id="273" r:id="rId10"/>
    <p:sldId id="300" r:id="rId11"/>
    <p:sldId id="337" r:id="rId12"/>
    <p:sldId id="329" r:id="rId13"/>
    <p:sldId id="315" r:id="rId14"/>
    <p:sldId id="331" r:id="rId15"/>
    <p:sldId id="318" r:id="rId16"/>
    <p:sldId id="332" r:id="rId17"/>
    <p:sldId id="310" r:id="rId18"/>
    <p:sldId id="319" r:id="rId19"/>
    <p:sldId id="309" r:id="rId20"/>
    <p:sldId id="334" r:id="rId21"/>
    <p:sldId id="322" r:id="rId22"/>
    <p:sldId id="325" r:id="rId23"/>
    <p:sldId id="327" r:id="rId24"/>
    <p:sldId id="328" r:id="rId25"/>
    <p:sldId id="298" r:id="rId26"/>
    <p:sldId id="277" r:id="rId27"/>
    <p:sldId id="278" r:id="rId28"/>
    <p:sldId id="290" r:id="rId29"/>
    <p:sldId id="260" r:id="rId30"/>
    <p:sldId id="274" r:id="rId31"/>
    <p:sldId id="275" r:id="rId32"/>
    <p:sldId id="335" r:id="rId33"/>
    <p:sldId id="336" r:id="rId34"/>
    <p:sldId id="302" r:id="rId35"/>
    <p:sldId id="303" r:id="rId36"/>
    <p:sldId id="304" r:id="rId37"/>
    <p:sldId id="305" r:id="rId38"/>
    <p:sldId id="320" r:id="rId39"/>
    <p:sldId id="321" r:id="rId40"/>
    <p:sldId id="333" r:id="rId41"/>
    <p:sldId id="292" r:id="rId42"/>
    <p:sldId id="291" r:id="rId43"/>
    <p:sldId id="308" r:id="rId44"/>
    <p:sldId id="279" r:id="rId45"/>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FC5"/>
    <a:srgbClr val="AAD2AD"/>
    <a:srgbClr val="3366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7" autoAdjust="0"/>
    <p:restoredTop sz="74824" autoAdjust="0"/>
  </p:normalViewPr>
  <p:slideViewPr>
    <p:cSldViewPr>
      <p:cViewPr varScale="1">
        <p:scale>
          <a:sx n="71" d="100"/>
          <a:sy n="71" d="100"/>
        </p:scale>
        <p:origin x="-5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hristine.k.brennan\Documents\Personal\School\NPS\Intro%20to%20SE\Master_Assignment%209%20Work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hristine.k.brennan\Documents\Personal\School\NPS\Intro%20to%20SE\Assignment%209%20Workshee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christine.k.brennan\Documents\Personal\School\NPS\Intro%20to%20SE\Assignment%209%20Workshee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christine.k.brennan\Documents\Personal\School\NPS\Intro%20to%20SE\Assignment%209%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0"/>
  <c:chart>
    <c:title>
      <c:tx>
        <c:rich>
          <a:bodyPr/>
          <a:lstStyle/>
          <a:p>
            <a:pPr>
              <a:defRPr/>
            </a:pPr>
            <a:r>
              <a:rPr lang="en-US"/>
              <a:t>Cost vs Performance</a:t>
            </a:r>
          </a:p>
        </c:rich>
      </c:tx>
      <c:layout/>
    </c:title>
    <c:plotArea>
      <c:layout/>
      <c:scatterChart>
        <c:scatterStyle val="lineMarker"/>
        <c:ser>
          <c:idx val="0"/>
          <c:order val="0"/>
          <c:spPr>
            <a:ln w="47625">
              <a:noFill/>
            </a:ln>
          </c:spPr>
          <c:dLbls>
            <c:dLbl>
              <c:idx val="0"/>
              <c:layout>
                <c:manualLayout>
                  <c:x val="-6.3888888888888884E-2"/>
                  <c:y val="-3.703703703703709E-2"/>
                </c:manualLayout>
              </c:layout>
              <c:tx>
                <c:rich>
                  <a:bodyPr/>
                  <a:lstStyle/>
                  <a:p>
                    <a:r>
                      <a:rPr lang="en-US" b="1">
                        <a:solidFill>
                          <a:sysClr val="windowText" lastClr="000000"/>
                        </a:solidFill>
                      </a:rPr>
                      <a:t>Concept 1</a:t>
                    </a:r>
                  </a:p>
                </c:rich>
              </c:tx>
              <c:dLblPos val="r"/>
              <c:showVal val="1"/>
              <c:showCatName val="1"/>
            </c:dLbl>
            <c:dLbl>
              <c:idx val="1"/>
              <c:layout>
                <c:manualLayout>
                  <c:x val="-5.8333333333333473E-2"/>
                  <c:y val="-6.9444444444444517E-2"/>
                </c:manualLayout>
              </c:layout>
              <c:tx>
                <c:rich>
                  <a:bodyPr/>
                  <a:lstStyle/>
                  <a:p>
                    <a:r>
                      <a:rPr lang="en-US" b="1">
                        <a:solidFill>
                          <a:sysClr val="windowText" lastClr="000000"/>
                        </a:solidFill>
                      </a:rPr>
                      <a:t>Concept 2</a:t>
                    </a:r>
                  </a:p>
                </c:rich>
              </c:tx>
              <c:dLblPos val="r"/>
              <c:showVal val="1"/>
              <c:showCatName val="1"/>
            </c:dLbl>
            <c:dLbl>
              <c:idx val="2"/>
              <c:layout>
                <c:manualLayout>
                  <c:x val="-0.15833333333333383"/>
                  <c:y val="-6.0185185185185147E-2"/>
                </c:manualLayout>
              </c:layout>
              <c:tx>
                <c:rich>
                  <a:bodyPr/>
                  <a:lstStyle/>
                  <a:p>
                    <a:r>
                      <a:rPr lang="en-US" b="1">
                        <a:solidFill>
                          <a:sysClr val="windowText" lastClr="000000"/>
                        </a:solidFill>
                      </a:rPr>
                      <a:t>Concept 3</a:t>
                    </a:r>
                  </a:p>
                </c:rich>
              </c:tx>
              <c:dLblPos val="r"/>
              <c:showVal val="1"/>
              <c:showCatName val="1"/>
            </c:dLbl>
            <c:dLbl>
              <c:idx val="3"/>
              <c:layout/>
              <c:tx>
                <c:rich>
                  <a:bodyPr/>
                  <a:lstStyle/>
                  <a:p>
                    <a:r>
                      <a:rPr lang="en-US" b="1">
                        <a:solidFill>
                          <a:sysClr val="windowText" lastClr="000000"/>
                        </a:solidFill>
                      </a:rPr>
                      <a:t>Concept 4</a:t>
                    </a:r>
                  </a:p>
                </c:rich>
              </c:tx>
              <c:dLblPos val="r"/>
              <c:showVal val="1"/>
              <c:showCatName val="1"/>
            </c:dLbl>
            <c:txPr>
              <a:bodyPr/>
              <a:lstStyle/>
              <a:p>
                <a:pPr>
                  <a:defRPr b="1">
                    <a:solidFill>
                      <a:sysClr val="windowText" lastClr="000000"/>
                    </a:solidFill>
                  </a:defRPr>
                </a:pPr>
                <a:endParaRPr lang="en-US"/>
              </a:p>
            </c:txPr>
            <c:dLblPos val="r"/>
            <c:showVal val="1"/>
            <c:showCatName val="1"/>
          </c:dLbls>
          <c:xVal>
            <c:numRef>
              <c:f>'Cost vs Performance'!$B$2:$B$5</c:f>
              <c:numCache>
                <c:formatCode>0.00</c:formatCode>
                <c:ptCount val="4"/>
                <c:pt idx="0">
                  <c:v>1</c:v>
                </c:pt>
                <c:pt idx="1">
                  <c:v>0.82352941176470584</c:v>
                </c:pt>
                <c:pt idx="2">
                  <c:v>0.75490196078431371</c:v>
                </c:pt>
                <c:pt idx="3">
                  <c:v>0.79411764705882371</c:v>
                </c:pt>
              </c:numCache>
            </c:numRef>
          </c:xVal>
          <c:yVal>
            <c:numRef>
              <c:f>'Cost vs Performance'!$C$2:$C$5</c:f>
              <c:numCache>
                <c:formatCode>General</c:formatCode>
                <c:ptCount val="4"/>
                <c:pt idx="0">
                  <c:v>0.62515281757402208</c:v>
                </c:pt>
                <c:pt idx="1">
                  <c:v>0.56762177650429924</c:v>
                </c:pt>
                <c:pt idx="2">
                  <c:v>0.47820916905444183</c:v>
                </c:pt>
                <c:pt idx="3">
                  <c:v>0.44249761222540607</c:v>
                </c:pt>
              </c:numCache>
            </c:numRef>
          </c:yVal>
        </c:ser>
        <c:dLbls>
          <c:showVal val="1"/>
          <c:showCatName val="1"/>
        </c:dLbls>
        <c:axId val="107934080"/>
        <c:axId val="107936000"/>
      </c:scatterChart>
      <c:valAx>
        <c:axId val="107934080"/>
        <c:scaling>
          <c:orientation val="minMax"/>
          <c:max val="1"/>
          <c:min val="0.4"/>
        </c:scaling>
        <c:axPos val="b"/>
        <c:title>
          <c:tx>
            <c:rich>
              <a:bodyPr/>
              <a:lstStyle/>
              <a:p>
                <a:pPr>
                  <a:defRPr/>
                </a:pPr>
                <a:r>
                  <a:rPr lang="en-US"/>
                  <a:t>Normalized Cost</a:t>
                </a:r>
              </a:p>
            </c:rich>
          </c:tx>
          <c:layout/>
        </c:title>
        <c:numFmt formatCode="0.00" sourceLinked="1"/>
        <c:tickLblPos val="nextTo"/>
        <c:spPr>
          <a:ln>
            <a:solidFill>
              <a:prstClr val="black"/>
            </a:solidFill>
          </a:ln>
        </c:spPr>
        <c:crossAx val="107936000"/>
        <c:crosses val="autoZero"/>
        <c:crossBetween val="midCat"/>
      </c:valAx>
      <c:valAx>
        <c:axId val="107936000"/>
        <c:scaling>
          <c:orientation val="minMax"/>
          <c:max val="1"/>
          <c:min val="0.4"/>
        </c:scaling>
        <c:axPos val="l"/>
        <c:majorGridlines>
          <c:spPr>
            <a:ln w="9525" cap="flat" cmpd="sng" algn="ctr">
              <a:solidFill>
                <a:schemeClr val="dk1">
                  <a:shade val="95000"/>
                  <a:satMod val="105000"/>
                </a:schemeClr>
              </a:solidFill>
              <a:prstDash val="solid"/>
            </a:ln>
            <a:effectLst/>
          </c:spPr>
        </c:majorGridlines>
        <c:title>
          <c:tx>
            <c:rich>
              <a:bodyPr/>
              <a:lstStyle/>
              <a:p>
                <a:pPr>
                  <a:defRPr/>
                </a:pPr>
                <a:r>
                  <a:rPr lang="en-US"/>
                  <a:t>Total Value Score</a:t>
                </a:r>
              </a:p>
            </c:rich>
          </c:tx>
          <c:layout/>
        </c:title>
        <c:numFmt formatCode="General" sourceLinked="1"/>
        <c:tickLblPos val="nextTo"/>
        <c:spPr>
          <a:ln>
            <a:solidFill>
              <a:schemeClr val="bg1"/>
            </a:solidFill>
          </a:ln>
        </c:spPr>
        <c:crossAx val="107934080"/>
        <c:crosses val="autoZero"/>
        <c:crossBetween val="midCat"/>
      </c:valAx>
      <c:spPr>
        <a:solidFill>
          <a:schemeClr val="lt1"/>
        </a:solidFill>
        <a:ln w="25400" cap="flat" cmpd="sng" algn="ctr">
          <a:solidFill>
            <a:schemeClr val="dk1"/>
          </a:solidFill>
          <a:prstDash val="solid"/>
        </a:ln>
        <a:effectLst/>
      </c:spPr>
    </c:plotArea>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9"/>
  <c:chart>
    <c:title>
      <c:tx>
        <c:rich>
          <a:bodyPr/>
          <a:lstStyle/>
          <a:p>
            <a:pPr>
              <a:defRPr/>
            </a:pPr>
            <a:r>
              <a:rPr lang="en-US"/>
              <a:t>Threat Neutralization Value Curve</a:t>
            </a:r>
          </a:p>
        </c:rich>
      </c:tx>
    </c:title>
    <c:plotArea>
      <c:layout/>
      <c:scatterChart>
        <c:scatterStyle val="smoothMarker"/>
        <c:ser>
          <c:idx val="0"/>
          <c:order val="0"/>
          <c:xVal>
            <c:numRef>
              <c:f>'Value Curves'!$A$19:$A$23</c:f>
              <c:numCache>
                <c:formatCode>General</c:formatCode>
                <c:ptCount val="5"/>
                <c:pt idx="0">
                  <c:v>9</c:v>
                </c:pt>
                <c:pt idx="1">
                  <c:v>7</c:v>
                </c:pt>
                <c:pt idx="2">
                  <c:v>5</c:v>
                </c:pt>
                <c:pt idx="3">
                  <c:v>3</c:v>
                </c:pt>
                <c:pt idx="4">
                  <c:v>1</c:v>
                </c:pt>
              </c:numCache>
            </c:numRef>
          </c:xVal>
          <c:yVal>
            <c:numRef>
              <c:f>'Value Curves'!$B$19:$B$23</c:f>
              <c:numCache>
                <c:formatCode>General</c:formatCode>
                <c:ptCount val="5"/>
                <c:pt idx="0">
                  <c:v>1</c:v>
                </c:pt>
                <c:pt idx="1">
                  <c:v>0.60000000000000042</c:v>
                </c:pt>
                <c:pt idx="2">
                  <c:v>0.31000000000000022</c:v>
                </c:pt>
                <c:pt idx="3">
                  <c:v>0.13</c:v>
                </c:pt>
                <c:pt idx="4">
                  <c:v>0</c:v>
                </c:pt>
              </c:numCache>
            </c:numRef>
          </c:yVal>
          <c:smooth val="1"/>
        </c:ser>
        <c:axId val="110376832"/>
        <c:axId val="110383104"/>
      </c:scatterChart>
      <c:valAx>
        <c:axId val="110376832"/>
        <c:scaling>
          <c:orientation val="minMax"/>
        </c:scaling>
        <c:axPos val="b"/>
        <c:title>
          <c:tx>
            <c:rich>
              <a:bodyPr/>
              <a:lstStyle/>
              <a:p>
                <a:pPr>
                  <a:defRPr/>
                </a:pPr>
                <a:r>
                  <a:rPr lang="en-US" dirty="0" smtClean="0"/>
                  <a:t>Relative Value</a:t>
                </a:r>
                <a:endParaRPr lang="en-US" dirty="0"/>
              </a:p>
            </c:rich>
          </c:tx>
        </c:title>
        <c:numFmt formatCode="General" sourceLinked="1"/>
        <c:majorTickMark val="none"/>
        <c:tickLblPos val="nextTo"/>
        <c:spPr>
          <a:ln>
            <a:solidFill>
              <a:schemeClr val="bg1"/>
            </a:solidFill>
          </a:ln>
        </c:spPr>
        <c:crossAx val="110383104"/>
        <c:crosses val="autoZero"/>
        <c:crossBetween val="midCat"/>
      </c:valAx>
      <c:valAx>
        <c:axId val="110383104"/>
        <c:scaling>
          <c:orientation val="minMax"/>
          <c:max val="1.2"/>
        </c:scaling>
        <c:axPos val="l"/>
        <c:majorGridlines>
          <c:spPr>
            <a:ln w="9525" cap="flat" cmpd="sng" algn="ctr">
              <a:solidFill>
                <a:schemeClr val="dk1">
                  <a:shade val="95000"/>
                  <a:satMod val="105000"/>
                </a:schemeClr>
              </a:solidFill>
              <a:prstDash val="solid"/>
            </a:ln>
            <a:effectLst/>
          </c:spPr>
        </c:majorGridlines>
        <c:title>
          <c:tx>
            <c:rich>
              <a:bodyPr/>
              <a:lstStyle/>
              <a:p>
                <a:pPr>
                  <a:defRPr/>
                </a:pPr>
                <a:r>
                  <a:rPr lang="en-US" dirty="0" smtClean="0"/>
                  <a:t>Value Score</a:t>
                </a:r>
                <a:endParaRPr lang="en-US" dirty="0"/>
              </a:p>
            </c:rich>
          </c:tx>
        </c:title>
        <c:numFmt formatCode="General" sourceLinked="1"/>
        <c:majorTickMark val="none"/>
        <c:tickLblPos val="nextTo"/>
        <c:spPr>
          <a:ln>
            <a:solidFill>
              <a:prstClr val="black"/>
            </a:solidFill>
          </a:ln>
        </c:spPr>
        <c:crossAx val="110376832"/>
        <c:crosses val="autoZero"/>
        <c:crossBetween val="midCat"/>
      </c:valAx>
    </c:plotArea>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14"/>
  <c:chart>
    <c:title>
      <c:tx>
        <c:rich>
          <a:bodyPr/>
          <a:lstStyle/>
          <a:p>
            <a:pPr>
              <a:defRPr/>
            </a:pPr>
            <a:r>
              <a:rPr lang="en-US"/>
              <a:t>Classification Accuracy Value Curve</a:t>
            </a:r>
          </a:p>
        </c:rich>
      </c:tx>
    </c:title>
    <c:plotArea>
      <c:layout/>
      <c:scatterChart>
        <c:scatterStyle val="smoothMarker"/>
        <c:ser>
          <c:idx val="0"/>
          <c:order val="0"/>
          <c:xVal>
            <c:numRef>
              <c:f>'Value Curves'!$D$3:$D$7</c:f>
              <c:numCache>
                <c:formatCode>General</c:formatCode>
                <c:ptCount val="5"/>
                <c:pt idx="0">
                  <c:v>9</c:v>
                </c:pt>
                <c:pt idx="1">
                  <c:v>7</c:v>
                </c:pt>
                <c:pt idx="2">
                  <c:v>5</c:v>
                </c:pt>
                <c:pt idx="3">
                  <c:v>3</c:v>
                </c:pt>
                <c:pt idx="4">
                  <c:v>1</c:v>
                </c:pt>
              </c:numCache>
            </c:numRef>
          </c:xVal>
          <c:yVal>
            <c:numRef>
              <c:f>'Value Curves'!$E$3:$E$7</c:f>
              <c:numCache>
                <c:formatCode>General</c:formatCode>
                <c:ptCount val="5"/>
                <c:pt idx="0">
                  <c:v>1</c:v>
                </c:pt>
                <c:pt idx="1">
                  <c:v>0.76000000000000045</c:v>
                </c:pt>
                <c:pt idx="2">
                  <c:v>0.4100000000000002</c:v>
                </c:pt>
                <c:pt idx="3">
                  <c:v>0.13</c:v>
                </c:pt>
                <c:pt idx="4">
                  <c:v>0</c:v>
                </c:pt>
              </c:numCache>
            </c:numRef>
          </c:yVal>
          <c:smooth val="1"/>
        </c:ser>
        <c:axId val="110411136"/>
        <c:axId val="110441984"/>
      </c:scatterChart>
      <c:valAx>
        <c:axId val="110411136"/>
        <c:scaling>
          <c:orientation val="minMax"/>
        </c:scaling>
        <c:axPos val="b"/>
        <c:title>
          <c:tx>
            <c:rich>
              <a:bodyPr/>
              <a:lstStyle/>
              <a:p>
                <a:pPr>
                  <a:defRPr/>
                </a:pPr>
                <a:r>
                  <a:rPr lang="en-US" dirty="0" smtClean="0"/>
                  <a:t>Relative Value</a:t>
                </a:r>
                <a:endParaRPr lang="en-US" dirty="0"/>
              </a:p>
            </c:rich>
          </c:tx>
        </c:title>
        <c:numFmt formatCode="General" sourceLinked="1"/>
        <c:majorTickMark val="none"/>
        <c:tickLblPos val="nextTo"/>
        <c:spPr>
          <a:ln>
            <a:solidFill>
              <a:prstClr val="black"/>
            </a:solidFill>
          </a:ln>
        </c:spPr>
        <c:crossAx val="110441984"/>
        <c:crosses val="autoZero"/>
        <c:crossBetween val="midCat"/>
      </c:valAx>
      <c:valAx>
        <c:axId val="110441984"/>
        <c:scaling>
          <c:orientation val="minMax"/>
        </c:scaling>
        <c:axPos val="l"/>
        <c:majorGridlines>
          <c:spPr>
            <a:ln w="9525" cap="flat" cmpd="sng" algn="ctr">
              <a:solidFill>
                <a:schemeClr val="dk1">
                  <a:shade val="95000"/>
                  <a:satMod val="105000"/>
                </a:schemeClr>
              </a:solidFill>
              <a:prstDash val="solid"/>
            </a:ln>
            <a:effectLst/>
          </c:spPr>
        </c:majorGridlines>
        <c:title>
          <c:tx>
            <c:rich>
              <a:bodyPr/>
              <a:lstStyle/>
              <a:p>
                <a:pPr>
                  <a:defRPr/>
                </a:pPr>
                <a:r>
                  <a:rPr lang="en-US" dirty="0" smtClean="0"/>
                  <a:t>Value Score</a:t>
                </a:r>
                <a:endParaRPr lang="en-US" dirty="0"/>
              </a:p>
            </c:rich>
          </c:tx>
        </c:title>
        <c:numFmt formatCode="General" sourceLinked="1"/>
        <c:majorTickMark val="none"/>
        <c:tickLblPos val="nextTo"/>
        <c:spPr>
          <a:ln>
            <a:solidFill>
              <a:prstClr val="black"/>
            </a:solidFill>
          </a:ln>
        </c:spPr>
        <c:crossAx val="110411136"/>
        <c:crosses val="autoZero"/>
        <c:crossBetween val="midCat"/>
      </c:valAx>
    </c:plotArea>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16"/>
  <c:chart>
    <c:title>
      <c:tx>
        <c:rich>
          <a:bodyPr/>
          <a:lstStyle/>
          <a:p>
            <a:pPr>
              <a:defRPr/>
            </a:pPr>
            <a:r>
              <a:rPr lang="en-US"/>
              <a:t>Reliability Value Curve</a:t>
            </a:r>
          </a:p>
        </c:rich>
      </c:tx>
    </c:title>
    <c:plotArea>
      <c:layout/>
      <c:scatterChart>
        <c:scatterStyle val="smoothMarker"/>
        <c:ser>
          <c:idx val="0"/>
          <c:order val="0"/>
          <c:xVal>
            <c:numRef>
              <c:f>'Value Curves'!$D$19:$D$23</c:f>
              <c:numCache>
                <c:formatCode>General</c:formatCode>
                <c:ptCount val="5"/>
                <c:pt idx="0">
                  <c:v>9</c:v>
                </c:pt>
                <c:pt idx="1">
                  <c:v>7</c:v>
                </c:pt>
                <c:pt idx="2">
                  <c:v>5</c:v>
                </c:pt>
                <c:pt idx="3">
                  <c:v>3</c:v>
                </c:pt>
                <c:pt idx="4">
                  <c:v>1</c:v>
                </c:pt>
              </c:numCache>
            </c:numRef>
          </c:xVal>
          <c:yVal>
            <c:numRef>
              <c:f>'Value Curves'!$E$19:$E$23</c:f>
              <c:numCache>
                <c:formatCode>General</c:formatCode>
                <c:ptCount val="5"/>
                <c:pt idx="0">
                  <c:v>1</c:v>
                </c:pt>
                <c:pt idx="1">
                  <c:v>0.84000000000000041</c:v>
                </c:pt>
                <c:pt idx="2">
                  <c:v>0.65000000000000058</c:v>
                </c:pt>
                <c:pt idx="3">
                  <c:v>0.4</c:v>
                </c:pt>
                <c:pt idx="4">
                  <c:v>0</c:v>
                </c:pt>
              </c:numCache>
            </c:numRef>
          </c:yVal>
          <c:smooth val="1"/>
        </c:ser>
        <c:axId val="110462080"/>
        <c:axId val="110464000"/>
      </c:scatterChart>
      <c:valAx>
        <c:axId val="110462080"/>
        <c:scaling>
          <c:orientation val="minMax"/>
        </c:scaling>
        <c:axPos val="b"/>
        <c:title>
          <c:tx>
            <c:rich>
              <a:bodyPr/>
              <a:lstStyle/>
              <a:p>
                <a:pPr>
                  <a:defRPr/>
                </a:pPr>
                <a:r>
                  <a:rPr lang="en-US" dirty="0" smtClean="0"/>
                  <a:t>Relative Value</a:t>
                </a:r>
                <a:endParaRPr lang="en-US" dirty="0"/>
              </a:p>
            </c:rich>
          </c:tx>
        </c:title>
        <c:numFmt formatCode="General" sourceLinked="1"/>
        <c:majorTickMark val="none"/>
        <c:tickLblPos val="nextTo"/>
        <c:spPr>
          <a:ln>
            <a:solidFill>
              <a:schemeClr val="bg1"/>
            </a:solidFill>
          </a:ln>
        </c:spPr>
        <c:crossAx val="110464000"/>
        <c:crosses val="autoZero"/>
        <c:crossBetween val="midCat"/>
      </c:valAx>
      <c:valAx>
        <c:axId val="110464000"/>
        <c:scaling>
          <c:orientation val="minMax"/>
        </c:scaling>
        <c:axPos val="l"/>
        <c:majorGridlines>
          <c:spPr>
            <a:ln w="9525" cap="flat" cmpd="sng" algn="ctr">
              <a:solidFill>
                <a:schemeClr val="dk1">
                  <a:shade val="95000"/>
                  <a:satMod val="105000"/>
                </a:schemeClr>
              </a:solidFill>
              <a:prstDash val="solid"/>
            </a:ln>
            <a:effectLst/>
          </c:spPr>
        </c:majorGridlines>
        <c:title>
          <c:tx>
            <c:rich>
              <a:bodyPr/>
              <a:lstStyle/>
              <a:p>
                <a:pPr>
                  <a:defRPr/>
                </a:pPr>
                <a:r>
                  <a:rPr lang="en-US" dirty="0" smtClean="0"/>
                  <a:t>Value Score</a:t>
                </a:r>
                <a:endParaRPr lang="en-US" dirty="0"/>
              </a:p>
            </c:rich>
          </c:tx>
        </c:title>
        <c:numFmt formatCode="General" sourceLinked="1"/>
        <c:majorTickMark val="none"/>
        <c:tickLblPos val="nextTo"/>
        <c:spPr>
          <a:ln>
            <a:solidFill>
              <a:prstClr val="black"/>
            </a:solidFill>
          </a:ln>
        </c:spPr>
        <c:crossAx val="110462080"/>
        <c:crosses val="autoZero"/>
        <c:crossBetween val="midCat"/>
      </c:valAx>
    </c:plotArea>
    <c:plotVisOnly val="1"/>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89427-691B-4058-B38D-1C17177EF51A}" type="datetimeFigureOut">
              <a:rPr lang="en-US" smtClean="0"/>
              <a:pPr/>
              <a:t>9/9/2011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31DEBE-64B8-43C0-A749-78C59371D8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00044" fontAlgn="base">
              <a:spcBef>
                <a:spcPct val="30000"/>
              </a:spcBef>
              <a:spcAft>
                <a:spcPct val="0"/>
              </a:spcAft>
              <a:defRPr/>
            </a:pPr>
            <a:r>
              <a:rPr lang="en-US" baseline="0" dirty="0" smtClean="0"/>
              <a:t>Monitor AOR</a:t>
            </a:r>
            <a:endParaRPr lang="en-US" dirty="0" smtClean="0"/>
          </a:p>
          <a:p>
            <a:r>
              <a:rPr lang="en-US" dirty="0" smtClean="0"/>
              <a:t>Sense movement</a:t>
            </a:r>
          </a:p>
          <a:p>
            <a:pPr defTabSz="900044" fontAlgn="base">
              <a:spcBef>
                <a:spcPct val="30000"/>
              </a:spcBef>
              <a:spcAft>
                <a:spcPct val="0"/>
              </a:spcAft>
              <a:defRPr/>
            </a:pPr>
            <a:r>
              <a:rPr lang="en-US" baseline="0" dirty="0" smtClean="0"/>
              <a:t>Identify Threat</a:t>
            </a:r>
          </a:p>
          <a:p>
            <a:pPr defTabSz="900044" fontAlgn="base">
              <a:spcBef>
                <a:spcPct val="30000"/>
              </a:spcBef>
              <a:spcAft>
                <a:spcPct val="0"/>
              </a:spcAft>
              <a:defRPr/>
            </a:pPr>
            <a:r>
              <a:rPr lang="en-US" baseline="0" dirty="0" smtClean="0"/>
              <a:t>Notify Chain of Command</a:t>
            </a:r>
          </a:p>
          <a:p>
            <a:pPr defTabSz="900044" fontAlgn="base">
              <a:spcBef>
                <a:spcPct val="30000"/>
              </a:spcBef>
              <a:spcAft>
                <a:spcPct val="0"/>
              </a:spcAft>
              <a:defRPr/>
            </a:pPr>
            <a:r>
              <a:rPr lang="en-US" baseline="0" dirty="0" smtClean="0"/>
              <a:t>Make  A Decision</a:t>
            </a:r>
          </a:p>
          <a:p>
            <a:pPr defTabSz="900044" fontAlgn="base">
              <a:spcBef>
                <a:spcPct val="30000"/>
              </a:spcBef>
              <a:spcAft>
                <a:spcPct val="0"/>
              </a:spcAft>
              <a:defRPr/>
            </a:pPr>
            <a:r>
              <a:rPr lang="en-US" baseline="0" dirty="0" smtClean="0"/>
              <a:t>Give Warning Command</a:t>
            </a:r>
          </a:p>
          <a:p>
            <a:pPr defTabSz="900044" fontAlgn="base">
              <a:spcBef>
                <a:spcPct val="30000"/>
              </a:spcBef>
              <a:spcAft>
                <a:spcPct val="0"/>
              </a:spcAft>
              <a:defRPr/>
            </a:pPr>
            <a:r>
              <a:rPr lang="en-US" baseline="0" dirty="0" smtClean="0"/>
              <a:t>Warn Personnel</a:t>
            </a:r>
          </a:p>
          <a:p>
            <a:pPr defTabSz="900044" fontAlgn="base">
              <a:spcBef>
                <a:spcPct val="30000"/>
              </a:spcBef>
              <a:spcAft>
                <a:spcPct val="0"/>
              </a:spcAft>
              <a:defRPr/>
            </a:pPr>
            <a:r>
              <a:rPr lang="en-US" baseline="0" dirty="0" smtClean="0"/>
              <a:t>Give Command to fire</a:t>
            </a:r>
          </a:p>
          <a:p>
            <a:r>
              <a:rPr lang="en-US" dirty="0" smtClean="0"/>
              <a:t>Receive</a:t>
            </a:r>
            <a:r>
              <a:rPr lang="en-US" baseline="0" dirty="0" smtClean="0"/>
              <a:t> Command to fire</a:t>
            </a:r>
          </a:p>
          <a:p>
            <a:r>
              <a:rPr lang="en-US" baseline="0" dirty="0" smtClean="0"/>
              <a:t>Engage Threat</a:t>
            </a:r>
          </a:p>
          <a:p>
            <a:r>
              <a:rPr lang="en-US" baseline="0" dirty="0" smtClean="0"/>
              <a:t>Kill Threat</a:t>
            </a:r>
          </a:p>
          <a:p>
            <a:endParaRPr lang="en-US" baseline="0" dirty="0" smtClean="0"/>
          </a:p>
          <a:p>
            <a:r>
              <a:rPr lang="en-US" baseline="0" dirty="0" smtClean="0"/>
              <a:t>Monitor ECP</a:t>
            </a:r>
          </a:p>
          <a:p>
            <a:r>
              <a:rPr lang="en-US" baseline="0" dirty="0" smtClean="0"/>
              <a:t>Check identity of incoming personnel</a:t>
            </a:r>
          </a:p>
          <a:p>
            <a:r>
              <a:rPr lang="en-US" baseline="0" dirty="0" smtClean="0"/>
              <a:t>Inspect Incoming vehicles and packages</a:t>
            </a:r>
          </a:p>
          <a:p>
            <a:r>
              <a:rPr lang="en-US" baseline="0" dirty="0" smtClean="0"/>
              <a:t>Give Command to engage (apprehend)</a:t>
            </a:r>
          </a:p>
          <a:p>
            <a:r>
              <a:rPr lang="en-US" baseline="0" dirty="0" smtClean="0"/>
              <a:t>Receive Command to engage</a:t>
            </a:r>
          </a:p>
          <a:p>
            <a:endParaRPr lang="en-US" baseline="0" dirty="0" smtClean="0"/>
          </a:p>
          <a:p>
            <a:r>
              <a:rPr lang="en-US" baseline="0" dirty="0" smtClean="0"/>
              <a:t>INTERFACES</a:t>
            </a:r>
          </a:p>
          <a:p>
            <a:r>
              <a:rPr lang="en-US" baseline="0" dirty="0" smtClean="0"/>
              <a:t>Communicate Threat information to Higher Headquarters</a:t>
            </a:r>
          </a:p>
          <a:p>
            <a:r>
              <a:rPr lang="en-US" baseline="0" dirty="0" smtClean="0"/>
              <a:t>Communicate Threat information to dismounted troops</a:t>
            </a:r>
          </a:p>
          <a:p>
            <a:r>
              <a:rPr lang="en-US" baseline="0" dirty="0" smtClean="0"/>
              <a:t>Communicate Threat information to adjacent Unit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Teram</a:t>
            </a:r>
            <a:r>
              <a:rPr lang="en-US" dirty="0" smtClean="0"/>
              <a:t>…</a:t>
            </a:r>
            <a:r>
              <a:rPr lang="en-US" dirty="0" err="1" smtClean="0"/>
              <a:t>Elluminate</a:t>
            </a:r>
            <a:r>
              <a:rPr lang="en-US" dirty="0" smtClean="0"/>
              <a:t> Session to do this</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BERKLICH – </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 – </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a:t>
            </a:r>
            <a:r>
              <a:rPr lang="en-US" baseline="0" dirty="0" smtClean="0"/>
              <a:t> – Changed Goal</a:t>
            </a:r>
          </a:p>
          <a:p>
            <a:r>
              <a:rPr lang="en-US" baseline="0" dirty="0" smtClean="0"/>
              <a:t>Red – Deleted</a:t>
            </a:r>
          </a:p>
          <a:p>
            <a:r>
              <a:rPr lang="en-US" baseline="0" dirty="0" smtClean="0"/>
              <a:t>Green - Added</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30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Michael</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Steve</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Dan</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Ralph</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Christy</a:t>
            </a:r>
            <a:r>
              <a:rPr lang="en-US" baseline="0" dirty="0" smtClean="0"/>
              <a:t> – Need to update Highlighted ones</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Getting</a:t>
            </a:r>
            <a:r>
              <a:rPr lang="en-US" baseline="0" dirty="0" smtClean="0"/>
              <a:t> these!</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39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TORRES </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TORRES</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41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Everyone give input</a:t>
            </a:r>
            <a:r>
              <a:rPr lang="en-US" baseline="0" dirty="0" smtClean="0"/>
              <a:t> as to what you think the criteria should be AND define it…I will finish defining some of these!</a:t>
            </a:r>
            <a:endParaRPr lang="en-US" dirty="0"/>
          </a:p>
        </p:txBody>
      </p:sp>
      <p:sp>
        <p:nvSpPr>
          <p:cNvPr id="4" name="Slide Number Placeholder 3"/>
          <p:cNvSpPr>
            <a:spLocks noGrp="1"/>
          </p:cNvSpPr>
          <p:nvPr>
            <p:ph type="sldNum" sz="quarter" idx="10"/>
          </p:nvPr>
        </p:nvSpPr>
        <p:spPr/>
        <p:txBody>
          <a:bodyPr/>
          <a:lstStyle/>
          <a:p>
            <a:fld id="{D6EC5834-5D50-4EA2-AE1C-40F1F93F94DA}"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BERKLICH</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MAZZA</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BERKLICH </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BRENNAN</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00044" fontAlgn="base">
              <a:spcBef>
                <a:spcPct val="30000"/>
              </a:spcBef>
              <a:spcAft>
                <a:spcPct val="0"/>
              </a:spcAft>
              <a:defRPr/>
            </a:pPr>
            <a:r>
              <a:rPr lang="en-US" baseline="0" dirty="0" smtClean="0"/>
              <a:t>Monitor AOR</a:t>
            </a:r>
            <a:endParaRPr lang="en-US" dirty="0" smtClean="0"/>
          </a:p>
          <a:p>
            <a:r>
              <a:rPr lang="en-US" dirty="0" smtClean="0"/>
              <a:t>Sense movement</a:t>
            </a:r>
          </a:p>
          <a:p>
            <a:pPr defTabSz="900044" fontAlgn="base">
              <a:spcBef>
                <a:spcPct val="30000"/>
              </a:spcBef>
              <a:spcAft>
                <a:spcPct val="0"/>
              </a:spcAft>
              <a:defRPr/>
            </a:pPr>
            <a:r>
              <a:rPr lang="en-US" baseline="0" dirty="0" smtClean="0"/>
              <a:t>Identify Threat</a:t>
            </a:r>
          </a:p>
          <a:p>
            <a:pPr defTabSz="900044" fontAlgn="base">
              <a:spcBef>
                <a:spcPct val="30000"/>
              </a:spcBef>
              <a:spcAft>
                <a:spcPct val="0"/>
              </a:spcAft>
              <a:defRPr/>
            </a:pPr>
            <a:r>
              <a:rPr lang="en-US" baseline="0" dirty="0" smtClean="0"/>
              <a:t>Notify Chain of Command</a:t>
            </a:r>
          </a:p>
          <a:p>
            <a:pPr defTabSz="900044" fontAlgn="base">
              <a:spcBef>
                <a:spcPct val="30000"/>
              </a:spcBef>
              <a:spcAft>
                <a:spcPct val="0"/>
              </a:spcAft>
              <a:defRPr/>
            </a:pPr>
            <a:r>
              <a:rPr lang="en-US" baseline="0" dirty="0" smtClean="0"/>
              <a:t>Make  A Decision</a:t>
            </a:r>
          </a:p>
          <a:p>
            <a:pPr defTabSz="900044" fontAlgn="base">
              <a:spcBef>
                <a:spcPct val="30000"/>
              </a:spcBef>
              <a:spcAft>
                <a:spcPct val="0"/>
              </a:spcAft>
              <a:defRPr/>
            </a:pPr>
            <a:r>
              <a:rPr lang="en-US" baseline="0" dirty="0" smtClean="0"/>
              <a:t>Give Warning Command</a:t>
            </a:r>
          </a:p>
          <a:p>
            <a:pPr defTabSz="900044" fontAlgn="base">
              <a:spcBef>
                <a:spcPct val="30000"/>
              </a:spcBef>
              <a:spcAft>
                <a:spcPct val="0"/>
              </a:spcAft>
              <a:defRPr/>
            </a:pPr>
            <a:r>
              <a:rPr lang="en-US" baseline="0" dirty="0" smtClean="0"/>
              <a:t>Warn Personnel</a:t>
            </a:r>
          </a:p>
          <a:p>
            <a:pPr defTabSz="900044" fontAlgn="base">
              <a:spcBef>
                <a:spcPct val="30000"/>
              </a:spcBef>
              <a:spcAft>
                <a:spcPct val="0"/>
              </a:spcAft>
              <a:defRPr/>
            </a:pPr>
            <a:r>
              <a:rPr lang="en-US" baseline="0" dirty="0" smtClean="0"/>
              <a:t>Give Command to fire</a:t>
            </a:r>
          </a:p>
          <a:p>
            <a:r>
              <a:rPr lang="en-US" dirty="0" smtClean="0"/>
              <a:t>Receive</a:t>
            </a:r>
            <a:r>
              <a:rPr lang="en-US" baseline="0" dirty="0" smtClean="0"/>
              <a:t> Command to fire</a:t>
            </a:r>
          </a:p>
          <a:p>
            <a:r>
              <a:rPr lang="en-US" baseline="0" dirty="0" smtClean="0"/>
              <a:t>Engage Threat</a:t>
            </a:r>
          </a:p>
          <a:p>
            <a:r>
              <a:rPr lang="en-US" baseline="0" dirty="0" smtClean="0"/>
              <a:t>Kill Threat</a:t>
            </a:r>
          </a:p>
          <a:p>
            <a:endParaRPr lang="en-US" baseline="0" dirty="0" smtClean="0"/>
          </a:p>
          <a:p>
            <a:r>
              <a:rPr lang="en-US" baseline="0" dirty="0" smtClean="0"/>
              <a:t>Monitor ECP</a:t>
            </a:r>
          </a:p>
          <a:p>
            <a:r>
              <a:rPr lang="en-US" baseline="0" dirty="0" smtClean="0"/>
              <a:t>Check identity of incoming personnel</a:t>
            </a:r>
          </a:p>
          <a:p>
            <a:r>
              <a:rPr lang="en-US" baseline="0" dirty="0" smtClean="0"/>
              <a:t>Inspect Incoming vehicles and packages</a:t>
            </a:r>
          </a:p>
          <a:p>
            <a:r>
              <a:rPr lang="en-US" baseline="0" dirty="0" smtClean="0"/>
              <a:t>Give Command to engage (apprehend)</a:t>
            </a:r>
          </a:p>
          <a:p>
            <a:r>
              <a:rPr lang="en-US" baseline="0" dirty="0" smtClean="0"/>
              <a:t>Receive Command to engage</a:t>
            </a:r>
          </a:p>
          <a:p>
            <a:endParaRPr lang="en-US" baseline="0" dirty="0" smtClean="0"/>
          </a:p>
          <a:p>
            <a:r>
              <a:rPr lang="en-US" baseline="0" dirty="0" smtClean="0"/>
              <a:t>INTERFACES</a:t>
            </a:r>
          </a:p>
          <a:p>
            <a:r>
              <a:rPr lang="en-US" baseline="0" dirty="0" smtClean="0"/>
              <a:t>Communicate Threat information to Higher Headquarters</a:t>
            </a:r>
          </a:p>
          <a:p>
            <a:r>
              <a:rPr lang="en-US" baseline="0" dirty="0" smtClean="0"/>
              <a:t>Communicate Threat information to dismounted troops</a:t>
            </a:r>
          </a:p>
          <a:p>
            <a:r>
              <a:rPr lang="en-US" baseline="0" dirty="0" smtClean="0"/>
              <a:t>Communicate Threat information to adjacent Unit</a:t>
            </a:r>
          </a:p>
          <a:p>
            <a:endParaRPr lang="en-US" baseline="0" dirty="0" smtClean="0"/>
          </a:p>
        </p:txBody>
      </p:sp>
      <p:sp>
        <p:nvSpPr>
          <p:cNvPr id="4" name="Slide Number Placeholder 3"/>
          <p:cNvSpPr>
            <a:spLocks noGrp="1"/>
          </p:cNvSpPr>
          <p:nvPr>
            <p:ph type="sldNum" sz="quarter" idx="10"/>
          </p:nvPr>
        </p:nvSpPr>
        <p:spPr/>
        <p:txBody>
          <a:bodyPr/>
          <a:lstStyle/>
          <a:p>
            <a:fld id="{3BB4B371-47EF-4F94-805C-A1A2AA5EDDC3}"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pull from CORE</a:t>
            </a:r>
            <a:endParaRPr lang="en-US" dirty="0"/>
          </a:p>
        </p:txBody>
      </p:sp>
      <p:sp>
        <p:nvSpPr>
          <p:cNvPr id="4" name="Slide Number Placeholder 3"/>
          <p:cNvSpPr>
            <a:spLocks noGrp="1"/>
          </p:cNvSpPr>
          <p:nvPr>
            <p:ph type="sldNum" sz="quarter" idx="10"/>
          </p:nvPr>
        </p:nvSpPr>
        <p:spPr/>
        <p:txBody>
          <a:bodyPr/>
          <a:lstStyle/>
          <a:p>
            <a:fld id="{DF31DEBE-64B8-43C0-A749-78C59371D83A}"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6C9B432-7809-4178-A130-FB11D3DD4296}"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AD821B7-D054-498A-BA37-FC72BD0DEEFC}"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8125" y="776288"/>
            <a:ext cx="2014538" cy="322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9750" y="776288"/>
            <a:ext cx="5895975" cy="322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A9A3183-1B1C-4D1F-8C98-B5AE1F99574B}"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91986BC1-3D73-45B5-A2D2-6F96718C773B}"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960E6C9-AB16-4C76-9261-9DEBEF4E1C50}"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EC3ECA5-01BE-4CE0-A273-E01CCDFEC2ED}" type="slidenum">
              <a:rPr lang="en-US"/>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82775"/>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82775"/>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32326BFA-DA9B-4451-939E-C95445F22F38}" type="slidenum">
              <a:rPr lang="en-US"/>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8EB5FA1-B9E9-425B-9CB1-3C5718A73261}" type="slidenum">
              <a:rPr lang="en-US"/>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BDCD4B00-B861-4C0E-9583-577EAF0C1021}" type="slidenum">
              <a:rPr lang="en-US"/>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1EC06E-C48A-4938-B17A-4D043AFE7BCC}" type="slidenum">
              <a:rPr lang="en-US"/>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5906B1A-4FB6-4C55-B7E9-7924197C2EA8}"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43A3C91-C548-440B-B401-E54D3436F39A}" type="slidenum">
              <a:rPr lang="en-US"/>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D2065B2-86D4-4A68-A195-16D2118D7515}"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445F4A8-4DBB-48E2-81E7-1A919B1D53D7}"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66700"/>
            <a:ext cx="2057400" cy="6188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66700"/>
            <a:ext cx="6019800" cy="6188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3449F68-5249-4989-8E8C-EE6311202549}"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9099D24-FDCD-40C1-BBF6-BEA6A26E2F9F}"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2249488"/>
            <a:ext cx="3954463"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2249488"/>
            <a:ext cx="395605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738ECC1-C291-426A-BF30-755FA2F74AE7}"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DD0860C-478C-448C-94AB-7F1168ACD6DB}"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45858E55-9332-4BA2-A98D-F85EA5ADE301}"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DCCB8BE-2B4C-4EA0-B00F-32BDE2AA8E93}"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B0C68F6-4B85-48B2-9985-CBDEE8D5854F}"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7448A12-541C-405C-B759-5F549F4DE516}"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F5532"/>
            </a:gs>
            <a:gs pos="100000">
              <a:srgbClr val="6B7343"/>
            </a:gs>
          </a:gsLst>
          <a:lin ang="5400000" scaled="1"/>
        </a:gra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39750" y="776288"/>
            <a:ext cx="8062913" cy="1470025"/>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smtClean="0">
                <a:sym typeface="Lucida Grande" charset="0"/>
              </a:rPr>
              <a:t>Click to edit Master title style</a:t>
            </a:r>
          </a:p>
        </p:txBody>
      </p:sp>
      <p:sp>
        <p:nvSpPr>
          <p:cNvPr id="1026" name="Rectangle 2"/>
          <p:cNvSpPr>
            <a:spLocks noGrp="1" noChangeArrowheads="1"/>
          </p:cNvSpPr>
          <p:nvPr>
            <p:ph type="body" idx="1"/>
          </p:nvPr>
        </p:nvSpPr>
        <p:spPr bwMode="auto">
          <a:xfrm>
            <a:off x="539750" y="2249488"/>
            <a:ext cx="8062913" cy="17526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p>
        </p:txBody>
      </p:sp>
      <p:sp>
        <p:nvSpPr>
          <p:cNvPr id="1027" name="Text Box 3"/>
          <p:cNvSpPr txBox="1">
            <a:spLocks noGrp="1" noChangeArrowheads="1"/>
          </p:cNvSpPr>
          <p:nvPr>
            <p:ph type="sldNum" sz="quarter" idx="4"/>
          </p:nvPr>
        </p:nvSpPr>
        <p:spPr bwMode="auto">
          <a:xfrm>
            <a:off x="8494713" y="5837238"/>
            <a:ext cx="296862" cy="2794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defRPr sz="1300">
                <a:solidFill>
                  <a:schemeClr val="tx1"/>
                </a:solidFill>
                <a:latin typeface="+mn-lt"/>
                <a:ea typeface="Lucida Grande" charset="0"/>
                <a:cs typeface="Lucida Grande" charset="0"/>
                <a:sym typeface="Lucida Grande" charset="0"/>
              </a:defRPr>
            </a:lvl1pPr>
          </a:lstStyle>
          <a:p>
            <a:fld id="{811C2968-09A8-4314-993B-3DA5ED913D23}"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marL="446088" algn="r" rtl="0" fontAlgn="base">
        <a:spcBef>
          <a:spcPct val="0"/>
        </a:spcBef>
        <a:spcAft>
          <a:spcPct val="0"/>
        </a:spcAft>
        <a:defRPr sz="4400">
          <a:solidFill>
            <a:srgbClr val="AAD2AD"/>
          </a:solidFill>
          <a:effectLst>
            <a:outerShdw blurRad="38100" dist="38100" dir="2700000" algn="tl">
              <a:srgbClr val="000000"/>
            </a:outerShdw>
          </a:effectLst>
          <a:latin typeface="+mj-lt"/>
          <a:ea typeface="+mj-ea"/>
          <a:cs typeface="+mj-cs"/>
          <a:sym typeface="Lucida Grande" charset="0"/>
        </a:defRPr>
      </a:lvl1pPr>
      <a:lvl2pPr marL="4460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2pPr>
      <a:lvl3pPr marL="4460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3pPr>
      <a:lvl4pPr marL="4460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4pPr>
      <a:lvl5pPr marL="4460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5pPr>
      <a:lvl6pPr marL="9032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6pPr>
      <a:lvl7pPr marL="13604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7pPr>
      <a:lvl8pPr marL="18176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8pPr>
      <a:lvl9pPr marL="2274888" algn="r" rtl="0" fontAlgn="base">
        <a:spcBef>
          <a:spcPct val="0"/>
        </a:spcBef>
        <a:spcAft>
          <a:spcPct val="0"/>
        </a:spcAft>
        <a:defRPr sz="44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9pPr>
    </p:titleStyle>
    <p:bodyStyle>
      <a:lvl1pPr algn="r" rtl="0" fontAlgn="base">
        <a:spcBef>
          <a:spcPct val="0"/>
        </a:spcBef>
        <a:spcAft>
          <a:spcPct val="0"/>
        </a:spcAft>
        <a:defRPr sz="3000">
          <a:solidFill>
            <a:schemeClr val="tx1"/>
          </a:solidFill>
          <a:latin typeface="+mn-lt"/>
          <a:ea typeface="+mn-ea"/>
          <a:cs typeface="+mn-cs"/>
          <a:sym typeface="Lucida Grande" charset="0"/>
        </a:defRPr>
      </a:lvl1pPr>
      <a:lvl2pPr marL="419100" algn="ctr" rtl="0" fontAlgn="base">
        <a:spcBef>
          <a:spcPts val="600"/>
        </a:spcBef>
        <a:spcAft>
          <a:spcPct val="0"/>
        </a:spcAft>
        <a:defRPr sz="2600">
          <a:solidFill>
            <a:schemeClr val="tx1"/>
          </a:solidFill>
          <a:latin typeface="+mn-lt"/>
          <a:ea typeface="+mn-ea"/>
          <a:cs typeface="+mn-cs"/>
          <a:sym typeface="Lucida Grande" charset="0"/>
        </a:defRPr>
      </a:lvl2pPr>
      <a:lvl3pPr marL="876300" algn="ctr" rtl="0" fontAlgn="base">
        <a:spcBef>
          <a:spcPts val="600"/>
        </a:spcBef>
        <a:spcAft>
          <a:spcPct val="0"/>
        </a:spcAft>
        <a:defRPr sz="2400">
          <a:solidFill>
            <a:schemeClr val="tx1"/>
          </a:solidFill>
          <a:latin typeface="+mn-lt"/>
          <a:ea typeface="+mn-ea"/>
          <a:cs typeface="+mn-cs"/>
          <a:sym typeface="Lucida Grande" charset="0"/>
        </a:defRPr>
      </a:lvl3pPr>
      <a:lvl4pPr marL="1333500" algn="ctr" rtl="0" fontAlgn="base">
        <a:spcBef>
          <a:spcPts val="500"/>
        </a:spcBef>
        <a:spcAft>
          <a:spcPct val="0"/>
        </a:spcAft>
        <a:defRPr sz="2000">
          <a:solidFill>
            <a:schemeClr val="tx1"/>
          </a:solidFill>
          <a:latin typeface="+mn-lt"/>
          <a:ea typeface="+mn-ea"/>
          <a:cs typeface="+mn-cs"/>
          <a:sym typeface="Lucida Grande" charset="0"/>
        </a:defRPr>
      </a:lvl4pPr>
      <a:lvl5pPr marL="1790700" algn="ctr" rtl="0" fontAlgn="base">
        <a:spcBef>
          <a:spcPts val="500"/>
        </a:spcBef>
        <a:spcAft>
          <a:spcPct val="0"/>
        </a:spcAft>
        <a:defRPr sz="1900">
          <a:solidFill>
            <a:schemeClr val="tx1"/>
          </a:solidFill>
          <a:latin typeface="+mn-lt"/>
          <a:ea typeface="+mn-ea"/>
          <a:cs typeface="+mn-cs"/>
          <a:sym typeface="Lucida Grande" charset="0"/>
        </a:defRPr>
      </a:lvl5pPr>
      <a:lvl6pPr marL="2247900" algn="ctr" rtl="0" fontAlgn="base">
        <a:spcBef>
          <a:spcPts val="500"/>
        </a:spcBef>
        <a:spcAft>
          <a:spcPct val="0"/>
        </a:spcAft>
        <a:defRPr sz="1900">
          <a:solidFill>
            <a:schemeClr val="tx1"/>
          </a:solidFill>
          <a:latin typeface="+mn-lt"/>
          <a:ea typeface="+mn-ea"/>
          <a:cs typeface="+mn-cs"/>
          <a:sym typeface="Lucida Grande" charset="0"/>
        </a:defRPr>
      </a:lvl6pPr>
      <a:lvl7pPr marL="2705100" algn="ctr" rtl="0" fontAlgn="base">
        <a:spcBef>
          <a:spcPts val="500"/>
        </a:spcBef>
        <a:spcAft>
          <a:spcPct val="0"/>
        </a:spcAft>
        <a:defRPr sz="1900">
          <a:solidFill>
            <a:schemeClr val="tx1"/>
          </a:solidFill>
          <a:latin typeface="+mn-lt"/>
          <a:ea typeface="+mn-ea"/>
          <a:cs typeface="+mn-cs"/>
          <a:sym typeface="Lucida Grande" charset="0"/>
        </a:defRPr>
      </a:lvl7pPr>
      <a:lvl8pPr marL="3162300" algn="ctr" rtl="0" fontAlgn="base">
        <a:spcBef>
          <a:spcPts val="500"/>
        </a:spcBef>
        <a:spcAft>
          <a:spcPct val="0"/>
        </a:spcAft>
        <a:defRPr sz="1900">
          <a:solidFill>
            <a:schemeClr val="tx1"/>
          </a:solidFill>
          <a:latin typeface="+mn-lt"/>
          <a:ea typeface="+mn-ea"/>
          <a:cs typeface="+mn-cs"/>
          <a:sym typeface="Lucida Grande" charset="0"/>
        </a:defRPr>
      </a:lvl8pPr>
      <a:lvl9pPr marL="3619500" algn="ctr" rtl="0" fontAlgn="base">
        <a:spcBef>
          <a:spcPts val="500"/>
        </a:spcBef>
        <a:spcAft>
          <a:spcPct val="0"/>
        </a:spcAft>
        <a:defRPr sz="19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F5532"/>
            </a:gs>
            <a:gs pos="100000">
              <a:srgbClr val="6B7343"/>
            </a:gs>
          </a:gsLst>
          <a:lin ang="5400000" scaled="1"/>
        </a:gra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66700"/>
            <a:ext cx="8229600" cy="1398588"/>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smtClean="0">
                <a:sym typeface="Lucida Grande" charset="0"/>
              </a:rPr>
              <a:t>Click to edit Master title style</a:t>
            </a:r>
          </a:p>
        </p:txBody>
      </p:sp>
      <p:sp>
        <p:nvSpPr>
          <p:cNvPr id="2050" name="Rectangle 2"/>
          <p:cNvSpPr>
            <a:spLocks noGrp="1" noChangeArrowheads="1"/>
          </p:cNvSpPr>
          <p:nvPr>
            <p:ph type="body" idx="1"/>
          </p:nvPr>
        </p:nvSpPr>
        <p:spPr bwMode="auto">
          <a:xfrm>
            <a:off x="457200" y="1882775"/>
            <a:ext cx="8229600" cy="45720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smtClean="0">
                <a:sym typeface="Lucida Grande" charset="0"/>
              </a:rPr>
              <a:t>Click to edit Master text styles</a:t>
            </a:r>
          </a:p>
          <a:p>
            <a:pPr lvl="1"/>
            <a:r>
              <a:rPr lang="en-US" smtClean="0">
                <a:sym typeface="Lucida Grande" charset="0"/>
              </a:rPr>
              <a:t>Second level</a:t>
            </a:r>
          </a:p>
          <a:p>
            <a:pPr lvl="2"/>
            <a:r>
              <a:rPr lang="en-US" smtClean="0">
                <a:sym typeface="Lucida Grande" charset="0"/>
              </a:rPr>
              <a:t>Third level</a:t>
            </a:r>
          </a:p>
          <a:p>
            <a:pPr lvl="3"/>
            <a:r>
              <a:rPr lang="en-US" smtClean="0">
                <a:sym typeface="Lucida Grande" charset="0"/>
              </a:rPr>
              <a:t>Fourth level</a:t>
            </a:r>
          </a:p>
          <a:p>
            <a:pPr lvl="4"/>
            <a:r>
              <a:rPr lang="en-US" smtClean="0">
                <a:sym typeface="Lucida Grande" charset="0"/>
              </a:rPr>
              <a:t>Fifth level</a:t>
            </a:r>
          </a:p>
        </p:txBody>
      </p:sp>
      <p:sp>
        <p:nvSpPr>
          <p:cNvPr id="2051" name="Text Box 3"/>
          <p:cNvSpPr txBox="1">
            <a:spLocks noGrp="1" noChangeArrowheads="1"/>
          </p:cNvSpPr>
          <p:nvPr>
            <p:ph type="sldNum" sz="quarter" idx="4"/>
          </p:nvPr>
        </p:nvSpPr>
        <p:spPr bwMode="auto">
          <a:xfrm>
            <a:off x="7699375" y="6515100"/>
            <a:ext cx="280988" cy="2667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defRPr sz="1200">
                <a:solidFill>
                  <a:schemeClr val="tx1"/>
                </a:solidFill>
                <a:latin typeface="+mn-lt"/>
                <a:ea typeface="Lucida Grande" charset="0"/>
                <a:cs typeface="Lucida Grande" charset="0"/>
                <a:sym typeface="Lucida Grande" charset="0"/>
              </a:defRPr>
            </a:lvl1pPr>
          </a:lstStyle>
          <a:p>
            <a:fld id="{952219BB-EF4B-45FD-80B6-D010A1390A69}"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446088" algn="l" rtl="0" fontAlgn="base">
        <a:spcBef>
          <a:spcPct val="0"/>
        </a:spcBef>
        <a:spcAft>
          <a:spcPct val="0"/>
        </a:spcAft>
        <a:defRPr sz="4200">
          <a:solidFill>
            <a:srgbClr val="AAD2AD"/>
          </a:solidFill>
          <a:effectLst>
            <a:outerShdw blurRad="38100" dist="38100" dir="2700000" algn="tl">
              <a:srgbClr val="000000"/>
            </a:outerShdw>
          </a:effectLst>
          <a:latin typeface="+mj-lt"/>
          <a:ea typeface="+mj-ea"/>
          <a:cs typeface="+mj-cs"/>
          <a:sym typeface="Lucida Grande" charset="0"/>
        </a:defRPr>
      </a:lvl1pPr>
      <a:lvl2pPr marL="4460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2pPr>
      <a:lvl3pPr marL="4460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3pPr>
      <a:lvl4pPr marL="4460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4pPr>
      <a:lvl5pPr marL="4460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5pPr>
      <a:lvl6pPr marL="9032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6pPr>
      <a:lvl7pPr marL="13604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7pPr>
      <a:lvl8pPr marL="18176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8pPr>
      <a:lvl9pPr marL="2274888" algn="l" rtl="0" fontAlgn="base">
        <a:spcBef>
          <a:spcPct val="0"/>
        </a:spcBef>
        <a:spcAft>
          <a:spcPct val="0"/>
        </a:spcAft>
        <a:defRPr sz="4200">
          <a:solidFill>
            <a:srgbClr val="AAD2AD"/>
          </a:solidFill>
          <a:effectLst>
            <a:outerShdw blurRad="38100" dist="38100" dir="2700000" algn="tl">
              <a:srgbClr val="000000"/>
            </a:outerShdw>
          </a:effectLst>
          <a:latin typeface="Lucida Grande" charset="0"/>
          <a:ea typeface="ヒラギノ角ゴ ProN W3" charset="0"/>
          <a:cs typeface="ヒラギノ角ゴ ProN W3" charset="0"/>
          <a:sym typeface="Lucida Grande" charset="0"/>
        </a:defRPr>
      </a:lvl9pPr>
    </p:titleStyle>
    <p:bodyStyle>
      <a:lvl1pPr marL="409575" indent="-384175" algn="l" rtl="0" fontAlgn="base">
        <a:spcBef>
          <a:spcPts val="700"/>
        </a:spcBef>
        <a:spcAft>
          <a:spcPct val="0"/>
        </a:spcAft>
        <a:buClr>
          <a:srgbClr val="72A376"/>
        </a:buClr>
        <a:buSzPct val="80000"/>
        <a:buFont typeface="Wingdings 2" charset="2"/>
        <a:buChar char=""/>
        <a:defRPr sz="3000">
          <a:solidFill>
            <a:schemeClr val="tx1"/>
          </a:solidFill>
          <a:latin typeface="+mn-lt"/>
          <a:ea typeface="+mn-ea"/>
          <a:cs typeface="+mn-cs"/>
          <a:sym typeface="Lucida Grande" charset="0"/>
        </a:defRPr>
      </a:lvl1pPr>
      <a:lvl2pPr marL="784225" indent="-285750" algn="l" rtl="0" fontAlgn="base">
        <a:spcBef>
          <a:spcPts val="600"/>
        </a:spcBef>
        <a:spcAft>
          <a:spcPct val="0"/>
        </a:spcAft>
        <a:buClr>
          <a:srgbClr val="72A376"/>
        </a:buClr>
        <a:buSzPct val="94000"/>
        <a:buFont typeface="Verdana" charset="0"/>
        <a:buChar char="›"/>
        <a:defRPr sz="2600">
          <a:solidFill>
            <a:schemeClr val="tx1"/>
          </a:solidFill>
          <a:latin typeface="+mn-lt"/>
          <a:ea typeface="+mn-ea"/>
          <a:cs typeface="+mn-cs"/>
          <a:sym typeface="Lucida Grande" charset="0"/>
        </a:defRPr>
      </a:lvl2pPr>
      <a:lvl3pPr marL="1066800" indent="-228600" algn="l" rtl="0" fontAlgn="base">
        <a:spcBef>
          <a:spcPts val="600"/>
        </a:spcBef>
        <a:spcAft>
          <a:spcPct val="0"/>
        </a:spcAft>
        <a:buClr>
          <a:srgbClr val="72A376"/>
        </a:buClr>
        <a:buSzPct val="100000"/>
        <a:buFont typeface="Wingdings 2" charset="2"/>
        <a:buChar char=""/>
        <a:defRPr sz="2400">
          <a:solidFill>
            <a:schemeClr val="tx1"/>
          </a:solidFill>
          <a:latin typeface="+mn-lt"/>
          <a:ea typeface="+mn-ea"/>
          <a:cs typeface="+mn-cs"/>
          <a:sym typeface="Lucida Grande" charset="0"/>
        </a:defRPr>
      </a:lvl3pPr>
      <a:lvl4pPr marL="1333500" indent="-211138" algn="l" rtl="0" fontAlgn="base">
        <a:spcBef>
          <a:spcPts val="500"/>
        </a:spcBef>
        <a:spcAft>
          <a:spcPct val="0"/>
        </a:spcAft>
        <a:buClr>
          <a:srgbClr val="72A376"/>
        </a:buClr>
        <a:buSzPct val="100000"/>
        <a:buFont typeface="Wingdings 2" charset="2"/>
        <a:buChar char=""/>
        <a:defRPr sz="2000">
          <a:solidFill>
            <a:schemeClr val="tx1"/>
          </a:solidFill>
          <a:latin typeface="+mn-lt"/>
          <a:ea typeface="+mn-ea"/>
          <a:cs typeface="+mn-cs"/>
          <a:sym typeface="Lucida Grande" charset="0"/>
        </a:defRPr>
      </a:lvl4pPr>
      <a:lvl5pPr marL="15621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5pPr>
      <a:lvl6pPr marL="20193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6pPr>
      <a:lvl7pPr marL="24765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7pPr>
      <a:lvl8pPr marL="29337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8pPr>
      <a:lvl9pPr marL="3390900" indent="-211138" algn="l" rtl="0" fontAlgn="base">
        <a:spcBef>
          <a:spcPts val="500"/>
        </a:spcBef>
        <a:spcAft>
          <a:spcPct val="0"/>
        </a:spcAft>
        <a:buClr>
          <a:srgbClr val="BDD3BE"/>
        </a:buClr>
        <a:buSzPct val="100000"/>
        <a:buFont typeface="Wingdings 2" charset="2"/>
        <a:buChar char=""/>
        <a:defRPr sz="1900">
          <a:solidFill>
            <a:schemeClr val="tx1"/>
          </a:solidFill>
          <a:latin typeface="+mn-lt"/>
          <a:ea typeface="+mn-ea"/>
          <a:cs typeface="+mn-cs"/>
          <a:sym typeface="Lucida Grande"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file:///\\localhost\Users\Brennan\api.viglink.com\api\click?format=go&amp;key=cdee124b11d6baacda6c3e29b12e23dc&amp;loc=http://4gwar.wordpress.com/category/afghanistan/page/6/&amp;v=1&amp;libid=1312224152816&amp;out=http://4gwar.files.wordpress.com/2010/09/frifoto-afghan-attack.jpg&amp;ref=http://www.google.com/imgres?imgurl=http://4gwar.files.wordpress.com/2010/09/frifoto-afghan-attack.jpg&amp;imgrefurl=http://4gwar.wordpress.com/category/afghanistan/page/6/&amp;usg=__WoQue2EOmSUPXrl23afUWez7C8A=&amp;h=2528&amp;w=3792&amp;sz=6061&amp;hl=en&amp;start=136&amp;sig2=xv9laIDq6gMubSo8QWrFHQ&amp;zoom=1&amp;um=1&amp;itbs=1&amp;tbnid=dBDO0yj7Tuzd1M:&amp;tbnh=100&amp;tbnw=150&amp;prev=/search?q=afghanistan+attack&amp;start=120&amp;um=1&amp;hl=en&amp;sa=N&amp;rls=com.microsoft:*&amp;ndsp=20&amp;tbm=isch&amp;ei=gvM2TqF9z42wAtOD1ZkL&amp;title=Afghanistan%20%C2%AB%204GWAR&amp;txt="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asc.army.mil/docs/pubs/alt/2009/3_JulAugSep/articles/34_UAVs_Thrive_With_PEO_IEW&amp;S_Payloads,_Ground_Assets_200907.pdf" TargetMode="External"/><Relationship Id="rId2" Type="http://schemas.openxmlformats.org/officeDocument/2006/relationships/hyperlink" Target="http://smallwarsjournal.com/blog/journal/docs-temp/138-hsia.pdf" TargetMode="External"/><Relationship Id="rId1" Type="http://schemas.openxmlformats.org/officeDocument/2006/relationships/slideLayout" Target="../slideLayouts/slideLayout13.xml"/><Relationship Id="rId4" Type="http://schemas.openxmlformats.org/officeDocument/2006/relationships/hyperlink" Target="http://www.2ndbn5thmar.com/fight/MortarTactics.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jpeg"/><Relationship Id="rId7"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wmf"/><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3074"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3075"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3076" name="AutoShape 4"/>
          <p:cNvSpPr>
            <a:spLocks/>
          </p:cNvSpPr>
          <p:nvPr/>
        </p:nvSpPr>
        <p:spPr bwMode="auto">
          <a:xfrm rot="-5400000">
            <a:off x="7552531" y="5252244"/>
            <a:ext cx="1893888" cy="1295400"/>
          </a:xfrm>
          <a:custGeom>
            <a:avLst/>
            <a:gdLst>
              <a:gd name="T0" fmla="*/ 10800 w 21600"/>
              <a:gd name="T1" fmla="*/ 10800 h 21600"/>
            </a:gdLst>
            <a:ahLst/>
            <a:cxnLst>
              <a:cxn ang="0">
                <a:pos x="T0" y="T1"/>
              </a:cxn>
            </a:cxnLst>
            <a:rect l="0" t="0" r="r" b="b"/>
            <a:pathLst>
              <a:path w="21600" h="21600">
                <a:moveTo>
                  <a:pt x="0" y="21600"/>
                </a:moveTo>
                <a:lnTo>
                  <a:pt x="11086" y="0"/>
                </a:lnTo>
                <a:lnTo>
                  <a:pt x="21600" y="21600"/>
                </a:lnTo>
                <a:close/>
                <a:moveTo>
                  <a:pt x="0" y="21600"/>
                </a:moveTo>
              </a:path>
            </a:pathLst>
          </a:custGeom>
          <a:gradFill rotWithShape="0">
            <a:gsLst>
              <a:gs pos="0">
                <a:srgbClr val="B9E2BC"/>
              </a:gs>
              <a:gs pos="40001">
                <a:srgbClr val="63B169"/>
              </a:gs>
              <a:gs pos="100000">
                <a:srgbClr val="3A663D"/>
              </a:gs>
            </a:gsLst>
            <a:lin ang="20880000" scaled="1"/>
          </a:gradFill>
          <a:ln w="38100" cap="rnd">
            <a:noFill/>
            <a:round/>
            <a:headEnd type="none" w="med" len="med"/>
            <a:tailEnd type="none" w="med" len="med"/>
          </a:ln>
        </p:spPr>
        <p:txBody>
          <a:bodyPr lIns="0" tIns="0" rIns="0" bIns="0"/>
          <a:lstStyle/>
          <a:p>
            <a:endParaRPr lang="en-US"/>
          </a:p>
        </p:txBody>
      </p:sp>
      <p:sp>
        <p:nvSpPr>
          <p:cNvPr id="3077" name="Text Box 5"/>
          <p:cNvSpPr txBox="1">
            <a:spLocks noChangeArrowheads="1"/>
          </p:cNvSpPr>
          <p:nvPr/>
        </p:nvSpPr>
        <p:spPr bwMode="auto">
          <a:xfrm>
            <a:off x="8494713" y="5837238"/>
            <a:ext cx="296862" cy="279400"/>
          </a:xfrm>
          <a:prstGeom prst="rect">
            <a:avLst/>
          </a:prstGeom>
          <a:noFill/>
          <a:ln w="12700">
            <a:noFill/>
            <a:miter lim="800000"/>
            <a:headEnd/>
            <a:tailEnd/>
          </a:ln>
          <a:effectLst/>
        </p:spPr>
        <p:txBody>
          <a:bodyPr wrap="none" anchor="ctr"/>
          <a:lstStyle/>
          <a:p>
            <a:fld id="{E39E0AE6-9A67-4880-A332-E66FF77104B7}" type="slidenum">
              <a:rPr lang="en-US" sz="1300">
                <a:solidFill>
                  <a:schemeClr val="tx1"/>
                </a:solidFill>
                <a:latin typeface="Lucida Grande" charset="0"/>
                <a:ea typeface="Lucida Grande" charset="0"/>
                <a:cs typeface="Lucida Grande" charset="0"/>
                <a:sym typeface="Lucida Grande" charset="0"/>
              </a:rPr>
              <a:pPr/>
              <a:t>1</a:t>
            </a:fld>
            <a:endParaRPr lang="en-US" sz="1300">
              <a:solidFill>
                <a:schemeClr val="tx1"/>
              </a:solidFill>
              <a:latin typeface="Lucida Grande" charset="0"/>
              <a:ea typeface="Lucida Grande" charset="0"/>
              <a:cs typeface="Lucida Grande" charset="0"/>
              <a:sym typeface="Lucida Grande" charset="0"/>
            </a:endParaRPr>
          </a:p>
        </p:txBody>
      </p:sp>
      <p:sp>
        <p:nvSpPr>
          <p:cNvPr id="3078" name="Rectangle 6"/>
          <p:cNvSpPr>
            <a:spLocks noGrp="1" noChangeArrowheads="1"/>
          </p:cNvSpPr>
          <p:nvPr>
            <p:ph type="title"/>
          </p:nvPr>
        </p:nvSpPr>
        <p:spPr>
          <a:ln/>
        </p:spPr>
        <p:txBody>
          <a:bodyPr/>
          <a:lstStyle/>
          <a:p>
            <a:r>
              <a:rPr lang="en-US"/>
              <a:t>Integrated Base Defense </a:t>
            </a:r>
            <a:br>
              <a:rPr lang="en-US"/>
            </a:br>
            <a:r>
              <a:rPr lang="en-US" sz="2400" b="1"/>
              <a:t>Interim Program Review (IPR)</a:t>
            </a:r>
            <a:endParaRPr lang="en-US" sz="2400" b="1">
              <a:ea typeface="ヒラギノ角ゴ ProN W6" charset="0"/>
              <a:cs typeface="ヒラギノ角ゴ ProN W6" charset="0"/>
            </a:endParaRPr>
          </a:p>
        </p:txBody>
      </p:sp>
      <p:sp>
        <p:nvSpPr>
          <p:cNvPr id="3079" name="Rectangle 7"/>
          <p:cNvSpPr>
            <a:spLocks noGrp="1" noChangeArrowheads="1"/>
          </p:cNvSpPr>
          <p:nvPr>
            <p:ph type="body" idx="1"/>
          </p:nvPr>
        </p:nvSpPr>
        <p:spPr>
          <a:xfrm>
            <a:off x="144463" y="2819400"/>
            <a:ext cx="8458200" cy="1752600"/>
          </a:xfrm>
          <a:ln/>
        </p:spPr>
        <p:txBody>
          <a:bodyPr/>
          <a:lstStyle/>
          <a:p>
            <a:pPr algn="l"/>
            <a:r>
              <a:rPr lang="en-US" sz="1400" b="1">
                <a:effectLst>
                  <a:outerShdw blurRad="38100" dist="38100" dir="2700000" algn="tl">
                    <a:srgbClr val="000000"/>
                  </a:outerShdw>
                </a:effectLst>
              </a:rPr>
              <a:t>Present to: Mrs. Bridgette Kwinn, COCOM</a:t>
            </a:r>
            <a:endParaRPr lang="en-US"/>
          </a:p>
          <a:p>
            <a:pPr algn="l"/>
            <a:r>
              <a:rPr lang="en-US" sz="1400" b="1">
                <a:effectLst>
                  <a:outerShdw blurRad="38100" dist="38100" dir="2700000" algn="tl">
                    <a:srgbClr val="000000"/>
                  </a:outerShdw>
                </a:effectLst>
              </a:rPr>
              <a:t>By: ROBOCOP (Reliable Offensive Base Overwatch and Command Outpost Protection)</a:t>
            </a:r>
            <a:r>
              <a:rPr lang="en-US" sz="1800" b="1">
                <a:solidFill>
                  <a:srgbClr val="AAD2AD"/>
                </a:solidFill>
                <a:effectLst>
                  <a:outerShdw blurRad="38100" dist="38100" dir="2700000" algn="tl">
                    <a:srgbClr val="000000"/>
                  </a:outerShdw>
                </a:effectLst>
              </a:rPr>
              <a:t> </a:t>
            </a:r>
            <a:r>
              <a:rPr lang="en-US" sz="1400" b="1">
                <a:effectLst>
                  <a:outerShdw blurRad="38100" dist="38100" dir="2700000" algn="tl">
                    <a:srgbClr val="000000"/>
                  </a:outerShdw>
                </a:effectLst>
              </a:rPr>
              <a:t>LLC</a:t>
            </a:r>
            <a:endParaRPr lang="en-US" sz="1400" b="1">
              <a:effectLst>
                <a:outerShdw blurRad="38100" dist="38100" dir="2700000" algn="tl">
                  <a:srgbClr val="000000"/>
                </a:outerShdw>
              </a:effectLst>
              <a:ea typeface="ヒラギノ角ゴ ProN W6" charset="0"/>
              <a:cs typeface="ヒラギノ角ゴ ProN W6" charset="0"/>
            </a:endParaRPr>
          </a:p>
        </p:txBody>
      </p:sp>
      <p:sp>
        <p:nvSpPr>
          <p:cNvPr id="3080" name="Rectangle 8"/>
          <p:cNvSpPr>
            <a:spLocks/>
          </p:cNvSpPr>
          <p:nvPr/>
        </p:nvSpPr>
        <p:spPr bwMode="auto">
          <a:xfrm>
            <a:off x="520700" y="6324600"/>
            <a:ext cx="8623300" cy="342900"/>
          </a:xfrm>
          <a:prstGeom prst="rect">
            <a:avLst/>
          </a:prstGeom>
          <a:noFill/>
          <a:ln w="12700" cap="rnd">
            <a:noFill/>
            <a:round/>
            <a:headEnd type="none" w="med" len="med"/>
            <a:tailEnd type="none" w="med" len="med"/>
          </a:ln>
        </p:spPr>
        <p:txBody>
          <a:bodyPr lIns="38100" tIns="38100" rIns="38100" bIns="38100"/>
          <a:lstStyle/>
          <a:p>
            <a:pPr algn="l"/>
            <a:r>
              <a:rPr lang="en-US" sz="2000" dirty="0">
                <a:solidFill>
                  <a:schemeClr val="tx1"/>
                </a:solidFill>
                <a:effectLst>
                  <a:outerShdw blurRad="38100" dist="38100" dir="2700000" algn="tl">
                    <a:srgbClr val="000000"/>
                  </a:outerShdw>
                </a:effectLst>
                <a:latin typeface="Lucida Grande" charset="0"/>
                <a:ea typeface="Lucida Grande" charset="0"/>
                <a:cs typeface="Lucida Grande" charset="0"/>
                <a:sym typeface="Lucida Grande" charset="0"/>
              </a:rPr>
              <a:t>“Our Mission is to ensure you complete yours”</a:t>
            </a:r>
          </a:p>
        </p:txBody>
      </p:sp>
      <p:grpSp>
        <p:nvGrpSpPr>
          <p:cNvPr id="40" name="Group 39"/>
          <p:cNvGrpSpPr/>
          <p:nvPr/>
        </p:nvGrpSpPr>
        <p:grpSpPr>
          <a:xfrm>
            <a:off x="304800" y="3810000"/>
            <a:ext cx="1885758" cy="2209800"/>
            <a:chOff x="2895600" y="3657600"/>
            <a:chExt cx="2667000" cy="2819400"/>
          </a:xfrm>
        </p:grpSpPr>
        <p:sp>
          <p:nvSpPr>
            <p:cNvPr id="12" name="Can 11"/>
            <p:cNvSpPr/>
            <p:nvPr/>
          </p:nvSpPr>
          <p:spPr bwMode="auto">
            <a:xfrm>
              <a:off x="2895600" y="5638800"/>
              <a:ext cx="2667000" cy="838200"/>
            </a:xfrm>
            <a:prstGeom prst="can">
              <a:avLst/>
            </a:prstGeom>
            <a:solidFill>
              <a:schemeClr val="accent1"/>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solidFill>
                    <a:srgbClr val="FF0000"/>
                  </a:solidFill>
                  <a:effectLst>
                    <a:outerShdw blurRad="38100" dist="38100" dir="2700000" algn="tl">
                      <a:srgbClr val="000000">
                        <a:alpha val="43137"/>
                      </a:srgbClr>
                    </a:outerShdw>
                  </a:effectLst>
                </a:rPr>
                <a:t>US FOB</a:t>
              </a:r>
              <a:endParaRPr kumimoji="0" lang="en-US" sz="1600" b="0" i="0" u="none" strike="noStrike" cap="none" normalizeH="0" baseline="0" dirty="0" smtClean="0">
                <a:ln>
                  <a:noFill/>
                </a:ln>
                <a:solidFill>
                  <a:srgbClr val="FF0000"/>
                </a:solidFill>
                <a:effectLst>
                  <a:outerShdw blurRad="38100" dist="38100" dir="2700000" algn="tl">
                    <a:srgbClr val="000000">
                      <a:alpha val="43137"/>
                    </a:srgbClr>
                  </a:outerShdw>
                </a:effectLst>
                <a:latin typeface="Gill Sans" charset="0"/>
                <a:ea typeface="ヒラギノ角ゴ ProN W3" charset="0"/>
                <a:cs typeface="ヒラギノ角ゴ ProN W3" charset="0"/>
                <a:sym typeface="Gill Sans" charset="0"/>
              </a:endParaRPr>
            </a:p>
          </p:txBody>
        </p:sp>
        <p:grpSp>
          <p:nvGrpSpPr>
            <p:cNvPr id="38" name="Group 37"/>
            <p:cNvGrpSpPr/>
            <p:nvPr/>
          </p:nvGrpSpPr>
          <p:grpSpPr>
            <a:xfrm>
              <a:off x="3581400" y="3657600"/>
              <a:ext cx="1524000" cy="2133600"/>
              <a:chOff x="3124200" y="4038600"/>
              <a:chExt cx="1524000" cy="2133600"/>
            </a:xfrm>
          </p:grpSpPr>
          <p:grpSp>
            <p:nvGrpSpPr>
              <p:cNvPr id="37" name="Group 36"/>
              <p:cNvGrpSpPr/>
              <p:nvPr/>
            </p:nvGrpSpPr>
            <p:grpSpPr>
              <a:xfrm>
                <a:off x="3124200" y="4038600"/>
                <a:ext cx="1524000" cy="1600200"/>
                <a:chOff x="3124200" y="4038600"/>
                <a:chExt cx="1524000" cy="1600200"/>
              </a:xfrm>
            </p:grpSpPr>
            <p:sp>
              <p:nvSpPr>
                <p:cNvPr id="17" name="Flowchart: Extract 16"/>
                <p:cNvSpPr/>
                <p:nvPr/>
              </p:nvSpPr>
              <p:spPr bwMode="auto">
                <a:xfrm>
                  <a:off x="3429000" y="4495800"/>
                  <a:ext cx="762000" cy="1143000"/>
                </a:xfrm>
                <a:prstGeom prst="flowChartExtract">
                  <a:avLst/>
                </a:prstGeom>
                <a:solidFill>
                  <a:srgbClr val="00B05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19" name="Straight Connector 18"/>
                <p:cNvCxnSpPr>
                  <a:stCxn id="17" idx="3"/>
                </p:cNvCxnSpPr>
                <p:nvPr/>
              </p:nvCxnSpPr>
              <p:spPr bwMode="auto">
                <a:xfrm flipV="1">
                  <a:off x="4000500" y="4876800"/>
                  <a:ext cx="647700" cy="1905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20" name="Straight Connector 19"/>
                <p:cNvCxnSpPr>
                  <a:stCxn id="17" idx="1"/>
                </p:cNvCxnSpPr>
                <p:nvPr/>
              </p:nvCxnSpPr>
              <p:spPr bwMode="auto">
                <a:xfrm rot="10800000" flipH="1" flipV="1">
                  <a:off x="3619500" y="5067300"/>
                  <a:ext cx="723900" cy="381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nvGrpSpPr>
                <p:cNvPr id="36" name="Group 35"/>
                <p:cNvGrpSpPr/>
                <p:nvPr/>
              </p:nvGrpSpPr>
              <p:grpSpPr>
                <a:xfrm>
                  <a:off x="3124200" y="4038600"/>
                  <a:ext cx="1447800" cy="457200"/>
                  <a:chOff x="3124200" y="4038600"/>
                  <a:chExt cx="1447800" cy="457200"/>
                </a:xfrm>
              </p:grpSpPr>
              <p:sp>
                <p:nvSpPr>
                  <p:cNvPr id="13" name="Rectangle 12"/>
                  <p:cNvSpPr/>
                  <p:nvPr/>
                </p:nvSpPr>
                <p:spPr bwMode="auto">
                  <a:xfrm>
                    <a:off x="3124200" y="4038600"/>
                    <a:ext cx="1447800" cy="457200"/>
                  </a:xfrm>
                  <a:prstGeom prst="rect">
                    <a:avLst/>
                  </a:prstGeom>
                  <a:solidFill>
                    <a:srgbClr val="00B05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3352800" y="4191000"/>
                    <a:ext cx="228600" cy="152400"/>
                  </a:xfrm>
                  <a:prstGeom prst="ellipse">
                    <a:avLst/>
                  </a:prstGeom>
                  <a:solidFill>
                    <a:srgbClr val="92D05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5" name="Oval 14"/>
                  <p:cNvSpPr/>
                  <p:nvPr/>
                </p:nvSpPr>
                <p:spPr bwMode="auto">
                  <a:xfrm>
                    <a:off x="4038600" y="4191000"/>
                    <a:ext cx="228600" cy="152400"/>
                  </a:xfrm>
                  <a:prstGeom prst="ellipse">
                    <a:avLst/>
                  </a:prstGeom>
                  <a:solidFill>
                    <a:srgbClr val="92D05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29" name="Straight Connector 28"/>
                  <p:cNvCxnSpPr/>
                  <p:nvPr/>
                </p:nvCxnSpPr>
                <p:spPr bwMode="auto">
                  <a:xfrm rot="5400000">
                    <a:off x="3619500" y="4152900"/>
                    <a:ext cx="228600" cy="152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0" name="Straight Connector 29"/>
                  <p:cNvCxnSpPr/>
                  <p:nvPr/>
                </p:nvCxnSpPr>
                <p:spPr bwMode="auto">
                  <a:xfrm rot="10800000" flipV="1">
                    <a:off x="3657600" y="4267200"/>
                    <a:ext cx="304800" cy="762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cxnSp>
            <p:nvCxnSpPr>
              <p:cNvPr id="32" name="Straight Connector 31"/>
              <p:cNvCxnSpPr/>
              <p:nvPr/>
            </p:nvCxnSpPr>
            <p:spPr bwMode="auto">
              <a:xfrm rot="5400000">
                <a:off x="3238500" y="5905500"/>
                <a:ext cx="5334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3771900" y="5905500"/>
                <a:ext cx="5334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
        <p:nvSpPr>
          <p:cNvPr id="41" name="TextBox 40"/>
          <p:cNvSpPr txBox="1"/>
          <p:nvPr/>
        </p:nvSpPr>
        <p:spPr>
          <a:xfrm>
            <a:off x="152400" y="2209800"/>
            <a:ext cx="418641" cy="4616648"/>
          </a:xfrm>
          <a:prstGeom prst="rect">
            <a:avLst/>
          </a:prstGeom>
          <a:noFill/>
        </p:spPr>
        <p:txBody>
          <a:bodyPr vert="wordArtVert" wrap="square" rtlCol="0">
            <a:spAutoFit/>
          </a:bodyPr>
          <a:lstStyle/>
          <a:p>
            <a:r>
              <a:rPr lang="en-US" sz="1400" b="1" dirty="0" smtClean="0">
                <a:effectLst>
                  <a:outerShdw blurRad="38100" dist="38100" dir="2700000" algn="tl">
                    <a:srgbClr val="000000">
                      <a:alpha val="43137"/>
                    </a:srgbClr>
                  </a:outerShdw>
                </a:effectLst>
              </a:rPr>
              <a:t>ROBOCOP</a:t>
            </a:r>
            <a:endParaRPr lang="en-US" sz="1400" b="1" dirty="0">
              <a:effectLst>
                <a:outerShdw blurRad="38100" dist="38100" dir="2700000" algn="tl">
                  <a:srgbClr val="000000">
                    <a:alpha val="43137"/>
                  </a:srgbClr>
                </a:outerShdw>
              </a:effectLst>
            </a:endParaRPr>
          </a:p>
        </p:txBody>
      </p:sp>
      <p:pic>
        <p:nvPicPr>
          <p:cNvPr id="1040" name="Picture 16" descr="Cartoon Bomb Clip Art"/>
          <p:cNvPicPr>
            <a:picLocks noChangeAspect="1" noChangeArrowheads="1"/>
          </p:cNvPicPr>
          <p:nvPr/>
        </p:nvPicPr>
        <p:blipFill>
          <a:blip r:embed="rId3" cstate="print"/>
          <a:srcRect/>
          <a:stretch>
            <a:fillRect/>
          </a:stretch>
        </p:blipFill>
        <p:spPr bwMode="auto">
          <a:xfrm>
            <a:off x="2147483647" y="-1025525"/>
            <a:ext cx="2857500" cy="2057400"/>
          </a:xfrm>
          <a:prstGeom prst="rect">
            <a:avLst/>
          </a:prstGeom>
          <a:noFill/>
        </p:spPr>
      </p:pic>
      <p:pic>
        <p:nvPicPr>
          <p:cNvPr id="1042" name="Picture 18" descr="Cartoon Bomb Clip Art"/>
          <p:cNvPicPr>
            <a:picLocks noChangeAspect="1" noChangeArrowheads="1"/>
          </p:cNvPicPr>
          <p:nvPr/>
        </p:nvPicPr>
        <p:blipFill>
          <a:blip r:embed="rId3" cstate="print"/>
          <a:srcRect/>
          <a:stretch>
            <a:fillRect/>
          </a:stretch>
        </p:blipFill>
        <p:spPr bwMode="auto">
          <a:xfrm>
            <a:off x="2147483647" y="-1025525"/>
            <a:ext cx="2857500" cy="2057400"/>
          </a:xfrm>
          <a:prstGeom prst="rect">
            <a:avLst/>
          </a:prstGeom>
          <a:noFill/>
        </p:spPr>
      </p:pic>
      <p:pic>
        <p:nvPicPr>
          <p:cNvPr id="1044" name="Picture 20" descr="Cartoon Bomb Clip Art"/>
          <p:cNvPicPr>
            <a:picLocks noChangeAspect="1" noChangeArrowheads="1"/>
          </p:cNvPicPr>
          <p:nvPr/>
        </p:nvPicPr>
        <p:blipFill>
          <a:blip r:embed="rId3" cstate="print"/>
          <a:srcRect/>
          <a:stretch>
            <a:fillRect/>
          </a:stretch>
        </p:blipFill>
        <p:spPr bwMode="auto">
          <a:xfrm>
            <a:off x="2147483647" y="-1025525"/>
            <a:ext cx="2857500" cy="2057400"/>
          </a:xfrm>
          <a:prstGeom prst="rect">
            <a:avLst/>
          </a:prstGeom>
          <a:noFill/>
        </p:spPr>
      </p:pic>
      <p:pic>
        <p:nvPicPr>
          <p:cNvPr id="1046" name="Picture 22" descr="http://www.openclipart.org/image/250px/svg_to_png/karderio_cartoon_bomb.png"/>
          <p:cNvPicPr>
            <a:picLocks noChangeAspect="1" noChangeArrowheads="1"/>
          </p:cNvPicPr>
          <p:nvPr/>
        </p:nvPicPr>
        <p:blipFill>
          <a:blip r:embed="rId4" cstate="print"/>
          <a:srcRect/>
          <a:stretch>
            <a:fillRect/>
          </a:stretch>
        </p:blipFill>
        <p:spPr bwMode="auto">
          <a:xfrm>
            <a:off x="1600200" y="4114800"/>
            <a:ext cx="1143000" cy="822960"/>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2.jpg"/>
          <p:cNvPicPr>
            <a:picLocks noChangeAspect="1"/>
          </p:cNvPicPr>
          <p:nvPr/>
        </p:nvPicPr>
        <p:blipFill>
          <a:blip r:embed="rId2" cstate="print"/>
          <a:stretch>
            <a:fillRect/>
          </a:stretch>
        </p:blipFill>
        <p:spPr>
          <a:xfrm>
            <a:off x="228600" y="533400"/>
            <a:ext cx="8839200" cy="57298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8229600" cy="647700"/>
          </a:xfrm>
        </p:spPr>
        <p:txBody>
          <a:bodyPr/>
          <a:lstStyle/>
          <a:p>
            <a:r>
              <a:rPr lang="en-US" dirty="0" smtClean="0"/>
              <a:t>Operational Nodes</a:t>
            </a:r>
            <a:endParaRPr lang="en-US" dirty="0"/>
          </a:p>
        </p:txBody>
      </p:sp>
      <p:sp>
        <p:nvSpPr>
          <p:cNvPr id="4" name="Slide Number Placeholder 3"/>
          <p:cNvSpPr>
            <a:spLocks noGrp="1"/>
          </p:cNvSpPr>
          <p:nvPr>
            <p:ph type="sldNum" sz="quarter" idx="10"/>
          </p:nvPr>
        </p:nvSpPr>
        <p:spPr/>
        <p:txBody>
          <a:bodyPr/>
          <a:lstStyle/>
          <a:p>
            <a:fld id="{A960E6C9-AB16-4C76-9261-9DEBEF4E1C50}" type="slidenum">
              <a:rPr lang="en-US" smtClean="0"/>
              <a:pPr/>
              <a:t>11</a:t>
            </a:fld>
            <a:endParaRPr lang="en-US"/>
          </a:p>
        </p:txBody>
      </p:sp>
      <p:graphicFrame>
        <p:nvGraphicFramePr>
          <p:cNvPr id="5" name="Table 4"/>
          <p:cNvGraphicFramePr>
            <a:graphicFrameLocks noGrp="1"/>
          </p:cNvGraphicFramePr>
          <p:nvPr/>
        </p:nvGraphicFramePr>
        <p:xfrm>
          <a:off x="304800" y="1397000"/>
          <a:ext cx="8686800" cy="2225040"/>
        </p:xfrm>
        <a:graphic>
          <a:graphicData uri="http://schemas.openxmlformats.org/drawingml/2006/table">
            <a:tbl>
              <a:tblPr firstRow="1" bandRow="1">
                <a:tableStyleId>{69C7853C-536D-4A76-A0AE-DD22124D55A5}</a:tableStyleId>
              </a:tblPr>
              <a:tblGrid>
                <a:gridCol w="2362200"/>
                <a:gridCol w="4114800"/>
                <a:gridCol w="2209800"/>
              </a:tblGrid>
              <a:tr h="370840">
                <a:tc>
                  <a:txBody>
                    <a:bodyPr/>
                    <a:lstStyle/>
                    <a:p>
                      <a:pPr algn="ctr"/>
                      <a:r>
                        <a:rPr lang="en-US" dirty="0" smtClean="0"/>
                        <a:t>Nodes</a:t>
                      </a:r>
                      <a:endParaRPr lang="en-US" dirty="0"/>
                    </a:p>
                  </a:txBody>
                  <a:tcPr/>
                </a:tc>
                <a:tc>
                  <a:txBody>
                    <a:bodyPr/>
                    <a:lstStyle/>
                    <a:p>
                      <a:pPr algn="ctr"/>
                      <a:r>
                        <a:rPr lang="en-US" dirty="0" smtClean="0"/>
                        <a:t>Mission</a:t>
                      </a:r>
                      <a:endParaRPr lang="en-US" dirty="0"/>
                    </a:p>
                  </a:txBody>
                  <a:tcPr/>
                </a:tc>
                <a:tc>
                  <a:txBody>
                    <a:bodyPr/>
                    <a:lstStyle/>
                    <a:p>
                      <a:pPr algn="ctr"/>
                      <a:r>
                        <a:rPr lang="en-US" dirty="0" smtClean="0"/>
                        <a:t>Activities</a:t>
                      </a:r>
                      <a:endParaRPr lang="en-US" dirty="0"/>
                    </a:p>
                  </a:txBody>
                  <a:tcPr/>
                </a:tc>
              </a:tr>
              <a:tr h="370840">
                <a:tc>
                  <a:txBody>
                    <a:bodyPr/>
                    <a:lstStyle/>
                    <a:p>
                      <a:r>
                        <a:rPr lang="en-US" sz="1400" dirty="0" smtClean="0">
                          <a:effectLst>
                            <a:outerShdw blurRad="38100" dist="38100" dir="2700000" algn="tl">
                              <a:srgbClr val="000000">
                                <a:alpha val="43137"/>
                              </a:srgbClr>
                            </a:outerShdw>
                          </a:effectLst>
                        </a:rPr>
                        <a:t>BDOC</a:t>
                      </a:r>
                    </a:p>
                  </a:txBody>
                  <a:tcPr anchor="ctr"/>
                </a:tc>
                <a:tc>
                  <a:txBody>
                    <a:bodyPr/>
                    <a:lstStyle/>
                    <a:p>
                      <a:endParaRPr lang="en-US"/>
                    </a:p>
                  </a:txBody>
                  <a:tcPr/>
                </a:tc>
                <a:tc>
                  <a:txBody>
                    <a:bodyPr/>
                    <a:lstStyle/>
                    <a:p>
                      <a:endParaRPr lang="en-US" dirty="0"/>
                    </a:p>
                  </a:txBody>
                  <a:tcPr/>
                </a:tc>
              </a:tr>
              <a:tr h="370840">
                <a:tc>
                  <a:txBody>
                    <a:bodyPr/>
                    <a:lstStyle/>
                    <a:p>
                      <a:r>
                        <a:rPr lang="en-US" sz="1400" dirty="0" smtClean="0">
                          <a:effectLst>
                            <a:outerShdw blurRad="38100" dist="38100" dir="2700000" algn="tl">
                              <a:srgbClr val="000000">
                                <a:alpha val="43137"/>
                              </a:srgbClr>
                            </a:outerShdw>
                          </a:effectLst>
                        </a:rPr>
                        <a:t>FOB Command</a:t>
                      </a:r>
                      <a:endParaRPr lang="en-US" sz="1400" dirty="0">
                        <a:effectLst>
                          <a:outerShdw blurRad="38100" dist="38100" dir="2700000" algn="tl">
                            <a:srgbClr val="000000">
                              <a:alpha val="43137"/>
                            </a:srgbClr>
                          </a:outerShdw>
                        </a:effectLst>
                      </a:endParaRPr>
                    </a:p>
                  </a:txBody>
                  <a:tcPr anchor="ctr"/>
                </a:tc>
                <a:tc>
                  <a:txBody>
                    <a:bodyPr/>
                    <a:lstStyle/>
                    <a:p>
                      <a:endParaRPr lang="en-US"/>
                    </a:p>
                  </a:txBody>
                  <a:tcPr/>
                </a:tc>
                <a:tc>
                  <a:txBody>
                    <a:bodyPr/>
                    <a:lstStyle/>
                    <a:p>
                      <a:endParaRPr lang="en-US" dirty="0"/>
                    </a:p>
                  </a:txBody>
                  <a:tcPr/>
                </a:tc>
              </a:tr>
              <a:tr h="370840">
                <a:tc>
                  <a:txBody>
                    <a:bodyPr/>
                    <a:lstStyle/>
                    <a:p>
                      <a:r>
                        <a:rPr lang="en-US" sz="1400" dirty="0" smtClean="0">
                          <a:effectLst>
                            <a:outerShdw blurRad="38100" dist="38100" dir="2700000" algn="tl">
                              <a:srgbClr val="000000">
                                <a:alpha val="43137"/>
                              </a:srgbClr>
                            </a:outerShdw>
                          </a:effectLst>
                        </a:rPr>
                        <a:t>Entry Control</a:t>
                      </a:r>
                      <a:r>
                        <a:rPr lang="en-US" sz="1400" baseline="0" dirty="0" smtClean="0">
                          <a:effectLst>
                            <a:outerShdw blurRad="38100" dist="38100" dir="2700000" algn="tl">
                              <a:srgbClr val="000000">
                                <a:alpha val="43137"/>
                              </a:srgbClr>
                            </a:outerShdw>
                          </a:effectLst>
                        </a:rPr>
                        <a:t> Point</a:t>
                      </a:r>
                      <a:endParaRPr lang="en-US" sz="1400" dirty="0">
                        <a:effectLst>
                          <a:outerShdw blurRad="38100" dist="38100" dir="2700000" algn="tl">
                            <a:srgbClr val="000000">
                              <a:alpha val="43137"/>
                            </a:srgbClr>
                          </a:outerShdw>
                        </a:effectLst>
                      </a:endParaRPr>
                    </a:p>
                  </a:txBody>
                  <a:tcPr anchor="ctr"/>
                </a:tc>
                <a:tc>
                  <a:txBody>
                    <a:bodyPr/>
                    <a:lstStyle/>
                    <a:p>
                      <a:endParaRPr lang="en-US"/>
                    </a:p>
                  </a:txBody>
                  <a:tcPr/>
                </a:tc>
                <a:tc>
                  <a:txBody>
                    <a:bodyPr/>
                    <a:lstStyle/>
                    <a:p>
                      <a:endParaRPr lang="en-US"/>
                    </a:p>
                  </a:txBody>
                  <a:tcPr/>
                </a:tc>
              </a:tr>
              <a:tr h="370840">
                <a:tc>
                  <a:txBody>
                    <a:bodyPr/>
                    <a:lstStyle/>
                    <a:p>
                      <a:r>
                        <a:rPr lang="en-US" sz="1400" dirty="0" smtClean="0">
                          <a:effectLst>
                            <a:outerShdw blurRad="38100" dist="38100" dir="2700000" algn="tl">
                              <a:srgbClr val="000000">
                                <a:alpha val="43137"/>
                              </a:srgbClr>
                            </a:outerShdw>
                          </a:effectLst>
                        </a:rPr>
                        <a:t>External</a:t>
                      </a:r>
                      <a:r>
                        <a:rPr lang="en-US" sz="1400" baseline="0" dirty="0" smtClean="0">
                          <a:effectLst>
                            <a:outerShdw blurRad="38100" dist="38100" dir="2700000" algn="tl">
                              <a:srgbClr val="000000">
                                <a:alpha val="43137"/>
                              </a:srgbClr>
                            </a:outerShdw>
                          </a:effectLst>
                        </a:rPr>
                        <a:t> Units</a:t>
                      </a:r>
                      <a:endParaRPr lang="en-US" sz="1400" dirty="0">
                        <a:effectLst>
                          <a:outerShdw blurRad="38100" dist="38100" dir="2700000" algn="tl">
                            <a:srgbClr val="000000">
                              <a:alpha val="43137"/>
                            </a:srgbClr>
                          </a:outerShdw>
                        </a:effectLst>
                      </a:endParaRPr>
                    </a:p>
                  </a:txBody>
                  <a:tcPr anchor="ctr"/>
                </a:tc>
                <a:tc>
                  <a:txBody>
                    <a:bodyPr/>
                    <a:lstStyle/>
                    <a:p>
                      <a:endParaRPr lang="en-US"/>
                    </a:p>
                  </a:txBody>
                  <a:tcPr/>
                </a:tc>
                <a:tc>
                  <a:txBody>
                    <a:bodyPr/>
                    <a:lstStyle/>
                    <a:p>
                      <a:endParaRPr lang="en-US"/>
                    </a:p>
                  </a:txBody>
                  <a:tcPr/>
                </a:tc>
              </a:tr>
              <a:tr h="370840">
                <a:tc>
                  <a:txBody>
                    <a:bodyPr/>
                    <a:lstStyle/>
                    <a:p>
                      <a:endParaRPr lang="en-US" sz="1400" dirty="0">
                        <a:effectLst>
                          <a:outerShdw blurRad="38100" dist="38100" dir="2700000" algn="tl">
                            <a:srgbClr val="000000">
                              <a:alpha val="43137"/>
                            </a:srgbClr>
                          </a:outerShdw>
                        </a:effectLst>
                      </a:endParaRPr>
                    </a:p>
                  </a:txBody>
                  <a:tcPr anchor="ctr"/>
                </a:tc>
                <a:tc>
                  <a:txBody>
                    <a:bodyPr/>
                    <a:lstStyle/>
                    <a:p>
                      <a:endParaRPr lang="en-US"/>
                    </a:p>
                  </a:txBody>
                  <a:tcPr/>
                </a:tc>
                <a:tc>
                  <a:txBody>
                    <a:bodyPr/>
                    <a:lstStyle/>
                    <a:p>
                      <a:endParaRPr lang="en-US" dirty="0"/>
                    </a:p>
                  </a:txBody>
                  <a:tcPr/>
                </a:tc>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Level System Functions</a:t>
            </a:r>
            <a:endParaRPr lang="en-US" dirty="0"/>
          </a:p>
        </p:txBody>
      </p:sp>
      <p:sp>
        <p:nvSpPr>
          <p:cNvPr id="4" name="Slide Number Placeholder 3"/>
          <p:cNvSpPr>
            <a:spLocks noGrp="1"/>
          </p:cNvSpPr>
          <p:nvPr>
            <p:ph type="sldNum" sz="quarter" idx="10"/>
          </p:nvPr>
        </p:nvSpPr>
        <p:spPr/>
        <p:txBody>
          <a:bodyPr/>
          <a:lstStyle/>
          <a:p>
            <a:fld id="{A960E6C9-AB16-4C76-9261-9DEBEF4E1C50}" type="slidenum">
              <a:rPr lang="en-US" smtClean="0"/>
              <a:pPr/>
              <a:t>12</a:t>
            </a:fld>
            <a:endParaRPr lang="en-US"/>
          </a:p>
        </p:txBody>
      </p:sp>
      <p:sp>
        <p:nvSpPr>
          <p:cNvPr id="5" name="Rectangle 4"/>
          <p:cNvSpPr/>
          <p:nvPr/>
        </p:nvSpPr>
        <p:spPr>
          <a:xfrm>
            <a:off x="3810000" y="1447800"/>
            <a:ext cx="1583634" cy="820968"/>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1100" kern="1200" dirty="0" smtClean="0">
                <a:solidFill>
                  <a:schemeClr val="bg1"/>
                </a:solidFill>
              </a:rPr>
              <a:t>1</a:t>
            </a:r>
          </a:p>
          <a:p>
            <a:pPr lvl="0" algn="ctr" defTabSz="311150">
              <a:lnSpc>
                <a:spcPct val="90000"/>
              </a:lnSpc>
              <a:spcBef>
                <a:spcPct val="0"/>
              </a:spcBef>
              <a:spcAft>
                <a:spcPct val="35000"/>
              </a:spcAft>
            </a:pPr>
            <a:r>
              <a:rPr lang="en-US" sz="1100" kern="1200" dirty="0" smtClean="0">
                <a:solidFill>
                  <a:schemeClr val="bg1"/>
                </a:solidFill>
              </a:rPr>
              <a:t>Protect the Base</a:t>
            </a:r>
            <a:endParaRPr lang="en-US" sz="1100" kern="1200" dirty="0">
              <a:solidFill>
                <a:schemeClr val="bg1"/>
              </a:solidFill>
            </a:endParaRPr>
          </a:p>
        </p:txBody>
      </p:sp>
      <p:sp>
        <p:nvSpPr>
          <p:cNvPr id="6" name="Rectangle 5"/>
          <p:cNvSpPr/>
          <p:nvPr/>
        </p:nvSpPr>
        <p:spPr>
          <a:xfrm>
            <a:off x="7162800" y="2971800"/>
            <a:ext cx="1583634" cy="820968"/>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1100" dirty="0" smtClean="0">
                <a:solidFill>
                  <a:schemeClr val="bg1"/>
                </a:solidFill>
              </a:rPr>
              <a:t>1.4</a:t>
            </a:r>
          </a:p>
          <a:p>
            <a:pPr lvl="0" algn="ctr" defTabSz="311150">
              <a:lnSpc>
                <a:spcPct val="90000"/>
              </a:lnSpc>
              <a:spcBef>
                <a:spcPct val="0"/>
              </a:spcBef>
              <a:spcAft>
                <a:spcPct val="35000"/>
              </a:spcAft>
            </a:pPr>
            <a:r>
              <a:rPr lang="en-US" sz="1100" dirty="0" smtClean="0">
                <a:solidFill>
                  <a:schemeClr val="bg1"/>
                </a:solidFill>
              </a:rPr>
              <a:t>Defend all personnel, equipment and facilities</a:t>
            </a:r>
            <a:endParaRPr lang="en-US" sz="1100" kern="1200" dirty="0">
              <a:solidFill>
                <a:schemeClr val="bg1"/>
              </a:solidFill>
            </a:endParaRPr>
          </a:p>
        </p:txBody>
      </p:sp>
      <p:cxnSp>
        <p:nvCxnSpPr>
          <p:cNvPr id="7" name="Elbow Connector 6"/>
          <p:cNvCxnSpPr>
            <a:stCxn id="5" idx="2"/>
            <a:endCxn id="11" idx="0"/>
          </p:cNvCxnSpPr>
          <p:nvPr/>
        </p:nvCxnSpPr>
        <p:spPr>
          <a:xfrm rot="5400000">
            <a:off x="2421501" y="791484"/>
            <a:ext cx="703032" cy="36576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8" name="Elbow Connector 7"/>
          <p:cNvCxnSpPr>
            <a:stCxn id="5" idx="2"/>
            <a:endCxn id="6" idx="0"/>
          </p:cNvCxnSpPr>
          <p:nvPr/>
        </p:nvCxnSpPr>
        <p:spPr>
          <a:xfrm rot="16200000" flipH="1">
            <a:off x="5926701" y="943884"/>
            <a:ext cx="703032" cy="33528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sp>
        <p:nvSpPr>
          <p:cNvPr id="9" name="Rectangle 8"/>
          <p:cNvSpPr/>
          <p:nvPr/>
        </p:nvSpPr>
        <p:spPr>
          <a:xfrm>
            <a:off x="4953000" y="2971800"/>
            <a:ext cx="1583634" cy="820968"/>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1100" dirty="0" smtClean="0">
                <a:solidFill>
                  <a:schemeClr val="bg1"/>
                </a:solidFill>
              </a:rPr>
              <a:t>1.3</a:t>
            </a:r>
          </a:p>
          <a:p>
            <a:pPr lvl="0" algn="ctr" defTabSz="311150">
              <a:lnSpc>
                <a:spcPct val="90000"/>
              </a:lnSpc>
              <a:spcBef>
                <a:spcPct val="0"/>
              </a:spcBef>
              <a:spcAft>
                <a:spcPct val="35000"/>
              </a:spcAft>
            </a:pPr>
            <a:r>
              <a:rPr lang="en-US" sz="1100" dirty="0" smtClean="0">
                <a:solidFill>
                  <a:schemeClr val="bg1"/>
                </a:solidFill>
              </a:rPr>
              <a:t>Communicate Information</a:t>
            </a:r>
            <a:endParaRPr lang="en-US" sz="1100" kern="1200" dirty="0">
              <a:solidFill>
                <a:schemeClr val="bg1"/>
              </a:solidFill>
            </a:endParaRPr>
          </a:p>
        </p:txBody>
      </p:sp>
      <p:sp>
        <p:nvSpPr>
          <p:cNvPr id="10" name="Rectangle 9"/>
          <p:cNvSpPr/>
          <p:nvPr/>
        </p:nvSpPr>
        <p:spPr>
          <a:xfrm>
            <a:off x="2514600" y="2971800"/>
            <a:ext cx="1583634" cy="820968"/>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1100" dirty="0" smtClean="0">
                <a:solidFill>
                  <a:schemeClr val="bg1"/>
                </a:solidFill>
              </a:rPr>
              <a:t>1.2</a:t>
            </a:r>
          </a:p>
          <a:p>
            <a:pPr lvl="0" algn="ctr" defTabSz="311150">
              <a:lnSpc>
                <a:spcPct val="90000"/>
              </a:lnSpc>
              <a:spcBef>
                <a:spcPct val="0"/>
              </a:spcBef>
              <a:spcAft>
                <a:spcPct val="35000"/>
              </a:spcAft>
            </a:pPr>
            <a:r>
              <a:rPr lang="en-US" sz="1100" dirty="0" smtClean="0">
                <a:solidFill>
                  <a:schemeClr val="bg1"/>
                </a:solidFill>
              </a:rPr>
              <a:t>Assess all potential threats</a:t>
            </a:r>
            <a:endParaRPr lang="en-US" sz="1100" kern="1200" dirty="0">
              <a:solidFill>
                <a:schemeClr val="bg1"/>
              </a:solidFill>
            </a:endParaRPr>
          </a:p>
        </p:txBody>
      </p:sp>
      <p:sp>
        <p:nvSpPr>
          <p:cNvPr id="11" name="Rectangle 10"/>
          <p:cNvSpPr/>
          <p:nvPr/>
        </p:nvSpPr>
        <p:spPr>
          <a:xfrm>
            <a:off x="152400" y="2971800"/>
            <a:ext cx="1583634" cy="820968"/>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1100" dirty="0" smtClean="0">
                <a:solidFill>
                  <a:schemeClr val="bg1"/>
                </a:solidFill>
              </a:rPr>
              <a:t>1.1</a:t>
            </a:r>
          </a:p>
          <a:p>
            <a:pPr lvl="0" algn="ctr" defTabSz="311150">
              <a:lnSpc>
                <a:spcPct val="90000"/>
              </a:lnSpc>
              <a:spcBef>
                <a:spcPct val="0"/>
              </a:spcBef>
              <a:spcAft>
                <a:spcPct val="35000"/>
              </a:spcAft>
            </a:pPr>
            <a:r>
              <a:rPr lang="en-US" sz="1100" dirty="0" smtClean="0">
                <a:solidFill>
                  <a:schemeClr val="bg1"/>
                </a:solidFill>
              </a:rPr>
              <a:t>Detect all potential threats</a:t>
            </a:r>
            <a:endParaRPr lang="en-US" sz="1100" kern="1200" dirty="0">
              <a:solidFill>
                <a:schemeClr val="bg1"/>
              </a:solidFill>
            </a:endParaRPr>
          </a:p>
        </p:txBody>
      </p:sp>
      <p:cxnSp>
        <p:nvCxnSpPr>
          <p:cNvPr id="12" name="Elbow Connector 11"/>
          <p:cNvCxnSpPr>
            <a:stCxn id="5" idx="2"/>
            <a:endCxn id="10" idx="0"/>
          </p:cNvCxnSpPr>
          <p:nvPr/>
        </p:nvCxnSpPr>
        <p:spPr>
          <a:xfrm rot="5400000">
            <a:off x="3602601" y="1972584"/>
            <a:ext cx="703032" cy="12954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13" name="Elbow Connector 12"/>
          <p:cNvCxnSpPr>
            <a:stCxn id="5" idx="2"/>
            <a:endCxn id="9" idx="0"/>
          </p:cNvCxnSpPr>
          <p:nvPr/>
        </p:nvCxnSpPr>
        <p:spPr>
          <a:xfrm rot="16200000" flipH="1">
            <a:off x="4821801" y="2048784"/>
            <a:ext cx="703032" cy="1143000"/>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sp>
        <p:nvSpPr>
          <p:cNvPr id="30" name="Rectangle 29"/>
          <p:cNvSpPr/>
          <p:nvPr/>
        </p:nvSpPr>
        <p:spPr>
          <a:xfrm>
            <a:off x="7162800" y="3979632"/>
            <a:ext cx="1583634" cy="2268768"/>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t" anchorCtr="0">
            <a:noAutofit/>
          </a:bodyPr>
          <a:lstStyle/>
          <a:p>
            <a:pPr lvl="0" algn="l" defTabSz="311150">
              <a:lnSpc>
                <a:spcPct val="90000"/>
              </a:lnSpc>
              <a:spcAft>
                <a:spcPct val="35000"/>
              </a:spcAft>
            </a:pPr>
            <a:endParaRPr lang="en-US" sz="1100" dirty="0" smtClean="0">
              <a:solidFill>
                <a:schemeClr val="bg1"/>
              </a:solidFill>
            </a:endParaRPr>
          </a:p>
          <a:p>
            <a:pPr marL="112713" lvl="0" algn="l" defTabSz="311150">
              <a:lnSpc>
                <a:spcPct val="90000"/>
              </a:lnSpc>
              <a:spcAft>
                <a:spcPct val="35000"/>
              </a:spcAft>
            </a:pPr>
            <a:r>
              <a:rPr lang="en-US" sz="1100" dirty="0" smtClean="0">
                <a:solidFill>
                  <a:schemeClr val="bg1"/>
                </a:solidFill>
              </a:rPr>
              <a:t>Definition:</a:t>
            </a:r>
            <a:endParaRPr lang="en-US" sz="1100" dirty="0">
              <a:solidFill>
                <a:schemeClr val="bg1"/>
              </a:solidFill>
            </a:endParaRPr>
          </a:p>
        </p:txBody>
      </p:sp>
      <p:sp>
        <p:nvSpPr>
          <p:cNvPr id="31" name="Rectangle 30"/>
          <p:cNvSpPr/>
          <p:nvPr/>
        </p:nvSpPr>
        <p:spPr>
          <a:xfrm>
            <a:off x="4953000" y="3979632"/>
            <a:ext cx="1583634" cy="2268768"/>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t" anchorCtr="0">
            <a:noAutofit/>
          </a:bodyPr>
          <a:lstStyle/>
          <a:p>
            <a:pPr lvl="0" algn="l" defTabSz="311150">
              <a:lnSpc>
                <a:spcPct val="90000"/>
              </a:lnSpc>
              <a:spcAft>
                <a:spcPct val="35000"/>
              </a:spcAft>
            </a:pPr>
            <a:endParaRPr lang="en-US" sz="1100" dirty="0" smtClean="0">
              <a:solidFill>
                <a:schemeClr val="bg1"/>
              </a:solidFill>
            </a:endParaRPr>
          </a:p>
          <a:p>
            <a:pPr marL="112713" lvl="0" algn="l" defTabSz="311150">
              <a:lnSpc>
                <a:spcPct val="90000"/>
              </a:lnSpc>
              <a:spcAft>
                <a:spcPct val="35000"/>
              </a:spcAft>
            </a:pPr>
            <a:r>
              <a:rPr lang="en-US" sz="1100" dirty="0" smtClean="0">
                <a:solidFill>
                  <a:schemeClr val="bg1"/>
                </a:solidFill>
              </a:rPr>
              <a:t>Definition:</a:t>
            </a:r>
            <a:endParaRPr lang="en-US" sz="1100" dirty="0">
              <a:solidFill>
                <a:schemeClr val="bg1"/>
              </a:solidFill>
            </a:endParaRPr>
          </a:p>
        </p:txBody>
      </p:sp>
      <p:sp>
        <p:nvSpPr>
          <p:cNvPr id="32" name="Rectangle 31"/>
          <p:cNvSpPr/>
          <p:nvPr/>
        </p:nvSpPr>
        <p:spPr>
          <a:xfrm>
            <a:off x="2514600" y="3979632"/>
            <a:ext cx="1583634" cy="2268768"/>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t" anchorCtr="0">
            <a:noAutofit/>
          </a:bodyPr>
          <a:lstStyle/>
          <a:p>
            <a:pPr lvl="0" algn="l" defTabSz="311150">
              <a:lnSpc>
                <a:spcPct val="90000"/>
              </a:lnSpc>
              <a:spcAft>
                <a:spcPct val="35000"/>
              </a:spcAft>
            </a:pPr>
            <a:endParaRPr lang="en-US" sz="1100" dirty="0" smtClean="0">
              <a:solidFill>
                <a:schemeClr val="bg1"/>
              </a:solidFill>
            </a:endParaRPr>
          </a:p>
          <a:p>
            <a:pPr marL="112713" lvl="0" algn="l" defTabSz="311150">
              <a:lnSpc>
                <a:spcPct val="90000"/>
              </a:lnSpc>
              <a:spcAft>
                <a:spcPct val="35000"/>
              </a:spcAft>
            </a:pPr>
            <a:r>
              <a:rPr lang="en-US" sz="1100" dirty="0" smtClean="0">
                <a:solidFill>
                  <a:schemeClr val="bg1"/>
                </a:solidFill>
              </a:rPr>
              <a:t>Definition:</a:t>
            </a:r>
            <a:endParaRPr lang="en-US" sz="1100" dirty="0">
              <a:solidFill>
                <a:schemeClr val="bg1"/>
              </a:solidFill>
            </a:endParaRPr>
          </a:p>
        </p:txBody>
      </p:sp>
      <p:sp>
        <p:nvSpPr>
          <p:cNvPr id="33" name="Rectangle 32"/>
          <p:cNvSpPr/>
          <p:nvPr/>
        </p:nvSpPr>
        <p:spPr>
          <a:xfrm>
            <a:off x="152400" y="3979632"/>
            <a:ext cx="1583634" cy="2268768"/>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t" anchorCtr="0">
            <a:noAutofit/>
          </a:bodyPr>
          <a:lstStyle/>
          <a:p>
            <a:pPr lvl="0" algn="l" defTabSz="311150">
              <a:lnSpc>
                <a:spcPct val="90000"/>
              </a:lnSpc>
              <a:spcBef>
                <a:spcPct val="0"/>
              </a:spcBef>
              <a:spcAft>
                <a:spcPct val="35000"/>
              </a:spcAft>
            </a:pPr>
            <a:endParaRPr lang="en-US" sz="1100" dirty="0" smtClean="0">
              <a:solidFill>
                <a:schemeClr val="bg1"/>
              </a:solidFill>
            </a:endParaRPr>
          </a:p>
          <a:p>
            <a:pPr marL="112713" lvl="0" algn="l" defTabSz="311150">
              <a:lnSpc>
                <a:spcPct val="90000"/>
              </a:lnSpc>
              <a:spcBef>
                <a:spcPct val="0"/>
              </a:spcBef>
              <a:spcAft>
                <a:spcPct val="35000"/>
              </a:spcAft>
            </a:pPr>
            <a:r>
              <a:rPr lang="en-US" sz="1100" dirty="0" smtClean="0">
                <a:solidFill>
                  <a:schemeClr val="bg1"/>
                </a:solidFill>
              </a:rPr>
              <a:t>Definition:</a:t>
            </a:r>
          </a:p>
          <a:p>
            <a:pPr marL="112713" lvl="0" algn="l" defTabSz="311150">
              <a:lnSpc>
                <a:spcPct val="90000"/>
              </a:lnSpc>
              <a:spcBef>
                <a:spcPct val="0"/>
              </a:spcBef>
              <a:spcAft>
                <a:spcPct val="35000"/>
              </a:spcAft>
            </a:pPr>
            <a:r>
              <a:rPr lang="en-US" sz="1100" kern="1200" dirty="0" smtClean="0">
                <a:solidFill>
                  <a:schemeClr val="bg1"/>
                </a:solidFill>
              </a:rPr>
              <a:t>Sense, Locate and track the full range of air and land activities to maintain real time situational awareness</a:t>
            </a:r>
            <a:endParaRPr lang="en-US" sz="1100" kern="1200" dirty="0">
              <a:solidFill>
                <a:schemeClr val="bg1"/>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ctr"/>
            <a:r>
              <a:rPr lang="en-US" sz="3200" dirty="0" smtClean="0"/>
              <a:t>Top Level Requirements</a:t>
            </a:r>
            <a:br>
              <a:rPr lang="en-US" sz="3200" dirty="0" smtClean="0"/>
            </a:br>
            <a:r>
              <a:rPr lang="en-US" sz="1050" dirty="0" smtClean="0">
                <a:ln w="6350">
                  <a:solidFill>
                    <a:srgbClr val="FFFF00"/>
                  </a:solidFill>
                </a:ln>
                <a:solidFill>
                  <a:srgbClr val="FFFF00"/>
                </a:solidFill>
              </a:rPr>
              <a:t>Indicates Top Level Requirement</a:t>
            </a:r>
            <a:endParaRPr lang="en-US" sz="3200" dirty="0">
              <a:ln w="6350">
                <a:solidFill>
                  <a:srgbClr val="FFFF00"/>
                </a:solidFill>
              </a:ln>
              <a:solidFill>
                <a:srgbClr val="FFFF00"/>
              </a:solidFill>
            </a:endParaRPr>
          </a:p>
        </p:txBody>
      </p:sp>
      <p:sp>
        <p:nvSpPr>
          <p:cNvPr id="3" name="Content Placeholder 2"/>
          <p:cNvSpPr>
            <a:spLocks noGrp="1"/>
          </p:cNvSpPr>
          <p:nvPr>
            <p:ph idx="1"/>
          </p:nvPr>
        </p:nvSpPr>
        <p:spPr>
          <a:xfrm>
            <a:off x="0" y="914400"/>
            <a:ext cx="9144000" cy="5943600"/>
          </a:xfrm>
        </p:spPr>
        <p:txBody>
          <a:bodyPr>
            <a:noAutofit/>
          </a:bodyPr>
          <a:lstStyle/>
          <a:p>
            <a:pPr>
              <a:buNone/>
            </a:pPr>
            <a:r>
              <a:rPr lang="en-US" sz="1600" b="1" dirty="0" smtClean="0">
                <a:latin typeface="Calibri" pitchFamily="34" charset="0"/>
              </a:rPr>
              <a:t>6.3.1. Detect Potential Threat</a:t>
            </a:r>
          </a:p>
          <a:p>
            <a:pPr>
              <a:buNone/>
            </a:pPr>
            <a:r>
              <a:rPr lang="en-US" sz="1600" b="1" dirty="0" smtClean="0">
                <a:latin typeface="Calibri" pitchFamily="34" charset="0"/>
              </a:rPr>
              <a:t>	The IBDS shall be capable of detecting all potential threats in the air and on the land.</a:t>
            </a:r>
          </a:p>
          <a:p>
            <a:pPr>
              <a:buNone/>
            </a:pPr>
            <a:r>
              <a:rPr lang="en-US" sz="1600" dirty="0" smtClean="0">
                <a:latin typeface="Calibri" pitchFamily="34" charset="0"/>
              </a:rPr>
              <a:t> </a:t>
            </a:r>
            <a:r>
              <a:rPr lang="en-US" sz="1600" b="1" dirty="0" smtClean="0">
                <a:latin typeface="Calibri" pitchFamily="34" charset="0"/>
              </a:rPr>
              <a:t>6.3.2. Assess Potential Threat</a:t>
            </a:r>
          </a:p>
          <a:p>
            <a:pPr>
              <a:buNone/>
            </a:pPr>
            <a:r>
              <a:rPr lang="en-US" sz="1600" b="1" dirty="0" smtClean="0">
                <a:latin typeface="Calibri" pitchFamily="34" charset="0"/>
              </a:rPr>
              <a:t>	The IBDS shall assess incoming data and relay relevant intelligence to necessary recipients.</a:t>
            </a:r>
          </a:p>
          <a:p>
            <a:pPr>
              <a:buNone/>
            </a:pPr>
            <a:r>
              <a:rPr lang="en-US" sz="1600" b="1" dirty="0" smtClean="0">
                <a:latin typeface="Calibri" pitchFamily="34" charset="0"/>
              </a:rPr>
              <a:t>6.3.3. Communicate Information</a:t>
            </a:r>
          </a:p>
          <a:p>
            <a:pPr>
              <a:buNone/>
            </a:pPr>
            <a:r>
              <a:rPr lang="en-US" sz="1600" b="1" dirty="0" smtClean="0">
                <a:latin typeface="Calibri" pitchFamily="34" charset="0"/>
              </a:rPr>
              <a:t>	The IBDS shall communicate all information to the necessary recipients.</a:t>
            </a:r>
          </a:p>
          <a:p>
            <a:pPr>
              <a:buNone/>
            </a:pPr>
            <a:r>
              <a:rPr lang="en-US" sz="1600" b="1" dirty="0" smtClean="0">
                <a:latin typeface="Calibri" pitchFamily="34" charset="0"/>
              </a:rPr>
              <a:t>6.3.4. Defend all personnel, facilities and equipment</a:t>
            </a:r>
          </a:p>
          <a:p>
            <a:pPr>
              <a:buNone/>
            </a:pPr>
            <a:r>
              <a:rPr lang="en-US" sz="1600" b="1" dirty="0" smtClean="0">
                <a:latin typeface="Calibri" pitchFamily="34" charset="0"/>
              </a:rPr>
              <a:t>	The IBDS shall defend all base personnel, facilities and equipment.</a:t>
            </a:r>
          </a:p>
          <a:p>
            <a:pPr>
              <a:buNone/>
            </a:pPr>
            <a:r>
              <a:rPr lang="en-US" sz="1600" b="1" dirty="0" smtClean="0">
                <a:latin typeface="Calibri" pitchFamily="34" charset="0"/>
              </a:rPr>
              <a:t>6.3.3. Operational System Requirements</a:t>
            </a:r>
          </a:p>
          <a:p>
            <a:pPr>
              <a:buNone/>
            </a:pPr>
            <a:r>
              <a:rPr lang="en-US" sz="1600" b="1" dirty="0" smtClean="0">
                <a:latin typeface="Calibri" pitchFamily="34" charset="0"/>
              </a:rPr>
              <a:t>	The IBDS shall be capable of operation with the assistance of any existing infrastructure utilities.</a:t>
            </a:r>
          </a:p>
          <a:p>
            <a:pPr>
              <a:buNone/>
            </a:pPr>
            <a:r>
              <a:rPr lang="en-US" sz="1600" b="1" dirty="0" smtClean="0">
                <a:latin typeface="Calibri" pitchFamily="34" charset="0"/>
              </a:rPr>
              <a:t>	The IBDS shall be installed and configured by a crew of 10(T), 9(O) personnel</a:t>
            </a:r>
          </a:p>
          <a:p>
            <a:pPr>
              <a:buNone/>
            </a:pPr>
            <a:r>
              <a:rPr lang="en-US" sz="1600" b="1" dirty="0" smtClean="0">
                <a:latin typeface="Calibri" pitchFamily="34" charset="0"/>
              </a:rPr>
              <a:t>	The IBDS shall have an </a:t>
            </a:r>
            <a:r>
              <a:rPr lang="en-US" sz="1600" b="1" dirty="0" err="1" smtClean="0">
                <a:latin typeface="Calibri" pitchFamily="34" charset="0"/>
              </a:rPr>
              <a:t>Ao</a:t>
            </a:r>
            <a:r>
              <a:rPr lang="en-US" sz="1600" b="1" dirty="0" smtClean="0">
                <a:latin typeface="Calibri" pitchFamily="34" charset="0"/>
              </a:rPr>
              <a:t> = 0.90(T), 0.95(O).</a:t>
            </a:r>
          </a:p>
          <a:p>
            <a:pPr>
              <a:buNone/>
            </a:pPr>
            <a:r>
              <a:rPr lang="en-US" sz="1600" b="1" dirty="0" smtClean="0">
                <a:latin typeface="Calibri" pitchFamily="34" charset="0"/>
              </a:rPr>
              <a:t>	The IBDS shall have an MTBF = 750 hours(T), 1000 hours(O).</a:t>
            </a:r>
          </a:p>
          <a:p>
            <a:pPr>
              <a:buNone/>
            </a:pPr>
            <a:r>
              <a:rPr lang="en-US" sz="1600" b="1" dirty="0" smtClean="0">
                <a:latin typeface="Calibri" pitchFamily="34" charset="0"/>
              </a:rPr>
              <a:t>	The  IBDS shall operate in all weather and visibility conditions in which an enemy could employ direct or indirect fires. </a:t>
            </a:r>
          </a:p>
          <a:p>
            <a:pPr>
              <a:buNone/>
            </a:pPr>
            <a:endParaRPr lang="en-US" sz="1600" dirty="0" smtClean="0">
              <a:latin typeface="Calibri" pitchFamily="34" charset="0"/>
            </a:endParaRPr>
          </a:p>
          <a:p>
            <a:pPr>
              <a:buNone/>
            </a:pPr>
            <a:endParaRPr lang="en-US" sz="1600" dirty="0" smtClean="0">
              <a:latin typeface="Calibri" pitchFamily="34" charset="0"/>
            </a:endParaRPr>
          </a:p>
          <a:p>
            <a:pPr>
              <a:buNone/>
            </a:pPr>
            <a:endParaRPr lang="en-US" sz="1600"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Process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60E6C9-AB16-4C76-9261-9DEBEF4E1C50}"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167"/>
          <p:cNvSpPr/>
          <p:nvPr/>
        </p:nvSpPr>
        <p:spPr>
          <a:xfrm>
            <a:off x="457200" y="2743200"/>
            <a:ext cx="3657600" cy="1905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4" name="Oval 3"/>
          <p:cNvSpPr/>
          <p:nvPr/>
        </p:nvSpPr>
        <p:spPr>
          <a:xfrm>
            <a:off x="609600" y="2819400"/>
            <a:ext cx="34290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5" name="Oval 4"/>
          <p:cNvSpPr/>
          <p:nvPr/>
        </p:nvSpPr>
        <p:spPr>
          <a:xfrm>
            <a:off x="1066800" y="5574268"/>
            <a:ext cx="30480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6" name="Oval 5"/>
          <p:cNvSpPr/>
          <p:nvPr/>
        </p:nvSpPr>
        <p:spPr>
          <a:xfrm>
            <a:off x="5791202" y="5943600"/>
            <a:ext cx="2819398"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7" name="Oval 6"/>
          <p:cNvSpPr/>
          <p:nvPr/>
        </p:nvSpPr>
        <p:spPr>
          <a:xfrm>
            <a:off x="5562600" y="1219200"/>
            <a:ext cx="32766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8" name="TextBox 7"/>
          <p:cNvSpPr txBox="1"/>
          <p:nvPr/>
        </p:nvSpPr>
        <p:spPr>
          <a:xfrm>
            <a:off x="-152400" y="2362200"/>
            <a:ext cx="3200400" cy="400110"/>
          </a:xfrm>
          <a:prstGeom prst="rect">
            <a:avLst/>
          </a:prstGeom>
          <a:noFill/>
        </p:spPr>
        <p:txBody>
          <a:bodyPr wrap="square" rtlCol="0">
            <a:spAutoFit/>
          </a:bodyPr>
          <a:lstStyle/>
          <a:p>
            <a:r>
              <a:rPr lang="en-US" sz="2000" dirty="0" smtClean="0">
                <a:ln w="10160">
                  <a:solidFill>
                    <a:schemeClr val="accent2"/>
                  </a:solidFill>
                  <a:prstDash val="solid"/>
                </a:ln>
                <a:solidFill>
                  <a:srgbClr val="FFFFFF"/>
                </a:solidFill>
                <a:effectLst>
                  <a:outerShdw blurRad="38100" dist="32000" dir="5400000" algn="tl">
                    <a:srgbClr val="000000">
                      <a:alpha val="30000"/>
                    </a:srgbClr>
                  </a:outerShdw>
                </a:effectLst>
              </a:rPr>
              <a:t>IBDS Node </a:t>
            </a:r>
            <a:endParaRPr lang="en-US" sz="2000" dirty="0">
              <a:ln w="10160">
                <a:solidFill>
                  <a:schemeClr val="accent2"/>
                </a:solidFill>
                <a:prstDash val="solid"/>
              </a:ln>
              <a:solidFill>
                <a:srgbClr val="FFFFFF"/>
              </a:solidFill>
              <a:effectLst>
                <a:outerShdw blurRad="38100" dist="32000" dir="5400000" algn="tl">
                  <a:srgbClr val="000000">
                    <a:alpha val="30000"/>
                  </a:srgbClr>
                </a:outerShdw>
              </a:effectLst>
            </a:endParaRPr>
          </a:p>
        </p:txBody>
      </p:sp>
      <p:sp>
        <p:nvSpPr>
          <p:cNvPr id="9" name="TextBox 8"/>
          <p:cNvSpPr txBox="1"/>
          <p:nvPr/>
        </p:nvSpPr>
        <p:spPr>
          <a:xfrm>
            <a:off x="6477000" y="5562600"/>
            <a:ext cx="3200400" cy="400110"/>
          </a:xfrm>
          <a:prstGeom prst="rect">
            <a:avLst/>
          </a:prstGeom>
          <a:noFill/>
        </p:spPr>
        <p:txBody>
          <a:bodyPr wrap="square" rtlCol="0">
            <a:spAutoFit/>
          </a:bodyPr>
          <a:lstStyle/>
          <a:p>
            <a:r>
              <a:rPr lang="en-US" sz="2000" dirty="0" smtClean="0">
                <a:ln w="10160">
                  <a:solidFill>
                    <a:schemeClr val="accent2"/>
                  </a:solidFill>
                  <a:prstDash val="solid"/>
                </a:ln>
                <a:solidFill>
                  <a:srgbClr val="FFFFFF"/>
                </a:solidFill>
                <a:effectLst>
                  <a:outerShdw blurRad="38100" dist="32000" dir="5400000" algn="tl">
                    <a:srgbClr val="000000">
                      <a:alpha val="30000"/>
                    </a:srgbClr>
                  </a:outerShdw>
                </a:effectLst>
              </a:rPr>
              <a:t>Power Node </a:t>
            </a:r>
            <a:endParaRPr lang="en-US" sz="2000" dirty="0">
              <a:ln w="10160">
                <a:solidFill>
                  <a:schemeClr val="accent2"/>
                </a:solidFill>
                <a:prstDash val="solid"/>
              </a:ln>
              <a:solidFill>
                <a:srgbClr val="FFFFFF"/>
              </a:solidFill>
              <a:effectLst>
                <a:outerShdw blurRad="38100" dist="32000" dir="5400000" algn="tl">
                  <a:srgbClr val="000000">
                    <a:alpha val="30000"/>
                  </a:srgbClr>
                </a:outerShdw>
              </a:effectLst>
            </a:endParaRPr>
          </a:p>
        </p:txBody>
      </p:sp>
      <p:sp>
        <p:nvSpPr>
          <p:cNvPr id="10" name="TextBox 9"/>
          <p:cNvSpPr txBox="1"/>
          <p:nvPr/>
        </p:nvSpPr>
        <p:spPr>
          <a:xfrm>
            <a:off x="6629400" y="838200"/>
            <a:ext cx="3200400" cy="400110"/>
          </a:xfrm>
          <a:prstGeom prst="rect">
            <a:avLst/>
          </a:prstGeom>
          <a:noFill/>
        </p:spPr>
        <p:txBody>
          <a:bodyPr wrap="square" rtlCol="0">
            <a:spAutoFit/>
          </a:bodyPr>
          <a:lstStyle/>
          <a:p>
            <a:r>
              <a:rPr lang="en-US" sz="2000" dirty="0" smtClean="0">
                <a:ln w="10160">
                  <a:solidFill>
                    <a:schemeClr val="accent2"/>
                  </a:solidFill>
                  <a:prstDash val="solid"/>
                </a:ln>
                <a:solidFill>
                  <a:srgbClr val="FFFFFF"/>
                </a:solidFill>
                <a:effectLst>
                  <a:outerShdw blurRad="38100" dist="32000" dir="5400000" algn="tl">
                    <a:srgbClr val="000000">
                      <a:alpha val="30000"/>
                    </a:srgbClr>
                  </a:outerShdw>
                </a:effectLst>
              </a:rPr>
              <a:t>C4ISR Node </a:t>
            </a:r>
            <a:endParaRPr lang="en-US" sz="2000" dirty="0">
              <a:ln w="10160">
                <a:solidFill>
                  <a:schemeClr val="accent2"/>
                </a:solidFill>
                <a:prstDash val="solid"/>
              </a:ln>
              <a:solidFill>
                <a:srgbClr val="FFFFFF"/>
              </a:solidFill>
              <a:effectLst>
                <a:outerShdw blurRad="38100" dist="32000" dir="5400000" algn="tl">
                  <a:srgbClr val="000000">
                    <a:alpha val="30000"/>
                  </a:srgbClr>
                </a:outerShdw>
              </a:effectLst>
            </a:endParaRPr>
          </a:p>
        </p:txBody>
      </p:sp>
      <p:sp>
        <p:nvSpPr>
          <p:cNvPr id="11" name="TextBox 10"/>
          <p:cNvSpPr txBox="1"/>
          <p:nvPr/>
        </p:nvSpPr>
        <p:spPr>
          <a:xfrm>
            <a:off x="-457200" y="5410200"/>
            <a:ext cx="3200400" cy="400110"/>
          </a:xfrm>
          <a:prstGeom prst="rect">
            <a:avLst/>
          </a:prstGeom>
          <a:noFill/>
        </p:spPr>
        <p:txBody>
          <a:bodyPr wrap="square" rtlCol="0">
            <a:spAutoFit/>
          </a:bodyPr>
          <a:lstStyle/>
          <a:p>
            <a:r>
              <a:rPr lang="en-US" sz="2000" dirty="0" smtClean="0">
                <a:ln w="10160">
                  <a:solidFill>
                    <a:schemeClr val="accent2"/>
                  </a:solidFill>
                  <a:prstDash val="solid"/>
                </a:ln>
                <a:solidFill>
                  <a:srgbClr val="FFFFFF"/>
                </a:solidFill>
                <a:effectLst>
                  <a:outerShdw blurRad="38100" dist="32000" dir="5400000" algn="tl">
                    <a:srgbClr val="000000">
                      <a:alpha val="30000"/>
                    </a:srgbClr>
                  </a:outerShdw>
                </a:effectLst>
              </a:rPr>
              <a:t>Sensor Node </a:t>
            </a:r>
            <a:endParaRPr lang="en-US" sz="2000" dirty="0">
              <a:ln w="10160">
                <a:solidFill>
                  <a:schemeClr val="accent2"/>
                </a:solidFill>
                <a:prstDash val="solid"/>
              </a:ln>
              <a:solidFill>
                <a:srgbClr val="FFFFFF"/>
              </a:solidFill>
              <a:effectLst>
                <a:outerShdw blurRad="38100" dist="32000" dir="5400000" algn="tl">
                  <a:srgbClr val="000000">
                    <a:alpha val="30000"/>
                  </a:srgbClr>
                </a:outerShdw>
              </a:effectLst>
            </a:endParaRPr>
          </a:p>
        </p:txBody>
      </p:sp>
      <p:sp>
        <p:nvSpPr>
          <p:cNvPr id="12" name="Rectangle 11"/>
          <p:cNvSpPr/>
          <p:nvPr/>
        </p:nvSpPr>
        <p:spPr>
          <a:xfrm>
            <a:off x="1219200" y="2895600"/>
            <a:ext cx="23622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1</a:t>
            </a:r>
          </a:p>
          <a:p>
            <a:pPr algn="l"/>
            <a:endParaRPr lang="en-US" sz="1050" b="1" dirty="0">
              <a:solidFill>
                <a:schemeClr val="bg1"/>
              </a:solidFill>
              <a:effectLst>
                <a:outerShdw blurRad="38100" dist="38100" dir="2700000" algn="tl">
                  <a:srgbClr val="000000">
                    <a:alpha val="43137"/>
                  </a:srgbClr>
                </a:outerShdw>
              </a:effectLst>
            </a:endParaRPr>
          </a:p>
        </p:txBody>
      </p:sp>
      <p:sp>
        <p:nvSpPr>
          <p:cNvPr id="14" name="Rectangle 13"/>
          <p:cNvSpPr/>
          <p:nvPr/>
        </p:nvSpPr>
        <p:spPr>
          <a:xfrm>
            <a:off x="2032590" y="2895600"/>
            <a:ext cx="154881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Detect Potential Threats</a:t>
            </a:r>
            <a:endParaRPr lang="en-US" sz="900" dirty="0">
              <a:solidFill>
                <a:schemeClr val="bg1"/>
              </a:solidFill>
            </a:endParaRPr>
          </a:p>
        </p:txBody>
      </p:sp>
      <p:sp>
        <p:nvSpPr>
          <p:cNvPr id="15" name="Rectangle 14"/>
          <p:cNvSpPr/>
          <p:nvPr/>
        </p:nvSpPr>
        <p:spPr>
          <a:xfrm>
            <a:off x="1219200" y="3276600"/>
            <a:ext cx="23622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2</a:t>
            </a:r>
          </a:p>
          <a:p>
            <a:pPr algn="l"/>
            <a:endParaRPr lang="en-US" sz="1050" b="1" dirty="0">
              <a:solidFill>
                <a:schemeClr val="bg1"/>
              </a:solidFill>
              <a:effectLst>
                <a:outerShdw blurRad="38100" dist="38100" dir="2700000" algn="tl">
                  <a:srgbClr val="000000">
                    <a:alpha val="43137"/>
                  </a:srgbClr>
                </a:outerShdw>
              </a:effectLst>
            </a:endParaRPr>
          </a:p>
        </p:txBody>
      </p:sp>
      <p:sp>
        <p:nvSpPr>
          <p:cNvPr id="16" name="Rectangle 15"/>
          <p:cNvSpPr/>
          <p:nvPr/>
        </p:nvSpPr>
        <p:spPr>
          <a:xfrm>
            <a:off x="2032590" y="3276600"/>
            <a:ext cx="154881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Assess Threats</a:t>
            </a:r>
            <a:endParaRPr lang="en-US" sz="900" dirty="0">
              <a:solidFill>
                <a:schemeClr val="bg1"/>
              </a:solidFill>
            </a:endParaRPr>
          </a:p>
        </p:txBody>
      </p:sp>
      <p:sp>
        <p:nvSpPr>
          <p:cNvPr id="17" name="Rectangle 16"/>
          <p:cNvSpPr/>
          <p:nvPr/>
        </p:nvSpPr>
        <p:spPr>
          <a:xfrm>
            <a:off x="5943600" y="1828800"/>
            <a:ext cx="26670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11</a:t>
            </a:r>
          </a:p>
          <a:p>
            <a:pPr algn="l"/>
            <a:endParaRPr lang="en-US" sz="1050" b="1" dirty="0">
              <a:solidFill>
                <a:schemeClr val="bg1"/>
              </a:solidFill>
              <a:effectLst>
                <a:outerShdw blurRad="38100" dist="38100" dir="2700000" algn="tl">
                  <a:srgbClr val="000000">
                    <a:alpha val="43137"/>
                  </a:srgbClr>
                </a:outerShdw>
              </a:effectLst>
            </a:endParaRPr>
          </a:p>
        </p:txBody>
      </p:sp>
      <p:sp>
        <p:nvSpPr>
          <p:cNvPr id="18" name="Rectangle 17"/>
          <p:cNvSpPr/>
          <p:nvPr/>
        </p:nvSpPr>
        <p:spPr>
          <a:xfrm>
            <a:off x="6858000" y="1828800"/>
            <a:ext cx="17526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Enable External Command and Control</a:t>
            </a:r>
            <a:endParaRPr lang="en-US" sz="900" dirty="0">
              <a:solidFill>
                <a:schemeClr val="bg1"/>
              </a:solidFill>
            </a:endParaRPr>
          </a:p>
        </p:txBody>
      </p:sp>
      <p:sp>
        <p:nvSpPr>
          <p:cNvPr id="19" name="Rectangle 18"/>
          <p:cNvSpPr/>
          <p:nvPr/>
        </p:nvSpPr>
        <p:spPr>
          <a:xfrm>
            <a:off x="5943600" y="1447800"/>
            <a:ext cx="26670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10</a:t>
            </a:r>
          </a:p>
          <a:p>
            <a:pPr algn="l"/>
            <a:endParaRPr lang="en-US" sz="1050" b="1" dirty="0">
              <a:solidFill>
                <a:schemeClr val="bg1"/>
              </a:solidFill>
              <a:effectLst>
                <a:outerShdw blurRad="38100" dist="38100" dir="2700000" algn="tl">
                  <a:srgbClr val="000000">
                    <a:alpha val="43137"/>
                  </a:srgbClr>
                </a:outerShdw>
              </a:effectLst>
            </a:endParaRPr>
          </a:p>
        </p:txBody>
      </p:sp>
      <p:sp>
        <p:nvSpPr>
          <p:cNvPr id="20" name="Rectangle 19"/>
          <p:cNvSpPr/>
          <p:nvPr/>
        </p:nvSpPr>
        <p:spPr>
          <a:xfrm>
            <a:off x="6858000" y="1447800"/>
            <a:ext cx="17526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Enable </a:t>
            </a:r>
            <a:r>
              <a:rPr lang="en-US" sz="900" dirty="0" err="1" smtClean="0">
                <a:solidFill>
                  <a:schemeClr val="bg1"/>
                </a:solidFill>
              </a:rPr>
              <a:t>Interbase</a:t>
            </a:r>
            <a:r>
              <a:rPr lang="en-US" sz="900" dirty="0" smtClean="0">
                <a:solidFill>
                  <a:schemeClr val="bg1"/>
                </a:solidFill>
              </a:rPr>
              <a:t> Communication</a:t>
            </a:r>
            <a:endParaRPr lang="en-US" sz="900" dirty="0">
              <a:solidFill>
                <a:schemeClr val="bg1"/>
              </a:solidFill>
            </a:endParaRPr>
          </a:p>
        </p:txBody>
      </p:sp>
      <p:sp>
        <p:nvSpPr>
          <p:cNvPr id="21" name="Rectangle 20"/>
          <p:cNvSpPr/>
          <p:nvPr/>
        </p:nvSpPr>
        <p:spPr>
          <a:xfrm>
            <a:off x="5943600" y="2209800"/>
            <a:ext cx="26670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12</a:t>
            </a:r>
          </a:p>
          <a:p>
            <a:pPr algn="l"/>
            <a:endParaRPr lang="en-US" sz="1050" b="1" dirty="0">
              <a:solidFill>
                <a:schemeClr val="bg1"/>
              </a:solidFill>
              <a:effectLst>
                <a:outerShdw blurRad="38100" dist="38100" dir="2700000" algn="tl">
                  <a:srgbClr val="000000">
                    <a:alpha val="43137"/>
                  </a:srgbClr>
                </a:outerShdw>
              </a:effectLst>
            </a:endParaRPr>
          </a:p>
        </p:txBody>
      </p:sp>
      <p:sp>
        <p:nvSpPr>
          <p:cNvPr id="22" name="Rectangle 21"/>
          <p:cNvSpPr/>
          <p:nvPr/>
        </p:nvSpPr>
        <p:spPr>
          <a:xfrm>
            <a:off x="6858000" y="2209800"/>
            <a:ext cx="17526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Enable FOB Commander Decisions</a:t>
            </a:r>
          </a:p>
        </p:txBody>
      </p:sp>
      <p:sp>
        <p:nvSpPr>
          <p:cNvPr id="23" name="Rectangle 22"/>
          <p:cNvSpPr/>
          <p:nvPr/>
        </p:nvSpPr>
        <p:spPr>
          <a:xfrm>
            <a:off x="1447800" y="5802868"/>
            <a:ext cx="2285999"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8</a:t>
            </a:r>
          </a:p>
          <a:p>
            <a:pPr algn="l"/>
            <a:endParaRPr lang="en-US" sz="1050" b="1" dirty="0">
              <a:solidFill>
                <a:schemeClr val="bg1"/>
              </a:solidFill>
              <a:effectLst>
                <a:outerShdw blurRad="38100" dist="38100" dir="2700000" algn="tl">
                  <a:srgbClr val="000000">
                    <a:alpha val="43137"/>
                  </a:srgbClr>
                </a:outerShdw>
              </a:effectLst>
            </a:endParaRPr>
          </a:p>
        </p:txBody>
      </p:sp>
      <p:sp>
        <p:nvSpPr>
          <p:cNvPr id="24" name="Rectangle 23"/>
          <p:cNvSpPr/>
          <p:nvPr/>
        </p:nvSpPr>
        <p:spPr>
          <a:xfrm>
            <a:off x="2209800" y="5802868"/>
            <a:ext cx="16764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Identify Threats on larger bases</a:t>
            </a:r>
            <a:endParaRPr lang="en-US" sz="900" dirty="0">
              <a:solidFill>
                <a:schemeClr val="bg1"/>
              </a:solidFill>
            </a:endParaRPr>
          </a:p>
        </p:txBody>
      </p:sp>
      <p:sp>
        <p:nvSpPr>
          <p:cNvPr id="25" name="Rectangle 24"/>
          <p:cNvSpPr/>
          <p:nvPr/>
        </p:nvSpPr>
        <p:spPr>
          <a:xfrm>
            <a:off x="1447800" y="6260068"/>
            <a:ext cx="2209799"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9</a:t>
            </a:r>
          </a:p>
          <a:p>
            <a:pPr algn="l"/>
            <a:endParaRPr lang="en-US" sz="1050" b="1" dirty="0">
              <a:solidFill>
                <a:schemeClr val="bg1"/>
              </a:solidFill>
              <a:effectLst>
                <a:outerShdw blurRad="38100" dist="38100" dir="2700000" algn="tl">
                  <a:srgbClr val="000000">
                    <a:alpha val="43137"/>
                  </a:srgbClr>
                </a:outerShdw>
              </a:effectLst>
            </a:endParaRPr>
          </a:p>
        </p:txBody>
      </p:sp>
      <p:sp>
        <p:nvSpPr>
          <p:cNvPr id="26" name="Rectangle 25"/>
          <p:cNvSpPr/>
          <p:nvPr/>
        </p:nvSpPr>
        <p:spPr>
          <a:xfrm>
            <a:off x="2209800" y="6260068"/>
            <a:ext cx="16764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Perform ISR on larger bases</a:t>
            </a:r>
          </a:p>
        </p:txBody>
      </p:sp>
      <p:sp>
        <p:nvSpPr>
          <p:cNvPr id="29" name="Rectangle 28"/>
          <p:cNvSpPr/>
          <p:nvPr/>
        </p:nvSpPr>
        <p:spPr>
          <a:xfrm>
            <a:off x="6019802" y="6172200"/>
            <a:ext cx="22098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14</a:t>
            </a:r>
          </a:p>
          <a:p>
            <a:pPr algn="l"/>
            <a:endParaRPr lang="en-US" sz="1050" b="1" dirty="0">
              <a:solidFill>
                <a:schemeClr val="bg1"/>
              </a:solidFill>
              <a:effectLst>
                <a:outerShdw blurRad="38100" dist="38100" dir="2700000" algn="tl">
                  <a:srgbClr val="000000">
                    <a:alpha val="43137"/>
                  </a:srgbClr>
                </a:outerShdw>
              </a:effectLst>
            </a:endParaRPr>
          </a:p>
        </p:txBody>
      </p:sp>
      <p:sp>
        <p:nvSpPr>
          <p:cNvPr id="30" name="Rectangle 29"/>
          <p:cNvSpPr/>
          <p:nvPr/>
        </p:nvSpPr>
        <p:spPr>
          <a:xfrm>
            <a:off x="6803066" y="6172200"/>
            <a:ext cx="1426535"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Generate Power for Larger Bases</a:t>
            </a:r>
            <a:endParaRPr lang="en-US" sz="900" dirty="0">
              <a:solidFill>
                <a:schemeClr val="bg1"/>
              </a:solidFill>
            </a:endParaRPr>
          </a:p>
        </p:txBody>
      </p:sp>
      <p:cxnSp>
        <p:nvCxnSpPr>
          <p:cNvPr id="34" name="Shape 33"/>
          <p:cNvCxnSpPr>
            <a:stCxn id="4" idx="5"/>
            <a:endCxn id="5" idx="0"/>
          </p:cNvCxnSpPr>
          <p:nvPr/>
        </p:nvCxnSpPr>
        <p:spPr>
          <a:xfrm rot="5400000">
            <a:off x="2434152" y="4471986"/>
            <a:ext cx="1258930" cy="94563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hape 33"/>
          <p:cNvCxnSpPr>
            <a:stCxn id="4" idx="6"/>
            <a:endCxn id="7" idx="2"/>
          </p:cNvCxnSpPr>
          <p:nvPr/>
        </p:nvCxnSpPr>
        <p:spPr>
          <a:xfrm flipV="1">
            <a:off x="4038600" y="2019300"/>
            <a:ext cx="1524000" cy="1676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267200" y="4114800"/>
            <a:ext cx="1828800" cy="553998"/>
          </a:xfrm>
          <a:prstGeom prst="rect">
            <a:avLst/>
          </a:prstGeom>
          <a:noFill/>
        </p:spPr>
        <p:txBody>
          <a:bodyPr wrap="square" rtlCol="0">
            <a:spAutoFit/>
          </a:bodyPr>
          <a:lstStyle/>
          <a:p>
            <a:r>
              <a:rPr lang="en-US" sz="1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rPr>
              <a:t>Shall interface with current protection systems on larger bases</a:t>
            </a:r>
          </a:p>
        </p:txBody>
      </p:sp>
      <p:sp>
        <p:nvSpPr>
          <p:cNvPr id="87" name="TextBox 86"/>
          <p:cNvSpPr txBox="1"/>
          <p:nvPr/>
        </p:nvSpPr>
        <p:spPr>
          <a:xfrm>
            <a:off x="4876800" y="990600"/>
            <a:ext cx="1905000" cy="400110"/>
          </a:xfrm>
          <a:prstGeom prst="rect">
            <a:avLst/>
          </a:prstGeom>
          <a:noFill/>
        </p:spPr>
        <p:txBody>
          <a:bodyPr wrap="square" rtlCol="0">
            <a:spAutoFit/>
          </a:bodyPr>
          <a:lstStyle/>
          <a:p>
            <a:r>
              <a:rPr lang="en-US" sz="1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rPr>
              <a:t>Shall integrate with current C4ISR suite</a:t>
            </a:r>
          </a:p>
        </p:txBody>
      </p:sp>
      <p:sp>
        <p:nvSpPr>
          <p:cNvPr id="89" name="TextBox 88"/>
          <p:cNvSpPr txBox="1"/>
          <p:nvPr/>
        </p:nvSpPr>
        <p:spPr>
          <a:xfrm>
            <a:off x="4343400" y="5410200"/>
            <a:ext cx="2057400" cy="415498"/>
          </a:xfrm>
          <a:prstGeom prst="rect">
            <a:avLst/>
          </a:prstGeom>
          <a:noFill/>
        </p:spPr>
        <p:txBody>
          <a:bodyPr wrap="square" rtlCol="0">
            <a:spAutoFit/>
          </a:bodyPr>
          <a:lstStyle/>
          <a:p>
            <a:r>
              <a:rPr lang="en-US" sz="1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rPr>
              <a:t>Shall accept power and utilities from existing base supplies</a:t>
            </a:r>
          </a:p>
        </p:txBody>
      </p:sp>
      <p:sp>
        <p:nvSpPr>
          <p:cNvPr id="95" name="TextBox 94"/>
          <p:cNvSpPr txBox="1"/>
          <p:nvPr/>
        </p:nvSpPr>
        <p:spPr>
          <a:xfrm>
            <a:off x="914400" y="4800600"/>
            <a:ext cx="1828800" cy="400110"/>
          </a:xfrm>
          <a:prstGeom prst="rect">
            <a:avLst/>
          </a:prstGeom>
          <a:noFill/>
        </p:spPr>
        <p:txBody>
          <a:bodyPr wrap="square" rtlCol="0">
            <a:spAutoFit/>
          </a:bodyPr>
          <a:lstStyle/>
          <a:p>
            <a:r>
              <a:rPr lang="en-US" sz="1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rPr>
              <a:t>Shall integrate with existing sensor systems</a:t>
            </a:r>
          </a:p>
        </p:txBody>
      </p:sp>
      <p:sp>
        <p:nvSpPr>
          <p:cNvPr id="100" name="Rectangle 99"/>
          <p:cNvSpPr/>
          <p:nvPr/>
        </p:nvSpPr>
        <p:spPr>
          <a:xfrm>
            <a:off x="1219200" y="3657600"/>
            <a:ext cx="23622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3</a:t>
            </a:r>
          </a:p>
          <a:p>
            <a:pPr algn="l"/>
            <a:endParaRPr lang="en-US" sz="1050" b="1" dirty="0">
              <a:solidFill>
                <a:schemeClr val="bg1"/>
              </a:solidFill>
              <a:effectLst>
                <a:outerShdw blurRad="38100" dist="38100" dir="2700000" algn="tl">
                  <a:srgbClr val="000000">
                    <a:alpha val="43137"/>
                  </a:srgbClr>
                </a:outerShdw>
              </a:effectLst>
            </a:endParaRPr>
          </a:p>
        </p:txBody>
      </p:sp>
      <p:sp>
        <p:nvSpPr>
          <p:cNvPr id="101" name="Rectangle 100"/>
          <p:cNvSpPr/>
          <p:nvPr/>
        </p:nvSpPr>
        <p:spPr>
          <a:xfrm>
            <a:off x="2032590" y="3657600"/>
            <a:ext cx="154881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b"/>
          <a:lstStyle/>
          <a:p>
            <a:pPr algn="l"/>
            <a:r>
              <a:rPr lang="en-US" sz="900" dirty="0" smtClean="0">
                <a:solidFill>
                  <a:schemeClr val="bg1"/>
                </a:solidFill>
              </a:rPr>
              <a:t>Communicate Information</a:t>
            </a:r>
            <a:endParaRPr lang="en-US" sz="900" dirty="0">
              <a:solidFill>
                <a:schemeClr val="bg1"/>
              </a:solidFill>
            </a:endParaRPr>
          </a:p>
        </p:txBody>
      </p:sp>
      <p:sp>
        <p:nvSpPr>
          <p:cNvPr id="102" name="Rectangle 101"/>
          <p:cNvSpPr/>
          <p:nvPr/>
        </p:nvSpPr>
        <p:spPr>
          <a:xfrm>
            <a:off x="1219200" y="4038600"/>
            <a:ext cx="236220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4</a:t>
            </a:r>
          </a:p>
          <a:p>
            <a:pPr algn="l"/>
            <a:endParaRPr lang="en-US" sz="1050" b="1" dirty="0">
              <a:solidFill>
                <a:schemeClr val="bg1"/>
              </a:solidFill>
              <a:effectLst>
                <a:outerShdw blurRad="38100" dist="38100" dir="2700000" algn="tl">
                  <a:srgbClr val="000000">
                    <a:alpha val="43137"/>
                  </a:srgbClr>
                </a:outerShdw>
              </a:effectLst>
            </a:endParaRPr>
          </a:p>
        </p:txBody>
      </p:sp>
      <p:sp>
        <p:nvSpPr>
          <p:cNvPr id="103" name="Rectangle 102"/>
          <p:cNvSpPr/>
          <p:nvPr/>
        </p:nvSpPr>
        <p:spPr>
          <a:xfrm>
            <a:off x="2032590" y="4038600"/>
            <a:ext cx="1548810"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Defend Base</a:t>
            </a:r>
            <a:endParaRPr lang="en-US" sz="900" dirty="0">
              <a:solidFill>
                <a:schemeClr val="bg1"/>
              </a:solidFill>
            </a:endParaRPr>
          </a:p>
        </p:txBody>
      </p:sp>
      <p:sp>
        <p:nvSpPr>
          <p:cNvPr id="114" name="Oval 113"/>
          <p:cNvSpPr/>
          <p:nvPr/>
        </p:nvSpPr>
        <p:spPr>
          <a:xfrm>
            <a:off x="6477000" y="3544669"/>
            <a:ext cx="2438400" cy="951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15" name="TextBox 114"/>
          <p:cNvSpPr txBox="1"/>
          <p:nvPr/>
        </p:nvSpPr>
        <p:spPr>
          <a:xfrm>
            <a:off x="7010400" y="3178314"/>
            <a:ext cx="2133600" cy="707886"/>
          </a:xfrm>
          <a:prstGeom prst="rect">
            <a:avLst/>
          </a:prstGeom>
          <a:noFill/>
        </p:spPr>
        <p:txBody>
          <a:bodyPr wrap="square" rtlCol="0">
            <a:spAutoFit/>
          </a:bodyPr>
          <a:lstStyle/>
          <a:p>
            <a:r>
              <a:rPr lang="en-US" sz="2000" dirty="0" smtClean="0">
                <a:ln w="10160">
                  <a:solidFill>
                    <a:schemeClr val="accent2"/>
                  </a:solidFill>
                  <a:prstDash val="solid"/>
                </a:ln>
                <a:solidFill>
                  <a:srgbClr val="FFFFFF"/>
                </a:solidFill>
                <a:effectLst>
                  <a:outerShdw blurRad="38100" dist="32000" dir="5400000" algn="tl">
                    <a:srgbClr val="000000">
                      <a:alpha val="30000"/>
                    </a:srgbClr>
                  </a:outerShdw>
                </a:effectLst>
              </a:rPr>
              <a:t>Larger Protection Node </a:t>
            </a:r>
            <a:endParaRPr lang="en-US" sz="2000" dirty="0">
              <a:ln w="10160">
                <a:solidFill>
                  <a:schemeClr val="accent2"/>
                </a:solidFill>
                <a:prstDash val="solid"/>
              </a:ln>
              <a:solidFill>
                <a:srgbClr val="FFFFFF"/>
              </a:solidFill>
              <a:effectLst>
                <a:outerShdw blurRad="38100" dist="32000" dir="5400000" algn="tl">
                  <a:srgbClr val="000000">
                    <a:alpha val="30000"/>
                  </a:srgbClr>
                </a:outerShdw>
              </a:effectLst>
            </a:endParaRPr>
          </a:p>
        </p:txBody>
      </p:sp>
      <p:sp>
        <p:nvSpPr>
          <p:cNvPr id="116" name="Rectangle 115"/>
          <p:cNvSpPr/>
          <p:nvPr/>
        </p:nvSpPr>
        <p:spPr>
          <a:xfrm>
            <a:off x="6705600" y="3849469"/>
            <a:ext cx="1981199"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13</a:t>
            </a:r>
          </a:p>
          <a:p>
            <a:pPr algn="l"/>
            <a:endParaRPr lang="en-US" sz="1050" b="1" dirty="0">
              <a:solidFill>
                <a:schemeClr val="bg1"/>
              </a:solidFill>
              <a:effectLst>
                <a:outerShdw blurRad="38100" dist="38100" dir="2700000" algn="tl">
                  <a:srgbClr val="000000">
                    <a:alpha val="43137"/>
                  </a:srgbClr>
                </a:outerShdw>
              </a:effectLst>
            </a:endParaRPr>
          </a:p>
        </p:txBody>
      </p:sp>
      <p:sp>
        <p:nvSpPr>
          <p:cNvPr id="117" name="Rectangle 116"/>
          <p:cNvSpPr/>
          <p:nvPr/>
        </p:nvSpPr>
        <p:spPr>
          <a:xfrm>
            <a:off x="7473462" y="3849469"/>
            <a:ext cx="1213338" cy="381000"/>
          </a:xfrm>
          <a:prstGeom prst="rect">
            <a:avLst/>
          </a:prstGeom>
          <a:solidFill>
            <a:srgbClr val="C3DFC5"/>
          </a:solidFill>
        </p:spPr>
        <p:style>
          <a:lnRef idx="2">
            <a:schemeClr val="accent2">
              <a:shade val="50000"/>
            </a:schemeClr>
          </a:lnRef>
          <a:fillRef idx="1">
            <a:schemeClr val="accent2"/>
          </a:fillRef>
          <a:effectRef idx="0">
            <a:schemeClr val="accent2"/>
          </a:effectRef>
          <a:fontRef idx="minor">
            <a:schemeClr val="lt1"/>
          </a:fontRef>
        </p:style>
        <p:txBody>
          <a:bodyPr numCol="1" rtlCol="0" anchor="ctr"/>
          <a:lstStyle/>
          <a:p>
            <a:pPr algn="l"/>
            <a:r>
              <a:rPr lang="en-US" sz="900" dirty="0" smtClean="0">
                <a:solidFill>
                  <a:schemeClr val="bg1"/>
                </a:solidFill>
              </a:rPr>
              <a:t>Protect Larger Bases</a:t>
            </a:r>
            <a:endParaRPr lang="en-US" sz="900" dirty="0">
              <a:solidFill>
                <a:schemeClr val="bg1"/>
              </a:solidFill>
            </a:endParaRPr>
          </a:p>
        </p:txBody>
      </p:sp>
      <p:cxnSp>
        <p:nvCxnSpPr>
          <p:cNvPr id="118" name="Shape 33"/>
          <p:cNvCxnSpPr>
            <a:stCxn id="6" idx="1"/>
            <a:endCxn id="168" idx="3"/>
          </p:cNvCxnSpPr>
          <p:nvPr/>
        </p:nvCxnSpPr>
        <p:spPr>
          <a:xfrm rot="16200000" flipV="1">
            <a:off x="3974122" y="3836379"/>
            <a:ext cx="2370651" cy="208929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hape 33"/>
          <p:cNvCxnSpPr>
            <a:stCxn id="114" idx="2"/>
            <a:endCxn id="4" idx="6"/>
          </p:cNvCxnSpPr>
          <p:nvPr/>
        </p:nvCxnSpPr>
        <p:spPr>
          <a:xfrm rot="10800000">
            <a:off x="4038600" y="3695701"/>
            <a:ext cx="2438400" cy="32453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hape 33"/>
          <p:cNvCxnSpPr>
            <a:stCxn id="4" idx="6"/>
            <a:endCxn id="7" idx="0"/>
          </p:cNvCxnSpPr>
          <p:nvPr/>
        </p:nvCxnSpPr>
        <p:spPr>
          <a:xfrm flipV="1">
            <a:off x="4038600" y="1219200"/>
            <a:ext cx="3162300" cy="2476500"/>
          </a:xfrm>
          <a:prstGeom prst="bentConnector4">
            <a:avLst>
              <a:gd name="adj1" fmla="val 24096"/>
              <a:gd name="adj2" fmla="val 109231"/>
            </a:avLst>
          </a:prstGeom>
          <a:ln>
            <a:tailEnd type="arrow"/>
          </a:ln>
        </p:spPr>
        <p:style>
          <a:lnRef idx="2">
            <a:schemeClr val="accent1"/>
          </a:lnRef>
          <a:fillRef idx="0">
            <a:schemeClr val="accent1"/>
          </a:fillRef>
          <a:effectRef idx="1">
            <a:schemeClr val="accent1"/>
          </a:effectRef>
          <a:fontRef idx="minor">
            <a:schemeClr val="tx1"/>
          </a:fontRef>
        </p:style>
      </p:cxnSp>
      <p:sp>
        <p:nvSpPr>
          <p:cNvPr id="138" name="TextBox 137"/>
          <p:cNvSpPr txBox="1"/>
          <p:nvPr/>
        </p:nvSpPr>
        <p:spPr>
          <a:xfrm>
            <a:off x="4724400" y="2743200"/>
            <a:ext cx="1905000" cy="553998"/>
          </a:xfrm>
          <a:prstGeom prst="rect">
            <a:avLst/>
          </a:prstGeom>
          <a:noFill/>
        </p:spPr>
        <p:txBody>
          <a:bodyPr wrap="square" rtlCol="0">
            <a:spAutoFit/>
          </a:bodyPr>
          <a:lstStyle/>
          <a:p>
            <a:r>
              <a:rPr lang="en-US" sz="1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rPr>
              <a:t>Shall integrate with current stand-alone UHF/VHF radio systems</a:t>
            </a:r>
          </a:p>
        </p:txBody>
      </p:sp>
      <p:sp>
        <p:nvSpPr>
          <p:cNvPr id="161" name="Oval 160"/>
          <p:cNvSpPr/>
          <p:nvPr/>
        </p:nvSpPr>
        <p:spPr>
          <a:xfrm>
            <a:off x="762000" y="762000"/>
            <a:ext cx="32766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62" name="Rectangle 161"/>
          <p:cNvSpPr/>
          <p:nvPr/>
        </p:nvSpPr>
        <p:spPr>
          <a:xfrm>
            <a:off x="1143000" y="1371600"/>
            <a:ext cx="2667000" cy="381000"/>
          </a:xfrm>
          <a:prstGeom prst="rect">
            <a:avLst/>
          </a:prstGeom>
          <a:solidFill>
            <a:srgbClr val="C3DFC5"/>
          </a:solidFill>
        </p:spPr>
        <p:style>
          <a:lnRef idx="2">
            <a:schemeClr val="accent3"/>
          </a:lnRef>
          <a:fillRef idx="1">
            <a:schemeClr val="lt1"/>
          </a:fillRef>
          <a:effectRef idx="0">
            <a:schemeClr val="accent3"/>
          </a:effectRef>
          <a:fontRef idx="minor">
            <a:schemeClr val="dk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6</a:t>
            </a:r>
          </a:p>
          <a:p>
            <a:pPr algn="l"/>
            <a:endParaRPr lang="en-US" sz="1050" b="1" dirty="0">
              <a:solidFill>
                <a:schemeClr val="bg1"/>
              </a:solidFill>
              <a:effectLst>
                <a:outerShdw blurRad="38100" dist="38100" dir="2700000" algn="tl">
                  <a:srgbClr val="000000">
                    <a:alpha val="43137"/>
                  </a:srgbClr>
                </a:outerShdw>
              </a:effectLst>
            </a:endParaRPr>
          </a:p>
        </p:txBody>
      </p:sp>
      <p:sp>
        <p:nvSpPr>
          <p:cNvPr id="163" name="Rectangle 162"/>
          <p:cNvSpPr/>
          <p:nvPr/>
        </p:nvSpPr>
        <p:spPr>
          <a:xfrm>
            <a:off x="2057400" y="1371600"/>
            <a:ext cx="1752600" cy="381000"/>
          </a:xfrm>
          <a:prstGeom prst="rect">
            <a:avLst/>
          </a:prstGeom>
          <a:solidFill>
            <a:srgbClr val="C3DFC5"/>
          </a:solidFill>
        </p:spPr>
        <p:style>
          <a:lnRef idx="2">
            <a:schemeClr val="accent3"/>
          </a:lnRef>
          <a:fillRef idx="1">
            <a:schemeClr val="lt1"/>
          </a:fillRef>
          <a:effectRef idx="0">
            <a:schemeClr val="accent3"/>
          </a:effectRef>
          <a:fontRef idx="minor">
            <a:schemeClr val="dk1"/>
          </a:fontRef>
        </p:style>
        <p:txBody>
          <a:bodyPr numCol="1" rtlCol="0" anchor="ctr"/>
          <a:lstStyle/>
          <a:p>
            <a:pPr algn="l"/>
            <a:r>
              <a:rPr lang="en-US" sz="900" dirty="0" smtClean="0">
                <a:solidFill>
                  <a:schemeClr val="bg1"/>
                </a:solidFill>
              </a:rPr>
              <a:t>Provide Maintenance</a:t>
            </a:r>
            <a:endParaRPr lang="en-US" sz="900" dirty="0">
              <a:solidFill>
                <a:schemeClr val="bg1"/>
              </a:solidFill>
            </a:endParaRPr>
          </a:p>
        </p:txBody>
      </p:sp>
      <p:sp>
        <p:nvSpPr>
          <p:cNvPr id="164" name="Rectangle 163"/>
          <p:cNvSpPr/>
          <p:nvPr/>
        </p:nvSpPr>
        <p:spPr>
          <a:xfrm>
            <a:off x="1143000" y="990600"/>
            <a:ext cx="2667000" cy="381000"/>
          </a:xfrm>
          <a:prstGeom prst="rect">
            <a:avLst/>
          </a:prstGeom>
          <a:solidFill>
            <a:srgbClr val="C3DFC5"/>
          </a:solidFill>
        </p:spPr>
        <p:style>
          <a:lnRef idx="2">
            <a:schemeClr val="accent3"/>
          </a:lnRef>
          <a:fillRef idx="1">
            <a:schemeClr val="lt1"/>
          </a:fillRef>
          <a:effectRef idx="0">
            <a:schemeClr val="accent3"/>
          </a:effectRef>
          <a:fontRef idx="minor">
            <a:schemeClr val="dk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5</a:t>
            </a:r>
          </a:p>
          <a:p>
            <a:pPr algn="l"/>
            <a:endParaRPr lang="en-US" sz="1050" b="1" dirty="0">
              <a:solidFill>
                <a:schemeClr val="bg1"/>
              </a:solidFill>
              <a:effectLst>
                <a:outerShdw blurRad="38100" dist="38100" dir="2700000" algn="tl">
                  <a:srgbClr val="000000">
                    <a:alpha val="43137"/>
                  </a:srgbClr>
                </a:outerShdw>
              </a:effectLst>
            </a:endParaRPr>
          </a:p>
        </p:txBody>
      </p:sp>
      <p:sp>
        <p:nvSpPr>
          <p:cNvPr id="165" name="Rectangle 164"/>
          <p:cNvSpPr/>
          <p:nvPr/>
        </p:nvSpPr>
        <p:spPr>
          <a:xfrm>
            <a:off x="2057400" y="990600"/>
            <a:ext cx="1752600" cy="381000"/>
          </a:xfrm>
          <a:prstGeom prst="rect">
            <a:avLst/>
          </a:prstGeom>
          <a:solidFill>
            <a:srgbClr val="C3DFC5"/>
          </a:solidFill>
        </p:spPr>
        <p:style>
          <a:lnRef idx="2">
            <a:schemeClr val="accent3"/>
          </a:lnRef>
          <a:fillRef idx="1">
            <a:schemeClr val="lt1"/>
          </a:fillRef>
          <a:effectRef idx="0">
            <a:schemeClr val="accent3"/>
          </a:effectRef>
          <a:fontRef idx="minor">
            <a:schemeClr val="dk1"/>
          </a:fontRef>
        </p:style>
        <p:txBody>
          <a:bodyPr numCol="1" rtlCol="0" anchor="ctr"/>
          <a:lstStyle/>
          <a:p>
            <a:pPr algn="l"/>
            <a:r>
              <a:rPr lang="en-US" sz="900" dirty="0" smtClean="0">
                <a:solidFill>
                  <a:schemeClr val="bg1"/>
                </a:solidFill>
              </a:rPr>
              <a:t>Make Decisions</a:t>
            </a:r>
            <a:endParaRPr lang="en-US" sz="900" dirty="0">
              <a:solidFill>
                <a:schemeClr val="bg1"/>
              </a:solidFill>
            </a:endParaRPr>
          </a:p>
        </p:txBody>
      </p:sp>
      <p:sp>
        <p:nvSpPr>
          <p:cNvPr id="166" name="Rectangle 165"/>
          <p:cNvSpPr/>
          <p:nvPr/>
        </p:nvSpPr>
        <p:spPr>
          <a:xfrm>
            <a:off x="1143000" y="1752600"/>
            <a:ext cx="2667000" cy="381000"/>
          </a:xfrm>
          <a:prstGeom prst="rect">
            <a:avLst/>
          </a:prstGeom>
          <a:solidFill>
            <a:srgbClr val="C3DFC5"/>
          </a:solidFill>
        </p:spPr>
        <p:style>
          <a:lnRef idx="2">
            <a:schemeClr val="accent3"/>
          </a:lnRef>
          <a:fillRef idx="1">
            <a:schemeClr val="lt1"/>
          </a:fillRef>
          <a:effectRef idx="0">
            <a:schemeClr val="accent3"/>
          </a:effectRef>
          <a:fontRef idx="minor">
            <a:schemeClr val="dk1"/>
          </a:fontRef>
        </p:style>
        <p:txBody>
          <a:bodyPr numCol="2" rtlCol="0" anchor="ctr"/>
          <a:lstStyle/>
          <a:p>
            <a:pPr algn="l"/>
            <a:r>
              <a:rPr lang="en-US" sz="1050" b="1" dirty="0" smtClean="0">
                <a:solidFill>
                  <a:schemeClr val="bg1"/>
                </a:solidFill>
                <a:effectLst>
                  <a:outerShdw blurRad="38100" dist="38100" dir="2700000" algn="tl">
                    <a:srgbClr val="000000">
                      <a:alpha val="43137"/>
                    </a:srgbClr>
                  </a:outerShdw>
                </a:effectLst>
              </a:rPr>
              <a:t>System 7</a:t>
            </a:r>
          </a:p>
          <a:p>
            <a:pPr algn="l"/>
            <a:endParaRPr lang="en-US" sz="1050" b="1" dirty="0">
              <a:solidFill>
                <a:schemeClr val="bg1"/>
              </a:solidFill>
              <a:effectLst>
                <a:outerShdw blurRad="38100" dist="38100" dir="2700000" algn="tl">
                  <a:srgbClr val="000000">
                    <a:alpha val="43137"/>
                  </a:srgbClr>
                </a:outerShdw>
              </a:effectLst>
            </a:endParaRPr>
          </a:p>
        </p:txBody>
      </p:sp>
      <p:sp>
        <p:nvSpPr>
          <p:cNvPr id="167" name="Rectangle 166"/>
          <p:cNvSpPr/>
          <p:nvPr/>
        </p:nvSpPr>
        <p:spPr>
          <a:xfrm>
            <a:off x="2057400" y="1752600"/>
            <a:ext cx="1752600" cy="381000"/>
          </a:xfrm>
          <a:prstGeom prst="rect">
            <a:avLst/>
          </a:prstGeom>
          <a:solidFill>
            <a:srgbClr val="C3DFC5"/>
          </a:solidFill>
        </p:spPr>
        <p:style>
          <a:lnRef idx="2">
            <a:schemeClr val="accent3"/>
          </a:lnRef>
          <a:fillRef idx="1">
            <a:schemeClr val="lt1"/>
          </a:fillRef>
          <a:effectRef idx="0">
            <a:schemeClr val="accent3"/>
          </a:effectRef>
          <a:fontRef idx="minor">
            <a:schemeClr val="dk1"/>
          </a:fontRef>
        </p:style>
        <p:txBody>
          <a:bodyPr numCol="1" rtlCol="0" anchor="ctr"/>
          <a:lstStyle/>
          <a:p>
            <a:pPr algn="l"/>
            <a:r>
              <a:rPr lang="en-US" sz="900" dirty="0" smtClean="0">
                <a:solidFill>
                  <a:schemeClr val="bg1"/>
                </a:solidFill>
              </a:rPr>
              <a:t>Operate System</a:t>
            </a:r>
          </a:p>
        </p:txBody>
      </p:sp>
      <p:sp>
        <p:nvSpPr>
          <p:cNvPr id="169" name="TextBox 168"/>
          <p:cNvSpPr txBox="1"/>
          <p:nvPr/>
        </p:nvSpPr>
        <p:spPr>
          <a:xfrm>
            <a:off x="2209800" y="533400"/>
            <a:ext cx="3200400" cy="400110"/>
          </a:xfrm>
          <a:prstGeom prst="rect">
            <a:avLst/>
          </a:prstGeom>
          <a:noFill/>
        </p:spPr>
        <p:txBody>
          <a:bodyPr wrap="square" rtlCol="0">
            <a:spAutoFit/>
          </a:bodyPr>
          <a:lstStyle/>
          <a:p>
            <a:r>
              <a:rPr lang="en-US" sz="2000" dirty="0" smtClean="0">
                <a:ln w="10160">
                  <a:solidFill>
                    <a:schemeClr val="accent2"/>
                  </a:solidFill>
                  <a:prstDash val="solid"/>
                </a:ln>
                <a:solidFill>
                  <a:srgbClr val="FFFFFF"/>
                </a:solidFill>
                <a:effectLst>
                  <a:outerShdw blurRad="38100" dist="32000" dir="5400000" algn="tl">
                    <a:srgbClr val="000000">
                      <a:alpha val="30000"/>
                    </a:srgbClr>
                  </a:outerShdw>
                </a:effectLst>
              </a:rPr>
              <a:t>User Node </a:t>
            </a:r>
            <a:endParaRPr lang="en-US" sz="2000" dirty="0">
              <a:ln w="10160">
                <a:solidFill>
                  <a:schemeClr val="accent2"/>
                </a:solidFill>
                <a:prstDash val="solid"/>
              </a:ln>
              <a:solidFill>
                <a:srgbClr val="FFFFFF"/>
              </a:solidFill>
              <a:effectLst>
                <a:outerShdw blurRad="38100" dist="32000" dir="5400000" algn="tl">
                  <a:srgbClr val="000000">
                    <a:alpha val="30000"/>
                  </a:srgbClr>
                </a:outerShdw>
              </a:effectLst>
            </a:endParaRPr>
          </a:p>
        </p:txBody>
      </p:sp>
      <p:cxnSp>
        <p:nvCxnSpPr>
          <p:cNvPr id="170" name="Shape 33"/>
          <p:cNvCxnSpPr>
            <a:stCxn id="4" idx="2"/>
            <a:endCxn id="161" idx="2"/>
          </p:cNvCxnSpPr>
          <p:nvPr/>
        </p:nvCxnSpPr>
        <p:spPr>
          <a:xfrm rot="10800000" flipH="1">
            <a:off x="609600" y="1562100"/>
            <a:ext cx="152400" cy="2133600"/>
          </a:xfrm>
          <a:prstGeom prst="bentConnector3">
            <a:avLst>
              <a:gd name="adj1" fmla="val -248508"/>
            </a:avLst>
          </a:prstGeom>
          <a:ln>
            <a:tailEnd type="arrow"/>
          </a:ln>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0" y="635913"/>
            <a:ext cx="1905000" cy="246221"/>
          </a:xfrm>
          <a:prstGeom prst="rect">
            <a:avLst/>
          </a:prstGeom>
          <a:noFill/>
        </p:spPr>
        <p:txBody>
          <a:bodyPr wrap="square" rtlCol="0">
            <a:spAutoFit/>
          </a:bodyPr>
          <a:lstStyle/>
          <a:p>
            <a:r>
              <a:rPr lang="en-US" sz="1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rPr>
              <a:t>Shall interface with system user</a:t>
            </a:r>
          </a:p>
        </p:txBody>
      </p:sp>
      <p:sp>
        <p:nvSpPr>
          <p:cNvPr id="180" name="Rectangle 179"/>
          <p:cNvSpPr/>
          <p:nvPr/>
        </p:nvSpPr>
        <p:spPr>
          <a:xfrm>
            <a:off x="0" y="0"/>
            <a:ext cx="9144000" cy="523220"/>
          </a:xfrm>
          <a:prstGeom prst="rect">
            <a:avLst/>
          </a:prstGeom>
        </p:spPr>
        <p:txBody>
          <a:bodyPr wrap="square">
            <a:spAutoFit/>
            <a:scene3d>
              <a:camera prst="orthographicFront"/>
              <a:lightRig rig="soft" dir="t">
                <a:rot lat="0" lon="0" rev="10800000"/>
              </a:lightRig>
            </a:scene3d>
            <a:sp3d>
              <a:bevelT w="27940" h="12700"/>
              <a:contourClr>
                <a:srgbClr val="DDDDDD"/>
              </a:contourClr>
            </a:sp3d>
          </a:bodyPr>
          <a:lstStyle/>
          <a:p>
            <a:pPr algn="ctr"/>
            <a:r>
              <a:rPr lang="en-US" sz="2800" b="1" spc="150" dirty="0" smtClean="0">
                <a:ln w="11430"/>
                <a:solidFill>
                  <a:srgbClr val="F8F8F8"/>
                </a:solidFill>
                <a:effectLst>
                  <a:outerShdw blurRad="25400" algn="tl" rotWithShape="0">
                    <a:srgbClr val="000000">
                      <a:alpha val="43000"/>
                    </a:srgbClr>
                  </a:outerShdw>
                </a:effectLst>
              </a:rPr>
              <a:t>Functional Interface Architecture (SV-1)</a:t>
            </a:r>
            <a:endParaRPr lang="en-US" sz="2800" b="1" spc="150" dirty="0">
              <a:ln w="11430"/>
              <a:solidFill>
                <a:srgbClr val="F8F8F8"/>
              </a:solidFill>
              <a:effectLst>
                <a:outerShdw blurRad="25400" algn="tl" rotWithShape="0">
                  <a:srgbClr val="000000">
                    <a:alpha val="43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962400" y="1311968"/>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a:t>
            </a:r>
          </a:p>
          <a:p>
            <a:pPr lvl="0" algn="ctr" defTabSz="311150">
              <a:lnSpc>
                <a:spcPct val="90000"/>
              </a:lnSpc>
              <a:spcBef>
                <a:spcPct val="0"/>
              </a:spcBef>
              <a:spcAft>
                <a:spcPct val="35000"/>
              </a:spcAft>
            </a:pPr>
            <a:r>
              <a:rPr lang="en-US" sz="700" kern="1200" dirty="0" smtClean="0">
                <a:solidFill>
                  <a:schemeClr val="bg1"/>
                </a:solidFill>
              </a:rPr>
              <a:t>Protect the Base</a:t>
            </a:r>
            <a:endParaRPr lang="en-US" sz="700" kern="1200" dirty="0">
              <a:solidFill>
                <a:schemeClr val="bg1"/>
              </a:solidFill>
            </a:endParaRPr>
          </a:p>
        </p:txBody>
      </p:sp>
      <p:grpSp>
        <p:nvGrpSpPr>
          <p:cNvPr id="2" name="Group 20"/>
          <p:cNvGrpSpPr/>
          <p:nvPr/>
        </p:nvGrpSpPr>
        <p:grpSpPr>
          <a:xfrm>
            <a:off x="6417367" y="2988368"/>
            <a:ext cx="974033" cy="487016"/>
            <a:chOff x="1577989" y="691641"/>
            <a:chExt cx="974033" cy="487016"/>
          </a:xfrm>
        </p:grpSpPr>
        <p:sp>
          <p:nvSpPr>
            <p:cNvPr id="49" name="Rectangle 48"/>
            <p:cNvSpPr/>
            <p:nvPr/>
          </p:nvSpPr>
          <p:spPr>
            <a:xfrm>
              <a:off x="1577989" y="691641"/>
              <a:ext cx="974033" cy="487016"/>
            </a:xfrm>
            <a:prstGeom prst="rect">
              <a:avLst/>
            </a:prstGeom>
          </p:spPr>
          <p:style>
            <a:lnRef idx="2">
              <a:schemeClr val="dk1"/>
            </a:lnRef>
            <a:fillRef idx="1">
              <a:schemeClr val="lt1"/>
            </a:fillRef>
            <a:effectRef idx="0">
              <a:schemeClr val="dk1"/>
            </a:effectRef>
            <a:fontRef idx="minor">
              <a:schemeClr val="dk1"/>
            </a:fontRef>
          </p:style>
        </p:sp>
        <p:sp>
          <p:nvSpPr>
            <p:cNvPr id="50" name="Rectangle 49"/>
            <p:cNvSpPr/>
            <p:nvPr/>
          </p:nvSpPr>
          <p:spPr>
            <a:xfrm>
              <a:off x="1577989" y="691641"/>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1.4.1</a:t>
              </a:r>
            </a:p>
            <a:p>
              <a:pPr lvl="0" algn="ctr" defTabSz="311150">
                <a:lnSpc>
                  <a:spcPct val="90000"/>
                </a:lnSpc>
                <a:spcBef>
                  <a:spcPct val="0"/>
                </a:spcBef>
                <a:spcAft>
                  <a:spcPct val="35000"/>
                </a:spcAft>
              </a:pPr>
              <a:r>
                <a:rPr lang="en-US" sz="700" kern="1200" dirty="0" smtClean="0">
                  <a:solidFill>
                    <a:schemeClr val="bg1"/>
                  </a:solidFill>
                </a:rPr>
                <a:t>Engage Threat</a:t>
              </a:r>
              <a:endParaRPr lang="en-US" sz="700" kern="1200" dirty="0">
                <a:solidFill>
                  <a:schemeClr val="bg1"/>
                </a:solidFill>
              </a:endParaRPr>
            </a:p>
          </p:txBody>
        </p:sp>
      </p:grpSp>
      <p:grpSp>
        <p:nvGrpSpPr>
          <p:cNvPr id="3" name="Group 29"/>
          <p:cNvGrpSpPr/>
          <p:nvPr/>
        </p:nvGrpSpPr>
        <p:grpSpPr>
          <a:xfrm>
            <a:off x="6417367" y="3521768"/>
            <a:ext cx="974033" cy="487016"/>
            <a:chOff x="4524440" y="2074769"/>
            <a:chExt cx="974033" cy="487016"/>
          </a:xfrm>
        </p:grpSpPr>
        <p:sp>
          <p:nvSpPr>
            <p:cNvPr id="31" name="Rectangle 30"/>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sp>
        <p:sp>
          <p:nvSpPr>
            <p:cNvPr id="32" name="Rectangle 31"/>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1.4.2</a:t>
              </a:r>
            </a:p>
            <a:p>
              <a:pPr lvl="0" algn="ctr" defTabSz="311150">
                <a:lnSpc>
                  <a:spcPct val="90000"/>
                </a:lnSpc>
                <a:spcBef>
                  <a:spcPct val="0"/>
                </a:spcBef>
                <a:spcAft>
                  <a:spcPct val="35000"/>
                </a:spcAft>
              </a:pPr>
              <a:r>
                <a:rPr lang="en-US" sz="700" kern="1200" dirty="0" smtClean="0">
                  <a:solidFill>
                    <a:schemeClr val="bg1"/>
                  </a:solidFill>
                </a:rPr>
                <a:t>Prevent Penetration</a:t>
              </a:r>
              <a:endParaRPr lang="en-US" sz="700" kern="1200" dirty="0">
                <a:solidFill>
                  <a:schemeClr val="bg1"/>
                </a:solidFill>
              </a:endParaRPr>
            </a:p>
          </p:txBody>
        </p:sp>
      </p:grpSp>
      <p:sp>
        <p:nvSpPr>
          <p:cNvPr id="67" name="Rectangle 66"/>
          <p:cNvSpPr/>
          <p:nvPr/>
        </p:nvSpPr>
        <p:spPr>
          <a:xfrm>
            <a:off x="6417366" y="2074632"/>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dirty="0" smtClean="0">
                <a:solidFill>
                  <a:schemeClr val="bg1"/>
                </a:solidFill>
              </a:rPr>
              <a:t>1.4</a:t>
            </a:r>
          </a:p>
          <a:p>
            <a:pPr lvl="0" algn="ctr" defTabSz="311150">
              <a:lnSpc>
                <a:spcPct val="90000"/>
              </a:lnSpc>
              <a:spcBef>
                <a:spcPct val="0"/>
              </a:spcBef>
              <a:spcAft>
                <a:spcPct val="35000"/>
              </a:spcAft>
            </a:pPr>
            <a:r>
              <a:rPr lang="en-US" sz="700" dirty="0" smtClean="0">
                <a:solidFill>
                  <a:schemeClr val="bg1"/>
                </a:solidFill>
              </a:rPr>
              <a:t>Defend all personnel, equipment and facilities</a:t>
            </a:r>
            <a:endParaRPr lang="en-US" sz="700" kern="1200" dirty="0">
              <a:solidFill>
                <a:schemeClr val="bg1"/>
              </a:solidFill>
            </a:endParaRPr>
          </a:p>
        </p:txBody>
      </p:sp>
      <p:sp>
        <p:nvSpPr>
          <p:cNvPr id="113" name="Title 2"/>
          <p:cNvSpPr>
            <a:spLocks noGrp="1"/>
          </p:cNvSpPr>
          <p:nvPr>
            <p:ph type="title"/>
          </p:nvPr>
        </p:nvSpPr>
        <p:spPr>
          <a:xfrm>
            <a:off x="0" y="-76200"/>
            <a:ext cx="9144000" cy="944562"/>
          </a:xfrm>
        </p:spPr>
        <p:txBody>
          <a:bodyPr>
            <a:noAutofit/>
          </a:bodyPr>
          <a:lstStyle/>
          <a:p>
            <a:pPr algn="ctr"/>
            <a:r>
              <a:rPr lang="en-US" sz="3200" dirty="0" smtClean="0"/>
              <a:t>Functional Hierarchy (SV-4)</a:t>
            </a:r>
            <a:endParaRPr lang="en-US" sz="3200" dirty="0"/>
          </a:p>
        </p:txBody>
      </p:sp>
      <p:cxnSp>
        <p:nvCxnSpPr>
          <p:cNvPr id="110" name="Elbow Connector 109"/>
          <p:cNvCxnSpPr>
            <a:stCxn id="84" idx="2"/>
            <a:endCxn id="202" idx="0"/>
          </p:cNvCxnSpPr>
          <p:nvPr/>
        </p:nvCxnSpPr>
        <p:spPr>
          <a:xfrm rot="5400000">
            <a:off x="3177208" y="801759"/>
            <a:ext cx="274984" cy="2269434"/>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111" name="Elbow Connector 110"/>
          <p:cNvCxnSpPr>
            <a:stCxn id="84" idx="2"/>
            <a:endCxn id="67" idx="0"/>
          </p:cNvCxnSpPr>
          <p:nvPr/>
        </p:nvCxnSpPr>
        <p:spPr>
          <a:xfrm rot="16200000" flipH="1">
            <a:off x="5539076" y="709325"/>
            <a:ext cx="275648" cy="2454966"/>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133" name="Elbow Connector 132"/>
          <p:cNvCxnSpPr>
            <a:stCxn id="67" idx="1"/>
          </p:cNvCxnSpPr>
          <p:nvPr/>
        </p:nvCxnSpPr>
        <p:spPr>
          <a:xfrm rot="10800000" flipH="1" flipV="1">
            <a:off x="6417365" y="2318140"/>
            <a:ext cx="1" cy="913736"/>
          </a:xfrm>
          <a:prstGeom prst="bentConnector3">
            <a:avLst>
              <a:gd name="adj1" fmla="val -22860000000"/>
            </a:avLst>
          </a:prstGeom>
          <a:ln>
            <a:tailEnd type="arrow"/>
          </a:ln>
        </p:spPr>
        <p:style>
          <a:lnRef idx="2">
            <a:schemeClr val="dk1"/>
          </a:lnRef>
          <a:fillRef idx="1">
            <a:schemeClr val="lt1"/>
          </a:fillRef>
          <a:effectRef idx="0">
            <a:schemeClr val="dk1"/>
          </a:effectRef>
          <a:fontRef idx="minor">
            <a:schemeClr val="dk1"/>
          </a:fontRef>
        </p:style>
      </p:cxnSp>
      <p:cxnSp>
        <p:nvCxnSpPr>
          <p:cNvPr id="154" name="Elbow Connector 153"/>
          <p:cNvCxnSpPr>
            <a:stCxn id="67" idx="1"/>
          </p:cNvCxnSpPr>
          <p:nvPr/>
        </p:nvCxnSpPr>
        <p:spPr>
          <a:xfrm rot="10800000" flipH="1" flipV="1">
            <a:off x="6417365" y="2318140"/>
            <a:ext cx="1" cy="1447136"/>
          </a:xfrm>
          <a:prstGeom prst="bentConnector3">
            <a:avLst>
              <a:gd name="adj1" fmla="val -22860000000"/>
            </a:avLst>
          </a:prstGeom>
          <a:ln>
            <a:tailEnd type="arrow"/>
          </a:ln>
        </p:spPr>
        <p:style>
          <a:lnRef idx="2">
            <a:schemeClr val="dk1"/>
          </a:lnRef>
          <a:fillRef idx="1">
            <a:schemeClr val="lt1"/>
          </a:fillRef>
          <a:effectRef idx="0">
            <a:schemeClr val="dk1"/>
          </a:effectRef>
          <a:fontRef idx="minor">
            <a:schemeClr val="dk1"/>
          </a:fontRef>
        </p:style>
      </p:cxnSp>
      <p:grpSp>
        <p:nvGrpSpPr>
          <p:cNvPr id="4" name="Group 20"/>
          <p:cNvGrpSpPr/>
          <p:nvPr/>
        </p:nvGrpSpPr>
        <p:grpSpPr>
          <a:xfrm>
            <a:off x="4820085" y="2987704"/>
            <a:ext cx="974033" cy="487016"/>
            <a:chOff x="1577989" y="691641"/>
            <a:chExt cx="974033" cy="487016"/>
          </a:xfrm>
        </p:grpSpPr>
        <p:sp>
          <p:nvSpPr>
            <p:cNvPr id="115" name="Rectangle 114"/>
            <p:cNvSpPr/>
            <p:nvPr/>
          </p:nvSpPr>
          <p:spPr>
            <a:xfrm>
              <a:off x="1577989" y="691641"/>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17" name="Rectangle 116"/>
            <p:cNvSpPr/>
            <p:nvPr/>
          </p:nvSpPr>
          <p:spPr>
            <a:xfrm>
              <a:off x="1577989" y="691641"/>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1.3.1</a:t>
              </a:r>
            </a:p>
            <a:p>
              <a:pPr lvl="0" algn="ctr" defTabSz="311150">
                <a:lnSpc>
                  <a:spcPct val="90000"/>
                </a:lnSpc>
                <a:spcBef>
                  <a:spcPct val="0"/>
                </a:spcBef>
                <a:spcAft>
                  <a:spcPct val="35000"/>
                </a:spcAft>
              </a:pPr>
              <a:r>
                <a:rPr lang="en-US" sz="700" kern="1200" dirty="0" smtClean="0">
                  <a:solidFill>
                    <a:schemeClr val="bg1"/>
                  </a:solidFill>
                </a:rPr>
                <a:t>Disseminate Information</a:t>
              </a:r>
              <a:endParaRPr lang="en-US" sz="700" kern="1200" dirty="0">
                <a:solidFill>
                  <a:schemeClr val="bg1"/>
                </a:solidFill>
              </a:endParaRPr>
            </a:p>
          </p:txBody>
        </p:sp>
      </p:grpSp>
      <p:grpSp>
        <p:nvGrpSpPr>
          <p:cNvPr id="5" name="Group 29"/>
          <p:cNvGrpSpPr/>
          <p:nvPr/>
        </p:nvGrpSpPr>
        <p:grpSpPr>
          <a:xfrm>
            <a:off x="4820085" y="3521104"/>
            <a:ext cx="974033" cy="487016"/>
            <a:chOff x="4524440" y="2074769"/>
            <a:chExt cx="974033" cy="487016"/>
          </a:xfrm>
        </p:grpSpPr>
        <p:sp>
          <p:nvSpPr>
            <p:cNvPr id="121" name="Rectangle 120"/>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22" name="Rectangle 121"/>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1.3.2</a:t>
              </a:r>
            </a:p>
            <a:p>
              <a:pPr lvl="0" algn="ctr" defTabSz="311150">
                <a:lnSpc>
                  <a:spcPct val="90000"/>
                </a:lnSpc>
                <a:spcBef>
                  <a:spcPct val="0"/>
                </a:spcBef>
                <a:spcAft>
                  <a:spcPct val="35000"/>
                </a:spcAft>
              </a:pPr>
              <a:r>
                <a:rPr lang="en-US" sz="700" kern="1200" dirty="0" smtClean="0">
                  <a:solidFill>
                    <a:schemeClr val="bg1"/>
                  </a:solidFill>
                </a:rPr>
                <a:t>Disseminate Warning</a:t>
              </a:r>
              <a:endParaRPr lang="en-US" sz="700" kern="1200" dirty="0">
                <a:solidFill>
                  <a:schemeClr val="bg1"/>
                </a:solidFill>
              </a:endParaRPr>
            </a:p>
          </p:txBody>
        </p:sp>
      </p:grpSp>
      <p:grpSp>
        <p:nvGrpSpPr>
          <p:cNvPr id="6" name="Group 90"/>
          <p:cNvGrpSpPr/>
          <p:nvPr/>
        </p:nvGrpSpPr>
        <p:grpSpPr>
          <a:xfrm>
            <a:off x="4820085" y="4084320"/>
            <a:ext cx="974033" cy="487016"/>
            <a:chOff x="4524440" y="2074769"/>
            <a:chExt cx="974033" cy="487016"/>
          </a:xfrm>
        </p:grpSpPr>
        <p:sp>
          <p:nvSpPr>
            <p:cNvPr id="125" name="Rectangle 124"/>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26" name="Rectangle 125"/>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1.3.3</a:t>
              </a:r>
            </a:p>
            <a:p>
              <a:pPr lvl="0" algn="ctr" defTabSz="311150">
                <a:lnSpc>
                  <a:spcPct val="90000"/>
                </a:lnSpc>
                <a:spcBef>
                  <a:spcPct val="0"/>
                </a:spcBef>
                <a:spcAft>
                  <a:spcPct val="35000"/>
                </a:spcAft>
              </a:pPr>
              <a:r>
                <a:rPr lang="en-US" sz="700" kern="1200" dirty="0" smtClean="0">
                  <a:solidFill>
                    <a:schemeClr val="bg1"/>
                  </a:solidFill>
                </a:rPr>
                <a:t>Transport data</a:t>
              </a:r>
              <a:endParaRPr lang="en-US" sz="700" kern="1200" dirty="0">
                <a:solidFill>
                  <a:schemeClr val="bg1"/>
                </a:solidFill>
              </a:endParaRPr>
            </a:p>
          </p:txBody>
        </p:sp>
      </p:grpSp>
      <p:sp>
        <p:nvSpPr>
          <p:cNvPr id="132" name="Rectangle 131"/>
          <p:cNvSpPr/>
          <p:nvPr/>
        </p:nvSpPr>
        <p:spPr>
          <a:xfrm>
            <a:off x="4817166" y="2073968"/>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dirty="0" smtClean="0">
                <a:solidFill>
                  <a:schemeClr val="bg1"/>
                </a:solidFill>
              </a:rPr>
              <a:t>1.3</a:t>
            </a:r>
          </a:p>
          <a:p>
            <a:pPr lvl="0" algn="ctr" defTabSz="311150">
              <a:lnSpc>
                <a:spcPct val="90000"/>
              </a:lnSpc>
              <a:spcBef>
                <a:spcPct val="0"/>
              </a:spcBef>
              <a:spcAft>
                <a:spcPct val="35000"/>
              </a:spcAft>
            </a:pPr>
            <a:r>
              <a:rPr lang="en-US" sz="700" dirty="0" smtClean="0">
                <a:solidFill>
                  <a:schemeClr val="bg1"/>
                </a:solidFill>
              </a:rPr>
              <a:t>Communicate Information</a:t>
            </a:r>
            <a:endParaRPr lang="en-US" sz="700" kern="1200" dirty="0">
              <a:solidFill>
                <a:schemeClr val="bg1"/>
              </a:solidFill>
            </a:endParaRPr>
          </a:p>
        </p:txBody>
      </p:sp>
      <p:cxnSp>
        <p:nvCxnSpPr>
          <p:cNvPr id="138" name="Elbow Connector 137"/>
          <p:cNvCxnSpPr>
            <a:stCxn id="132" idx="1"/>
          </p:cNvCxnSpPr>
          <p:nvPr/>
        </p:nvCxnSpPr>
        <p:spPr>
          <a:xfrm rot="10800000" flipH="1" flipV="1">
            <a:off x="4817165" y="2317476"/>
            <a:ext cx="2919" cy="913736"/>
          </a:xfrm>
          <a:prstGeom prst="bentConnector3">
            <a:avLst>
              <a:gd name="adj1" fmla="val -7831449"/>
            </a:avLst>
          </a:prstGeom>
          <a:ln>
            <a:tailEnd type="arrow"/>
          </a:ln>
        </p:spPr>
        <p:style>
          <a:lnRef idx="2">
            <a:schemeClr val="dk1"/>
          </a:lnRef>
          <a:fillRef idx="1">
            <a:schemeClr val="lt1"/>
          </a:fillRef>
          <a:effectRef idx="0">
            <a:schemeClr val="dk1"/>
          </a:effectRef>
          <a:fontRef idx="minor">
            <a:schemeClr val="dk1"/>
          </a:fontRef>
        </p:style>
      </p:cxnSp>
      <p:cxnSp>
        <p:nvCxnSpPr>
          <p:cNvPr id="143" name="Elbow Connector 142"/>
          <p:cNvCxnSpPr>
            <a:stCxn id="132" idx="1"/>
          </p:cNvCxnSpPr>
          <p:nvPr/>
        </p:nvCxnSpPr>
        <p:spPr>
          <a:xfrm rot="10800000" flipH="1" flipV="1">
            <a:off x="4817165" y="2317476"/>
            <a:ext cx="2919" cy="2010352"/>
          </a:xfrm>
          <a:prstGeom prst="bentConnector3">
            <a:avLst>
              <a:gd name="adj1" fmla="val -7831449"/>
            </a:avLst>
          </a:prstGeom>
          <a:ln>
            <a:tailEnd type="arrow"/>
          </a:ln>
        </p:spPr>
        <p:style>
          <a:lnRef idx="2">
            <a:schemeClr val="dk1"/>
          </a:lnRef>
          <a:fillRef idx="1">
            <a:schemeClr val="lt1"/>
          </a:fillRef>
          <a:effectRef idx="0">
            <a:schemeClr val="dk1"/>
          </a:effectRef>
          <a:fontRef idx="minor">
            <a:schemeClr val="dk1"/>
          </a:fontRef>
        </p:style>
      </p:cxnSp>
      <p:cxnSp>
        <p:nvCxnSpPr>
          <p:cNvPr id="144" name="Elbow Connector 143"/>
          <p:cNvCxnSpPr>
            <a:stCxn id="132" idx="1"/>
          </p:cNvCxnSpPr>
          <p:nvPr/>
        </p:nvCxnSpPr>
        <p:spPr>
          <a:xfrm rot="10800000" flipH="1" flipV="1">
            <a:off x="4817165" y="2317476"/>
            <a:ext cx="2919" cy="1447136"/>
          </a:xfrm>
          <a:prstGeom prst="bentConnector3">
            <a:avLst>
              <a:gd name="adj1" fmla="val -7831449"/>
            </a:avLst>
          </a:prstGeom>
          <a:ln>
            <a:tailEnd type="arrow"/>
          </a:ln>
        </p:spPr>
        <p:style>
          <a:lnRef idx="2">
            <a:schemeClr val="dk1"/>
          </a:lnRef>
          <a:fillRef idx="1">
            <a:schemeClr val="lt1"/>
          </a:fillRef>
          <a:effectRef idx="0">
            <a:schemeClr val="dk1"/>
          </a:effectRef>
          <a:fontRef idx="minor">
            <a:schemeClr val="dk1"/>
          </a:fontRef>
        </p:style>
      </p:cxnSp>
      <p:grpSp>
        <p:nvGrpSpPr>
          <p:cNvPr id="7" name="Group 20"/>
          <p:cNvGrpSpPr/>
          <p:nvPr/>
        </p:nvGrpSpPr>
        <p:grpSpPr>
          <a:xfrm>
            <a:off x="3293167" y="2988368"/>
            <a:ext cx="974033" cy="487016"/>
            <a:chOff x="1577989" y="691641"/>
            <a:chExt cx="974033" cy="487016"/>
          </a:xfrm>
        </p:grpSpPr>
        <p:sp>
          <p:nvSpPr>
            <p:cNvPr id="159" name="Rectangle 158"/>
            <p:cNvSpPr/>
            <p:nvPr/>
          </p:nvSpPr>
          <p:spPr>
            <a:xfrm>
              <a:off x="1577989" y="691641"/>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60" name="Rectangle 159"/>
            <p:cNvSpPr/>
            <p:nvPr/>
          </p:nvSpPr>
          <p:spPr>
            <a:xfrm>
              <a:off x="1577989" y="691641"/>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1.2.1</a:t>
              </a:r>
            </a:p>
            <a:p>
              <a:pPr lvl="0" algn="ctr" defTabSz="311150">
                <a:lnSpc>
                  <a:spcPct val="90000"/>
                </a:lnSpc>
                <a:spcBef>
                  <a:spcPct val="0"/>
                </a:spcBef>
                <a:spcAft>
                  <a:spcPct val="35000"/>
                </a:spcAft>
              </a:pPr>
              <a:r>
                <a:rPr lang="en-US" sz="700" kern="1200" dirty="0" smtClean="0">
                  <a:solidFill>
                    <a:schemeClr val="bg1"/>
                  </a:solidFill>
                </a:rPr>
                <a:t>Identify Potential Threats</a:t>
              </a:r>
              <a:endParaRPr lang="en-US" sz="700" kern="1200" dirty="0">
                <a:solidFill>
                  <a:schemeClr val="bg1"/>
                </a:solidFill>
              </a:endParaRPr>
            </a:p>
          </p:txBody>
        </p:sp>
      </p:grpSp>
      <p:grpSp>
        <p:nvGrpSpPr>
          <p:cNvPr id="8" name="Group 29"/>
          <p:cNvGrpSpPr/>
          <p:nvPr/>
        </p:nvGrpSpPr>
        <p:grpSpPr>
          <a:xfrm>
            <a:off x="3293167" y="3521768"/>
            <a:ext cx="974033" cy="487016"/>
            <a:chOff x="4524440" y="2074769"/>
            <a:chExt cx="974033" cy="487016"/>
          </a:xfrm>
        </p:grpSpPr>
        <p:sp>
          <p:nvSpPr>
            <p:cNvPr id="162" name="Rectangle 161"/>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63" name="Rectangle 162"/>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1.2.2</a:t>
              </a:r>
            </a:p>
            <a:p>
              <a:pPr lvl="0" algn="ctr" defTabSz="311150">
                <a:lnSpc>
                  <a:spcPct val="90000"/>
                </a:lnSpc>
                <a:spcBef>
                  <a:spcPct val="0"/>
                </a:spcBef>
                <a:spcAft>
                  <a:spcPct val="35000"/>
                </a:spcAft>
              </a:pPr>
              <a:r>
                <a:rPr lang="en-US" sz="700" kern="1200" dirty="0" smtClean="0">
                  <a:solidFill>
                    <a:schemeClr val="bg1"/>
                  </a:solidFill>
                </a:rPr>
                <a:t>Classify Potential Threat</a:t>
              </a:r>
              <a:endParaRPr lang="en-US" sz="700" kern="1200" dirty="0">
                <a:solidFill>
                  <a:schemeClr val="bg1"/>
                </a:solidFill>
              </a:endParaRPr>
            </a:p>
          </p:txBody>
        </p:sp>
      </p:grpSp>
      <p:grpSp>
        <p:nvGrpSpPr>
          <p:cNvPr id="9" name="Group 90"/>
          <p:cNvGrpSpPr/>
          <p:nvPr/>
        </p:nvGrpSpPr>
        <p:grpSpPr>
          <a:xfrm>
            <a:off x="3293167" y="4084984"/>
            <a:ext cx="974033" cy="487016"/>
            <a:chOff x="4524440" y="2074769"/>
            <a:chExt cx="974033" cy="487016"/>
          </a:xfrm>
        </p:grpSpPr>
        <p:sp>
          <p:nvSpPr>
            <p:cNvPr id="171" name="Rectangle 170"/>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72" name="Rectangle 171"/>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1.2.3</a:t>
              </a:r>
            </a:p>
            <a:p>
              <a:pPr lvl="0" algn="ctr" defTabSz="311150">
                <a:lnSpc>
                  <a:spcPct val="90000"/>
                </a:lnSpc>
                <a:spcBef>
                  <a:spcPct val="0"/>
                </a:spcBef>
                <a:spcAft>
                  <a:spcPct val="35000"/>
                </a:spcAft>
              </a:pPr>
              <a:r>
                <a:rPr lang="en-US" sz="700" kern="1200" dirty="0" smtClean="0">
                  <a:solidFill>
                    <a:schemeClr val="bg1"/>
                  </a:solidFill>
                </a:rPr>
                <a:t>Determine Intent</a:t>
              </a:r>
              <a:endParaRPr lang="en-US" sz="700" kern="1200" dirty="0">
                <a:solidFill>
                  <a:schemeClr val="bg1"/>
                </a:solidFill>
              </a:endParaRPr>
            </a:p>
          </p:txBody>
        </p:sp>
      </p:grpSp>
      <p:grpSp>
        <p:nvGrpSpPr>
          <p:cNvPr id="10" name="Group 117"/>
          <p:cNvGrpSpPr/>
          <p:nvPr/>
        </p:nvGrpSpPr>
        <p:grpSpPr>
          <a:xfrm>
            <a:off x="3293167" y="5151784"/>
            <a:ext cx="974033" cy="487016"/>
            <a:chOff x="2422330" y="4143538"/>
            <a:chExt cx="974033" cy="487016"/>
          </a:xfrm>
        </p:grpSpPr>
        <p:sp>
          <p:nvSpPr>
            <p:cNvPr id="174" name="Rectangle 173"/>
            <p:cNvSpPr/>
            <p:nvPr/>
          </p:nvSpPr>
          <p:spPr>
            <a:xfrm>
              <a:off x="2422330" y="4143538"/>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75" name="Rectangle 174"/>
            <p:cNvSpPr/>
            <p:nvPr/>
          </p:nvSpPr>
          <p:spPr>
            <a:xfrm>
              <a:off x="2422330" y="4143538"/>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dirty="0" smtClean="0">
                  <a:solidFill>
                    <a:schemeClr val="bg1"/>
                  </a:solidFill>
                </a:rPr>
                <a:t>1.2.5</a:t>
              </a:r>
            </a:p>
            <a:p>
              <a:pPr lvl="0" algn="ctr" defTabSz="311150">
                <a:lnSpc>
                  <a:spcPct val="90000"/>
                </a:lnSpc>
                <a:spcBef>
                  <a:spcPct val="0"/>
                </a:spcBef>
                <a:spcAft>
                  <a:spcPct val="35000"/>
                </a:spcAft>
              </a:pPr>
              <a:r>
                <a:rPr lang="en-US" sz="700" dirty="0" smtClean="0">
                  <a:solidFill>
                    <a:schemeClr val="bg1"/>
                  </a:solidFill>
                </a:rPr>
                <a:t>Prioritize Threat</a:t>
              </a:r>
              <a:endParaRPr lang="en-US" sz="700" kern="1200" dirty="0">
                <a:solidFill>
                  <a:schemeClr val="bg1"/>
                </a:solidFill>
              </a:endParaRPr>
            </a:p>
          </p:txBody>
        </p:sp>
      </p:grpSp>
      <p:sp>
        <p:nvSpPr>
          <p:cNvPr id="176" name="Rectangle 175"/>
          <p:cNvSpPr/>
          <p:nvPr/>
        </p:nvSpPr>
        <p:spPr>
          <a:xfrm>
            <a:off x="3293166" y="2074632"/>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dirty="0" smtClean="0">
                <a:solidFill>
                  <a:schemeClr val="bg1"/>
                </a:solidFill>
              </a:rPr>
              <a:t>1.2</a:t>
            </a:r>
          </a:p>
          <a:p>
            <a:pPr lvl="0" algn="ctr" defTabSz="311150">
              <a:lnSpc>
                <a:spcPct val="90000"/>
              </a:lnSpc>
              <a:spcBef>
                <a:spcPct val="0"/>
              </a:spcBef>
              <a:spcAft>
                <a:spcPct val="35000"/>
              </a:spcAft>
            </a:pPr>
            <a:r>
              <a:rPr lang="en-US" sz="700" dirty="0" smtClean="0">
                <a:solidFill>
                  <a:schemeClr val="bg1"/>
                </a:solidFill>
              </a:rPr>
              <a:t>Assess all potential threats</a:t>
            </a:r>
            <a:endParaRPr lang="en-US" sz="700" kern="1200" dirty="0">
              <a:solidFill>
                <a:schemeClr val="bg1"/>
              </a:solidFill>
            </a:endParaRPr>
          </a:p>
        </p:txBody>
      </p:sp>
      <p:grpSp>
        <p:nvGrpSpPr>
          <p:cNvPr id="11" name="Group 90"/>
          <p:cNvGrpSpPr/>
          <p:nvPr/>
        </p:nvGrpSpPr>
        <p:grpSpPr>
          <a:xfrm>
            <a:off x="3293167" y="4618384"/>
            <a:ext cx="974033" cy="487016"/>
            <a:chOff x="4524440" y="2074769"/>
            <a:chExt cx="974033" cy="487016"/>
          </a:xfrm>
        </p:grpSpPr>
        <p:sp>
          <p:nvSpPr>
            <p:cNvPr id="178" name="Rectangle 177"/>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79" name="Rectangle 178"/>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1.2.4</a:t>
              </a:r>
            </a:p>
            <a:p>
              <a:pPr lvl="0" algn="ctr" defTabSz="311150">
                <a:lnSpc>
                  <a:spcPct val="90000"/>
                </a:lnSpc>
                <a:spcBef>
                  <a:spcPct val="0"/>
                </a:spcBef>
                <a:spcAft>
                  <a:spcPct val="35000"/>
                </a:spcAft>
              </a:pPr>
              <a:r>
                <a:rPr lang="en-US" sz="700" kern="1200" dirty="0" smtClean="0">
                  <a:solidFill>
                    <a:schemeClr val="bg1"/>
                  </a:solidFill>
                </a:rPr>
                <a:t>Determine Capability</a:t>
              </a:r>
              <a:endParaRPr lang="en-US" sz="700" kern="1200" dirty="0">
                <a:solidFill>
                  <a:schemeClr val="bg1"/>
                </a:solidFill>
              </a:endParaRPr>
            </a:p>
          </p:txBody>
        </p:sp>
      </p:grpSp>
      <p:cxnSp>
        <p:nvCxnSpPr>
          <p:cNvPr id="180" name="Elbow Connector 179"/>
          <p:cNvCxnSpPr>
            <a:stCxn id="176" idx="1"/>
          </p:cNvCxnSpPr>
          <p:nvPr/>
        </p:nvCxnSpPr>
        <p:spPr>
          <a:xfrm rot="10800000" flipH="1" flipV="1">
            <a:off x="3293165" y="2318140"/>
            <a:ext cx="1" cy="913736"/>
          </a:xfrm>
          <a:prstGeom prst="bentConnector3">
            <a:avLst>
              <a:gd name="adj1" fmla="val -22860000000"/>
            </a:avLst>
          </a:prstGeom>
          <a:ln>
            <a:tailEnd type="arrow"/>
          </a:ln>
        </p:spPr>
        <p:style>
          <a:lnRef idx="2">
            <a:schemeClr val="dk1"/>
          </a:lnRef>
          <a:fillRef idx="1">
            <a:schemeClr val="lt1"/>
          </a:fillRef>
          <a:effectRef idx="0">
            <a:schemeClr val="dk1"/>
          </a:effectRef>
          <a:fontRef idx="minor">
            <a:schemeClr val="dk1"/>
          </a:fontRef>
        </p:style>
      </p:cxnSp>
      <p:cxnSp>
        <p:nvCxnSpPr>
          <p:cNvPr id="181" name="Elbow Connector 180"/>
          <p:cNvCxnSpPr>
            <a:stCxn id="176" idx="1"/>
          </p:cNvCxnSpPr>
          <p:nvPr/>
        </p:nvCxnSpPr>
        <p:spPr>
          <a:xfrm rot="10800000" flipH="1" flipV="1">
            <a:off x="3293165" y="2318140"/>
            <a:ext cx="1" cy="3077152"/>
          </a:xfrm>
          <a:prstGeom prst="bentConnector3">
            <a:avLst>
              <a:gd name="adj1" fmla="val -22860000000"/>
            </a:avLst>
          </a:prstGeom>
          <a:ln>
            <a:tailEnd type="arrow"/>
          </a:ln>
        </p:spPr>
        <p:style>
          <a:lnRef idx="2">
            <a:schemeClr val="dk1"/>
          </a:lnRef>
          <a:fillRef idx="1">
            <a:schemeClr val="lt1"/>
          </a:fillRef>
          <a:effectRef idx="0">
            <a:schemeClr val="dk1"/>
          </a:effectRef>
          <a:fontRef idx="minor">
            <a:schemeClr val="dk1"/>
          </a:fontRef>
        </p:style>
      </p:cxnSp>
      <p:cxnSp>
        <p:nvCxnSpPr>
          <p:cNvPr id="187" name="Elbow Connector 186"/>
          <p:cNvCxnSpPr>
            <a:stCxn id="176" idx="1"/>
          </p:cNvCxnSpPr>
          <p:nvPr/>
        </p:nvCxnSpPr>
        <p:spPr>
          <a:xfrm rot="10800000" flipH="1" flipV="1">
            <a:off x="3293165" y="2318140"/>
            <a:ext cx="1" cy="2543752"/>
          </a:xfrm>
          <a:prstGeom prst="bentConnector3">
            <a:avLst>
              <a:gd name="adj1" fmla="val -22860000000"/>
            </a:avLst>
          </a:prstGeom>
          <a:ln>
            <a:tailEnd type="arrow"/>
          </a:ln>
        </p:spPr>
        <p:style>
          <a:lnRef idx="2">
            <a:schemeClr val="dk1"/>
          </a:lnRef>
          <a:fillRef idx="1">
            <a:schemeClr val="lt1"/>
          </a:fillRef>
          <a:effectRef idx="0">
            <a:schemeClr val="dk1"/>
          </a:effectRef>
          <a:fontRef idx="minor">
            <a:schemeClr val="dk1"/>
          </a:fontRef>
        </p:style>
      </p:cxnSp>
      <p:cxnSp>
        <p:nvCxnSpPr>
          <p:cNvPr id="188" name="Elbow Connector 187"/>
          <p:cNvCxnSpPr>
            <a:stCxn id="176" idx="1"/>
          </p:cNvCxnSpPr>
          <p:nvPr/>
        </p:nvCxnSpPr>
        <p:spPr>
          <a:xfrm rot="10800000" flipH="1" flipV="1">
            <a:off x="3293165" y="2318140"/>
            <a:ext cx="1" cy="2010352"/>
          </a:xfrm>
          <a:prstGeom prst="bentConnector3">
            <a:avLst>
              <a:gd name="adj1" fmla="val -22860000000"/>
            </a:avLst>
          </a:prstGeom>
          <a:ln>
            <a:tailEnd type="arrow"/>
          </a:ln>
        </p:spPr>
        <p:style>
          <a:lnRef idx="2">
            <a:schemeClr val="dk1"/>
          </a:lnRef>
          <a:fillRef idx="1">
            <a:schemeClr val="lt1"/>
          </a:fillRef>
          <a:effectRef idx="0">
            <a:schemeClr val="dk1"/>
          </a:effectRef>
          <a:fontRef idx="minor">
            <a:schemeClr val="dk1"/>
          </a:fontRef>
        </p:style>
      </p:cxnSp>
      <p:cxnSp>
        <p:nvCxnSpPr>
          <p:cNvPr id="189" name="Elbow Connector 188"/>
          <p:cNvCxnSpPr>
            <a:stCxn id="176" idx="1"/>
          </p:cNvCxnSpPr>
          <p:nvPr/>
        </p:nvCxnSpPr>
        <p:spPr>
          <a:xfrm rot="10800000" flipH="1" flipV="1">
            <a:off x="3293165" y="2318140"/>
            <a:ext cx="1" cy="1447136"/>
          </a:xfrm>
          <a:prstGeom prst="bentConnector3">
            <a:avLst>
              <a:gd name="adj1" fmla="val -22860000000"/>
            </a:avLst>
          </a:prstGeom>
          <a:ln>
            <a:tailEnd type="arrow"/>
          </a:ln>
        </p:spPr>
        <p:style>
          <a:lnRef idx="2">
            <a:schemeClr val="dk1"/>
          </a:lnRef>
          <a:fillRef idx="1">
            <a:schemeClr val="lt1"/>
          </a:fillRef>
          <a:effectRef idx="0">
            <a:schemeClr val="dk1"/>
          </a:effectRef>
          <a:fontRef idx="minor">
            <a:schemeClr val="dk1"/>
          </a:fontRef>
        </p:style>
      </p:cxnSp>
      <p:grpSp>
        <p:nvGrpSpPr>
          <p:cNvPr id="12" name="Group 20"/>
          <p:cNvGrpSpPr/>
          <p:nvPr/>
        </p:nvGrpSpPr>
        <p:grpSpPr>
          <a:xfrm>
            <a:off x="1695885" y="2987704"/>
            <a:ext cx="974033" cy="487016"/>
            <a:chOff x="1577989" y="691641"/>
            <a:chExt cx="974033" cy="487016"/>
          </a:xfrm>
        </p:grpSpPr>
        <p:sp>
          <p:nvSpPr>
            <p:cNvPr id="191" name="Rectangle 190"/>
            <p:cNvSpPr/>
            <p:nvPr/>
          </p:nvSpPr>
          <p:spPr>
            <a:xfrm>
              <a:off x="1577989" y="691641"/>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92" name="Rectangle 191"/>
            <p:cNvSpPr/>
            <p:nvPr/>
          </p:nvSpPr>
          <p:spPr>
            <a:xfrm>
              <a:off x="1577989" y="691641"/>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1.1.1</a:t>
              </a:r>
            </a:p>
            <a:p>
              <a:pPr lvl="0" algn="ctr" defTabSz="311150">
                <a:lnSpc>
                  <a:spcPct val="90000"/>
                </a:lnSpc>
                <a:spcBef>
                  <a:spcPct val="0"/>
                </a:spcBef>
                <a:spcAft>
                  <a:spcPct val="35000"/>
                </a:spcAft>
              </a:pPr>
              <a:r>
                <a:rPr lang="en-US" sz="700" kern="1200" dirty="0" smtClean="0">
                  <a:solidFill>
                    <a:schemeClr val="bg1"/>
                  </a:solidFill>
                </a:rPr>
                <a:t>Sense Potential Threats</a:t>
              </a:r>
              <a:endParaRPr lang="en-US" sz="700" kern="1200" dirty="0">
                <a:solidFill>
                  <a:schemeClr val="bg1"/>
                </a:solidFill>
              </a:endParaRPr>
            </a:p>
          </p:txBody>
        </p:sp>
      </p:grpSp>
      <p:grpSp>
        <p:nvGrpSpPr>
          <p:cNvPr id="13" name="Group 29"/>
          <p:cNvGrpSpPr/>
          <p:nvPr/>
        </p:nvGrpSpPr>
        <p:grpSpPr>
          <a:xfrm>
            <a:off x="1695885" y="3521104"/>
            <a:ext cx="974033" cy="487016"/>
            <a:chOff x="4524440" y="2074769"/>
            <a:chExt cx="974033" cy="487016"/>
          </a:xfrm>
        </p:grpSpPr>
        <p:sp>
          <p:nvSpPr>
            <p:cNvPr id="194" name="Rectangle 193"/>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95" name="Rectangle 194"/>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1.1.2</a:t>
              </a:r>
            </a:p>
            <a:p>
              <a:pPr lvl="0" algn="ctr" defTabSz="311150">
                <a:lnSpc>
                  <a:spcPct val="90000"/>
                </a:lnSpc>
                <a:spcBef>
                  <a:spcPct val="0"/>
                </a:spcBef>
                <a:spcAft>
                  <a:spcPct val="35000"/>
                </a:spcAft>
              </a:pPr>
              <a:r>
                <a:rPr lang="en-US" sz="700" kern="1200" dirty="0" smtClean="0">
                  <a:solidFill>
                    <a:schemeClr val="bg1"/>
                  </a:solidFill>
                </a:rPr>
                <a:t>Locate Potential Threats</a:t>
              </a:r>
              <a:endParaRPr lang="en-US" sz="700" kern="1200" dirty="0">
                <a:solidFill>
                  <a:schemeClr val="bg1"/>
                </a:solidFill>
              </a:endParaRPr>
            </a:p>
          </p:txBody>
        </p:sp>
      </p:grpSp>
      <p:grpSp>
        <p:nvGrpSpPr>
          <p:cNvPr id="14" name="Group 90"/>
          <p:cNvGrpSpPr/>
          <p:nvPr/>
        </p:nvGrpSpPr>
        <p:grpSpPr>
          <a:xfrm>
            <a:off x="1695885" y="4084320"/>
            <a:ext cx="974033" cy="487016"/>
            <a:chOff x="4524440" y="2074769"/>
            <a:chExt cx="974033" cy="487016"/>
          </a:xfrm>
        </p:grpSpPr>
        <p:sp>
          <p:nvSpPr>
            <p:cNvPr id="197" name="Rectangle 196"/>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sp>
        <p:sp>
          <p:nvSpPr>
            <p:cNvPr id="198" name="Rectangle 197"/>
            <p:cNvSpPr/>
            <p:nvPr/>
          </p:nvSpPr>
          <p:spPr>
            <a:xfrm>
              <a:off x="4524440" y="2074769"/>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kern="1200" dirty="0" smtClean="0">
                  <a:solidFill>
                    <a:schemeClr val="bg1"/>
                  </a:solidFill>
                </a:rPr>
                <a:t>1.1.3</a:t>
              </a:r>
            </a:p>
            <a:p>
              <a:pPr lvl="0" algn="ctr" defTabSz="311150">
                <a:lnSpc>
                  <a:spcPct val="90000"/>
                </a:lnSpc>
                <a:spcBef>
                  <a:spcPct val="0"/>
                </a:spcBef>
                <a:spcAft>
                  <a:spcPct val="35000"/>
                </a:spcAft>
              </a:pPr>
              <a:r>
                <a:rPr lang="en-US" sz="700" kern="1200" dirty="0" smtClean="0">
                  <a:solidFill>
                    <a:schemeClr val="bg1"/>
                  </a:solidFill>
                </a:rPr>
                <a:t>Track Potential Threats</a:t>
              </a:r>
              <a:endParaRPr lang="en-US" sz="700" kern="1200" dirty="0">
                <a:solidFill>
                  <a:schemeClr val="bg1"/>
                </a:solidFill>
              </a:endParaRPr>
            </a:p>
          </p:txBody>
        </p:sp>
      </p:grpSp>
      <p:sp>
        <p:nvSpPr>
          <p:cNvPr id="202" name="Rectangle 201"/>
          <p:cNvSpPr/>
          <p:nvPr/>
        </p:nvSpPr>
        <p:spPr>
          <a:xfrm>
            <a:off x="1692966" y="2073968"/>
            <a:ext cx="974033" cy="487016"/>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en-US" sz="700" dirty="0" smtClean="0">
                <a:solidFill>
                  <a:schemeClr val="bg1"/>
                </a:solidFill>
              </a:rPr>
              <a:t>1.1</a:t>
            </a:r>
          </a:p>
          <a:p>
            <a:pPr lvl="0" algn="ctr" defTabSz="311150">
              <a:lnSpc>
                <a:spcPct val="90000"/>
              </a:lnSpc>
              <a:spcBef>
                <a:spcPct val="0"/>
              </a:spcBef>
              <a:spcAft>
                <a:spcPct val="35000"/>
              </a:spcAft>
            </a:pPr>
            <a:r>
              <a:rPr lang="en-US" sz="700" dirty="0" smtClean="0">
                <a:solidFill>
                  <a:schemeClr val="bg1"/>
                </a:solidFill>
              </a:rPr>
              <a:t>Detect all potential threats</a:t>
            </a:r>
            <a:endParaRPr lang="en-US" sz="700" kern="1200" dirty="0">
              <a:solidFill>
                <a:schemeClr val="bg1"/>
              </a:solidFill>
            </a:endParaRPr>
          </a:p>
        </p:txBody>
      </p:sp>
      <p:cxnSp>
        <p:nvCxnSpPr>
          <p:cNvPr id="206" name="Elbow Connector 205"/>
          <p:cNvCxnSpPr>
            <a:stCxn id="202" idx="1"/>
          </p:cNvCxnSpPr>
          <p:nvPr/>
        </p:nvCxnSpPr>
        <p:spPr>
          <a:xfrm rot="10800000" flipH="1" flipV="1">
            <a:off x="1692965" y="2317476"/>
            <a:ext cx="2919" cy="913736"/>
          </a:xfrm>
          <a:prstGeom prst="bentConnector3">
            <a:avLst>
              <a:gd name="adj1" fmla="val -7831449"/>
            </a:avLst>
          </a:prstGeom>
          <a:ln>
            <a:tailEnd type="arrow"/>
          </a:ln>
        </p:spPr>
        <p:style>
          <a:lnRef idx="2">
            <a:schemeClr val="dk1"/>
          </a:lnRef>
          <a:fillRef idx="1">
            <a:schemeClr val="lt1"/>
          </a:fillRef>
          <a:effectRef idx="0">
            <a:schemeClr val="dk1"/>
          </a:effectRef>
          <a:fontRef idx="minor">
            <a:schemeClr val="dk1"/>
          </a:fontRef>
        </p:style>
      </p:cxnSp>
      <p:cxnSp>
        <p:nvCxnSpPr>
          <p:cNvPr id="209" name="Elbow Connector 208"/>
          <p:cNvCxnSpPr>
            <a:stCxn id="202" idx="1"/>
          </p:cNvCxnSpPr>
          <p:nvPr/>
        </p:nvCxnSpPr>
        <p:spPr>
          <a:xfrm rot="10800000" flipH="1" flipV="1">
            <a:off x="1692965" y="2317476"/>
            <a:ext cx="2919" cy="2010352"/>
          </a:xfrm>
          <a:prstGeom prst="bentConnector3">
            <a:avLst>
              <a:gd name="adj1" fmla="val -7831449"/>
            </a:avLst>
          </a:prstGeom>
          <a:ln>
            <a:tailEnd type="arrow"/>
          </a:ln>
        </p:spPr>
        <p:style>
          <a:lnRef idx="2">
            <a:schemeClr val="dk1"/>
          </a:lnRef>
          <a:fillRef idx="1">
            <a:schemeClr val="lt1"/>
          </a:fillRef>
          <a:effectRef idx="0">
            <a:schemeClr val="dk1"/>
          </a:effectRef>
          <a:fontRef idx="minor">
            <a:schemeClr val="dk1"/>
          </a:fontRef>
        </p:style>
      </p:cxnSp>
      <p:cxnSp>
        <p:nvCxnSpPr>
          <p:cNvPr id="210" name="Elbow Connector 209"/>
          <p:cNvCxnSpPr>
            <a:stCxn id="202" idx="1"/>
          </p:cNvCxnSpPr>
          <p:nvPr/>
        </p:nvCxnSpPr>
        <p:spPr>
          <a:xfrm rot="10800000" flipH="1" flipV="1">
            <a:off x="1692965" y="2317476"/>
            <a:ext cx="2919" cy="1447136"/>
          </a:xfrm>
          <a:prstGeom prst="bentConnector3">
            <a:avLst>
              <a:gd name="adj1" fmla="val -7831449"/>
            </a:avLst>
          </a:prstGeom>
          <a:ln>
            <a:tailEnd type="arrow"/>
          </a:ln>
        </p:spPr>
        <p:style>
          <a:lnRef idx="2">
            <a:schemeClr val="dk1"/>
          </a:lnRef>
          <a:fillRef idx="1">
            <a:schemeClr val="lt1"/>
          </a:fillRef>
          <a:effectRef idx="0">
            <a:schemeClr val="dk1"/>
          </a:effectRef>
          <a:fontRef idx="minor">
            <a:schemeClr val="dk1"/>
          </a:fontRef>
        </p:style>
      </p:cxnSp>
      <p:cxnSp>
        <p:nvCxnSpPr>
          <p:cNvPr id="212" name="Elbow Connector 211"/>
          <p:cNvCxnSpPr>
            <a:stCxn id="84" idx="2"/>
            <a:endCxn id="176" idx="0"/>
          </p:cNvCxnSpPr>
          <p:nvPr/>
        </p:nvCxnSpPr>
        <p:spPr>
          <a:xfrm rot="5400000">
            <a:off x="3976976" y="1602191"/>
            <a:ext cx="275648" cy="669234"/>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cxnSp>
        <p:nvCxnSpPr>
          <p:cNvPr id="213" name="Elbow Connector 212"/>
          <p:cNvCxnSpPr>
            <a:stCxn id="84" idx="2"/>
            <a:endCxn id="132" idx="0"/>
          </p:cNvCxnSpPr>
          <p:nvPr/>
        </p:nvCxnSpPr>
        <p:spPr>
          <a:xfrm rot="16200000" flipH="1">
            <a:off x="4739308" y="1509093"/>
            <a:ext cx="274984" cy="854766"/>
          </a:xfrm>
          <a:prstGeom prst="bentConnector3">
            <a:avLst>
              <a:gd name="adj1" fmla="val 50000"/>
            </a:avLst>
          </a:prstGeom>
          <a:ln>
            <a:tailEnd type="arrow"/>
          </a:ln>
        </p:spPr>
        <p:style>
          <a:lnRef idx="2">
            <a:schemeClr val="dk1"/>
          </a:lnRef>
          <a:fillRef idx="1">
            <a:schemeClr val="lt1"/>
          </a:fillRef>
          <a:effectRef idx="0">
            <a:schemeClr val="dk1"/>
          </a:effectRef>
          <a:fontRef idx="minor">
            <a:schemeClr val="dk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sz="3600" dirty="0" smtClean="0"/>
              <a:t>Concept Designs</a:t>
            </a:r>
            <a:endParaRPr lang="en-US" sz="3600" dirty="0"/>
          </a:p>
        </p:txBody>
      </p:sp>
      <p:sp>
        <p:nvSpPr>
          <p:cNvPr id="3" name="Slide Number Placeholder 2"/>
          <p:cNvSpPr>
            <a:spLocks noGrp="1"/>
          </p:cNvSpPr>
          <p:nvPr>
            <p:ph type="sldNum" sz="quarter" idx="10"/>
          </p:nvPr>
        </p:nvSpPr>
        <p:spPr/>
        <p:txBody>
          <a:bodyPr/>
          <a:lstStyle/>
          <a:p>
            <a:fld id="{BDCD4B00-B861-4C0E-9583-577EAF0C1021}" type="slidenum">
              <a:rPr lang="en-US" smtClean="0"/>
              <a:pPr/>
              <a:t>17</a:t>
            </a:fld>
            <a:endParaRPr lang="en-US"/>
          </a:p>
        </p:txBody>
      </p:sp>
      <p:sp>
        <p:nvSpPr>
          <p:cNvPr id="4" name="Title 1"/>
          <p:cNvSpPr txBox="1">
            <a:spLocks/>
          </p:cNvSpPr>
          <p:nvPr/>
        </p:nvSpPr>
        <p:spPr bwMode="auto">
          <a:xfrm>
            <a:off x="0" y="914400"/>
            <a:ext cx="8991600" cy="5638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marL="107950" marR="0" lvl="0" indent="242888" algn="l" defTabSz="914400" rtl="0" eaLnBrk="1" fontAlgn="base" latinLnBrk="0" hangingPunct="1">
              <a:lnSpc>
                <a:spcPct val="100000"/>
              </a:lnSpc>
              <a:spcBef>
                <a:spcPct val="0"/>
              </a:spcBef>
              <a:spcAft>
                <a:spcPct val="0"/>
              </a:spcAft>
              <a:buClrTx/>
              <a:buSzTx/>
              <a:buFont typeface="Arial" pitchFamily="34" charset="0"/>
              <a:buChar char="•"/>
              <a:tabLst/>
              <a:defRPr/>
            </a:pPr>
            <a:r>
              <a:rPr kumimoji="0" lang="en-US" sz="1400" b="0" i="0" u="none" strike="noStrike" kern="0" cap="none" spc="0" normalizeH="0" baseline="0" noProof="0" dirty="0" smtClean="0">
                <a:ln>
                  <a:noFill/>
                </a:ln>
                <a:solidFill>
                  <a:srgbClr val="AAD2AD"/>
                </a:solidFill>
                <a:effectLst>
                  <a:outerShdw blurRad="38100" dist="38100" dir="2700000" algn="tl">
                    <a:srgbClr val="000000"/>
                  </a:outerShdw>
                </a:effectLst>
                <a:uLnTx/>
                <a:uFillTx/>
                <a:latin typeface="+mj-lt"/>
                <a:ea typeface="+mj-ea"/>
                <a:cs typeface="+mj-cs"/>
                <a:sym typeface="Lucida Grande" charset="0"/>
              </a:rPr>
              <a:t>Utilized a morphology</a:t>
            </a:r>
            <a:r>
              <a:rPr kumimoji="0" lang="en-US" sz="1400" b="0" i="0" u="none" strike="noStrike" kern="0" cap="none" spc="0" normalizeH="0" noProof="0" dirty="0" smtClean="0">
                <a:ln>
                  <a:noFill/>
                </a:ln>
                <a:solidFill>
                  <a:srgbClr val="AAD2AD"/>
                </a:solidFill>
                <a:effectLst>
                  <a:outerShdw blurRad="38100" dist="38100" dir="2700000" algn="tl">
                    <a:srgbClr val="000000"/>
                  </a:outerShdw>
                </a:effectLst>
                <a:uLnTx/>
                <a:uFillTx/>
                <a:latin typeface="+mj-lt"/>
                <a:ea typeface="+mj-ea"/>
                <a:cs typeface="+mj-cs"/>
                <a:sym typeface="Lucida Grande" charset="0"/>
              </a:rPr>
              <a:t> matrix (See back up slides) for each of the major sub system areas as defined by the functional architecture</a:t>
            </a:r>
          </a:p>
          <a:p>
            <a:pPr marL="107950" marR="0" lvl="0" indent="242888" algn="l" defTabSz="914400" rtl="0" eaLnBrk="1" fontAlgn="base" latinLnBrk="0" hangingPunct="1">
              <a:lnSpc>
                <a:spcPct val="100000"/>
              </a:lnSpc>
              <a:spcBef>
                <a:spcPct val="0"/>
              </a:spcBef>
              <a:spcAft>
                <a:spcPct val="0"/>
              </a:spcAft>
              <a:buClrTx/>
              <a:buSzTx/>
              <a:buFont typeface="Arial" pitchFamily="34" charset="0"/>
              <a:buChar char="•"/>
              <a:tabLst/>
              <a:defRPr/>
            </a:pPr>
            <a:r>
              <a:rPr lang="en-US" sz="1400" kern="0" noProof="0" dirty="0" smtClean="0">
                <a:solidFill>
                  <a:srgbClr val="AAD2AD"/>
                </a:solidFill>
                <a:effectLst>
                  <a:outerShdw blurRad="38100" dist="38100" dir="2700000" algn="tl">
                    <a:srgbClr val="000000"/>
                  </a:outerShdw>
                </a:effectLst>
                <a:latin typeface="+mj-lt"/>
                <a:ea typeface="+mj-ea"/>
                <a:cs typeface="+mj-cs"/>
                <a:sym typeface="Lucida Grande" charset="0"/>
              </a:rPr>
              <a:t>An initial set of feasibility criteria was developed to rule out obviously infeasible technologies.  The criteria </a:t>
            </a:r>
          </a:p>
          <a:p>
            <a:pPr marL="107950" marR="0" lvl="0" indent="242888" algn="l" defTabSz="914400" rtl="0" eaLnBrk="1" fontAlgn="base" latinLnBrk="0" hangingPunct="1">
              <a:lnSpc>
                <a:spcPct val="100000"/>
              </a:lnSpc>
              <a:spcBef>
                <a:spcPct val="0"/>
              </a:spcBef>
              <a:spcAft>
                <a:spcPct val="0"/>
              </a:spcAft>
              <a:buClrTx/>
              <a:buSzTx/>
              <a:tabLst/>
              <a:defRPr/>
            </a:pPr>
            <a:r>
              <a:rPr lang="en-US" sz="1400" kern="0" noProof="0" dirty="0" smtClean="0">
                <a:solidFill>
                  <a:srgbClr val="AAD2AD"/>
                </a:solidFill>
                <a:effectLst>
                  <a:outerShdw blurRad="38100" dist="38100" dir="2700000" algn="tl">
                    <a:srgbClr val="000000"/>
                  </a:outerShdw>
                </a:effectLst>
                <a:latin typeface="+mj-lt"/>
                <a:ea typeface="+mj-ea"/>
                <a:cs typeface="+mj-cs"/>
                <a:sym typeface="Lucida Grande" charset="0"/>
              </a:rPr>
              <a:t>included:</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Deployed within 18 months</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All weather</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All Terrain</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Deployable by 10 men</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Graceful Degradation</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Reliability </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Within Scope</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Protect Allies and Troops</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Deployable with 48 hours</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Current Training Strategies</a:t>
            </a:r>
          </a:p>
          <a:p>
            <a:pPr marL="576263" lvl="2" indent="112713" algn="l" fontAlgn="ctr">
              <a:buFont typeface="Arial" pitchFamily="34" charset="0"/>
              <a:buChar char="•"/>
            </a:pPr>
            <a:r>
              <a:rPr lang="en-US" sz="1200" dirty="0" smtClean="0">
                <a:solidFill>
                  <a:srgbClr val="AAD2AD"/>
                </a:solidFill>
                <a:effectLst>
                  <a:outerShdw blurRad="38100" dist="38100" dir="2700000" algn="tl">
                    <a:srgbClr val="000000">
                      <a:alpha val="43137"/>
                    </a:srgbClr>
                  </a:outerShdw>
                </a:effectLst>
              </a:rPr>
              <a:t>Integration</a:t>
            </a:r>
          </a:p>
          <a:p>
            <a:pPr marL="107950" lvl="0" indent="242888" algn="l">
              <a:buFont typeface="Arial" pitchFamily="34" charset="0"/>
              <a:buChar char="•"/>
              <a:defRPr/>
            </a:pPr>
            <a:r>
              <a:rPr lang="en-US" sz="1400" kern="0" dirty="0" smtClean="0">
                <a:solidFill>
                  <a:srgbClr val="AAD2AD"/>
                </a:solidFill>
                <a:effectLst>
                  <a:outerShdw blurRad="38100" dist="38100" dir="2700000" algn="tl">
                    <a:srgbClr val="000000"/>
                  </a:outerShdw>
                </a:effectLst>
                <a:sym typeface="Lucida Grande" charset="0"/>
              </a:rPr>
              <a:t>Narrowed down the 808856036400 possible combinations to the top 4 instantiated concepts.  After the initial </a:t>
            </a:r>
          </a:p>
          <a:p>
            <a:pPr marL="107950" lvl="0" indent="242888" algn="l">
              <a:defRPr/>
            </a:pPr>
            <a:r>
              <a:rPr lang="en-US" sz="1400" kern="0" dirty="0" smtClean="0">
                <a:solidFill>
                  <a:srgbClr val="AAD2AD"/>
                </a:solidFill>
                <a:effectLst>
                  <a:outerShdw blurRad="38100" dist="38100" dir="2700000" algn="tl">
                    <a:srgbClr val="000000"/>
                  </a:outerShdw>
                </a:effectLst>
                <a:sym typeface="Lucida Grande" charset="0"/>
              </a:rPr>
              <a:t>assessment of infeasible technologies and then utilizing subject matter experts to help narrow down to the </a:t>
            </a:r>
          </a:p>
          <a:p>
            <a:pPr marL="107950" lvl="0" indent="242888" algn="l">
              <a:defRPr/>
            </a:pPr>
            <a:r>
              <a:rPr lang="en-US" sz="1400" kern="0" dirty="0" smtClean="0">
                <a:solidFill>
                  <a:srgbClr val="AAD2AD"/>
                </a:solidFill>
                <a:effectLst>
                  <a:outerShdw blurRad="38100" dist="38100" dir="2700000" algn="tl">
                    <a:srgbClr val="000000"/>
                  </a:outerShdw>
                </a:effectLst>
                <a:sym typeface="Lucida Grande" charset="0"/>
              </a:rPr>
              <a:t>best optimization of technologies based on the top level functions and requirements.</a:t>
            </a:r>
          </a:p>
          <a:p>
            <a:pPr marL="446088" marR="0" lvl="0" indent="0" algn="l" defTabSz="914400" rtl="0" eaLnBrk="1" fontAlgn="base" latinLnBrk="0" hangingPunct="1">
              <a:lnSpc>
                <a:spcPct val="100000"/>
              </a:lnSpc>
              <a:spcBef>
                <a:spcPct val="0"/>
              </a:spcBef>
              <a:spcAft>
                <a:spcPct val="0"/>
              </a:spcAft>
              <a:buClrTx/>
              <a:buSzTx/>
              <a:buFont typeface="Arial" pitchFamily="34" charset="0"/>
              <a:buChar char="•"/>
              <a:tabLst/>
              <a:defRPr/>
            </a:pPr>
            <a:endParaRPr kumimoji="0" lang="en-US" sz="1800" i="0" u="none" strike="noStrike" kern="0" cap="none" spc="0" normalizeH="0" baseline="0" noProof="0" dirty="0">
              <a:ln>
                <a:noFill/>
              </a:ln>
              <a:solidFill>
                <a:srgbClr val="AAD2AD"/>
              </a:solidFill>
              <a:effectLst>
                <a:outerShdw blurRad="38100" dist="38100" dir="2700000" algn="tl">
                  <a:srgbClr val="000000">
                    <a:alpha val="43137"/>
                  </a:srgbClr>
                </a:outerShdw>
              </a:effectLst>
              <a:uLnTx/>
              <a:uFillTx/>
              <a:latin typeface="+mj-lt"/>
              <a:ea typeface="+mj-ea"/>
              <a:cs typeface="+mj-cs"/>
              <a:sym typeface="Lucida Grande"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5506"/>
          </a:xfrm>
        </p:spPr>
        <p:txBody>
          <a:bodyPr/>
          <a:lstStyle/>
          <a:p>
            <a:pPr algn="ctr"/>
            <a:r>
              <a:rPr lang="en-US" dirty="0" smtClean="0"/>
              <a:t>Top Instantiated Concepts</a:t>
            </a:r>
            <a:endParaRPr lang="en-US" dirty="0"/>
          </a:p>
        </p:txBody>
      </p:sp>
      <p:graphicFrame>
        <p:nvGraphicFramePr>
          <p:cNvPr id="4" name="Content Placeholder 3"/>
          <p:cNvGraphicFramePr>
            <a:graphicFrameLocks noGrp="1"/>
          </p:cNvGraphicFramePr>
          <p:nvPr>
            <p:ph idx="1"/>
          </p:nvPr>
        </p:nvGraphicFramePr>
        <p:xfrm>
          <a:off x="76200" y="1143000"/>
          <a:ext cx="8991600" cy="4755332"/>
        </p:xfrm>
        <a:graphic>
          <a:graphicData uri="http://schemas.openxmlformats.org/drawingml/2006/table">
            <a:tbl>
              <a:tblPr/>
              <a:tblGrid>
                <a:gridCol w="762000"/>
                <a:gridCol w="1905000"/>
                <a:gridCol w="2286000"/>
                <a:gridCol w="2057400"/>
                <a:gridCol w="1981200"/>
              </a:tblGrid>
              <a:tr h="225703">
                <a:tc>
                  <a:txBody>
                    <a:bodyPr/>
                    <a:lstStyle/>
                    <a:p>
                      <a:pPr algn="ctr" fontAlgn="b"/>
                      <a:r>
                        <a:rPr lang="en-US" sz="1400" b="1" i="0" u="none" strike="noStrike" dirty="0" smtClean="0">
                          <a:solidFill>
                            <a:srgbClr val="000000"/>
                          </a:solidFill>
                          <a:latin typeface="Calibri"/>
                        </a:rPr>
                        <a:t>Concept</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Detection</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Assessment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Communication</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400" b="1" i="0" u="none" strike="noStrike" dirty="0" smtClean="0">
                          <a:solidFill>
                            <a:srgbClr val="000000"/>
                          </a:solidFill>
                          <a:latin typeface="Calibri"/>
                        </a:rPr>
                        <a:t>Defense</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1022759">
                <a:tc>
                  <a:txBody>
                    <a:bodyPr/>
                    <a:lstStyle/>
                    <a:p>
                      <a:pPr algn="ctr" fontAlgn="ctr"/>
                      <a:r>
                        <a:rPr lang="en-US" sz="1400" b="1" i="0" u="none" strike="noStrike" dirty="0" smtClean="0">
                          <a:solidFill>
                            <a:srgbClr val="000000"/>
                          </a:solidFill>
                          <a:latin typeface="Calibri"/>
                        </a:rPr>
                        <a:t>1</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mn-lt"/>
                        </a:rPr>
                        <a:t> Passive Infrared </a:t>
                      </a:r>
                    </a:p>
                    <a:p>
                      <a:pPr marL="109538" marR="0" indent="122238" algn="l" defTabSz="914400" rtl="0" eaLnBrk="1" fontAlgn="ctr" latinLnBrk="0" hangingPunct="1">
                        <a:lnSpc>
                          <a:spcPct val="100000"/>
                        </a:lnSpc>
                        <a:spcBef>
                          <a:spcPts val="0"/>
                        </a:spcBef>
                        <a:spcAft>
                          <a:spcPts val="0"/>
                        </a:spcAft>
                        <a:buClrTx/>
                        <a:buSzTx/>
                        <a:buFont typeface="Arial" pitchFamily="34" charset="0"/>
                        <a:buNone/>
                        <a:tabLst/>
                        <a:defRPr/>
                      </a:pPr>
                      <a:r>
                        <a:rPr lang="en-US" sz="1400" b="0" i="0" u="none" strike="noStrike" dirty="0" smtClean="0">
                          <a:solidFill>
                            <a:srgbClr val="000000"/>
                          </a:solidFill>
                          <a:latin typeface="+mn-lt"/>
                        </a:rPr>
                        <a:t>Detector</a:t>
                      </a:r>
                      <a:endParaRPr lang="en-US" sz="1400" b="0" i="0" u="none" strike="noStrike" dirty="0" smtClean="0">
                        <a:solidFill>
                          <a:srgbClr val="000000"/>
                        </a:solidFill>
                        <a:latin typeface="Calibri"/>
                      </a:endParaRPr>
                    </a:p>
                    <a:p>
                      <a:pPr marL="109538" indent="122238" algn="l" fontAlgn="ctr">
                        <a:buFont typeface="Arial" pitchFamily="34" charset="0"/>
                        <a:buChar char="•"/>
                      </a:pPr>
                      <a:r>
                        <a:rPr lang="en-US" sz="1400" b="0" i="0" u="none" strike="noStrike" dirty="0" smtClean="0">
                          <a:solidFill>
                            <a:srgbClr val="000000"/>
                          </a:solidFill>
                          <a:latin typeface="Calibri"/>
                        </a:rPr>
                        <a:t>Radar</a:t>
                      </a:r>
                    </a:p>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UMS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Blue Force Tracker</a:t>
                      </a:r>
                    </a:p>
                    <a:p>
                      <a:pPr marL="109538" indent="122238" algn="l" fontAlgn="ctr">
                        <a:buFont typeface="Arial" pitchFamily="34" charset="0"/>
                        <a:buChar char="•"/>
                      </a:pPr>
                      <a:r>
                        <a:rPr lang="en-US" sz="1400" b="0" i="0" u="none" strike="noStrike" dirty="0" smtClean="0">
                          <a:solidFill>
                            <a:srgbClr val="000000"/>
                          </a:solidFill>
                          <a:latin typeface="Calibri"/>
                        </a:rPr>
                        <a:t>Biometric Scanner</a:t>
                      </a:r>
                    </a:p>
                    <a:p>
                      <a:pPr marL="109538" indent="122238" algn="l" fontAlgn="ctr">
                        <a:buFont typeface="Arial" pitchFamily="34" charset="0"/>
                        <a:buChar char="•"/>
                      </a:pPr>
                      <a:r>
                        <a:rPr lang="en-US" sz="1400" b="0" i="0" u="none" strike="noStrike" dirty="0" smtClean="0">
                          <a:solidFill>
                            <a:srgbClr val="000000"/>
                          </a:solidFill>
                          <a:latin typeface="Calibri"/>
                        </a:rPr>
                        <a:t>Computer</a:t>
                      </a:r>
                    </a:p>
                    <a:p>
                      <a:pPr marL="109538" indent="122238" algn="l" fontAlgn="ctr">
                        <a:buFont typeface="Arial" pitchFamily="34" charset="0"/>
                        <a:buChar char="•"/>
                      </a:pPr>
                      <a:r>
                        <a:rPr lang="en-US" sz="1400" b="0" i="0" u="none" strike="noStrike" dirty="0" smtClean="0">
                          <a:solidFill>
                            <a:srgbClr val="000000"/>
                          </a:solidFill>
                          <a:latin typeface="Calibri"/>
                        </a:rPr>
                        <a:t>RF Detection</a:t>
                      </a:r>
                    </a:p>
                    <a:p>
                      <a:pPr marL="109538" indent="122238" algn="l" fontAlgn="ctr">
                        <a:buFont typeface="Arial" pitchFamily="34" charset="0"/>
                        <a:buChar char="•"/>
                      </a:pPr>
                      <a:r>
                        <a:rPr lang="en-US" sz="1400" b="0" i="0" u="none" strike="noStrike" dirty="0" smtClean="0">
                          <a:solidFill>
                            <a:srgbClr val="000000"/>
                          </a:solidFill>
                          <a:latin typeface="Calibri"/>
                        </a:rPr>
                        <a:t>Threat</a:t>
                      </a:r>
                      <a:r>
                        <a:rPr lang="en-US" sz="1400" b="0" i="0" u="none" strike="noStrike" baseline="0" dirty="0" smtClean="0">
                          <a:solidFill>
                            <a:srgbClr val="000000"/>
                          </a:solidFill>
                          <a:latin typeface="Calibri"/>
                        </a:rPr>
                        <a:t> Prioritization Matrix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Computer </a:t>
                      </a:r>
                    </a:p>
                    <a:p>
                      <a:pPr marL="109538" indent="122238" algn="l" fontAlgn="ctr">
                        <a:buFont typeface="Arial" pitchFamily="34" charset="0"/>
                        <a:buChar char="•"/>
                      </a:pPr>
                      <a:r>
                        <a:rPr lang="en-US" sz="1400" b="0" i="0" u="none" strike="noStrike" dirty="0" smtClean="0">
                          <a:solidFill>
                            <a:srgbClr val="000000"/>
                          </a:solidFill>
                          <a:latin typeface="Calibri"/>
                        </a:rPr>
                        <a:t>Siren</a:t>
                      </a:r>
                    </a:p>
                    <a:p>
                      <a:pPr marL="109538" indent="122238" algn="l" fontAlgn="ctr">
                        <a:buFont typeface="Arial" pitchFamily="34" charset="0"/>
                        <a:buChar char="•"/>
                      </a:pPr>
                      <a:r>
                        <a:rPr lang="en-US" sz="1400" b="0" i="0" u="none" strike="noStrike" dirty="0" err="1" smtClean="0">
                          <a:solidFill>
                            <a:srgbClr val="000000"/>
                          </a:solidFill>
                          <a:latin typeface="Calibri"/>
                        </a:rPr>
                        <a:t>Intrabase</a:t>
                      </a:r>
                      <a:r>
                        <a:rPr lang="en-US" sz="1400" b="0" i="0" u="none" strike="noStrike" dirty="0" smtClean="0">
                          <a:solidFill>
                            <a:srgbClr val="000000"/>
                          </a:solidFill>
                          <a:latin typeface="Calibri"/>
                        </a:rPr>
                        <a:t> Network</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Weapon</a:t>
                      </a:r>
                    </a:p>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Armed UGV</a:t>
                      </a:r>
                    </a:p>
                    <a:p>
                      <a:pPr marL="109538" indent="122238" algn="l" fontAlgn="ctr">
                        <a:buFont typeface="Arial" pitchFamily="34" charset="0"/>
                        <a:buChar char="•"/>
                      </a:pPr>
                      <a:r>
                        <a:rPr lang="en-US" sz="1400" b="0" i="0" u="none" strike="noStrike" dirty="0" smtClean="0">
                          <a:solidFill>
                            <a:srgbClr val="000000"/>
                          </a:solidFill>
                          <a:latin typeface="Calibri"/>
                        </a:rPr>
                        <a:t>Deployable</a:t>
                      </a:r>
                      <a:r>
                        <a:rPr lang="en-US" sz="1400" b="0" i="0" u="none" strike="noStrike" baseline="0" dirty="0" smtClean="0">
                          <a:solidFill>
                            <a:srgbClr val="000000"/>
                          </a:solidFill>
                          <a:latin typeface="Calibri"/>
                        </a:rPr>
                        <a:t> Tire Spikes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22759">
                <a:tc>
                  <a:txBody>
                    <a:bodyPr/>
                    <a:lstStyle/>
                    <a:p>
                      <a:pPr algn="ctr" fontAlgn="ctr"/>
                      <a:r>
                        <a:rPr lang="en-US" sz="1400" b="1" i="0" u="none" strike="noStrike" dirty="0" smtClean="0">
                          <a:solidFill>
                            <a:srgbClr val="000000"/>
                          </a:solidFill>
                          <a:latin typeface="Calibri"/>
                        </a:rPr>
                        <a:t>2</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Radar</a:t>
                      </a:r>
                    </a:p>
                    <a:p>
                      <a:pPr marL="109538" indent="122238" algn="l" fontAlgn="ctr">
                        <a:buFont typeface="Arial" pitchFamily="34" charset="0"/>
                        <a:buChar char="•"/>
                      </a:pPr>
                      <a:r>
                        <a:rPr lang="en-US" sz="1400" b="0" i="0" u="none" strike="noStrike" dirty="0" smtClean="0">
                          <a:solidFill>
                            <a:srgbClr val="000000"/>
                          </a:solidFill>
                          <a:latin typeface="Calibri"/>
                        </a:rPr>
                        <a:t>Infrared Camera</a:t>
                      </a:r>
                    </a:p>
                    <a:p>
                      <a:pPr marL="109538" indent="122238" algn="l" fontAlgn="ctr">
                        <a:buFont typeface="Arial" pitchFamily="34" charset="0"/>
                        <a:buChar char="•"/>
                      </a:pPr>
                      <a:r>
                        <a:rPr lang="en-US" sz="1400" b="0" i="0" u="none" strike="noStrike" dirty="0" smtClean="0">
                          <a:solidFill>
                            <a:srgbClr val="000000"/>
                          </a:solidFill>
                          <a:latin typeface="Calibri"/>
                        </a:rPr>
                        <a:t>Camcorder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Blue Force Tracker</a:t>
                      </a:r>
                    </a:p>
                    <a:p>
                      <a:pPr marL="109538" indent="122238" algn="l" fontAlgn="ctr">
                        <a:buFont typeface="Arial" pitchFamily="34" charset="0"/>
                        <a:buChar char="•"/>
                      </a:pPr>
                      <a:r>
                        <a:rPr lang="en-US" sz="1400" b="0" i="0" u="none" strike="noStrike" dirty="0" smtClean="0">
                          <a:solidFill>
                            <a:srgbClr val="000000"/>
                          </a:solidFill>
                          <a:latin typeface="+mn-lt"/>
                        </a:rPr>
                        <a:t>IR/Thermal/NV Imaging</a:t>
                      </a:r>
                    </a:p>
                    <a:p>
                      <a:pPr marL="109538" indent="122238" algn="l" fontAlgn="ctr">
                        <a:buFont typeface="Arial" pitchFamily="34" charset="0"/>
                        <a:buChar char="•"/>
                      </a:pPr>
                      <a:r>
                        <a:rPr lang="en-US" sz="1400" b="0" i="0" u="none" strike="noStrike" dirty="0" smtClean="0">
                          <a:solidFill>
                            <a:srgbClr val="000000"/>
                          </a:solidFill>
                          <a:latin typeface="Calibri"/>
                        </a:rPr>
                        <a:t>Vector</a:t>
                      </a:r>
                      <a:r>
                        <a:rPr lang="en-US" sz="1400" b="0" i="0" u="none" strike="noStrike" baseline="0" dirty="0" smtClean="0">
                          <a:solidFill>
                            <a:srgbClr val="000000"/>
                          </a:solidFill>
                          <a:latin typeface="Calibri"/>
                        </a:rPr>
                        <a:t> Analysis</a:t>
                      </a:r>
                    </a:p>
                    <a:p>
                      <a:pPr marL="109538" indent="122238" algn="l" fontAlgn="ctr">
                        <a:buFont typeface="Arial" pitchFamily="34" charset="0"/>
                        <a:buChar char="•"/>
                      </a:pPr>
                      <a:r>
                        <a:rPr lang="en-US" sz="1400" b="0" i="0" u="none" strike="noStrike" baseline="0" dirty="0" smtClean="0">
                          <a:solidFill>
                            <a:srgbClr val="000000"/>
                          </a:solidFill>
                          <a:latin typeface="Calibri"/>
                        </a:rPr>
                        <a:t>Video</a:t>
                      </a:r>
                    </a:p>
                    <a:p>
                      <a:pPr marL="109538" indent="122238" algn="l" fontAlgn="ctr">
                        <a:buFont typeface="Arial" pitchFamily="34" charset="0"/>
                        <a:buChar char="•"/>
                      </a:pPr>
                      <a:r>
                        <a:rPr lang="en-US" sz="1400" b="0" i="0" u="none" strike="noStrike" baseline="0" dirty="0" smtClean="0">
                          <a:solidFill>
                            <a:srgbClr val="000000"/>
                          </a:solidFill>
                          <a:latin typeface="Calibri"/>
                        </a:rPr>
                        <a:t>TPM</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Siren</a:t>
                      </a: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err="1" smtClean="0">
                          <a:solidFill>
                            <a:srgbClr val="000000"/>
                          </a:solidFill>
                          <a:latin typeface="+mn-lt"/>
                        </a:rPr>
                        <a:t>Intrabase</a:t>
                      </a:r>
                      <a:r>
                        <a:rPr lang="en-US" sz="1400" b="0" i="0" u="none" strike="noStrike" dirty="0" smtClean="0">
                          <a:solidFill>
                            <a:srgbClr val="000000"/>
                          </a:solidFill>
                          <a:latin typeface="+mn-lt"/>
                        </a:rPr>
                        <a:t> Network</a:t>
                      </a:r>
                      <a:endParaRPr lang="en-US" sz="1400" b="0" i="0" u="none" strike="noStrike" dirty="0">
                        <a:solidFill>
                          <a:srgbClr val="000000"/>
                        </a:solidFill>
                        <a:latin typeface="Calibri"/>
                      </a:endParaRP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Calibri"/>
                        </a:rPr>
                        <a:t>Server</a:t>
                      </a:r>
                      <a:r>
                        <a:rPr lang="en-US" sz="1400" b="0" i="0" u="none" strike="noStrike" baseline="0" dirty="0" smtClean="0">
                          <a:solidFill>
                            <a:srgbClr val="000000"/>
                          </a:solidFill>
                          <a:latin typeface="Calibri"/>
                        </a:rPr>
                        <a:t> System</a:t>
                      </a:r>
                      <a:endParaRPr lang="en-US" sz="1400" b="0" i="0" u="none" strike="noStrike" dirty="0" smtClean="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Semi-Autonomous</a:t>
                      </a:r>
                      <a:r>
                        <a:rPr lang="en-US" sz="1400" b="0" i="0" u="none" strike="noStrike" baseline="0" dirty="0" smtClean="0">
                          <a:solidFill>
                            <a:srgbClr val="000000"/>
                          </a:solidFill>
                          <a:latin typeface="Calibri"/>
                        </a:rPr>
                        <a:t> </a:t>
                      </a:r>
                    </a:p>
                    <a:p>
                      <a:pPr marL="109538" indent="122238" algn="l" fontAlgn="ctr">
                        <a:buFont typeface="Arial" pitchFamily="34" charset="0"/>
                        <a:buNone/>
                      </a:pPr>
                      <a:r>
                        <a:rPr lang="en-US" sz="1400" b="0" i="0" u="none" strike="noStrike" dirty="0" smtClean="0">
                          <a:solidFill>
                            <a:srgbClr val="000000"/>
                          </a:solidFill>
                          <a:latin typeface="Calibri"/>
                        </a:rPr>
                        <a:t>Armed UGV</a:t>
                      </a:r>
                    </a:p>
                    <a:p>
                      <a:pPr marL="109538" indent="122238" algn="l" fontAlgn="ctr">
                        <a:buFont typeface="Arial" pitchFamily="34" charset="0"/>
                        <a:buChar char="•"/>
                      </a:pPr>
                      <a:r>
                        <a:rPr lang="en-US" sz="1400" b="0" i="0" u="none" strike="noStrike" dirty="0" smtClean="0">
                          <a:solidFill>
                            <a:srgbClr val="000000"/>
                          </a:solidFill>
                          <a:latin typeface="Calibri"/>
                        </a:rPr>
                        <a:t>Deployable Tire Spikes</a:t>
                      </a:r>
                      <a:endParaRPr lang="en-US" sz="1400" b="0" i="0" u="none" strike="noStrike" baseline="0" dirty="0" smtClean="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22759">
                <a:tc>
                  <a:txBody>
                    <a:bodyPr/>
                    <a:lstStyle/>
                    <a:p>
                      <a:pPr algn="ctr" fontAlgn="ctr"/>
                      <a:r>
                        <a:rPr lang="en-US" sz="1400" b="1" i="0" u="none" strike="noStrike" dirty="0" smtClean="0">
                          <a:solidFill>
                            <a:srgbClr val="000000"/>
                          </a:solidFill>
                          <a:latin typeface="Calibri"/>
                        </a:rPr>
                        <a:t>3</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Microphone</a:t>
                      </a:r>
                    </a:p>
                    <a:p>
                      <a:pPr marL="109538" indent="122238" algn="l" fontAlgn="ctr">
                        <a:buFont typeface="Arial" pitchFamily="34" charset="0"/>
                        <a:buChar char="•"/>
                      </a:pPr>
                      <a:r>
                        <a:rPr lang="en-US" sz="1400" b="0" i="0" u="none" strike="noStrike" dirty="0" smtClean="0">
                          <a:solidFill>
                            <a:srgbClr val="000000"/>
                          </a:solidFill>
                          <a:latin typeface="Calibri"/>
                        </a:rPr>
                        <a:t>Boomerang</a:t>
                      </a: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mn-lt"/>
                        </a:rPr>
                        <a:t>Radar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IR/Thermal/NV Imaging</a:t>
                      </a:r>
                    </a:p>
                    <a:p>
                      <a:pPr marL="109538" indent="122238" algn="l" fontAlgn="ctr">
                        <a:buFont typeface="Arial" pitchFamily="34" charset="0"/>
                        <a:buChar char="•"/>
                      </a:pPr>
                      <a:r>
                        <a:rPr lang="en-US" sz="1400" b="0" i="0" u="none" strike="noStrike" dirty="0" smtClean="0">
                          <a:solidFill>
                            <a:srgbClr val="000000"/>
                          </a:solidFill>
                          <a:latin typeface="Calibri"/>
                        </a:rPr>
                        <a:t>Biometric Scanner</a:t>
                      </a:r>
                    </a:p>
                    <a:p>
                      <a:pPr marL="109538" indent="122238" algn="l" fontAlgn="ctr">
                        <a:buFont typeface="Arial" pitchFamily="34" charset="0"/>
                        <a:buChar char="•"/>
                      </a:pPr>
                      <a:r>
                        <a:rPr lang="en-US" sz="1400" b="0" i="0" u="none" strike="noStrike" dirty="0" smtClean="0">
                          <a:solidFill>
                            <a:srgbClr val="000000"/>
                          </a:solidFill>
                          <a:latin typeface="Calibri"/>
                        </a:rPr>
                        <a:t>Computer</a:t>
                      </a:r>
                    </a:p>
                    <a:p>
                      <a:pPr marL="109538" indent="122238" algn="l" fontAlgn="ctr">
                        <a:buFont typeface="Arial" pitchFamily="34" charset="0"/>
                        <a:buChar char="•"/>
                      </a:pPr>
                      <a:r>
                        <a:rPr lang="en-US" sz="1400" b="0" i="0" u="none" strike="noStrike" dirty="0" smtClean="0">
                          <a:solidFill>
                            <a:srgbClr val="000000"/>
                          </a:solidFill>
                          <a:latin typeface="Calibri"/>
                        </a:rPr>
                        <a:t>Threat Prioritization Matrix</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Radio</a:t>
                      </a:r>
                    </a:p>
                    <a:p>
                      <a:pPr marL="109538" indent="122238" algn="l" fontAlgn="ctr">
                        <a:buFont typeface="Arial" pitchFamily="34" charset="0"/>
                        <a:buChar char="•"/>
                      </a:pPr>
                      <a:r>
                        <a:rPr lang="en-US" sz="1400" b="0" i="0" u="none" strike="noStrike" dirty="0" smtClean="0">
                          <a:solidFill>
                            <a:srgbClr val="000000"/>
                          </a:solidFill>
                          <a:latin typeface="Calibri"/>
                        </a:rPr>
                        <a:t>Lights</a:t>
                      </a:r>
                    </a:p>
                    <a:p>
                      <a:pPr marL="109538" indent="122238" algn="l" fontAlgn="ctr">
                        <a:buFont typeface="Arial" pitchFamily="34" charset="0"/>
                        <a:buChar char="•"/>
                      </a:pPr>
                      <a:r>
                        <a:rPr lang="en-US" sz="1400" b="0" i="0" u="none" strike="noStrike" dirty="0" smtClean="0">
                          <a:solidFill>
                            <a:srgbClr val="000000"/>
                          </a:solidFill>
                          <a:latin typeface="Calibri"/>
                        </a:rPr>
                        <a:t>Computer System</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mn-lt"/>
                        </a:rPr>
                        <a:t>Semi-Autonomous</a:t>
                      </a:r>
                      <a:r>
                        <a:rPr lang="en-US" sz="1400" b="0" i="0" u="none" strike="noStrike" baseline="0" dirty="0" smtClean="0">
                          <a:solidFill>
                            <a:srgbClr val="000000"/>
                          </a:solidFill>
                          <a:latin typeface="+mn-lt"/>
                        </a:rPr>
                        <a:t> </a:t>
                      </a:r>
                    </a:p>
                    <a:p>
                      <a:pPr marL="109538" indent="122238" algn="l" fontAlgn="ctr">
                        <a:buFont typeface="Arial" pitchFamily="34" charset="0"/>
                        <a:buNone/>
                      </a:pPr>
                      <a:r>
                        <a:rPr lang="en-US" sz="1400" b="0" i="0" u="none" strike="noStrike" dirty="0" smtClean="0">
                          <a:solidFill>
                            <a:srgbClr val="000000"/>
                          </a:solidFill>
                          <a:latin typeface="+mn-lt"/>
                        </a:rPr>
                        <a:t>Armed UGV</a:t>
                      </a:r>
                    </a:p>
                    <a:p>
                      <a:pPr marL="109538" indent="122238" algn="l" fontAlgn="ctr">
                        <a:buFont typeface="Arial" pitchFamily="34" charset="0"/>
                        <a:buChar char="•"/>
                      </a:pPr>
                      <a:r>
                        <a:rPr lang="en-US" sz="1400" b="0" i="0" u="none" strike="noStrike" dirty="0" smtClean="0">
                          <a:solidFill>
                            <a:srgbClr val="000000"/>
                          </a:solidFill>
                          <a:latin typeface="+mn-lt"/>
                        </a:rPr>
                        <a:t>Deployable Tire Spikes</a:t>
                      </a:r>
                      <a:endParaRPr lang="en-US" sz="1400" b="0" i="0" u="none" strike="noStrike" baseline="0" dirty="0" smtClean="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354220">
                <a:tc>
                  <a:txBody>
                    <a:bodyPr/>
                    <a:lstStyle/>
                    <a:p>
                      <a:pPr algn="ctr" fontAlgn="ctr"/>
                      <a:r>
                        <a:rPr lang="en-US" sz="1400" b="1" i="0" u="none" strike="noStrike" dirty="0" smtClean="0">
                          <a:solidFill>
                            <a:srgbClr val="000000"/>
                          </a:solidFill>
                          <a:latin typeface="Calibri"/>
                        </a:rPr>
                        <a:t>4</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mn-lt"/>
                        </a:rPr>
                        <a:t>Inertia</a:t>
                      </a:r>
                      <a:r>
                        <a:rPr lang="en-US" sz="1400" b="0" i="0" u="none" strike="noStrike" baseline="0" dirty="0" smtClean="0">
                          <a:solidFill>
                            <a:srgbClr val="000000"/>
                          </a:solidFill>
                          <a:latin typeface="+mn-lt"/>
                        </a:rPr>
                        <a:t> Sensor</a:t>
                      </a:r>
                      <a:endParaRPr lang="en-US" sz="1400" b="0" i="0" u="none" strike="noStrike" dirty="0" smtClean="0">
                        <a:solidFill>
                          <a:srgbClr val="000000"/>
                        </a:solidFill>
                        <a:latin typeface="+mn-lt"/>
                      </a:endParaRP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err="1" smtClean="0">
                          <a:solidFill>
                            <a:srgbClr val="000000"/>
                          </a:solidFill>
                          <a:latin typeface="+mn-lt"/>
                        </a:rPr>
                        <a:t>Microphonic</a:t>
                      </a:r>
                      <a:r>
                        <a:rPr lang="en-US" sz="1400" b="0" i="0" u="none" strike="noStrike" dirty="0" smtClean="0">
                          <a:solidFill>
                            <a:srgbClr val="000000"/>
                          </a:solidFill>
                          <a:latin typeface="+mn-lt"/>
                        </a:rPr>
                        <a:t> Systems  </a:t>
                      </a:r>
                    </a:p>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mn-lt"/>
                        </a:rPr>
                        <a:t>Unmanned Aerial </a:t>
                      </a:r>
                    </a:p>
                    <a:p>
                      <a:pPr marL="109538" marR="0" indent="122238" algn="l" defTabSz="914400" rtl="0" eaLnBrk="1" fontAlgn="ctr" latinLnBrk="0" hangingPunct="1">
                        <a:lnSpc>
                          <a:spcPct val="100000"/>
                        </a:lnSpc>
                        <a:spcBef>
                          <a:spcPts val="0"/>
                        </a:spcBef>
                        <a:spcAft>
                          <a:spcPts val="0"/>
                        </a:spcAft>
                        <a:buClrTx/>
                        <a:buSzTx/>
                        <a:buFont typeface="Arial" pitchFamily="34" charset="0"/>
                        <a:buNone/>
                        <a:tabLst/>
                        <a:defRPr/>
                      </a:pPr>
                      <a:r>
                        <a:rPr lang="en-US" sz="1400" b="0" i="0" u="none" strike="noStrike" dirty="0" smtClean="0">
                          <a:solidFill>
                            <a:srgbClr val="000000"/>
                          </a:solidFill>
                          <a:latin typeface="+mn-lt"/>
                        </a:rPr>
                        <a:t>Vehicle (UAV)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Ground Sensor</a:t>
                      </a:r>
                    </a:p>
                    <a:p>
                      <a:pPr marL="109538" indent="122238" algn="l" fontAlgn="ctr">
                        <a:buFont typeface="Arial" pitchFamily="34" charset="0"/>
                        <a:buChar char="•"/>
                      </a:pPr>
                      <a:r>
                        <a:rPr lang="en-US" sz="1400" b="0" i="0" u="none" strike="noStrike" dirty="0" smtClean="0">
                          <a:solidFill>
                            <a:srgbClr val="000000"/>
                          </a:solidFill>
                          <a:latin typeface="Calibri"/>
                        </a:rPr>
                        <a:t>Sonic Signature</a:t>
                      </a:r>
                    </a:p>
                    <a:p>
                      <a:pPr marL="109538" indent="122238" algn="l" fontAlgn="ctr">
                        <a:buFont typeface="Arial" pitchFamily="34" charset="0"/>
                        <a:buChar char="•"/>
                      </a:pPr>
                      <a:r>
                        <a:rPr lang="en-US" sz="1400" b="0" i="0" u="none" strike="noStrike" dirty="0" smtClean="0">
                          <a:solidFill>
                            <a:srgbClr val="000000"/>
                          </a:solidFill>
                          <a:latin typeface="Calibri"/>
                        </a:rPr>
                        <a:t>Computer</a:t>
                      </a:r>
                    </a:p>
                    <a:p>
                      <a:pPr marL="109538" indent="122238" algn="l" fontAlgn="ctr">
                        <a:buFont typeface="Arial" pitchFamily="34" charset="0"/>
                        <a:buChar char="•"/>
                      </a:pPr>
                      <a:r>
                        <a:rPr lang="en-US" sz="1400" b="0" i="0" u="none" strike="noStrike" dirty="0" smtClean="0">
                          <a:solidFill>
                            <a:srgbClr val="000000"/>
                          </a:solidFill>
                          <a:latin typeface="Calibri"/>
                        </a:rPr>
                        <a:t>Response</a:t>
                      </a:r>
                      <a:r>
                        <a:rPr lang="en-US" sz="1400" b="0" i="0" u="none" strike="noStrike" baseline="0" dirty="0" smtClean="0">
                          <a:solidFill>
                            <a:srgbClr val="000000"/>
                          </a:solidFill>
                          <a:latin typeface="Calibri"/>
                        </a:rPr>
                        <a:t> Matrix</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Satellite</a:t>
                      </a:r>
                    </a:p>
                    <a:p>
                      <a:pPr marL="109538" indent="122238" algn="l" fontAlgn="ctr">
                        <a:buFont typeface="Arial" pitchFamily="34" charset="0"/>
                        <a:buChar char="•"/>
                      </a:pPr>
                      <a:r>
                        <a:rPr lang="en-US" sz="1400" b="0" i="0" u="none" strike="noStrike" dirty="0" smtClean="0">
                          <a:solidFill>
                            <a:srgbClr val="000000"/>
                          </a:solidFill>
                          <a:latin typeface="Calibri"/>
                        </a:rPr>
                        <a:t>Phone</a:t>
                      </a:r>
                    </a:p>
                    <a:p>
                      <a:pPr marL="109538" indent="122238" algn="l" fontAlgn="ctr">
                        <a:buFont typeface="Arial" pitchFamily="34" charset="0"/>
                        <a:buChar char="•"/>
                      </a:pPr>
                      <a:r>
                        <a:rPr lang="en-US" sz="1400" b="0" i="0" u="none" strike="noStrike" dirty="0" smtClean="0">
                          <a:solidFill>
                            <a:srgbClr val="000000"/>
                          </a:solidFill>
                          <a:latin typeface="Calibri"/>
                        </a:rPr>
                        <a:t>Computer</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Semi – Autonomous </a:t>
                      </a:r>
                    </a:p>
                    <a:p>
                      <a:pPr marL="109538" indent="122238" algn="l" fontAlgn="ctr">
                        <a:buFont typeface="Arial" pitchFamily="34" charset="0"/>
                        <a:buNone/>
                      </a:pPr>
                      <a:r>
                        <a:rPr lang="en-US" sz="1400" b="0" i="0" u="none" strike="noStrike" dirty="0" smtClean="0">
                          <a:solidFill>
                            <a:srgbClr val="000000"/>
                          </a:solidFill>
                          <a:latin typeface="Calibri"/>
                        </a:rPr>
                        <a:t>Weapon</a:t>
                      </a:r>
                    </a:p>
                    <a:p>
                      <a:pPr marL="109538" indent="122238" algn="l" fontAlgn="ctr">
                        <a:buFont typeface="Arial" pitchFamily="34" charset="0"/>
                        <a:buChar char="•"/>
                      </a:pPr>
                      <a:r>
                        <a:rPr lang="en-US" sz="1400" b="0" i="0" u="none" strike="noStrike" dirty="0" smtClean="0">
                          <a:solidFill>
                            <a:srgbClr val="000000"/>
                          </a:solidFill>
                          <a:latin typeface="Calibri"/>
                        </a:rPr>
                        <a:t>Deployable Tire Spikes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Slide Number Placeholder 4"/>
          <p:cNvSpPr>
            <a:spLocks noGrp="1"/>
          </p:cNvSpPr>
          <p:nvPr>
            <p:ph type="sldNum" sz="quarter" idx="4294967295"/>
          </p:nvPr>
        </p:nvSpPr>
        <p:spPr>
          <a:xfrm>
            <a:off x="7589520" y="6480969"/>
            <a:ext cx="502920" cy="301752"/>
          </a:xfrm>
          <a:prstGeom prst="rect">
            <a:avLst/>
          </a:prstGeom>
        </p:spPr>
        <p:txBody>
          <a:bodyPr/>
          <a:lstStyle/>
          <a:p>
            <a:fld id="{90696004-0F13-41AB-AF7A-573591902C09}"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Analysis</a:t>
            </a:r>
            <a:endParaRPr lang="en-US" dirty="0"/>
          </a:p>
        </p:txBody>
      </p:sp>
      <p:sp>
        <p:nvSpPr>
          <p:cNvPr id="3" name="Content Placeholder 2"/>
          <p:cNvSpPr>
            <a:spLocks noGrp="1"/>
          </p:cNvSpPr>
          <p:nvPr>
            <p:ph idx="1"/>
          </p:nvPr>
        </p:nvSpPr>
        <p:spPr/>
        <p:txBody>
          <a:bodyPr/>
          <a:lstStyle/>
          <a:p>
            <a:r>
              <a:rPr lang="en-US" dirty="0" smtClean="0"/>
              <a:t>Value System Weighting Results</a:t>
            </a:r>
          </a:p>
          <a:p>
            <a:r>
              <a:rPr lang="en-US" dirty="0" smtClean="0"/>
              <a:t>Swing Weight Rankings</a:t>
            </a:r>
          </a:p>
          <a:p>
            <a:r>
              <a:rPr lang="en-US" dirty="0" smtClean="0"/>
              <a:t>Variant Value Scores</a:t>
            </a:r>
          </a:p>
          <a:p>
            <a:r>
              <a:rPr lang="en-US" dirty="0" smtClean="0"/>
              <a:t>Value Curves</a:t>
            </a:r>
          </a:p>
          <a:p>
            <a:r>
              <a:rPr lang="en-US" dirty="0" smtClean="0"/>
              <a:t>OMOE </a:t>
            </a:r>
            <a:r>
              <a:rPr lang="en-US" dirty="0" err="1" smtClean="0"/>
              <a:t>vs</a:t>
            </a:r>
            <a:r>
              <a:rPr lang="en-US" dirty="0" smtClean="0"/>
              <a:t> Cost Evaluations</a:t>
            </a:r>
          </a:p>
          <a:p>
            <a:r>
              <a:rPr lang="en-US" dirty="0" smtClean="0"/>
              <a:t>Preferred Concept Alternative</a:t>
            </a:r>
            <a:endParaRPr lang="en-US" dirty="0"/>
          </a:p>
        </p:txBody>
      </p:sp>
      <p:sp>
        <p:nvSpPr>
          <p:cNvPr id="4" name="Slide Number Placeholder 3"/>
          <p:cNvSpPr>
            <a:spLocks noGrp="1"/>
          </p:cNvSpPr>
          <p:nvPr>
            <p:ph type="sldNum" sz="quarter" idx="10"/>
          </p:nvPr>
        </p:nvSpPr>
        <p:spPr/>
        <p:txBody>
          <a:bodyPr/>
          <a:lstStyle/>
          <a:p>
            <a:fld id="{A960E6C9-AB16-4C76-9261-9DEBEF4E1C50}"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4098"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4099"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4100"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388F2ECD-8FFF-4009-B84D-063F65286107}" type="slidenum">
              <a:rPr lang="en-US" sz="1200">
                <a:solidFill>
                  <a:schemeClr val="tx1"/>
                </a:solidFill>
                <a:latin typeface="Lucida Grande" charset="0"/>
                <a:ea typeface="Lucida Grande" charset="0"/>
                <a:cs typeface="Lucida Grande" charset="0"/>
                <a:sym typeface="Lucida Grande" charset="0"/>
              </a:rPr>
              <a:pPr/>
              <a:t>2</a:t>
            </a:fld>
            <a:endParaRPr lang="en-US" sz="1200">
              <a:solidFill>
                <a:schemeClr val="tx1"/>
              </a:solidFill>
              <a:latin typeface="Lucida Grande" charset="0"/>
              <a:ea typeface="Lucida Grande" charset="0"/>
              <a:cs typeface="Lucida Grande" charset="0"/>
              <a:sym typeface="Lucida Grande" charset="0"/>
            </a:endParaRPr>
          </a:p>
        </p:txBody>
      </p:sp>
      <p:sp>
        <p:nvSpPr>
          <p:cNvPr id="4101" name="Rectangle 5"/>
          <p:cNvSpPr>
            <a:spLocks noGrp="1" noChangeArrowheads="1"/>
          </p:cNvSpPr>
          <p:nvPr>
            <p:ph type="title"/>
          </p:nvPr>
        </p:nvSpPr>
        <p:spPr>
          <a:xfrm>
            <a:off x="457200" y="0"/>
            <a:ext cx="8229600" cy="1398588"/>
          </a:xfrm>
          <a:ln/>
        </p:spPr>
        <p:txBody>
          <a:bodyPr/>
          <a:lstStyle/>
          <a:p>
            <a:pPr algn="ctr"/>
            <a:r>
              <a:rPr lang="en-US" sz="3500" dirty="0"/>
              <a:t>Agenda</a:t>
            </a:r>
          </a:p>
        </p:txBody>
      </p:sp>
      <p:sp>
        <p:nvSpPr>
          <p:cNvPr id="4102" name="Rectangle 6"/>
          <p:cNvSpPr>
            <a:spLocks noGrp="1" noChangeArrowheads="1"/>
          </p:cNvSpPr>
          <p:nvPr>
            <p:ph type="body" idx="1"/>
          </p:nvPr>
        </p:nvSpPr>
        <p:spPr>
          <a:xfrm>
            <a:off x="0" y="1882775"/>
            <a:ext cx="8229600" cy="4975225"/>
          </a:xfrm>
          <a:ln/>
        </p:spPr>
        <p:txBody>
          <a:bodyPr/>
          <a:lstStyle/>
          <a:p>
            <a:endParaRPr lang="en-US" sz="2000" dirty="0" smtClean="0"/>
          </a:p>
          <a:p>
            <a:r>
              <a:rPr lang="en-US" sz="2000" dirty="0" smtClean="0"/>
              <a:t>Problem/Capability Need</a:t>
            </a:r>
          </a:p>
          <a:p>
            <a:r>
              <a:rPr lang="en-US" sz="2000" dirty="0" smtClean="0"/>
              <a:t>Background/Stakeholder requirements </a:t>
            </a:r>
          </a:p>
          <a:p>
            <a:r>
              <a:rPr lang="en-US" sz="2000" dirty="0" smtClean="0"/>
              <a:t>Value System </a:t>
            </a:r>
          </a:p>
          <a:p>
            <a:r>
              <a:rPr lang="en-US" sz="2000" dirty="0" smtClean="0"/>
              <a:t>Operational Architecture </a:t>
            </a:r>
          </a:p>
          <a:p>
            <a:r>
              <a:rPr lang="en-US" sz="2000" dirty="0" smtClean="0"/>
              <a:t>Top level system functions </a:t>
            </a:r>
          </a:p>
          <a:p>
            <a:r>
              <a:rPr lang="en-US" sz="2000" dirty="0" smtClean="0"/>
              <a:t>Top level system requirements ranking (how did you get there?) </a:t>
            </a:r>
          </a:p>
          <a:p>
            <a:r>
              <a:rPr lang="en-US" sz="2000" dirty="0" smtClean="0"/>
              <a:t>Functional Architecture </a:t>
            </a:r>
          </a:p>
          <a:p>
            <a:r>
              <a:rPr lang="en-US" sz="2000" dirty="0" smtClean="0"/>
              <a:t>Concept Designs </a:t>
            </a:r>
          </a:p>
          <a:p>
            <a:r>
              <a:rPr lang="en-US" sz="2000" dirty="0" smtClean="0"/>
              <a:t>System Tradeoff analysis </a:t>
            </a:r>
          </a:p>
          <a:p>
            <a:r>
              <a:rPr lang="en-US" sz="2000" dirty="0" smtClean="0"/>
              <a:t>Concept recommendation to include baseline </a:t>
            </a:r>
          </a:p>
          <a:p>
            <a:r>
              <a:rPr lang="en-US" sz="2000" dirty="0" smtClean="0"/>
              <a:t>Recommendations for future projects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ctr"/>
            <a:r>
              <a:rPr lang="en-US" sz="3600" dirty="0" smtClean="0">
                <a:ln w="10160">
                  <a:solidFill>
                    <a:schemeClr val="accent1"/>
                  </a:solidFill>
                  <a:prstDash val="solid"/>
                </a:ln>
                <a:effectLst>
                  <a:outerShdw blurRad="38100" dist="32000" dir="5400000" algn="tl">
                    <a:srgbClr val="000000">
                      <a:alpha val="30000"/>
                    </a:srgbClr>
                  </a:outerShdw>
                </a:effectLst>
              </a:rPr>
              <a:t>Variant Value Score</a:t>
            </a:r>
            <a:endParaRPr lang="en-US" sz="3600" i="1" dirty="0"/>
          </a:p>
        </p:txBody>
      </p:sp>
      <p:sp>
        <p:nvSpPr>
          <p:cNvPr id="4" name="Slide Number Placeholder 3"/>
          <p:cNvSpPr>
            <a:spLocks noGrp="1"/>
          </p:cNvSpPr>
          <p:nvPr>
            <p:ph type="sldNum" sz="quarter" idx="4294967295"/>
          </p:nvPr>
        </p:nvSpPr>
        <p:spPr>
          <a:xfrm>
            <a:off x="7589520" y="6480969"/>
            <a:ext cx="502920" cy="301752"/>
          </a:xfrm>
          <a:prstGeom prst="rect">
            <a:avLst/>
          </a:prstGeom>
        </p:spPr>
        <p:txBody>
          <a:bodyPr/>
          <a:lstStyle/>
          <a:p>
            <a:fld id="{90696004-0F13-41AB-AF7A-573591902C09}" type="slidenum">
              <a:rPr lang="en-US" smtClean="0"/>
              <a:pPr/>
              <a:t>20</a:t>
            </a:fld>
            <a:endParaRPr lang="en-US"/>
          </a:p>
        </p:txBody>
      </p:sp>
      <p:pic>
        <p:nvPicPr>
          <p:cNvPr id="23554" name="Picture 2"/>
          <p:cNvPicPr>
            <a:picLocks noChangeAspect="1" noChangeArrowheads="1"/>
          </p:cNvPicPr>
          <p:nvPr/>
        </p:nvPicPr>
        <p:blipFill>
          <a:blip r:embed="rId3" cstate="print"/>
          <a:srcRect/>
          <a:stretch>
            <a:fillRect/>
          </a:stretch>
        </p:blipFill>
        <p:spPr bwMode="auto">
          <a:xfrm>
            <a:off x="304800" y="1143000"/>
            <a:ext cx="8534400" cy="2390775"/>
          </a:xfrm>
          <a:prstGeom prst="rect">
            <a:avLst/>
          </a:prstGeom>
          <a:noFill/>
          <a:ln w="9525">
            <a:noFill/>
            <a:miter lim="800000"/>
            <a:headEnd/>
            <a:tailEnd/>
          </a:ln>
          <a:effectLst/>
        </p:spPr>
      </p:pic>
      <p:pic>
        <p:nvPicPr>
          <p:cNvPr id="23555" name="Picture 3"/>
          <p:cNvPicPr>
            <a:picLocks noChangeAspect="1" noChangeArrowheads="1"/>
          </p:cNvPicPr>
          <p:nvPr/>
        </p:nvPicPr>
        <p:blipFill>
          <a:blip r:embed="rId4" cstate="print"/>
          <a:srcRect/>
          <a:stretch>
            <a:fillRect/>
          </a:stretch>
        </p:blipFill>
        <p:spPr bwMode="auto">
          <a:xfrm>
            <a:off x="304800" y="3886200"/>
            <a:ext cx="8534400" cy="2390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ctr"/>
            <a:r>
              <a:rPr lang="en-US" sz="3600" dirty="0" smtClean="0">
                <a:ln w="10160">
                  <a:solidFill>
                    <a:schemeClr val="accent1"/>
                  </a:solidFill>
                  <a:prstDash val="solid"/>
                </a:ln>
                <a:effectLst>
                  <a:outerShdw blurRad="38100" dist="32000" dir="5400000" algn="tl">
                    <a:srgbClr val="000000">
                      <a:alpha val="30000"/>
                    </a:srgbClr>
                  </a:outerShdw>
                </a:effectLst>
              </a:rPr>
              <a:t>OMOE </a:t>
            </a:r>
            <a:r>
              <a:rPr lang="en-US" sz="3600" dirty="0" err="1" smtClean="0">
                <a:ln w="10160">
                  <a:solidFill>
                    <a:schemeClr val="accent1"/>
                  </a:solidFill>
                  <a:prstDash val="solid"/>
                </a:ln>
                <a:effectLst>
                  <a:outerShdw blurRad="38100" dist="32000" dir="5400000" algn="tl">
                    <a:srgbClr val="000000">
                      <a:alpha val="30000"/>
                    </a:srgbClr>
                  </a:outerShdw>
                </a:effectLst>
              </a:rPr>
              <a:t>vs</a:t>
            </a:r>
            <a:r>
              <a:rPr lang="en-US" sz="3600" dirty="0" smtClean="0">
                <a:ln w="10160">
                  <a:solidFill>
                    <a:schemeClr val="accent1"/>
                  </a:solidFill>
                  <a:prstDash val="solid"/>
                </a:ln>
                <a:effectLst>
                  <a:outerShdw blurRad="38100" dist="32000" dir="5400000" algn="tl">
                    <a:srgbClr val="000000">
                      <a:alpha val="30000"/>
                    </a:srgbClr>
                  </a:outerShdw>
                </a:effectLst>
              </a:rPr>
              <a:t> Cost Evaluation</a:t>
            </a:r>
            <a:endParaRPr lang="en-US" sz="3600" i="1" dirty="0"/>
          </a:p>
        </p:txBody>
      </p:sp>
      <p:sp>
        <p:nvSpPr>
          <p:cNvPr id="4" name="Slide Number Placeholder 3"/>
          <p:cNvSpPr>
            <a:spLocks noGrp="1"/>
          </p:cNvSpPr>
          <p:nvPr>
            <p:ph type="sldNum" sz="quarter" idx="4294967295"/>
          </p:nvPr>
        </p:nvSpPr>
        <p:spPr>
          <a:xfrm>
            <a:off x="7589520" y="6480969"/>
            <a:ext cx="502920" cy="301752"/>
          </a:xfrm>
          <a:prstGeom prst="rect">
            <a:avLst/>
          </a:prstGeom>
        </p:spPr>
        <p:txBody>
          <a:bodyPr/>
          <a:lstStyle/>
          <a:p>
            <a:fld id="{90696004-0F13-41AB-AF7A-573591902C09}" type="slidenum">
              <a:rPr lang="en-US" smtClean="0"/>
              <a:pPr/>
              <a:t>21</a:t>
            </a:fld>
            <a:endParaRPr lang="en-US"/>
          </a:p>
        </p:txBody>
      </p:sp>
      <p:graphicFrame>
        <p:nvGraphicFramePr>
          <p:cNvPr id="8" name="Table 7"/>
          <p:cNvGraphicFramePr>
            <a:graphicFrameLocks noGrp="1"/>
          </p:cNvGraphicFramePr>
          <p:nvPr/>
        </p:nvGraphicFramePr>
        <p:xfrm>
          <a:off x="6400800" y="2087880"/>
          <a:ext cx="2590800" cy="1645920"/>
        </p:xfrm>
        <a:graphic>
          <a:graphicData uri="http://schemas.openxmlformats.org/drawingml/2006/table">
            <a:tbl>
              <a:tblPr firstRow="1" bandRow="1">
                <a:tableStyleId>{5C22544A-7EE6-4342-B048-85BDC9FD1C3A}</a:tableStyleId>
              </a:tblPr>
              <a:tblGrid>
                <a:gridCol w="752168"/>
                <a:gridCol w="835742"/>
                <a:gridCol w="1002890"/>
              </a:tblGrid>
              <a:tr h="477848">
                <a:tc>
                  <a:txBody>
                    <a:bodyPr/>
                    <a:lstStyle/>
                    <a:p>
                      <a:pPr algn="ctr"/>
                      <a:r>
                        <a:rPr lang="en-US" sz="1050" dirty="0" smtClean="0"/>
                        <a:t>Concept</a:t>
                      </a:r>
                      <a:endParaRPr lang="en-US" sz="1050" dirty="0"/>
                    </a:p>
                  </a:txBody>
                  <a:tcPr anchor="ctr"/>
                </a:tc>
                <a:tc>
                  <a:txBody>
                    <a:bodyPr/>
                    <a:lstStyle/>
                    <a:p>
                      <a:pPr algn="ctr"/>
                      <a:r>
                        <a:rPr lang="en-US" sz="1050" dirty="0" smtClean="0"/>
                        <a:t>Cost</a:t>
                      </a:r>
                      <a:r>
                        <a:rPr lang="en-US" sz="1050" baseline="0" dirty="0" smtClean="0"/>
                        <a:t> Score</a:t>
                      </a:r>
                      <a:endParaRPr lang="en-US" sz="1050" dirty="0" smtClean="0"/>
                    </a:p>
                  </a:txBody>
                  <a:tcPr anchor="ctr"/>
                </a:tc>
                <a:tc>
                  <a:txBody>
                    <a:bodyPr/>
                    <a:lstStyle/>
                    <a:p>
                      <a:pPr algn="ctr"/>
                      <a:r>
                        <a:rPr lang="en-US" sz="1050" dirty="0" smtClean="0"/>
                        <a:t>Performance</a:t>
                      </a:r>
                    </a:p>
                    <a:p>
                      <a:pPr algn="ctr"/>
                      <a:r>
                        <a:rPr lang="en-US" sz="1050" dirty="0" smtClean="0"/>
                        <a:t>Score</a:t>
                      </a:r>
                      <a:endParaRPr lang="en-US" sz="1050" dirty="0"/>
                    </a:p>
                  </a:txBody>
                  <a:tcPr anchor="ctr"/>
                </a:tc>
              </a:tr>
              <a:tr h="292018">
                <a:tc>
                  <a:txBody>
                    <a:bodyPr/>
                    <a:lstStyle/>
                    <a:p>
                      <a:pPr algn="ctr"/>
                      <a:r>
                        <a:rPr lang="en-US" sz="1050" dirty="0" smtClean="0"/>
                        <a:t>1</a:t>
                      </a:r>
                    </a:p>
                  </a:txBody>
                  <a:tcPr/>
                </a:tc>
                <a:tc>
                  <a:txBody>
                    <a:bodyPr/>
                    <a:lstStyle/>
                    <a:p>
                      <a:pPr algn="ctr" fontAlgn="b"/>
                      <a:r>
                        <a:rPr lang="en-US" sz="1100" b="0" i="0" u="none" strike="noStrike">
                          <a:solidFill>
                            <a:srgbClr val="000000"/>
                          </a:solidFill>
                          <a:latin typeface="Calibri"/>
                        </a:rPr>
                        <a:t>1.00</a:t>
                      </a:r>
                    </a:p>
                  </a:txBody>
                  <a:tcPr marL="0" marR="0" marT="0" marB="0" anchor="ctr"/>
                </a:tc>
                <a:tc>
                  <a:txBody>
                    <a:bodyPr/>
                    <a:lstStyle/>
                    <a:p>
                      <a:pPr algn="ctr" fontAlgn="b"/>
                      <a:r>
                        <a:rPr lang="en-US" sz="1100" b="0" i="0" u="none" strike="noStrike" dirty="0" smtClean="0">
                          <a:solidFill>
                            <a:srgbClr val="000000"/>
                          </a:solidFill>
                          <a:latin typeface="Calibri"/>
                        </a:rPr>
                        <a:t>0.6252</a:t>
                      </a:r>
                      <a:endParaRPr lang="en-US" sz="1100" b="0" i="0" u="none" strike="noStrike" dirty="0">
                        <a:solidFill>
                          <a:srgbClr val="000000"/>
                        </a:solidFill>
                        <a:latin typeface="Calibri"/>
                      </a:endParaRPr>
                    </a:p>
                  </a:txBody>
                  <a:tcPr marL="0" marR="0" marT="0" marB="0" anchor="ctr"/>
                </a:tc>
              </a:tr>
              <a:tr h="292018">
                <a:tc>
                  <a:txBody>
                    <a:bodyPr/>
                    <a:lstStyle/>
                    <a:p>
                      <a:pPr algn="ctr"/>
                      <a:r>
                        <a:rPr lang="en-US" sz="1050" dirty="0" smtClean="0"/>
                        <a:t>2</a:t>
                      </a:r>
                      <a:endParaRPr lang="en-US" sz="1050" dirty="0"/>
                    </a:p>
                  </a:txBody>
                  <a:tcPr/>
                </a:tc>
                <a:tc>
                  <a:txBody>
                    <a:bodyPr/>
                    <a:lstStyle/>
                    <a:p>
                      <a:pPr algn="ctr" fontAlgn="b"/>
                      <a:r>
                        <a:rPr lang="en-US" sz="1100" b="0" i="0" u="none" strike="noStrike">
                          <a:solidFill>
                            <a:srgbClr val="000000"/>
                          </a:solidFill>
                          <a:latin typeface="Calibri"/>
                        </a:rPr>
                        <a:t>0.82</a:t>
                      </a:r>
                    </a:p>
                  </a:txBody>
                  <a:tcPr marL="0" marR="0" marT="0" marB="0" anchor="ctr"/>
                </a:tc>
                <a:tc>
                  <a:txBody>
                    <a:bodyPr/>
                    <a:lstStyle/>
                    <a:p>
                      <a:pPr algn="ctr" fontAlgn="b"/>
                      <a:r>
                        <a:rPr lang="en-US" sz="1100" b="0" i="0" u="none" strike="noStrike" dirty="0" smtClean="0">
                          <a:solidFill>
                            <a:srgbClr val="000000"/>
                          </a:solidFill>
                          <a:latin typeface="Calibri"/>
                        </a:rPr>
                        <a:t>0.5676</a:t>
                      </a:r>
                      <a:endParaRPr lang="en-US" sz="1100" b="0" i="0" u="none" strike="noStrike" dirty="0">
                        <a:solidFill>
                          <a:srgbClr val="000000"/>
                        </a:solidFill>
                        <a:latin typeface="Calibri"/>
                      </a:endParaRPr>
                    </a:p>
                  </a:txBody>
                  <a:tcPr marL="0" marR="0" marT="0" marB="0" anchor="ctr"/>
                </a:tc>
              </a:tr>
              <a:tr h="292018">
                <a:tc>
                  <a:txBody>
                    <a:bodyPr/>
                    <a:lstStyle/>
                    <a:p>
                      <a:pPr algn="ctr"/>
                      <a:r>
                        <a:rPr lang="en-US" sz="1050" dirty="0" smtClean="0"/>
                        <a:t>3</a:t>
                      </a:r>
                      <a:endParaRPr lang="en-US" sz="1050" dirty="0"/>
                    </a:p>
                  </a:txBody>
                  <a:tcPr/>
                </a:tc>
                <a:tc>
                  <a:txBody>
                    <a:bodyPr/>
                    <a:lstStyle/>
                    <a:p>
                      <a:pPr algn="ctr" fontAlgn="b"/>
                      <a:r>
                        <a:rPr lang="en-US" sz="1100" b="0" i="0" u="none" strike="noStrike">
                          <a:solidFill>
                            <a:srgbClr val="000000"/>
                          </a:solidFill>
                          <a:latin typeface="Calibri"/>
                        </a:rPr>
                        <a:t>0.75</a:t>
                      </a:r>
                    </a:p>
                  </a:txBody>
                  <a:tcPr marL="0" marR="0" marT="0" marB="0" anchor="ctr"/>
                </a:tc>
                <a:tc>
                  <a:txBody>
                    <a:bodyPr/>
                    <a:lstStyle/>
                    <a:p>
                      <a:pPr algn="ctr" fontAlgn="b"/>
                      <a:r>
                        <a:rPr lang="en-US" sz="1100" b="0" i="0" u="none" strike="noStrike" dirty="0" smtClean="0">
                          <a:solidFill>
                            <a:srgbClr val="000000"/>
                          </a:solidFill>
                          <a:latin typeface="Calibri"/>
                        </a:rPr>
                        <a:t>0.4782</a:t>
                      </a:r>
                      <a:endParaRPr lang="en-US" sz="1100" b="0" i="0" u="none" strike="noStrike" dirty="0">
                        <a:solidFill>
                          <a:srgbClr val="000000"/>
                        </a:solidFill>
                        <a:latin typeface="Calibri"/>
                      </a:endParaRPr>
                    </a:p>
                  </a:txBody>
                  <a:tcPr marL="0" marR="0" marT="0" marB="0" anchor="ctr"/>
                </a:tc>
              </a:tr>
              <a:tr h="292018">
                <a:tc>
                  <a:txBody>
                    <a:bodyPr/>
                    <a:lstStyle/>
                    <a:p>
                      <a:pPr algn="ctr"/>
                      <a:r>
                        <a:rPr lang="en-US" sz="1050" dirty="0" smtClean="0"/>
                        <a:t>4</a:t>
                      </a:r>
                      <a:endParaRPr lang="en-US" sz="1050" dirty="0"/>
                    </a:p>
                  </a:txBody>
                  <a:tcPr/>
                </a:tc>
                <a:tc>
                  <a:txBody>
                    <a:bodyPr/>
                    <a:lstStyle/>
                    <a:p>
                      <a:pPr algn="ctr" fontAlgn="b"/>
                      <a:r>
                        <a:rPr lang="en-US" sz="1100" b="0" i="0" u="none" strike="noStrike">
                          <a:solidFill>
                            <a:srgbClr val="000000"/>
                          </a:solidFill>
                          <a:latin typeface="Calibri"/>
                        </a:rPr>
                        <a:t>0.79</a:t>
                      </a:r>
                    </a:p>
                  </a:txBody>
                  <a:tcPr marL="0" marR="0" marT="0" marB="0" anchor="ctr"/>
                </a:tc>
                <a:tc>
                  <a:txBody>
                    <a:bodyPr/>
                    <a:lstStyle/>
                    <a:p>
                      <a:pPr algn="ctr" fontAlgn="b"/>
                      <a:r>
                        <a:rPr lang="en-US" sz="1100" b="0" i="0" u="none" strike="noStrike" dirty="0" smtClean="0">
                          <a:solidFill>
                            <a:srgbClr val="000000"/>
                          </a:solidFill>
                          <a:latin typeface="Calibri"/>
                        </a:rPr>
                        <a:t>0.4425</a:t>
                      </a:r>
                      <a:endParaRPr lang="en-US" sz="1100" b="0" i="0" u="none" strike="noStrike" dirty="0">
                        <a:solidFill>
                          <a:srgbClr val="000000"/>
                        </a:solidFill>
                        <a:latin typeface="Calibri"/>
                      </a:endParaRPr>
                    </a:p>
                  </a:txBody>
                  <a:tcPr marL="0" marR="0" marT="0" marB="0" anchor="ctr"/>
                </a:tc>
              </a:tr>
            </a:tbl>
          </a:graphicData>
        </a:graphic>
      </p:graphicFrame>
      <p:sp>
        <p:nvSpPr>
          <p:cNvPr id="15" name="TextBox 14"/>
          <p:cNvSpPr txBox="1"/>
          <p:nvPr/>
        </p:nvSpPr>
        <p:spPr>
          <a:xfrm>
            <a:off x="0" y="5288340"/>
            <a:ext cx="914400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109538" indent="231775" algn="l">
              <a:buFont typeface="Arial" pitchFamily="34" charset="0"/>
              <a:buChar char="•"/>
            </a:pPr>
            <a:r>
              <a:rPr lang="en-US" sz="1200" dirty="0" smtClean="0">
                <a:latin typeface="Calibri" pitchFamily="34" charset="0"/>
              </a:rPr>
              <a:t>Assessed the performance based on the previously prioritized stakeholders and their importance placed on the  individual Evaluation</a:t>
            </a:r>
          </a:p>
          <a:p>
            <a:pPr marL="109538" indent="231775" algn="l"/>
            <a:r>
              <a:rPr lang="en-US" sz="1200" dirty="0" smtClean="0">
                <a:latin typeface="Calibri" pitchFamily="34" charset="0"/>
              </a:rPr>
              <a:t>measures used to determine the value system.</a:t>
            </a:r>
          </a:p>
          <a:p>
            <a:pPr marL="109538" indent="231775" algn="l">
              <a:buFont typeface="Arial" pitchFamily="34" charset="0"/>
              <a:buChar char="•"/>
            </a:pPr>
            <a:r>
              <a:rPr lang="en-US" sz="1200" dirty="0" smtClean="0">
                <a:latin typeface="Calibri" pitchFamily="34" charset="0"/>
              </a:rPr>
              <a:t>The Evaluation Measures were weighted based upon the importance to the stakeholders and the weighting placed on the individual </a:t>
            </a:r>
          </a:p>
          <a:p>
            <a:pPr marL="109538" indent="231775" algn="l"/>
            <a:r>
              <a:rPr lang="en-US" sz="1200" dirty="0" smtClean="0">
                <a:latin typeface="Calibri" pitchFamily="34" charset="0"/>
              </a:rPr>
              <a:t>stakeholders.</a:t>
            </a:r>
          </a:p>
          <a:p>
            <a:pPr marL="109538" indent="231775" algn="l">
              <a:buFont typeface="Arial" pitchFamily="34" charset="0"/>
              <a:buChar char="•"/>
            </a:pPr>
            <a:r>
              <a:rPr lang="en-US" sz="1200" dirty="0" smtClean="0">
                <a:latin typeface="Calibri" pitchFamily="34" charset="0"/>
              </a:rPr>
              <a:t>The performance was then normalized.</a:t>
            </a:r>
          </a:p>
          <a:p>
            <a:pPr marL="109538" indent="231775" algn="l">
              <a:buFont typeface="Arial" pitchFamily="34" charset="0"/>
              <a:buChar char="•"/>
            </a:pPr>
            <a:r>
              <a:rPr lang="en-US" sz="1200" dirty="0" smtClean="0">
                <a:latin typeface="Calibri" pitchFamily="34" charset="0"/>
              </a:rPr>
              <a:t>The cost was determined utilizing a high level assessment of expensive, moderately expensive and affordable (1,2,3 respectively) that was </a:t>
            </a:r>
          </a:p>
          <a:p>
            <a:pPr marL="109538" indent="231775" algn="l"/>
            <a:r>
              <a:rPr lang="en-US" sz="1200" dirty="0" smtClean="0">
                <a:latin typeface="Calibri" pitchFamily="34" charset="0"/>
              </a:rPr>
              <a:t>then summed up and normalized as well.</a:t>
            </a:r>
          </a:p>
          <a:p>
            <a:pPr marL="109538" indent="231775" algn="l">
              <a:buFont typeface="Arial" pitchFamily="34" charset="0"/>
              <a:buChar char="•"/>
            </a:pPr>
            <a:r>
              <a:rPr lang="en-US" sz="1200" dirty="0" smtClean="0">
                <a:latin typeface="Calibri" pitchFamily="34" charset="0"/>
              </a:rPr>
              <a:t>Those normalized numbers were then graphed against each other</a:t>
            </a:r>
            <a:endParaRPr lang="en-US" sz="1200" dirty="0">
              <a:latin typeface="Calibri" pitchFamily="34" charset="0"/>
            </a:endParaRPr>
          </a:p>
        </p:txBody>
      </p:sp>
      <p:graphicFrame>
        <p:nvGraphicFramePr>
          <p:cNvPr id="9" name="Chart 8"/>
          <p:cNvGraphicFramePr/>
          <p:nvPr/>
        </p:nvGraphicFramePr>
        <p:xfrm>
          <a:off x="381000" y="1371600"/>
          <a:ext cx="571500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0" y="3847505"/>
            <a:ext cx="9144000" cy="5478423"/>
          </a:xfrm>
          <a:prstGeom prst="rect">
            <a:avLst/>
          </a:prstGeom>
          <a:noFill/>
        </p:spPr>
        <p:txBody>
          <a:bodyPr wrap="square" rtlCol="0">
            <a:spAutoFit/>
          </a:bodyPr>
          <a:lstStyle/>
          <a:p>
            <a:pPr algn="l"/>
            <a:r>
              <a:rPr lang="en-US" sz="1400" b="1" dirty="0" smtClean="0">
                <a:latin typeface="Calibri" pitchFamily="34" charset="0"/>
              </a:rPr>
              <a:t>Justification:</a:t>
            </a:r>
          </a:p>
          <a:p>
            <a:pPr marL="109538" indent="122238" algn="l">
              <a:buFont typeface="Arial" pitchFamily="34" charset="0"/>
              <a:buChar char="•"/>
            </a:pPr>
            <a:r>
              <a:rPr lang="en-US" sz="1400" b="1" dirty="0" smtClean="0">
                <a:latin typeface="Calibri" pitchFamily="34" charset="0"/>
              </a:rPr>
              <a:t>Th</a:t>
            </a:r>
            <a:r>
              <a:rPr lang="en-US" sz="1400" dirty="0" smtClean="0">
                <a:latin typeface="Calibri" pitchFamily="34" charset="0"/>
              </a:rPr>
              <a:t>ere is no cost constraint , however we are aware that cost is never a non factor.  It was assessed independently and </a:t>
            </a:r>
          </a:p>
          <a:p>
            <a:pPr marL="109538" indent="122238" algn="l"/>
            <a:r>
              <a:rPr lang="en-US" sz="1400" dirty="0" smtClean="0">
                <a:latin typeface="Calibri" pitchFamily="34" charset="0"/>
              </a:rPr>
              <a:t>then utilized to help determine the best ROI for the system.  </a:t>
            </a:r>
          </a:p>
          <a:p>
            <a:pPr marL="109538" indent="122238" algn="l">
              <a:buFont typeface="Arial" pitchFamily="34" charset="0"/>
              <a:buChar char="•"/>
            </a:pPr>
            <a:r>
              <a:rPr lang="en-US" sz="1400" dirty="0" smtClean="0">
                <a:latin typeface="Calibri" pitchFamily="34" charset="0"/>
              </a:rPr>
              <a:t>We took all the data for the OMOE and the cost and we normalized that data.  Utilizing a formula to account for the </a:t>
            </a:r>
          </a:p>
          <a:p>
            <a:pPr marL="109538" indent="122238" algn="l"/>
            <a:r>
              <a:rPr lang="en-US" sz="1400" dirty="0" smtClean="0">
                <a:latin typeface="Calibri" pitchFamily="34" charset="0"/>
              </a:rPr>
              <a:t>higher cost we weighted the cost of the system to be a 20% impact to the overall system total.  We are also aware that </a:t>
            </a:r>
          </a:p>
          <a:p>
            <a:pPr marL="109538" indent="122238" algn="l"/>
            <a:r>
              <a:rPr lang="en-US" sz="1400" dirty="0" smtClean="0">
                <a:latin typeface="Calibri" pitchFamily="34" charset="0"/>
              </a:rPr>
              <a:t>performance is of great importance to the user because of the nature of the system which will help alleviate adverse </a:t>
            </a:r>
          </a:p>
          <a:p>
            <a:pPr marL="109538" indent="122238" algn="l"/>
            <a:r>
              <a:rPr lang="en-US" sz="1400" dirty="0" smtClean="0">
                <a:latin typeface="Calibri" pitchFamily="34" charset="0"/>
              </a:rPr>
              <a:t>mission impacts and loss of life due to small FOB attacks. </a:t>
            </a:r>
          </a:p>
          <a:p>
            <a:pPr marL="109538" indent="122238" algn="l">
              <a:buFont typeface="Arial" pitchFamily="34" charset="0"/>
              <a:buChar char="•"/>
            </a:pPr>
            <a:r>
              <a:rPr lang="en-US" sz="1400" dirty="0" smtClean="0">
                <a:latin typeface="Calibri" pitchFamily="34" charset="0"/>
              </a:rPr>
              <a:t>The chosen system has a higher level of risk because it is a semi autonomous system, however it will be progressively </a:t>
            </a:r>
          </a:p>
          <a:p>
            <a:pPr marL="109538" indent="122238" algn="l"/>
            <a:r>
              <a:rPr lang="en-US" sz="1400" dirty="0" smtClean="0">
                <a:latin typeface="Calibri" pitchFamily="34" charset="0"/>
              </a:rPr>
              <a:t>advanced and will meet the requirement of automating lower level functions such as detection, target acquisition, </a:t>
            </a:r>
          </a:p>
          <a:p>
            <a:pPr marL="109538" indent="122238" algn="l"/>
            <a:r>
              <a:rPr lang="en-US" sz="1400" dirty="0" smtClean="0">
                <a:latin typeface="Calibri" pitchFamily="34" charset="0"/>
              </a:rPr>
              <a:t>threat assessment and automated warnings.</a:t>
            </a:r>
          </a:p>
          <a:p>
            <a:pPr marL="109538" indent="122238" algn="l">
              <a:buFont typeface="Arial" pitchFamily="34" charset="0"/>
              <a:buChar char="•"/>
            </a:pPr>
            <a:r>
              <a:rPr lang="en-US" sz="1400" dirty="0" smtClean="0">
                <a:latin typeface="Calibri" pitchFamily="34" charset="0"/>
              </a:rPr>
              <a:t>The system is slightly more expensive then the other concept options, however we feel this system will be the most </a:t>
            </a:r>
          </a:p>
          <a:p>
            <a:pPr marL="109538" indent="122238" algn="l"/>
            <a:r>
              <a:rPr lang="en-US" sz="1400" dirty="0" smtClean="0">
                <a:latin typeface="Calibri" pitchFamily="34" charset="0"/>
              </a:rPr>
              <a:t>efficient because it will rely heavily on those automated responses and require only the input of the user to make </a:t>
            </a:r>
          </a:p>
          <a:p>
            <a:pPr marL="109538" indent="122238" algn="l"/>
            <a:r>
              <a:rPr lang="en-US" sz="1400" dirty="0" smtClean="0">
                <a:latin typeface="Calibri" pitchFamily="34" charset="0"/>
              </a:rPr>
              <a:t>decisions such as commands to mobilize, command to apprehend or command to engage.</a:t>
            </a:r>
            <a:endParaRPr lang="en-US" dirty="0" smtClean="0">
              <a:latin typeface="Calibri" pitchFamily="34" charset="0"/>
            </a:endParaRPr>
          </a:p>
          <a:p>
            <a:pPr marL="109538" indent="122238" algn="l"/>
            <a:endParaRPr lang="en-US" dirty="0" smtClean="0">
              <a:latin typeface="Calibri" pitchFamily="34" charset="0"/>
            </a:endParaRPr>
          </a:p>
          <a:p>
            <a:pPr marL="109538" indent="122238" algn="l"/>
            <a:endParaRPr lang="en-US" dirty="0" smtClean="0">
              <a:latin typeface="Calibri" pitchFamily="34" charset="0"/>
            </a:endParaRPr>
          </a:p>
          <a:p>
            <a:pPr algn="l"/>
            <a:endParaRPr lang="en-US" dirty="0" smtClean="0">
              <a:latin typeface="Calibri" pitchFamily="34" charset="0"/>
            </a:endParaRPr>
          </a:p>
          <a:p>
            <a:pPr algn="l"/>
            <a:endParaRPr lang="en-US" dirty="0">
              <a:latin typeface="Calibri" pitchFamily="34" charset="0"/>
            </a:endParaRPr>
          </a:p>
        </p:txBody>
      </p:sp>
      <p:sp>
        <p:nvSpPr>
          <p:cNvPr id="57" name="Title 2"/>
          <p:cNvSpPr>
            <a:spLocks noGrp="1"/>
          </p:cNvSpPr>
          <p:nvPr>
            <p:ph type="title"/>
          </p:nvPr>
        </p:nvSpPr>
        <p:spPr>
          <a:xfrm>
            <a:off x="0" y="-76200"/>
            <a:ext cx="9144000" cy="944562"/>
          </a:xfrm>
        </p:spPr>
        <p:txBody>
          <a:bodyPr>
            <a:noAutofit/>
          </a:bodyPr>
          <a:lstStyle/>
          <a:p>
            <a:pPr algn="ctr"/>
            <a:r>
              <a:rPr lang="en-US" sz="3200" dirty="0" smtClean="0"/>
              <a:t>Preferred Concept Alternative</a:t>
            </a:r>
            <a:endParaRPr lang="en-US" sz="3200" i="1" dirty="0"/>
          </a:p>
        </p:txBody>
      </p:sp>
      <p:graphicFrame>
        <p:nvGraphicFramePr>
          <p:cNvPr id="7" name="Table 6"/>
          <p:cNvGraphicFramePr>
            <a:graphicFrameLocks noGrp="1"/>
          </p:cNvGraphicFramePr>
          <p:nvPr/>
        </p:nvGraphicFramePr>
        <p:xfrm>
          <a:off x="152400" y="2438400"/>
          <a:ext cx="8839200" cy="1299210"/>
        </p:xfrm>
        <a:graphic>
          <a:graphicData uri="http://schemas.openxmlformats.org/drawingml/2006/table">
            <a:tbl>
              <a:tblPr/>
              <a:tblGrid>
                <a:gridCol w="749084"/>
                <a:gridCol w="1872712"/>
                <a:gridCol w="2247254"/>
                <a:gridCol w="2022529"/>
                <a:gridCol w="1947621"/>
              </a:tblGrid>
              <a:tr h="179085">
                <a:tc>
                  <a:txBody>
                    <a:bodyPr/>
                    <a:lstStyle/>
                    <a:p>
                      <a:pPr algn="ctr" fontAlgn="b"/>
                      <a:r>
                        <a:rPr lang="en-US" sz="1400" b="1" i="0" u="none" strike="noStrike" dirty="0" smtClean="0">
                          <a:solidFill>
                            <a:srgbClr val="000000"/>
                          </a:solidFill>
                          <a:latin typeface="Calibri"/>
                        </a:rPr>
                        <a:t>Concept</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Detection</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Assessment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b"/>
                      <a:r>
                        <a:rPr lang="en-US" sz="1400" b="1" i="0" u="none" strike="noStrike" dirty="0" smtClean="0">
                          <a:solidFill>
                            <a:srgbClr val="000000"/>
                          </a:solidFill>
                          <a:latin typeface="Calibri"/>
                        </a:rPr>
                        <a:t>Communication</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400" b="1" i="0" u="none" strike="noStrike" dirty="0" smtClean="0">
                          <a:solidFill>
                            <a:srgbClr val="000000"/>
                          </a:solidFill>
                          <a:latin typeface="Calibri"/>
                        </a:rPr>
                        <a:t>Defense</a:t>
                      </a:r>
                      <a:r>
                        <a:rPr lang="en-US" sz="1400" b="1" i="0" u="none" strike="noStrike" baseline="0" dirty="0" smtClean="0">
                          <a:solidFill>
                            <a:srgbClr val="000000"/>
                          </a:solidFill>
                          <a:latin typeface="Calibri"/>
                        </a:rPr>
                        <a:t> System</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r>
              <a:tr h="811515">
                <a:tc>
                  <a:txBody>
                    <a:bodyPr/>
                    <a:lstStyle/>
                    <a:p>
                      <a:pPr algn="ctr" fontAlgn="ctr"/>
                      <a:r>
                        <a:rPr lang="en-US" sz="1400" b="1" i="0" u="none" strike="noStrike" dirty="0" smtClean="0">
                          <a:solidFill>
                            <a:srgbClr val="000000"/>
                          </a:solidFill>
                          <a:latin typeface="Calibri"/>
                        </a:rPr>
                        <a:t>1</a:t>
                      </a:r>
                      <a:endParaRPr lang="en-US" sz="14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marR="0" indent="122238" algn="l" defTabSz="914400" rtl="0" eaLnBrk="1" fontAlgn="ctr" latinLnBrk="0" hangingPunct="1">
                        <a:lnSpc>
                          <a:spcPct val="100000"/>
                        </a:lnSpc>
                        <a:spcBef>
                          <a:spcPts val="0"/>
                        </a:spcBef>
                        <a:spcAft>
                          <a:spcPts val="0"/>
                        </a:spcAft>
                        <a:buClrTx/>
                        <a:buSzTx/>
                        <a:buFont typeface="Arial" pitchFamily="34" charset="0"/>
                        <a:buChar char="•"/>
                        <a:tabLst/>
                        <a:defRPr/>
                      </a:pPr>
                      <a:r>
                        <a:rPr lang="en-US" sz="1400" b="0" i="0" u="none" strike="noStrike" dirty="0" smtClean="0">
                          <a:solidFill>
                            <a:srgbClr val="000000"/>
                          </a:solidFill>
                          <a:latin typeface="+mn-lt"/>
                        </a:rPr>
                        <a:t> Passive Infrared </a:t>
                      </a:r>
                    </a:p>
                    <a:p>
                      <a:pPr marL="109538" marR="0" indent="122238" algn="l" defTabSz="914400" rtl="0" eaLnBrk="1" fontAlgn="ctr" latinLnBrk="0" hangingPunct="1">
                        <a:lnSpc>
                          <a:spcPct val="100000"/>
                        </a:lnSpc>
                        <a:spcBef>
                          <a:spcPts val="0"/>
                        </a:spcBef>
                        <a:spcAft>
                          <a:spcPts val="0"/>
                        </a:spcAft>
                        <a:buClrTx/>
                        <a:buSzTx/>
                        <a:buFont typeface="Arial" pitchFamily="34" charset="0"/>
                        <a:buNone/>
                        <a:tabLst/>
                        <a:defRPr/>
                      </a:pPr>
                      <a:r>
                        <a:rPr lang="en-US" sz="1400" b="0" i="0" u="none" strike="noStrike" dirty="0" smtClean="0">
                          <a:solidFill>
                            <a:srgbClr val="000000"/>
                          </a:solidFill>
                          <a:latin typeface="+mn-lt"/>
                        </a:rPr>
                        <a:t>Detector</a:t>
                      </a:r>
                      <a:endParaRPr lang="en-US" sz="1400" b="0" i="0" u="none" strike="noStrike" dirty="0" smtClean="0">
                        <a:solidFill>
                          <a:srgbClr val="000000"/>
                        </a:solidFill>
                        <a:latin typeface="Calibri"/>
                      </a:endParaRPr>
                    </a:p>
                    <a:p>
                      <a:pPr marL="109538" indent="122238" algn="l" fontAlgn="ctr">
                        <a:buFont typeface="Arial" pitchFamily="34" charset="0"/>
                        <a:buChar char="•"/>
                      </a:pPr>
                      <a:r>
                        <a:rPr lang="en-US" sz="1400" b="0" i="0" u="none" strike="noStrike" dirty="0" smtClean="0">
                          <a:solidFill>
                            <a:srgbClr val="000000"/>
                          </a:solidFill>
                          <a:latin typeface="Calibri"/>
                        </a:rPr>
                        <a:t>Radar</a:t>
                      </a:r>
                    </a:p>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UMS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Blue Force Tracker</a:t>
                      </a:r>
                    </a:p>
                    <a:p>
                      <a:pPr marL="109538" indent="122238" algn="l" fontAlgn="ctr">
                        <a:buFont typeface="Arial" pitchFamily="34" charset="0"/>
                        <a:buChar char="•"/>
                      </a:pPr>
                      <a:r>
                        <a:rPr lang="en-US" sz="1400" b="0" i="0" u="none" strike="noStrike" dirty="0" smtClean="0">
                          <a:solidFill>
                            <a:srgbClr val="000000"/>
                          </a:solidFill>
                          <a:latin typeface="Calibri"/>
                        </a:rPr>
                        <a:t>Biometric Scanner</a:t>
                      </a:r>
                    </a:p>
                    <a:p>
                      <a:pPr marL="109538" indent="122238" algn="l" fontAlgn="ctr">
                        <a:buFont typeface="Arial" pitchFamily="34" charset="0"/>
                        <a:buChar char="•"/>
                      </a:pPr>
                      <a:r>
                        <a:rPr lang="en-US" sz="1400" b="0" i="0" u="none" strike="noStrike" dirty="0" smtClean="0">
                          <a:solidFill>
                            <a:srgbClr val="000000"/>
                          </a:solidFill>
                          <a:latin typeface="Calibri"/>
                        </a:rPr>
                        <a:t>Computer</a:t>
                      </a:r>
                    </a:p>
                    <a:p>
                      <a:pPr marL="109538" indent="122238" algn="l" fontAlgn="ctr">
                        <a:buFont typeface="Arial" pitchFamily="34" charset="0"/>
                        <a:buChar char="•"/>
                      </a:pPr>
                      <a:r>
                        <a:rPr lang="en-US" sz="1400" b="0" i="0" u="none" strike="noStrike" dirty="0" smtClean="0">
                          <a:solidFill>
                            <a:srgbClr val="000000"/>
                          </a:solidFill>
                          <a:latin typeface="Calibri"/>
                        </a:rPr>
                        <a:t>RF Detection</a:t>
                      </a:r>
                    </a:p>
                    <a:p>
                      <a:pPr marL="109538" indent="122238" algn="l" fontAlgn="ctr">
                        <a:buFont typeface="Arial" pitchFamily="34" charset="0"/>
                        <a:buChar char="•"/>
                      </a:pPr>
                      <a:r>
                        <a:rPr lang="en-US" sz="1400" b="0" i="0" u="none" strike="noStrike" dirty="0" smtClean="0">
                          <a:solidFill>
                            <a:srgbClr val="000000"/>
                          </a:solidFill>
                          <a:latin typeface="Calibri"/>
                        </a:rPr>
                        <a:t>Threat</a:t>
                      </a:r>
                      <a:r>
                        <a:rPr lang="en-US" sz="1400" b="0" i="0" u="none" strike="noStrike" baseline="0" dirty="0" smtClean="0">
                          <a:solidFill>
                            <a:srgbClr val="000000"/>
                          </a:solidFill>
                          <a:latin typeface="Calibri"/>
                        </a:rPr>
                        <a:t> Prioritization Matrix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Computer </a:t>
                      </a:r>
                    </a:p>
                    <a:p>
                      <a:pPr marL="109538" indent="122238" algn="l" fontAlgn="ctr">
                        <a:buFont typeface="Arial" pitchFamily="34" charset="0"/>
                        <a:buChar char="•"/>
                      </a:pPr>
                      <a:r>
                        <a:rPr lang="en-US" sz="1400" b="0" i="0" u="none" strike="noStrike" dirty="0" smtClean="0">
                          <a:solidFill>
                            <a:srgbClr val="000000"/>
                          </a:solidFill>
                          <a:latin typeface="Calibri"/>
                        </a:rPr>
                        <a:t>Siren</a:t>
                      </a:r>
                    </a:p>
                    <a:p>
                      <a:pPr marL="109538" indent="122238" algn="l" fontAlgn="ctr">
                        <a:buFont typeface="Arial" pitchFamily="34" charset="0"/>
                        <a:buChar char="•"/>
                      </a:pPr>
                      <a:r>
                        <a:rPr lang="en-US" sz="1400" b="0" i="0" u="none" strike="noStrike" dirty="0" err="1" smtClean="0">
                          <a:solidFill>
                            <a:srgbClr val="000000"/>
                          </a:solidFill>
                          <a:latin typeface="Calibri"/>
                        </a:rPr>
                        <a:t>Intrabase</a:t>
                      </a:r>
                      <a:r>
                        <a:rPr lang="en-US" sz="1400" b="0" i="0" u="none" strike="noStrike" dirty="0" smtClean="0">
                          <a:solidFill>
                            <a:srgbClr val="000000"/>
                          </a:solidFill>
                          <a:latin typeface="Calibri"/>
                        </a:rPr>
                        <a:t> Network</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Weapon</a:t>
                      </a:r>
                    </a:p>
                    <a:p>
                      <a:pPr marL="109538" indent="122238" algn="l" fontAlgn="ctr">
                        <a:buFont typeface="Arial" pitchFamily="34" charset="0"/>
                        <a:buChar char="•"/>
                      </a:pPr>
                      <a:r>
                        <a:rPr lang="en-US" sz="1400" b="0" i="0" u="none" strike="noStrike" dirty="0" smtClean="0">
                          <a:solidFill>
                            <a:srgbClr val="000000"/>
                          </a:solidFill>
                          <a:latin typeface="Calibri"/>
                        </a:rPr>
                        <a:t>Semi Autonomous </a:t>
                      </a:r>
                    </a:p>
                    <a:p>
                      <a:pPr marL="109538" indent="122238" algn="l" fontAlgn="ctr">
                        <a:buFont typeface="Arial" pitchFamily="34" charset="0"/>
                        <a:buNone/>
                      </a:pPr>
                      <a:r>
                        <a:rPr lang="en-US" sz="1400" b="0" i="0" u="none" strike="noStrike" dirty="0" smtClean="0">
                          <a:solidFill>
                            <a:srgbClr val="000000"/>
                          </a:solidFill>
                          <a:latin typeface="Calibri"/>
                        </a:rPr>
                        <a:t>Armed UGV</a:t>
                      </a:r>
                    </a:p>
                    <a:p>
                      <a:pPr marL="109538" indent="122238" algn="l" fontAlgn="ctr">
                        <a:buFont typeface="Arial" pitchFamily="34" charset="0"/>
                        <a:buChar char="•"/>
                      </a:pPr>
                      <a:r>
                        <a:rPr lang="en-US" sz="1400" b="0" i="0" u="none" strike="noStrike" dirty="0" smtClean="0">
                          <a:solidFill>
                            <a:srgbClr val="000000"/>
                          </a:solidFill>
                          <a:latin typeface="Calibri"/>
                        </a:rPr>
                        <a:t>Deployable</a:t>
                      </a:r>
                      <a:r>
                        <a:rPr lang="en-US" sz="1400" b="0" i="0" u="none" strike="noStrike" baseline="0" dirty="0" smtClean="0">
                          <a:solidFill>
                            <a:srgbClr val="000000"/>
                          </a:solidFill>
                          <a:latin typeface="Calibri"/>
                        </a:rPr>
                        <a:t> Tire Spikes</a:t>
                      </a:r>
                      <a:endParaRPr lang="en-US" sz="14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pic>
        <p:nvPicPr>
          <p:cNvPr id="20481" name="Picture 1"/>
          <p:cNvPicPr>
            <a:picLocks noChangeAspect="1" noChangeArrowheads="1"/>
          </p:cNvPicPr>
          <p:nvPr/>
        </p:nvPicPr>
        <p:blipFill>
          <a:blip r:embed="rId3" cstate="print"/>
          <a:srcRect/>
          <a:stretch>
            <a:fillRect/>
          </a:stretch>
        </p:blipFill>
        <p:spPr bwMode="auto">
          <a:xfrm>
            <a:off x="0" y="762000"/>
            <a:ext cx="9178007"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Baseline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A960E6C9-AB16-4C76-9261-9DEBEF4E1C50}"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398588"/>
          </a:xfrm>
        </p:spPr>
        <p:txBody>
          <a:bodyPr/>
          <a:lstStyle/>
          <a:p>
            <a:r>
              <a:rPr lang="en-US" sz="3600" dirty="0" smtClean="0"/>
              <a:t>Overarching Summary</a:t>
            </a:r>
            <a:endParaRPr lang="en-US" sz="3600" dirty="0"/>
          </a:p>
        </p:txBody>
      </p:sp>
      <p:sp>
        <p:nvSpPr>
          <p:cNvPr id="3" name="Content Placeholder 2"/>
          <p:cNvSpPr>
            <a:spLocks noGrp="1"/>
          </p:cNvSpPr>
          <p:nvPr>
            <p:ph idx="1"/>
          </p:nvPr>
        </p:nvSpPr>
        <p:spPr>
          <a:xfrm>
            <a:off x="0" y="838200"/>
            <a:ext cx="9144000" cy="5638800"/>
          </a:xfrm>
        </p:spPr>
        <p:txBody>
          <a:bodyPr/>
          <a:lstStyle/>
          <a:p>
            <a:endParaRPr lang="en-US" sz="1200" dirty="0" smtClean="0"/>
          </a:p>
        </p:txBody>
      </p:sp>
      <p:sp>
        <p:nvSpPr>
          <p:cNvPr id="4" name="Slide Number Placeholder 3"/>
          <p:cNvSpPr>
            <a:spLocks noGrp="1"/>
          </p:cNvSpPr>
          <p:nvPr>
            <p:ph type="sldNum" sz="quarter" idx="10"/>
          </p:nvPr>
        </p:nvSpPr>
        <p:spPr/>
        <p:txBody>
          <a:bodyPr/>
          <a:lstStyle/>
          <a:p>
            <a:fld id="{A960E6C9-AB16-4C76-9261-9DEBEF4E1C50}"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4578"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4579"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4580"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F64ECDB5-90A4-45CF-B972-BF21F456B587}" type="slidenum">
              <a:rPr lang="en-US" sz="1200">
                <a:solidFill>
                  <a:schemeClr val="tx1"/>
                </a:solidFill>
                <a:latin typeface="Lucida Grande" charset="0"/>
                <a:ea typeface="Lucida Grande" charset="0"/>
                <a:cs typeface="Lucida Grande" charset="0"/>
                <a:sym typeface="Lucida Grande" charset="0"/>
              </a:rPr>
              <a:pPr/>
              <a:t>25</a:t>
            </a:fld>
            <a:endParaRPr lang="en-US" sz="1200">
              <a:solidFill>
                <a:schemeClr val="tx1"/>
              </a:solidFill>
              <a:latin typeface="Lucida Grande" charset="0"/>
              <a:ea typeface="Lucida Grande" charset="0"/>
              <a:cs typeface="Lucida Grande" charset="0"/>
              <a:sym typeface="Lucida Grande" charset="0"/>
            </a:endParaRPr>
          </a:p>
        </p:txBody>
      </p:sp>
      <p:sp>
        <p:nvSpPr>
          <p:cNvPr id="24581" name="Rectangle 5"/>
          <p:cNvSpPr>
            <a:spLocks noGrp="1" noChangeArrowheads="1"/>
          </p:cNvSpPr>
          <p:nvPr>
            <p:ph type="title"/>
          </p:nvPr>
        </p:nvSpPr>
        <p:spPr>
          <a:xfrm>
            <a:off x="457200" y="0"/>
            <a:ext cx="8229600" cy="1398588"/>
          </a:xfrm>
          <a:ln/>
        </p:spPr>
        <p:txBody>
          <a:bodyPr/>
          <a:lstStyle/>
          <a:p>
            <a:r>
              <a:rPr lang="en-US" sz="3500" dirty="0"/>
              <a:t>Way Ahead</a:t>
            </a:r>
          </a:p>
        </p:txBody>
      </p:sp>
      <p:sp>
        <p:nvSpPr>
          <p:cNvPr id="24582" name="Rectangle 6"/>
          <p:cNvSpPr>
            <a:spLocks noGrp="1" noChangeArrowheads="1"/>
          </p:cNvSpPr>
          <p:nvPr>
            <p:ph type="body" idx="1"/>
          </p:nvPr>
        </p:nvSpPr>
        <p:spPr>
          <a:xfrm>
            <a:off x="0" y="990600"/>
            <a:ext cx="4495800" cy="5562600"/>
          </a:xfrm>
          <a:ln/>
        </p:spPr>
        <p:txBody>
          <a:bodyPr/>
          <a:lstStyle/>
          <a:p>
            <a:r>
              <a:rPr lang="en-US" sz="2000" dirty="0" smtClean="0">
                <a:effectLst>
                  <a:outerShdw blurRad="38100" dist="38100" dir="2700000" algn="tl">
                    <a:srgbClr val="000000">
                      <a:alpha val="43137"/>
                    </a:srgbClr>
                  </a:outerShdw>
                </a:effectLst>
              </a:rPr>
              <a:t>Requirements</a:t>
            </a:r>
          </a:p>
          <a:p>
            <a:pPr lvl="1"/>
            <a:r>
              <a:rPr lang="en-US" sz="1800" dirty="0" smtClean="0"/>
              <a:t>Interface Matrix</a:t>
            </a:r>
          </a:p>
          <a:p>
            <a:r>
              <a:rPr lang="en-US" sz="2000" dirty="0" smtClean="0">
                <a:effectLst>
                  <a:outerShdw blurRad="38100" dist="38100" dir="2700000" algn="tl">
                    <a:srgbClr val="000000">
                      <a:alpha val="43137"/>
                    </a:srgbClr>
                  </a:outerShdw>
                </a:effectLst>
              </a:rPr>
              <a:t>Tech Planning</a:t>
            </a:r>
          </a:p>
          <a:p>
            <a:pPr lvl="1"/>
            <a:r>
              <a:rPr lang="en-US" sz="1800" dirty="0" smtClean="0"/>
              <a:t>IPT Development</a:t>
            </a:r>
          </a:p>
          <a:p>
            <a:pPr lvl="1"/>
            <a:r>
              <a:rPr lang="en-US" sz="1800" dirty="0" smtClean="0"/>
              <a:t>Technology Landscaping to identify current systems and technologies</a:t>
            </a:r>
          </a:p>
          <a:p>
            <a:pPr lvl="1"/>
            <a:r>
              <a:rPr lang="en-US" sz="1800" dirty="0" smtClean="0"/>
              <a:t>Risk Assessment</a:t>
            </a:r>
          </a:p>
          <a:p>
            <a:pPr lvl="3"/>
            <a:endParaRPr lang="en-US" sz="1050" dirty="0" smtClean="0"/>
          </a:p>
        </p:txBody>
      </p:sp>
      <p:sp>
        <p:nvSpPr>
          <p:cNvPr id="8" name="Rectangle 6"/>
          <p:cNvSpPr txBox="1">
            <a:spLocks noChangeArrowheads="1"/>
          </p:cNvSpPr>
          <p:nvPr/>
        </p:nvSpPr>
        <p:spPr bwMode="auto">
          <a:xfrm>
            <a:off x="4876800" y="990600"/>
            <a:ext cx="4267200" cy="55626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marL="409575" marR="0" lvl="0" indent="-384175" algn="l" defTabSz="914400" rtl="0" eaLnBrk="1" fontAlgn="base" latinLnBrk="0" hangingPunct="1">
              <a:lnSpc>
                <a:spcPct val="100000"/>
              </a:lnSpc>
              <a:spcBef>
                <a:spcPts val="700"/>
              </a:spcBef>
              <a:spcAft>
                <a:spcPct val="0"/>
              </a:spcAft>
              <a:buClr>
                <a:srgbClr val="72A376"/>
              </a:buClr>
              <a:buSzPct val="80000"/>
              <a:buFont typeface="Wingdings 2" charset="2"/>
              <a:buChar char=""/>
              <a:tabLst/>
              <a:defRPr/>
            </a:pPr>
            <a:r>
              <a:rPr kumimoji="0" lang="en-US" sz="2000" b="0"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sym typeface="Lucida Grande" charset="0"/>
              </a:rPr>
              <a:t>Architecture and Logical Design</a:t>
            </a:r>
          </a:p>
          <a:p>
            <a:pPr marL="784225" marR="0" lvl="1" indent="-285750" algn="l" defTabSz="914400" rtl="0" eaLnBrk="1" fontAlgn="base" latinLnBrk="0" hangingPunct="1">
              <a:lnSpc>
                <a:spcPct val="100000"/>
              </a:lnSpc>
              <a:spcBef>
                <a:spcPts val="600"/>
              </a:spcBef>
              <a:spcAft>
                <a:spcPct val="0"/>
              </a:spcAft>
              <a:buClr>
                <a:srgbClr val="72A376"/>
              </a:buClr>
              <a:buSzPct val="94000"/>
              <a:buFont typeface="Verdana"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sym typeface="Lucida Grande" charset="0"/>
              </a:rPr>
              <a:t>Logical Design</a:t>
            </a:r>
          </a:p>
          <a:p>
            <a:pPr marL="1066800" marR="0" lvl="2" indent="-228600" algn="l" defTabSz="914400" rtl="0" eaLnBrk="1" fontAlgn="base" latinLnBrk="0" hangingPunct="1">
              <a:lnSpc>
                <a:spcPct val="100000"/>
              </a:lnSpc>
              <a:spcBef>
                <a:spcPts val="600"/>
              </a:spcBef>
              <a:spcAft>
                <a:spcPct val="0"/>
              </a:spcAft>
              <a:buClr>
                <a:srgbClr val="72A376"/>
              </a:buClr>
              <a:buSzPct val="100000"/>
              <a:buFont typeface="Wingdings 2" charset="2"/>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sym typeface="Lucida Grande" charset="0"/>
              </a:rPr>
              <a:t>CORE Diagramming</a:t>
            </a:r>
          </a:p>
          <a:p>
            <a:pPr marL="409575" marR="0" lvl="0" indent="-384175" algn="l" defTabSz="914400" rtl="0" eaLnBrk="1" fontAlgn="base" latinLnBrk="0" hangingPunct="1">
              <a:lnSpc>
                <a:spcPct val="100000"/>
              </a:lnSpc>
              <a:spcBef>
                <a:spcPts val="700"/>
              </a:spcBef>
              <a:spcAft>
                <a:spcPct val="0"/>
              </a:spcAft>
              <a:buClr>
                <a:srgbClr val="72A376"/>
              </a:buClr>
              <a:buSzPct val="80000"/>
              <a:buFont typeface="Wingdings 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sym typeface="Lucida Grande" charset="0"/>
              </a:rPr>
              <a:t>RAM-T</a:t>
            </a:r>
          </a:p>
          <a:p>
            <a:pPr marL="784225" marR="0" lvl="1" indent="-285750" algn="l" defTabSz="914400" rtl="0" eaLnBrk="1" fontAlgn="base" latinLnBrk="0" hangingPunct="1">
              <a:lnSpc>
                <a:spcPct val="100000"/>
              </a:lnSpc>
              <a:spcBef>
                <a:spcPts val="600"/>
              </a:spcBef>
              <a:spcAft>
                <a:spcPct val="0"/>
              </a:spcAft>
              <a:buClr>
                <a:srgbClr val="72A376"/>
              </a:buClr>
              <a:buSzPct val="94000"/>
              <a:buFont typeface="Verdana" charset="0"/>
              <a:buChar char="›"/>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sym typeface="Lucida Grande" charset="0"/>
              </a:rPr>
              <a:t>TEMP</a:t>
            </a:r>
          </a:p>
          <a:p>
            <a:pPr marL="1333500" marR="0" lvl="3" indent="-211138" algn="l" defTabSz="914400" rtl="0" eaLnBrk="1" fontAlgn="base" latinLnBrk="0" hangingPunct="1">
              <a:lnSpc>
                <a:spcPct val="100000"/>
              </a:lnSpc>
              <a:spcBef>
                <a:spcPts val="500"/>
              </a:spcBef>
              <a:spcAft>
                <a:spcPct val="0"/>
              </a:spcAft>
              <a:buClr>
                <a:srgbClr val="72A376"/>
              </a:buClr>
              <a:buSzPct val="100000"/>
              <a:buFont typeface="Wingdings 2" charset="2"/>
              <a:buChar char=""/>
              <a:tabLst/>
              <a:defRPr/>
            </a:pPr>
            <a:endParaRPr kumimoji="0" lang="en-US" sz="1050" b="0" i="0" u="none" strike="noStrike" kern="0" cap="none" spc="0" normalizeH="0" baseline="0" noProof="0" dirty="0" smtClean="0">
              <a:ln>
                <a:noFill/>
              </a:ln>
              <a:solidFill>
                <a:schemeClr val="tx1"/>
              </a:solidFill>
              <a:effectLst/>
              <a:uLnTx/>
              <a:uFillTx/>
              <a:latin typeface="+mn-lt"/>
              <a:ea typeface="+mn-ea"/>
              <a:cs typeface="+mn-cs"/>
              <a:sym typeface="Lucida Grande"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5602"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5603"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5604"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BE29456C-E7C0-4E1A-8B3E-48FE4CC66356}" type="slidenum">
              <a:rPr lang="en-US" sz="1200">
                <a:solidFill>
                  <a:schemeClr val="tx1"/>
                </a:solidFill>
                <a:latin typeface="Lucida Grande" charset="0"/>
                <a:ea typeface="Lucida Grande" charset="0"/>
                <a:cs typeface="Lucida Grande" charset="0"/>
                <a:sym typeface="Lucida Grande" charset="0"/>
              </a:rPr>
              <a:pPr/>
              <a:t>26</a:t>
            </a:fld>
            <a:endParaRPr lang="en-US" sz="1200">
              <a:solidFill>
                <a:schemeClr val="tx1"/>
              </a:solidFill>
              <a:latin typeface="Lucida Grande" charset="0"/>
              <a:ea typeface="Lucida Grande" charset="0"/>
              <a:cs typeface="Lucida Grande" charset="0"/>
              <a:sym typeface="Lucida Grande" charset="0"/>
            </a:endParaRPr>
          </a:p>
        </p:txBody>
      </p:sp>
      <p:sp>
        <p:nvSpPr>
          <p:cNvPr id="25605" name="Rectangle 5"/>
          <p:cNvSpPr>
            <a:spLocks noGrp="1" noChangeArrowheads="1"/>
          </p:cNvSpPr>
          <p:nvPr>
            <p:ph type="title"/>
          </p:nvPr>
        </p:nvSpPr>
        <p:spPr>
          <a:ln/>
        </p:spPr>
        <p:txBody>
          <a:bodyPr/>
          <a:lstStyle/>
          <a:p>
            <a:pPr algn="ctr"/>
            <a:r>
              <a:rPr lang="en-US"/>
              <a:t>Back Up</a:t>
            </a:r>
          </a:p>
        </p:txBody>
      </p:sp>
      <p:sp>
        <p:nvSpPr>
          <p:cNvPr id="25606" name="Rectangle 6"/>
          <p:cNvSpPr>
            <a:spLocks noGrp="1" noChangeArrowheads="1"/>
          </p:cNvSpPr>
          <p:nvPr>
            <p:ph type="body" idx="1"/>
          </p:nvPr>
        </p:nvSpPr>
        <p:spPr>
          <a:ln/>
        </p:spPr>
        <p:txBody>
          <a:bodyPr/>
          <a:lstStyle/>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619C5B4D-4175-43B0-B4DE-D2F0BE74EA80}" type="slidenum">
              <a:rPr lang="en-US"/>
              <a:pPr/>
              <a:t>27</a:t>
            </a:fld>
            <a:endParaRPr lang="en-US"/>
          </a:p>
        </p:txBody>
      </p:sp>
      <p:sp>
        <p:nvSpPr>
          <p:cNvPr id="9217" name="AutoShape 1"/>
          <p:cNvSpPr>
            <a:spLocks/>
          </p:cNvSpPr>
          <p:nvPr/>
        </p:nvSpPr>
        <p:spPr bwMode="auto">
          <a:xfrm>
            <a:off x="6350" y="12700"/>
            <a:ext cx="9129713" cy="6837363"/>
          </a:xfrm>
          <a:prstGeom prst="rtTriangle">
            <a:avLst/>
          </a:prstGeom>
          <a:gradFill rotWithShape="0">
            <a:gsLst>
              <a:gs pos="0">
                <a:srgbClr val="EAEBDE">
                  <a:alpha val="998"/>
                </a:srgbClr>
              </a:gs>
              <a:gs pos="29999">
                <a:srgbClr val="EAEBDE">
                  <a:alpha val="3698"/>
                </a:srgbClr>
              </a:gs>
              <a:gs pos="100000">
                <a:srgbClr val="EAEBDE">
                  <a:alpha val="9998"/>
                </a:srgbClr>
              </a:gs>
            </a:gsLst>
            <a:lin ang="18780000" scaled="1"/>
          </a:gradFill>
          <a:ln w="38100" cap="rnd">
            <a:noFill/>
            <a:round/>
            <a:headEnd type="none" w="med" len="med"/>
            <a:tailEnd type="none" w="med" len="med"/>
          </a:ln>
        </p:spPr>
        <p:txBody>
          <a:bodyPr lIns="0" tIns="0" rIns="0" bIns="0"/>
          <a:lstStyle/>
          <a:p>
            <a:endParaRPr lang="en-US"/>
          </a:p>
        </p:txBody>
      </p:sp>
      <p:sp>
        <p:nvSpPr>
          <p:cNvPr id="9218" name="Line 2"/>
          <p:cNvSpPr>
            <a:spLocks noChangeShapeType="1"/>
          </p:cNvSpPr>
          <p:nvPr/>
        </p:nvSpPr>
        <p:spPr bwMode="auto">
          <a:xfrm>
            <a:off x="0" y="6350"/>
            <a:ext cx="9136063" cy="6843713"/>
          </a:xfrm>
          <a:prstGeom prst="line">
            <a:avLst/>
          </a:prstGeom>
          <a:noFill/>
          <a:ln w="5000" cap="rnd">
            <a:solidFill>
              <a:srgbClr val="D3D4C8">
                <a:alpha val="34900"/>
              </a:srgbClr>
            </a:solidFill>
            <a:prstDash val="solid"/>
            <a:round/>
            <a:headEnd type="none" w="med" len="med"/>
            <a:tailEnd type="none" w="med" len="med"/>
          </a:ln>
        </p:spPr>
        <p:txBody>
          <a:bodyPr lIns="0" tIns="0" rIns="0" bIns="0"/>
          <a:lstStyle/>
          <a:p>
            <a:endParaRPr lang="en-US"/>
          </a:p>
        </p:txBody>
      </p:sp>
      <p:sp>
        <p:nvSpPr>
          <p:cNvPr id="9219" name="Line 3"/>
          <p:cNvSpPr>
            <a:spLocks noChangeShapeType="1"/>
          </p:cNvSpPr>
          <p:nvPr/>
        </p:nvSpPr>
        <p:spPr bwMode="auto">
          <a:xfrm flipH="1">
            <a:off x="6467475" y="4948238"/>
            <a:ext cx="2673350" cy="1898650"/>
          </a:xfrm>
          <a:prstGeom prst="line">
            <a:avLst/>
          </a:prstGeom>
          <a:noFill/>
          <a:ln w="6000" cap="rnd">
            <a:solidFill>
              <a:srgbClr val="D7D9CE">
                <a:alpha val="45096"/>
              </a:srgbClr>
            </a:solidFill>
            <a:prstDash val="solid"/>
            <a:round/>
            <a:headEnd type="none" w="med" len="med"/>
            <a:tailEnd type="none" w="med" len="med"/>
          </a:ln>
        </p:spPr>
        <p:txBody>
          <a:bodyPr lIns="0" tIns="0" rIns="0" bIns="0"/>
          <a:lstStyle/>
          <a:p>
            <a:endParaRPr lang="en-US"/>
          </a:p>
        </p:txBody>
      </p:sp>
      <p:sp>
        <p:nvSpPr>
          <p:cNvPr id="9220" name="Text Box 4"/>
          <p:cNvSpPr txBox="1">
            <a:spLocks noChangeArrowheads="1"/>
          </p:cNvSpPr>
          <p:nvPr/>
        </p:nvSpPr>
        <p:spPr bwMode="auto">
          <a:xfrm>
            <a:off x="7697788" y="6515100"/>
            <a:ext cx="282575" cy="266700"/>
          </a:xfrm>
          <a:prstGeom prst="rect">
            <a:avLst/>
          </a:prstGeom>
          <a:noFill/>
          <a:ln w="9525">
            <a:noFill/>
            <a:miter lim="800000"/>
            <a:headEnd/>
            <a:tailEnd/>
          </a:ln>
        </p:spPr>
        <p:txBody>
          <a:bodyPr wrap="none" anchor="b"/>
          <a:lstStyle/>
          <a:p>
            <a:pPr algn="r"/>
            <a:fld id="{5147AD6C-5567-4FD0-9048-94ABD61F546E}" type="slidenum">
              <a:rPr lang="en-US" sz="1200">
                <a:solidFill>
                  <a:srgbClr val="FFFFFF"/>
                </a:solidFill>
                <a:latin typeface="Lucida Grande" charset="0"/>
                <a:ea typeface="Lucida Grande" charset="0"/>
                <a:cs typeface="Lucida Grande" charset="0"/>
                <a:sym typeface="Lucida Grande" charset="0"/>
              </a:rPr>
              <a:pPr algn="r"/>
              <a:t>27</a:t>
            </a:fld>
            <a:endParaRPr lang="en-US" sz="1200">
              <a:solidFill>
                <a:srgbClr val="FFFFFF"/>
              </a:solidFill>
              <a:latin typeface="Lucida Grande" charset="0"/>
              <a:ea typeface="Lucida Grande" charset="0"/>
              <a:cs typeface="Lucida Grande" charset="0"/>
              <a:sym typeface="Lucida Grande" charset="0"/>
            </a:endParaRPr>
          </a:p>
        </p:txBody>
      </p:sp>
      <p:sp>
        <p:nvSpPr>
          <p:cNvPr id="9221" name="Rectangle 5"/>
          <p:cNvSpPr>
            <a:spLocks noGrp="1" noChangeArrowheads="1"/>
          </p:cNvSpPr>
          <p:nvPr>
            <p:ph type="title"/>
          </p:nvPr>
        </p:nvSpPr>
        <p:spPr>
          <a:ln/>
        </p:spPr>
        <p:txBody>
          <a:bodyPr/>
          <a:lstStyle/>
          <a:p>
            <a:r>
              <a:rPr lang="en-US" sz="3500" dirty="0"/>
              <a:t>Problem Background</a:t>
            </a:r>
          </a:p>
        </p:txBody>
      </p:sp>
      <p:sp>
        <p:nvSpPr>
          <p:cNvPr id="9222" name="Rectangle 6"/>
          <p:cNvSpPr>
            <a:spLocks noGrp="1" noChangeArrowheads="1"/>
          </p:cNvSpPr>
          <p:nvPr>
            <p:ph type="body" idx="1"/>
          </p:nvPr>
        </p:nvSpPr>
        <p:spPr>
          <a:xfrm>
            <a:off x="0" y="1616075"/>
            <a:ext cx="9144000" cy="4975225"/>
          </a:xfrm>
          <a:ln/>
        </p:spPr>
        <p:txBody>
          <a:bodyPr/>
          <a:lstStyle/>
          <a:p>
            <a:pPr marL="371475" indent="-346075"/>
            <a:r>
              <a:rPr lang="en-US" sz="1800" dirty="0"/>
              <a:t>Attacks on Southwest Asian bases happen regularly. The types of attacks are harassment, denial, and tactical.  Harassment being the highest frequency of engagement. </a:t>
            </a:r>
          </a:p>
          <a:p>
            <a:pPr marL="371475" indent="-346075"/>
            <a:r>
              <a:rPr lang="en-US" sz="1800" dirty="0"/>
              <a:t>Protection for the FOBs is kinetic and non-kinetic and the IBDS should perform both. Non-kinetic reduces civilian casualties and improve relations</a:t>
            </a:r>
          </a:p>
          <a:p>
            <a:pPr marL="371475" indent="-346075"/>
            <a:r>
              <a:rPr lang="en-US" sz="1800" dirty="0"/>
              <a:t>These attacks have resulted in significant single operation casualties; interfere, interrupt, and impair base operations and also disrupt military operations and local government and services</a:t>
            </a:r>
          </a:p>
        </p:txBody>
      </p:sp>
      <p:pic>
        <p:nvPicPr>
          <p:cNvPr id="9223" name="Picture 7"/>
          <p:cNvPicPr>
            <a:picLocks noChangeAspect="1" noChangeArrowheads="1"/>
          </p:cNvPicPr>
          <p:nvPr/>
        </p:nvPicPr>
        <p:blipFill>
          <a:blip r:embed="rId3" cstate="print"/>
          <a:srcRect/>
          <a:stretch>
            <a:fillRect/>
          </a:stretch>
        </p:blipFill>
        <p:spPr bwMode="auto">
          <a:xfrm>
            <a:off x="6070600" y="4876800"/>
            <a:ext cx="3065463" cy="1971675"/>
          </a:xfrm>
          <a:prstGeom prst="rect">
            <a:avLst/>
          </a:prstGeom>
          <a:noFill/>
          <a:ln w="12700" cap="rnd">
            <a:noFill/>
            <a:round/>
            <a:headEnd/>
            <a:tailEnd/>
          </a:ln>
        </p:spPr>
      </p:pic>
      <p:pic>
        <p:nvPicPr>
          <p:cNvPr id="9224" name="Picture 8"/>
          <p:cNvPicPr>
            <a:picLocks noChangeAspect="1" noChangeArrowheads="1"/>
          </p:cNvPicPr>
          <p:nvPr/>
        </p:nvPicPr>
        <p:blipFill>
          <a:blip r:embed="rId4" cstate="print"/>
          <a:srcRect/>
          <a:stretch>
            <a:fillRect/>
          </a:stretch>
        </p:blipFill>
        <p:spPr bwMode="auto">
          <a:xfrm>
            <a:off x="15875" y="4876800"/>
            <a:ext cx="3182938" cy="1992313"/>
          </a:xfrm>
          <a:prstGeom prst="rect">
            <a:avLst/>
          </a:prstGeom>
          <a:noFill/>
          <a:ln w="9525" cap="flat">
            <a:noFill/>
            <a:round/>
            <a:headEnd/>
            <a:tailEnd/>
          </a:ln>
        </p:spPr>
      </p:pic>
      <p:pic>
        <p:nvPicPr>
          <p:cNvPr id="9225" name="Picture 9"/>
          <p:cNvPicPr>
            <a:picLocks noChangeAspect="1" noChangeArrowheads="1"/>
          </p:cNvPicPr>
          <p:nvPr/>
        </p:nvPicPr>
        <p:blipFill>
          <a:blip r:embed="rId5" cstate="print"/>
          <a:srcRect/>
          <a:stretch>
            <a:fillRect/>
          </a:stretch>
        </p:blipFill>
        <p:spPr bwMode="auto">
          <a:xfrm>
            <a:off x="6270625" y="17463"/>
            <a:ext cx="2857500" cy="1600200"/>
          </a:xfrm>
          <a:prstGeom prst="rect">
            <a:avLst/>
          </a:prstGeom>
          <a:noFill/>
          <a:ln w="9525" cap="flat">
            <a:noFill/>
            <a:round/>
            <a:headEnd/>
            <a:tailEnd/>
          </a:ln>
        </p:spPr>
      </p:pic>
      <p:pic>
        <p:nvPicPr>
          <p:cNvPr id="9226" name="Picture 10"/>
          <p:cNvPicPr>
            <a:picLocks noChangeAspect="1" noChangeArrowheads="1"/>
          </p:cNvPicPr>
          <p:nvPr/>
        </p:nvPicPr>
        <p:blipFill>
          <a:blip r:embed="rId6" cstate="print"/>
          <a:srcRect/>
          <a:stretch>
            <a:fillRect/>
          </a:stretch>
        </p:blipFill>
        <p:spPr bwMode="auto">
          <a:xfrm>
            <a:off x="3198813" y="4868863"/>
            <a:ext cx="2986087" cy="1979612"/>
          </a:xfrm>
          <a:prstGeom prst="rect">
            <a:avLst/>
          </a:prstGeom>
          <a:noFill/>
          <a:ln w="9525" cap="flat">
            <a:noFill/>
            <a:round/>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7170"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7171"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7172"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CF3FB04B-2487-4A3A-9AE1-3550119AB2F0}" type="slidenum">
              <a:rPr lang="en-US" sz="1200">
                <a:solidFill>
                  <a:schemeClr val="tx1"/>
                </a:solidFill>
                <a:latin typeface="Lucida Grande" charset="0"/>
                <a:ea typeface="Lucida Grande" charset="0"/>
                <a:cs typeface="Lucida Grande" charset="0"/>
                <a:sym typeface="Lucida Grande" charset="0"/>
              </a:rPr>
              <a:pPr/>
              <a:t>28</a:t>
            </a:fld>
            <a:endParaRPr lang="en-US" sz="1200">
              <a:solidFill>
                <a:schemeClr val="tx1"/>
              </a:solidFill>
              <a:latin typeface="Lucida Grande" charset="0"/>
              <a:ea typeface="Lucida Grande" charset="0"/>
              <a:cs typeface="Lucida Grande" charset="0"/>
              <a:sym typeface="Lucida Grande" charset="0"/>
            </a:endParaRPr>
          </a:p>
        </p:txBody>
      </p:sp>
      <p:sp>
        <p:nvSpPr>
          <p:cNvPr id="7173" name="Rectangle 5"/>
          <p:cNvSpPr>
            <a:spLocks noGrp="1" noChangeArrowheads="1"/>
          </p:cNvSpPr>
          <p:nvPr>
            <p:ph type="title"/>
          </p:nvPr>
        </p:nvSpPr>
        <p:spPr>
          <a:ln/>
        </p:spPr>
        <p:txBody>
          <a:bodyPr/>
          <a:lstStyle/>
          <a:p>
            <a:r>
              <a:rPr lang="en-US" sz="3500" dirty="0"/>
              <a:t>Effective Need</a:t>
            </a:r>
          </a:p>
        </p:txBody>
      </p:sp>
      <p:sp>
        <p:nvSpPr>
          <p:cNvPr id="7174" name="Rectangle 6"/>
          <p:cNvSpPr>
            <a:spLocks noGrp="1" noChangeArrowheads="1"/>
          </p:cNvSpPr>
          <p:nvPr>
            <p:ph type="body" idx="1"/>
          </p:nvPr>
        </p:nvSpPr>
        <p:spPr>
          <a:ln/>
        </p:spPr>
        <p:txBody>
          <a:bodyPr/>
          <a:lstStyle/>
          <a:p>
            <a:r>
              <a:rPr lang="en-US" sz="1800" dirty="0"/>
              <a:t>“The FOB Commander has a need to mitigate the external defense issues within small camps, reduce causalities, increase mission performance and protect the Force within the AOR and across the full spectrum of operations from direct and indirect threats with an effective, </a:t>
            </a:r>
            <a:r>
              <a:rPr lang="en-US" sz="1800" dirty="0" err="1"/>
              <a:t>tailorable</a:t>
            </a:r>
            <a:r>
              <a:rPr lang="en-US" sz="1800" dirty="0"/>
              <a:t>, supportable, logistically feasible, integrated, and rapidly deployable protection system.  The system needs to be operable in all weather, all visibility, all terrain with independence from utility infrastructure.”</a:t>
            </a:r>
            <a:endParaRPr lang="en-US" dirty="0"/>
          </a:p>
          <a:p>
            <a:pPr>
              <a:spcBef>
                <a:spcPts val="400"/>
              </a:spcBef>
            </a:pPr>
            <a:endParaRPr lang="en-US" sz="1800" dirty="0"/>
          </a:p>
          <a:p>
            <a:pPr>
              <a:spcBef>
                <a:spcPts val="400"/>
              </a:spcBef>
            </a:pPr>
            <a:endParaRPr lang="en-US" sz="1800" dirty="0"/>
          </a:p>
          <a:p>
            <a:pPr>
              <a:spcBef>
                <a:spcPts val="400"/>
              </a:spcBef>
            </a:pPr>
            <a:endParaRPr lang="en-US" sz="1800" dirty="0"/>
          </a:p>
          <a:p>
            <a:pPr>
              <a:spcBef>
                <a:spcPts val="400"/>
              </a:spcBef>
            </a:pPr>
            <a:endParaRPr lang="en-US" sz="1800" dirty="0"/>
          </a:p>
          <a:p>
            <a:pPr>
              <a:spcBef>
                <a:spcPts val="400"/>
              </a:spcBef>
            </a:pPr>
            <a:endParaRPr lang="en-US" sz="1800" dirty="0"/>
          </a:p>
          <a:p>
            <a:pPr>
              <a:spcBef>
                <a:spcPts val="400"/>
              </a:spcBef>
            </a:pPr>
            <a:r>
              <a:rPr lang="en-US" sz="1600" dirty="0"/>
              <a:t>The effective need was derived from the initial stakeholder requirements to identify what was needed and was desired.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1506"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1507"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1508"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BDE84A16-5150-45EA-BF33-7BD91150B892}" type="slidenum">
              <a:rPr lang="en-US" sz="1200">
                <a:solidFill>
                  <a:schemeClr val="tx1"/>
                </a:solidFill>
                <a:latin typeface="Lucida Grande" charset="0"/>
                <a:ea typeface="Lucida Grande" charset="0"/>
                <a:cs typeface="Lucida Grande" charset="0"/>
                <a:sym typeface="Lucida Grande" charset="0"/>
              </a:rPr>
              <a:pPr/>
              <a:t>29</a:t>
            </a:fld>
            <a:endParaRPr lang="en-US" sz="1200">
              <a:solidFill>
                <a:schemeClr val="tx1"/>
              </a:solidFill>
              <a:latin typeface="Lucida Grande" charset="0"/>
              <a:ea typeface="Lucida Grande" charset="0"/>
              <a:cs typeface="Lucida Grande" charset="0"/>
              <a:sym typeface="Lucida Grande" charset="0"/>
            </a:endParaRPr>
          </a:p>
        </p:txBody>
      </p:sp>
      <p:graphicFrame>
        <p:nvGraphicFramePr>
          <p:cNvPr id="21509" name="Group 5"/>
          <p:cNvGraphicFramePr>
            <a:graphicFrameLocks noGrp="1"/>
          </p:cNvGraphicFramePr>
          <p:nvPr/>
        </p:nvGraphicFramePr>
        <p:xfrm>
          <a:off x="152400" y="838200"/>
          <a:ext cx="8839200" cy="5461000"/>
        </p:xfrm>
        <a:graphic>
          <a:graphicData uri="http://schemas.openxmlformats.org/drawingml/2006/table">
            <a:tbl>
              <a:tblPr/>
              <a:tblGrid>
                <a:gridCol w="1524000"/>
                <a:gridCol w="1371600"/>
                <a:gridCol w="1447800"/>
                <a:gridCol w="3733800"/>
                <a:gridCol w="762000"/>
              </a:tblGrid>
              <a:tr h="152400">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200" b="1" i="0" u="none" strike="noStrike" cap="none" normalizeH="0" baseline="0" dirty="0" smtClean="0">
                          <a:ln>
                            <a:noFill/>
                          </a:ln>
                          <a:solidFill>
                            <a:schemeClr val="tx1"/>
                          </a:solidFill>
                          <a:effectLst/>
                          <a:latin typeface="Lucida Grande" charset="0"/>
                          <a:ea typeface="ヒラギノ角ゴ ProN W3" charset="0"/>
                          <a:cs typeface="ヒラギノ角ゴ ProN W3" charset="0"/>
                          <a:sym typeface="Lucida Grande" charset="0"/>
                        </a:rPr>
                        <a:t>Sub Function</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200" b="1" i="0" u="none" strike="noStrike" cap="none" normalizeH="0" baseline="0" dirty="0" smtClean="0">
                          <a:ln>
                            <a:noFill/>
                          </a:ln>
                          <a:solidFill>
                            <a:schemeClr val="tx1"/>
                          </a:solidFill>
                          <a:effectLst/>
                          <a:latin typeface="Lucida Grande" charset="0"/>
                          <a:ea typeface="ヒラギノ角ゴ ProN W3" charset="0"/>
                          <a:cs typeface="ヒラギノ角ゴ ProN W3" charset="0"/>
                          <a:sym typeface="Lucida Grande" charset="0"/>
                        </a:rPr>
                        <a:t>Objective</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200" b="1" i="0" u="none" strike="noStrike" cap="none" normalizeH="0" baseline="0" dirty="0" smtClean="0">
                          <a:ln>
                            <a:noFill/>
                          </a:ln>
                          <a:solidFill>
                            <a:schemeClr val="tx1"/>
                          </a:solidFill>
                          <a:effectLst/>
                          <a:latin typeface="Lucida Grande" charset="0"/>
                          <a:ea typeface="ヒラギノ角ゴ ProN W3" charset="0"/>
                          <a:cs typeface="ヒラギノ角ゴ ProN W3" charset="0"/>
                          <a:sym typeface="Lucida Grande" charset="0"/>
                        </a:rPr>
                        <a:t>EM</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2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Definition</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200" b="1" i="0" u="none" strike="noStrike" cap="none" normalizeH="0" baseline="0" dirty="0" smtClean="0">
                          <a:ln>
                            <a:noFill/>
                          </a:ln>
                          <a:solidFill>
                            <a:schemeClr val="tx1"/>
                          </a:solidFill>
                          <a:effectLst/>
                          <a:latin typeface="Lucida Grande" charset="0"/>
                          <a:ea typeface="ヒラギノ角ゴ ProN W3" charset="0"/>
                          <a:cs typeface="ヒラギノ角ゴ ProN W3" charset="0"/>
                          <a:sym typeface="Lucida Grande" charset="0"/>
                        </a:rPr>
                        <a:t>Goal</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r>
              <a:tr h="42386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1.1 Sense Potential Threats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sensing Range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Distance from object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To initial sense a potential threat at the furthest distance from the base gives  the greatest chance of defense, due to more time to react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=500m</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=1500m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307657">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1.2 Locate Potential Threats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Maximize geospatial accuracy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accurate coordinates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Accurately generate the coordinates (distance, elevation, azimuth) of an object of interest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 90%</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95%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304800">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1.3 Track Potential Threats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latency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from signal to refresh</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To follow a moving object through the recognition of it's changing coordinates, requires a quick response time to relocate each movement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400ms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100ms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04800">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2.1 Identify Potential Threats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recognition of data anomalies </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correct identification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Identify that there is an anomally in the data that implicates an object that has not been present previously</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92%</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304800">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2.2 Classify Potential Threats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friend vs foe accuracy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correct identification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Initially classify the object as possible threat or as a friendly</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04800">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2.3 Determine Intent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hostile intent recognition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hostile intent identification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Identify hostile intent utilizing markers (weapons, facial expressions, hostile body language, clothing etc.)</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404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2.4 Determine Capability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Maximize threat capability level recognition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 of accurately identified capability levels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Identify the consequence of the threat by identifying markers (number of hostiles, type of weapon, distance from FOB etc.) and report level according to matrix level</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 95%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99%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404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2.5 Prioritize Threats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endPar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endPar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endPar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endPar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326707">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3.1 Transport data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time to transmit data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Time from signal output to point of reception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Necessary to Transmit data to the appropriate decision makers to aid in decision making and asset integration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1s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500ms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381000">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3.2 Disseminate Information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time to output warning</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from signal output to information reception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from recognition of hostile intent to receipt of warning by identified means. </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5s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3s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81000">
                <a:tc rowSpan="2">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4.1 Engage Threat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time to destroy target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from target sensing to kill</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it takes from the recognition of threat through sensed information to the time it is rendered neutral or dead.</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50s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30s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kill accuracy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munitions kills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The % of times the incoming munitions are rendered neutralized and cause no damage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85%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533400">
                <a:tc rowSpan="2">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4.2 Prevent Penetration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threats penetrating system boundary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perimeter breaches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actual breaches to possible threats.  This includes threats (vehicles, people, packages)  passing through at the ECPs, over walls, or penetrating the boundary in any way.  Excludes Munitions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2%</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431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Minimize Friendly Casualties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Threats neutralized</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The % of times the incoming threats are rendered neutralized and cause no damage to include munitions, packages, ECP entrance etc.</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 95%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99%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bl>
          </a:graphicData>
        </a:graphic>
      </p:graphicFrame>
      <p:sp>
        <p:nvSpPr>
          <p:cNvPr id="21717" name="Rectangle 213"/>
          <p:cNvSpPr>
            <a:spLocks noGrp="1" noChangeArrowheads="1"/>
          </p:cNvSpPr>
          <p:nvPr>
            <p:ph type="title"/>
          </p:nvPr>
        </p:nvSpPr>
        <p:spPr>
          <a:xfrm>
            <a:off x="0" y="-228600"/>
            <a:ext cx="9144000" cy="1246188"/>
          </a:xfrm>
          <a:ln/>
        </p:spPr>
        <p:txBody>
          <a:bodyPr/>
          <a:lstStyle/>
          <a:p>
            <a:pPr algn="ctr"/>
            <a:r>
              <a:rPr lang="en-US" sz="3200" dirty="0"/>
              <a:t>Value System (</a:t>
            </a:r>
            <a:r>
              <a:rPr lang="en-US" sz="3200" dirty="0" err="1"/>
              <a:t>Con’t</a:t>
            </a:r>
            <a:r>
              <a:rPr lang="en-US" sz="3200" dirty="0"/>
              <a:t>)</a:t>
            </a:r>
            <a:br>
              <a:rPr lang="en-US" sz="3200" dirty="0"/>
            </a:br>
            <a:r>
              <a:rPr lang="en-US" sz="1600" dirty="0">
                <a:effectLst/>
              </a:rPr>
              <a:t>	</a:t>
            </a:r>
            <a:r>
              <a:rPr lang="en-US" sz="1600" i="1" dirty="0">
                <a:effectLst/>
              </a:rPr>
              <a:t>Functions, Sub-functions, EM, Definitions and Goals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5122"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5123"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5124"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60D36423-6B4B-42C7-BB4A-7872EB978E08}" type="slidenum">
              <a:rPr lang="en-US" sz="1200">
                <a:solidFill>
                  <a:schemeClr val="tx1"/>
                </a:solidFill>
                <a:latin typeface="Lucida Grande" charset="0"/>
                <a:ea typeface="Lucida Grande" charset="0"/>
                <a:cs typeface="Lucida Grande" charset="0"/>
                <a:sym typeface="Lucida Grande" charset="0"/>
              </a:rPr>
              <a:pPr/>
              <a:t>3</a:t>
            </a:fld>
            <a:endParaRPr lang="en-US" sz="1200">
              <a:solidFill>
                <a:schemeClr val="tx1"/>
              </a:solidFill>
              <a:latin typeface="Lucida Grande" charset="0"/>
              <a:ea typeface="Lucida Grande" charset="0"/>
              <a:cs typeface="Lucida Grande" charset="0"/>
              <a:sym typeface="Lucida Grande" charset="0"/>
            </a:endParaRPr>
          </a:p>
        </p:txBody>
      </p:sp>
      <p:sp>
        <p:nvSpPr>
          <p:cNvPr id="5125" name="Rectangle 5"/>
          <p:cNvSpPr>
            <a:spLocks noGrp="1" noChangeArrowheads="1"/>
          </p:cNvSpPr>
          <p:nvPr>
            <p:ph type="title"/>
          </p:nvPr>
        </p:nvSpPr>
        <p:spPr>
          <a:xfrm>
            <a:off x="533400" y="0"/>
            <a:ext cx="8229600" cy="1398588"/>
          </a:xfrm>
          <a:ln/>
        </p:spPr>
        <p:txBody>
          <a:bodyPr/>
          <a:lstStyle/>
          <a:p>
            <a:pPr algn="ctr"/>
            <a:r>
              <a:rPr lang="en-US" sz="3500" dirty="0"/>
              <a:t>ROBOCOP Development Team</a:t>
            </a:r>
            <a:endParaRPr lang="en-US" sz="3500" dirty="0">
              <a:ea typeface="ヒラギノ角ゴ ProN W6" charset="0"/>
              <a:cs typeface="ヒラギノ角ゴ ProN W6" charset="0"/>
            </a:endParaRPr>
          </a:p>
        </p:txBody>
      </p:sp>
      <p:sp>
        <p:nvSpPr>
          <p:cNvPr id="5126" name="Rectangle 6"/>
          <p:cNvSpPr>
            <a:spLocks noGrp="1" noChangeArrowheads="1"/>
          </p:cNvSpPr>
          <p:nvPr>
            <p:ph type="body" idx="1"/>
          </p:nvPr>
        </p:nvSpPr>
        <p:spPr>
          <a:xfrm>
            <a:off x="457200" y="1662113"/>
            <a:ext cx="8229600" cy="5008562"/>
          </a:xfrm>
          <a:ln/>
        </p:spPr>
        <p:txBody>
          <a:bodyPr/>
          <a:lstStyle/>
          <a:p>
            <a:pPr>
              <a:buSzPct val="100000"/>
              <a:buFont typeface="Wingdings 2" pitchFamily="18" charset="2"/>
              <a:buChar char=""/>
            </a:pPr>
            <a:r>
              <a:rPr lang="en-US" sz="1600" b="1" dirty="0">
                <a:effectLst>
                  <a:outerShdw blurRad="38100" dist="38100" dir="2700000" algn="tl">
                    <a:srgbClr val="000000"/>
                  </a:outerShdw>
                </a:effectLst>
              </a:rPr>
              <a:t>Christine Brennan</a:t>
            </a:r>
            <a:endParaRPr lang="en-US" dirty="0"/>
          </a:p>
          <a:p>
            <a:pPr lvl="1">
              <a:spcBef>
                <a:spcPts val="200"/>
              </a:spcBef>
              <a:buSzPct val="100000"/>
              <a:buFont typeface="Wingdings 2" pitchFamily="18" charset="2"/>
              <a:buChar char=""/>
            </a:pPr>
            <a:r>
              <a:rPr lang="en-US" sz="1000" dirty="0"/>
              <a:t>Systems Engineering Process Team Lead </a:t>
            </a:r>
            <a:endParaRPr lang="en-US" dirty="0"/>
          </a:p>
          <a:p>
            <a:pPr lvl="1">
              <a:spcBef>
                <a:spcPts val="200"/>
              </a:spcBef>
              <a:buSzPct val="100000"/>
              <a:buFont typeface="Wingdings 2" pitchFamily="18" charset="2"/>
              <a:buChar char=""/>
            </a:pPr>
            <a:r>
              <a:rPr lang="en-US" sz="1000" dirty="0"/>
              <a:t>Based out of TARDEC in Warren, MI</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Bill Berklich</a:t>
            </a:r>
            <a:endParaRPr lang="en-US" dirty="0"/>
          </a:p>
          <a:p>
            <a:pPr lvl="1">
              <a:spcBef>
                <a:spcPts val="200"/>
              </a:spcBef>
              <a:buSzPct val="100000"/>
              <a:buFont typeface="Wingdings 2" pitchFamily="18" charset="2"/>
              <a:buChar char=""/>
            </a:pPr>
            <a:r>
              <a:rPr lang="en-US" sz="1000" dirty="0"/>
              <a:t>Architecture and Logical Design Lead</a:t>
            </a:r>
            <a:endParaRPr lang="en-US" dirty="0"/>
          </a:p>
          <a:p>
            <a:pPr lvl="1">
              <a:spcBef>
                <a:spcPts val="200"/>
              </a:spcBef>
              <a:buSzPct val="100000"/>
              <a:buFont typeface="Wingdings 2" pitchFamily="18" charset="2"/>
              <a:buChar char=""/>
            </a:pPr>
            <a:r>
              <a:rPr lang="en-US" sz="1000" dirty="0"/>
              <a:t>Based out of TARDEC in Warren, MI</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Steve </a:t>
            </a:r>
            <a:r>
              <a:rPr lang="en-US" sz="1600" b="1" dirty="0" err="1">
                <a:effectLst>
                  <a:outerShdw blurRad="38100" dist="38100" dir="2700000" algn="tl">
                    <a:srgbClr val="000000"/>
                  </a:outerShdw>
                </a:effectLst>
              </a:rPr>
              <a:t>Mazza</a:t>
            </a:r>
            <a:endParaRPr lang="en-US" dirty="0"/>
          </a:p>
          <a:p>
            <a:pPr lvl="1">
              <a:spcBef>
                <a:spcPts val="200"/>
              </a:spcBef>
              <a:buSzPct val="100000"/>
              <a:buFont typeface="Wingdings 2" pitchFamily="18" charset="2"/>
              <a:buChar char=""/>
            </a:pPr>
            <a:r>
              <a:rPr lang="en-US" sz="1000" dirty="0"/>
              <a:t>Requirements Lead</a:t>
            </a:r>
            <a:endParaRPr lang="en-US" dirty="0"/>
          </a:p>
          <a:p>
            <a:pPr lvl="1">
              <a:spcBef>
                <a:spcPts val="200"/>
              </a:spcBef>
              <a:buSzPct val="100000"/>
              <a:buFont typeface="Wingdings 2" pitchFamily="18" charset="2"/>
              <a:buChar char=""/>
            </a:pPr>
            <a:r>
              <a:rPr lang="en-US" sz="1000" dirty="0"/>
              <a:t>Based out of CERDEC in APG, MD</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Michael </a:t>
            </a:r>
            <a:r>
              <a:rPr lang="en-US" sz="1600" b="1" dirty="0" err="1">
                <a:effectLst>
                  <a:outerShdw blurRad="38100" dist="38100" dir="2700000" algn="tl">
                    <a:srgbClr val="000000"/>
                  </a:outerShdw>
                </a:effectLst>
              </a:rPr>
              <a:t>Oexmann</a:t>
            </a:r>
            <a:endParaRPr lang="en-US" dirty="0"/>
          </a:p>
          <a:p>
            <a:pPr lvl="1">
              <a:spcBef>
                <a:spcPts val="200"/>
              </a:spcBef>
              <a:buSzPct val="100000"/>
              <a:buFont typeface="Wingdings 2" pitchFamily="18" charset="2"/>
              <a:buChar char=""/>
            </a:pPr>
            <a:r>
              <a:rPr lang="en-US" sz="1000" dirty="0"/>
              <a:t>Systems Integration Lead</a:t>
            </a:r>
            <a:endParaRPr lang="en-US" dirty="0"/>
          </a:p>
          <a:p>
            <a:pPr lvl="1">
              <a:spcBef>
                <a:spcPts val="200"/>
              </a:spcBef>
              <a:buSzPct val="100000"/>
              <a:buFont typeface="Wingdings 2" pitchFamily="18" charset="2"/>
              <a:buChar char=""/>
            </a:pPr>
            <a:r>
              <a:rPr lang="en-US" sz="1000" dirty="0"/>
              <a:t>Based out of </a:t>
            </a:r>
            <a:r>
              <a:rPr lang="en-US" sz="1000" dirty="0" smtClean="0"/>
              <a:t>CERDEC in APG, MD</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Ralph Pinnock </a:t>
            </a:r>
            <a:endParaRPr lang="en-US" dirty="0"/>
          </a:p>
          <a:p>
            <a:pPr lvl="1">
              <a:spcBef>
                <a:spcPts val="200"/>
              </a:spcBef>
              <a:buSzPct val="100000"/>
              <a:buFont typeface="Wingdings 2" pitchFamily="18" charset="2"/>
              <a:buChar char=""/>
            </a:pPr>
            <a:r>
              <a:rPr lang="en-US" sz="1000" dirty="0"/>
              <a:t>Reliability, Availability, Maintainability – Test (RAM-T) Lead </a:t>
            </a:r>
            <a:endParaRPr lang="en-US" dirty="0"/>
          </a:p>
          <a:p>
            <a:pPr lvl="1">
              <a:spcBef>
                <a:spcPts val="200"/>
              </a:spcBef>
              <a:buSzPct val="100000"/>
              <a:buFont typeface="Wingdings 2" pitchFamily="18" charset="2"/>
              <a:buChar char=""/>
            </a:pPr>
            <a:r>
              <a:rPr lang="en-US" sz="1000" dirty="0"/>
              <a:t>Based out of TARDEC in Warren, MI</a:t>
            </a:r>
            <a:endParaRPr lang="en-US" dirty="0"/>
          </a:p>
          <a:p>
            <a:pPr>
              <a:spcBef>
                <a:spcPts val="400"/>
              </a:spcBef>
              <a:buSzPct val="100000"/>
              <a:buFont typeface="Wingdings 2" pitchFamily="18" charset="2"/>
              <a:buChar char=""/>
            </a:pPr>
            <a:r>
              <a:rPr lang="en-US" sz="1600" b="1" dirty="0">
                <a:effectLst>
                  <a:outerShdw blurRad="38100" dist="38100" dir="2700000" algn="tl">
                    <a:srgbClr val="000000"/>
                  </a:outerShdw>
                </a:effectLst>
              </a:rPr>
              <a:t>Dan Torres </a:t>
            </a:r>
            <a:endParaRPr lang="en-US" dirty="0"/>
          </a:p>
          <a:p>
            <a:pPr lvl="1">
              <a:spcBef>
                <a:spcPts val="200"/>
              </a:spcBef>
              <a:buSzPct val="100000"/>
              <a:buFont typeface="Wingdings 2" pitchFamily="18" charset="2"/>
              <a:buChar char=""/>
            </a:pPr>
            <a:r>
              <a:rPr lang="en-US" sz="1000" dirty="0"/>
              <a:t>Risk and Technical Planning Lead </a:t>
            </a:r>
            <a:endParaRPr lang="en-US" dirty="0"/>
          </a:p>
          <a:p>
            <a:pPr lvl="1">
              <a:spcBef>
                <a:spcPts val="200"/>
              </a:spcBef>
              <a:buSzPct val="100000"/>
              <a:buFont typeface="Wingdings 2" pitchFamily="18" charset="2"/>
              <a:buChar char=""/>
            </a:pPr>
            <a:r>
              <a:rPr lang="en-US" sz="1000" dirty="0"/>
              <a:t>Based out of TARDEC in Warren, MI</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2530"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2531"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2532"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E1A324C2-13CE-4578-93D3-A6DAF0D07857}" type="slidenum">
              <a:rPr lang="en-US" sz="1200">
                <a:solidFill>
                  <a:schemeClr val="tx1"/>
                </a:solidFill>
                <a:latin typeface="Lucida Grande" charset="0"/>
                <a:ea typeface="Lucida Grande" charset="0"/>
                <a:cs typeface="Lucida Grande" charset="0"/>
                <a:sym typeface="Lucida Grande" charset="0"/>
              </a:rPr>
              <a:pPr/>
              <a:t>30</a:t>
            </a:fld>
            <a:endParaRPr lang="en-US" sz="1200">
              <a:solidFill>
                <a:schemeClr val="tx1"/>
              </a:solidFill>
              <a:latin typeface="Lucida Grande" charset="0"/>
              <a:ea typeface="Lucida Grande" charset="0"/>
              <a:cs typeface="Lucida Grande" charset="0"/>
              <a:sym typeface="Lucida Grande" charset="0"/>
            </a:endParaRPr>
          </a:p>
        </p:txBody>
      </p:sp>
      <p:graphicFrame>
        <p:nvGraphicFramePr>
          <p:cNvPr id="22533" name="Group 5"/>
          <p:cNvGraphicFramePr>
            <a:graphicFrameLocks noGrp="1"/>
          </p:cNvGraphicFramePr>
          <p:nvPr/>
        </p:nvGraphicFramePr>
        <p:xfrm>
          <a:off x="139700" y="1041400"/>
          <a:ext cx="8839200" cy="5703893"/>
        </p:xfrm>
        <a:graphic>
          <a:graphicData uri="http://schemas.openxmlformats.org/drawingml/2006/table">
            <a:tbl>
              <a:tblPr/>
              <a:tblGrid>
                <a:gridCol w="990600"/>
                <a:gridCol w="1295400"/>
                <a:gridCol w="1143000"/>
                <a:gridCol w="4114800"/>
                <a:gridCol w="1295400"/>
              </a:tblGrid>
              <a:tr h="547688">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dirty="0" smtClean="0">
                          <a:ln>
                            <a:noFill/>
                          </a:ln>
                          <a:solidFill>
                            <a:schemeClr val="tx1"/>
                          </a:solidFill>
                          <a:effectLst/>
                          <a:latin typeface="Lucida Grande" charset="0"/>
                          <a:ea typeface="ヒラギノ角ゴ ProN W3" charset="0"/>
                          <a:cs typeface="ヒラギノ角ゴ ProN W3" charset="0"/>
                          <a:sym typeface="Lucida Grande" charset="0"/>
                        </a:rPr>
                        <a:t>Sub Function</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Objective</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EM</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Definition</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c>
                  <a:txBody>
                    <a:bodyPr/>
                    <a:lstStyle/>
                    <a:p>
                      <a:pPr marL="0" marR="0" lvl="0" indent="0" algn="ctr"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1400" b="1" i="0" u="none" strike="noStrike" cap="none" normalizeH="0" baseline="0" smtClean="0">
                          <a:ln>
                            <a:noFill/>
                          </a:ln>
                          <a:solidFill>
                            <a:schemeClr val="tx1"/>
                          </a:solidFill>
                          <a:effectLst/>
                          <a:latin typeface="Lucida Grande" charset="0"/>
                          <a:ea typeface="ヒラギノ角ゴ ProN W3" charset="0"/>
                          <a:cs typeface="ヒラギノ角ゴ ProN W3" charset="0"/>
                          <a:sym typeface="Lucida Grande" charset="0"/>
                        </a:rPr>
                        <a:t>Goal</a:t>
                      </a:r>
                    </a:p>
                  </a:txBody>
                  <a:tcPr marL="38100" marR="38100" marT="38100" marB="381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72A376"/>
                    </a:solidFill>
                  </a:tcPr>
                </a:tc>
              </a:tr>
              <a:tr h="531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5.1 Man Power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Soldiers needed for assembly</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soldiers required for transport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soldiers required for the configuration and set up of the system without special equipment.  Most of the units using this system will be mobile units and it will be carried with them as part of their equipment. </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10</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540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5.2 Deployability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time to deploy the system</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Time to Deploy System</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The time it takes to remove, configure and make the system operational</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T=48 hours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24 hours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369888">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5.3 Two Man Lift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subsystem weight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pounds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Weight of individual subsystem, each component must be capable of being lifted by 2 or less men.</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 174 lb</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84 lb</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531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5.4 Unit Load</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system weight for the unit to transport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of pounds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Total System Weight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CH-47 Transport</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UH-60 Transport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r h="531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6.1 Operational Availability</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Operational Availability</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endParaRPr kumimoji="0" lang="en-US" sz="900" b="0" i="0" u="none" strike="noStrike" cap="none" normalizeH="0" baseline="0" dirty="0" smtClean="0">
                        <a:ln>
                          <a:noFill/>
                        </a:ln>
                        <a:solidFill>
                          <a:srgbClr val="D90B00"/>
                        </a:solidFill>
                        <a:effectLst/>
                        <a:latin typeface="Lucida Grande" charset="0"/>
                        <a:ea typeface="ヒラギノ角ゴ ProN W3" charset="0"/>
                        <a:cs typeface="ヒラギノ角ゴ ProN W3" charset="0"/>
                        <a:sym typeface="Lucida Grande"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Availability is the probability that at any point in time the system is either operating satisfactorily or ready to be placed in operation on demand when used under stated conditions.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 = 90%</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 = 95%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8874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6.2 Logistical Down Time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Mean Logistical Down Time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MLDT</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Logistical Down Time is a combination of the Logistical Delay Time (Parts Availability ("In the Bin”,  Needed items awaiting transportation, etc.) and the Administrative Delay Time ( Locating tools, Setting up test equipment, Finding trained personnel, Reviewing manuals, Complying with supply procedures, etc.)</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 T = 30 Hours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=25 Hours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7096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7.1 Time between failures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Mean Time between Failures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MTBF</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A failure is any loss of mission essential functions due to a malfunction of any hardware component or a critical or catastrophic hazard to personnel or equipment. Loss of mission essential functions due to “outside” influences such as crew/maintenance error </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=750 hours</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1000 hours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540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7.2 Confidence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Reliablity Confidence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confidence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the probability of an item to perform a required function under stated conditions for a specified period of time</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 80%</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90%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5318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8.1 Level of Repair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Maximize Operator level repairs required</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 Operator level repairs</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Operator maintenance shall be conducted forward in the battlespace as the battle rhythm of the supported unit permits and shall be conducted by the system crew chief/operator </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 75%</a:t>
                      </a:r>
                    </a:p>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O = 85%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1EBE2"/>
                    </a:solidFill>
                  </a:tcPr>
                </a:tc>
              </a:tr>
              <a:tr h="354013">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8.2 Time to Repair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Minimize Mean Time to Repair</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MTTR</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smtClean="0">
                          <a:ln>
                            <a:noFill/>
                          </a:ln>
                          <a:solidFill>
                            <a:srgbClr val="000000"/>
                          </a:solidFill>
                          <a:effectLst/>
                          <a:latin typeface="Lucida Grande" charset="0"/>
                          <a:ea typeface="ヒラギノ角ゴ ProN W3" charset="0"/>
                          <a:cs typeface="ヒラギノ角ゴ ProN W3" charset="0"/>
                          <a:sym typeface="Lucida Grande" charset="0"/>
                        </a:rPr>
                        <a:t>MTTR is the sum of corrective maintenance times divided by the total number of repairs of the item</a:t>
                      </a: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c>
                  <a:txBody>
                    <a:bodyPr/>
                    <a:lstStyle/>
                    <a:p>
                      <a:pPr marL="0" marR="0" lvl="0" indent="0" algn="l" defTabSz="914400" rtl="0" eaLnBrk="1" fontAlgn="base" latinLnBrk="0" hangingPunct="1">
                        <a:lnSpc>
                          <a:spcPct val="100000"/>
                        </a:lnSpc>
                        <a:spcBef>
                          <a:spcPct val="0"/>
                        </a:spcBef>
                        <a:spcAft>
                          <a:spcPct val="0"/>
                        </a:spcAft>
                        <a:buClr>
                          <a:srgbClr val="72A376"/>
                        </a:buClr>
                        <a:buSzPct val="80000"/>
                        <a:buFont typeface="Wingdings 2" charset="2"/>
                        <a:buNone/>
                        <a:tabLst>
                          <a:tab pos="914400" algn="l"/>
                        </a:tabLst>
                      </a:pPr>
                      <a:r>
                        <a:rPr kumimoji="0" lang="en-US" sz="900" b="0" i="0" u="none" strike="noStrike" cap="none" normalizeH="0" baseline="0" dirty="0" smtClean="0">
                          <a:ln>
                            <a:noFill/>
                          </a:ln>
                          <a:solidFill>
                            <a:srgbClr val="000000"/>
                          </a:solidFill>
                          <a:effectLst/>
                          <a:latin typeface="Lucida Grande" charset="0"/>
                          <a:ea typeface="ヒラギノ角ゴ ProN W3" charset="0"/>
                          <a:cs typeface="ヒラギノ角ゴ ProN W3" charset="0"/>
                          <a:sym typeface="Lucida Grande" charset="0"/>
                        </a:rPr>
                        <a:t>T = 2 clock-hours, O = 1 clock-hour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1F6F1"/>
                    </a:solidFill>
                  </a:tcPr>
                </a:tc>
              </a:tr>
            </a:tbl>
          </a:graphicData>
        </a:graphic>
      </p:graphicFrame>
      <p:sp>
        <p:nvSpPr>
          <p:cNvPr id="22715" name="Rectangle 187"/>
          <p:cNvSpPr>
            <a:spLocks noGrp="1" noChangeArrowheads="1"/>
          </p:cNvSpPr>
          <p:nvPr>
            <p:ph type="title"/>
          </p:nvPr>
        </p:nvSpPr>
        <p:spPr>
          <a:xfrm>
            <a:off x="0" y="-103188"/>
            <a:ext cx="9144000" cy="1246188"/>
          </a:xfrm>
          <a:ln/>
        </p:spPr>
        <p:txBody>
          <a:bodyPr/>
          <a:lstStyle/>
          <a:p>
            <a:pPr algn="ctr"/>
            <a:r>
              <a:rPr lang="en-US" sz="3500" dirty="0"/>
              <a:t>Value System (</a:t>
            </a:r>
            <a:r>
              <a:rPr lang="en-US" sz="3500" dirty="0" err="1"/>
              <a:t>Con’t</a:t>
            </a:r>
            <a:r>
              <a:rPr lang="en-US" sz="3500" dirty="0"/>
              <a:t>)</a:t>
            </a:r>
            <a:r>
              <a:rPr lang="en-US" sz="2800" dirty="0"/>
              <a:t/>
            </a:r>
            <a:br>
              <a:rPr lang="en-US" sz="2800" dirty="0"/>
            </a:br>
            <a:r>
              <a:rPr lang="en-US" sz="1800" dirty="0">
                <a:effectLst/>
              </a:rPr>
              <a:t>	</a:t>
            </a:r>
            <a:r>
              <a:rPr lang="en-US" sz="1800" i="1" dirty="0">
                <a:effectLst/>
              </a:rPr>
              <a:t>Non-Functions, Sub Categories, EM, Definitions and Goals</a:t>
            </a:r>
          </a:p>
        </p:txBody>
      </p:sp>
      <p:pic>
        <p:nvPicPr>
          <p:cNvPr id="189" name="Picture 188"/>
          <p:cNvPicPr>
            <a:picLocks noChangeAspect="1" noChangeArrowheads="1"/>
          </p:cNvPicPr>
          <p:nvPr/>
        </p:nvPicPr>
        <p:blipFill>
          <a:blip r:embed="rId3" cstate="print"/>
          <a:srcRect/>
          <a:stretch>
            <a:fillRect/>
          </a:stretch>
        </p:blipFill>
        <p:spPr bwMode="auto">
          <a:xfrm>
            <a:off x="2514600" y="3505200"/>
            <a:ext cx="990600" cy="330200"/>
          </a:xfrm>
          <a:prstGeom prst="rect">
            <a:avLst/>
          </a:prstGeom>
          <a:noFill/>
          <a:ln w="1">
            <a:noFill/>
            <a:miter lim="800000"/>
            <a:headEnd/>
            <a:tailEnd type="none" w="med" len="me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ctr"/>
            <a:r>
              <a:rPr lang="en-US" sz="3200" dirty="0" smtClean="0"/>
              <a:t>Top Level Requirements</a:t>
            </a:r>
            <a:br>
              <a:rPr lang="en-US" sz="3200" dirty="0" smtClean="0"/>
            </a:br>
            <a:r>
              <a:rPr lang="en-US" sz="1050" dirty="0" smtClean="0">
                <a:ln w="6350">
                  <a:solidFill>
                    <a:srgbClr val="FFFF00"/>
                  </a:solidFill>
                </a:ln>
                <a:solidFill>
                  <a:srgbClr val="FFFF00"/>
                </a:solidFill>
              </a:rPr>
              <a:t>Indicates Top Level Requirement</a:t>
            </a:r>
            <a:endParaRPr lang="en-US" sz="3200" dirty="0">
              <a:ln w="6350">
                <a:solidFill>
                  <a:srgbClr val="FFFF00"/>
                </a:solidFill>
              </a:ln>
              <a:solidFill>
                <a:srgbClr val="FFFF00"/>
              </a:solidFill>
            </a:endParaRPr>
          </a:p>
        </p:txBody>
      </p:sp>
      <p:sp>
        <p:nvSpPr>
          <p:cNvPr id="3" name="Content Placeholder 2"/>
          <p:cNvSpPr>
            <a:spLocks noGrp="1"/>
          </p:cNvSpPr>
          <p:nvPr>
            <p:ph idx="1"/>
          </p:nvPr>
        </p:nvSpPr>
        <p:spPr>
          <a:xfrm>
            <a:off x="0" y="914400"/>
            <a:ext cx="9144000" cy="5943600"/>
          </a:xfrm>
        </p:spPr>
        <p:txBody>
          <a:bodyPr>
            <a:noAutofit/>
          </a:bodyPr>
          <a:lstStyle/>
          <a:p>
            <a:pPr>
              <a:buNone/>
            </a:pPr>
            <a:r>
              <a:rPr lang="en-US" sz="1050" b="1" dirty="0" smtClean="0">
                <a:solidFill>
                  <a:srgbClr val="FFFF00"/>
                </a:solidFill>
                <a:latin typeface="Calibri" pitchFamily="34" charset="0"/>
              </a:rPr>
              <a:t>6.3.1.	Detect Potential Threat</a:t>
            </a:r>
          </a:p>
          <a:p>
            <a:pPr>
              <a:buNone/>
            </a:pPr>
            <a:r>
              <a:rPr lang="en-US" sz="1050" b="1" dirty="0" smtClean="0">
                <a:solidFill>
                  <a:srgbClr val="FFFF00"/>
                </a:solidFill>
                <a:latin typeface="Calibri" pitchFamily="34" charset="0"/>
              </a:rPr>
              <a:t>	The IBDS shall be capable of detecting all potential threats in the air and on the land.</a:t>
            </a:r>
          </a:p>
          <a:p>
            <a:pPr lvl="1">
              <a:buNone/>
            </a:pPr>
            <a:r>
              <a:rPr lang="en-US" sz="1050" b="1" dirty="0" smtClean="0">
                <a:latin typeface="Calibri" pitchFamily="34" charset="0"/>
              </a:rPr>
              <a:t>6.3.1.1.	Sense Potential Threat </a:t>
            </a:r>
          </a:p>
          <a:p>
            <a:pPr lvl="1">
              <a:buNone/>
            </a:pPr>
            <a:r>
              <a:rPr lang="en-US" sz="1050" b="1" dirty="0" smtClean="0">
                <a:latin typeface="Calibri" pitchFamily="34" charset="0"/>
              </a:rPr>
              <a:t>	</a:t>
            </a:r>
            <a:r>
              <a:rPr lang="en-US" sz="1050" dirty="0" smtClean="0">
                <a:latin typeface="Calibri" pitchFamily="34" charset="0"/>
              </a:rPr>
              <a:t>The IBDS shall distinguish a XXX sized object through variations, changes or disturbances in and across the full spectrum including audio, visual IR, UHF, VHF, Microwave; and chemical detection from 500m (T), 1500m (O). (See Classified Annex)</a:t>
            </a:r>
          </a:p>
          <a:p>
            <a:pPr lvl="1">
              <a:buNone/>
            </a:pPr>
            <a:r>
              <a:rPr lang="en-US" sz="1050" b="1" dirty="0" smtClean="0">
                <a:latin typeface="Calibri" pitchFamily="34" charset="0"/>
              </a:rPr>
              <a:t>6.3.1.2.	Locate Potential Threat – </a:t>
            </a:r>
          </a:p>
          <a:p>
            <a:pPr lvl="1">
              <a:buNone/>
            </a:pPr>
            <a:r>
              <a:rPr lang="en-US" sz="1050" b="1" dirty="0" smtClean="0">
                <a:latin typeface="Calibri" pitchFamily="34" charset="0"/>
              </a:rPr>
              <a:t>	</a:t>
            </a:r>
            <a:r>
              <a:rPr lang="en-US" sz="1050" dirty="0" smtClean="0">
                <a:latin typeface="Calibri" pitchFamily="34" charset="0"/>
              </a:rPr>
              <a:t>The IBDS shall determine the relative location of a stationary object by generating the coordinates of a XXX sized object in terms of azimuth, elevation and distance with a 90%(T), 95%(O) accuracy. (See Classified Annex)</a:t>
            </a:r>
          </a:p>
          <a:p>
            <a:pPr lvl="1">
              <a:buNone/>
            </a:pPr>
            <a:r>
              <a:rPr lang="en-US" sz="1050" b="1" dirty="0" smtClean="0">
                <a:latin typeface="Calibri" pitchFamily="34" charset="0"/>
              </a:rPr>
              <a:t>6.3.1.3.	Track Potential Threat – </a:t>
            </a:r>
          </a:p>
          <a:p>
            <a:pPr lvl="1">
              <a:buNone/>
            </a:pPr>
            <a:r>
              <a:rPr lang="en-US" sz="1050" b="1" dirty="0" smtClean="0">
                <a:latin typeface="Calibri" pitchFamily="34" charset="0"/>
              </a:rPr>
              <a:t>	</a:t>
            </a:r>
            <a:r>
              <a:rPr lang="en-US" sz="1050" dirty="0" smtClean="0">
                <a:latin typeface="Calibri" pitchFamily="34" charset="0"/>
              </a:rPr>
              <a:t>The IBDS shall follow a moving object, XXX sized object and up to speeds of XXX lateral motion, through the recognition of it’s changing coordinates with a latency of 400ms (T), 100ms(O).</a:t>
            </a:r>
          </a:p>
          <a:p>
            <a:pPr>
              <a:buNone/>
            </a:pPr>
            <a:r>
              <a:rPr lang="en-US" sz="1050" dirty="0" smtClean="0">
                <a:latin typeface="Calibri" pitchFamily="34" charset="0"/>
              </a:rPr>
              <a:t> </a:t>
            </a:r>
            <a:r>
              <a:rPr lang="en-US" sz="1050" b="1" dirty="0" smtClean="0">
                <a:solidFill>
                  <a:srgbClr val="FFFF00"/>
                </a:solidFill>
                <a:latin typeface="Calibri" pitchFamily="34" charset="0"/>
              </a:rPr>
              <a:t>6.3.2. Assess Potential Threat</a:t>
            </a:r>
          </a:p>
          <a:p>
            <a:pPr>
              <a:buNone/>
            </a:pPr>
            <a:r>
              <a:rPr lang="en-US" sz="1050" b="1" dirty="0" smtClean="0">
                <a:solidFill>
                  <a:srgbClr val="FFFF00"/>
                </a:solidFill>
                <a:latin typeface="Calibri" pitchFamily="34" charset="0"/>
              </a:rPr>
              <a:t>	The IBDS shall assess incoming data and relay relevant intelligence to necessary recipients.</a:t>
            </a:r>
          </a:p>
          <a:p>
            <a:pPr lvl="1">
              <a:buNone/>
            </a:pPr>
            <a:r>
              <a:rPr lang="en-US" sz="1050" b="1" dirty="0" smtClean="0">
                <a:latin typeface="Calibri" pitchFamily="34" charset="0"/>
              </a:rPr>
              <a:t>6.3.2.1.	Identify Object – </a:t>
            </a:r>
          </a:p>
          <a:p>
            <a:pPr lvl="1">
              <a:buNone/>
            </a:pPr>
            <a:r>
              <a:rPr lang="en-US" sz="1050" b="1" dirty="0" smtClean="0">
                <a:latin typeface="Calibri" pitchFamily="34" charset="0"/>
              </a:rPr>
              <a:t>	</a:t>
            </a:r>
            <a:r>
              <a:rPr lang="en-US" sz="1050" dirty="0" smtClean="0">
                <a:latin typeface="Calibri" pitchFamily="34" charset="0"/>
              </a:rPr>
              <a:t>The IBDS shall correctly identify common objects, including common military objects, animal, person, environmental etc, with a 92%(T), 99%(O) accuracy.</a:t>
            </a:r>
          </a:p>
          <a:p>
            <a:pPr lvl="1">
              <a:buNone/>
            </a:pPr>
            <a:r>
              <a:rPr lang="en-US" sz="1050" b="1" dirty="0" smtClean="0">
                <a:latin typeface="Calibri" pitchFamily="34" charset="0"/>
              </a:rPr>
              <a:t>6.3.2.2.	Classify Object - </a:t>
            </a:r>
            <a:r>
              <a:rPr lang="en-US" sz="1050" dirty="0" smtClean="0">
                <a:latin typeface="Calibri" pitchFamily="34" charset="0"/>
              </a:rPr>
              <a:t>	</a:t>
            </a:r>
          </a:p>
          <a:p>
            <a:pPr lvl="1">
              <a:buNone/>
            </a:pPr>
            <a:r>
              <a:rPr lang="en-US" sz="1050" dirty="0" smtClean="0">
                <a:latin typeface="Calibri" pitchFamily="34" charset="0"/>
              </a:rPr>
              <a:t>	The IBDS shall correctly classify the potential threat as friend, foe, </a:t>
            </a:r>
            <a:r>
              <a:rPr lang="en-US" sz="1050" dirty="0" err="1" smtClean="0">
                <a:latin typeface="Calibri" pitchFamily="34" charset="0"/>
              </a:rPr>
              <a:t>munition</a:t>
            </a:r>
            <a:r>
              <a:rPr lang="en-US" sz="1050" dirty="0" smtClean="0">
                <a:latin typeface="Calibri" pitchFamily="34" charset="0"/>
              </a:rPr>
              <a:t> or neutral with an accuracy of 95%(T), 99%(O).</a:t>
            </a:r>
          </a:p>
          <a:p>
            <a:pPr lvl="1">
              <a:buNone/>
            </a:pPr>
            <a:r>
              <a:rPr lang="en-US" sz="1050" b="1" dirty="0" smtClean="0">
                <a:latin typeface="Calibri" pitchFamily="34" charset="0"/>
              </a:rPr>
              <a:t>6.3.2.3.	Determine intent – </a:t>
            </a:r>
          </a:p>
          <a:p>
            <a:pPr lvl="1">
              <a:buNone/>
            </a:pPr>
            <a:r>
              <a:rPr lang="en-US" sz="1050" b="1" dirty="0" smtClean="0">
                <a:latin typeface="Calibri" pitchFamily="34" charset="0"/>
              </a:rPr>
              <a:t>	</a:t>
            </a:r>
            <a:r>
              <a:rPr lang="en-US" sz="1050" dirty="0" smtClean="0">
                <a:latin typeface="Calibri" pitchFamily="34" charset="0"/>
              </a:rPr>
              <a:t>The IBDS shall correctly determine the probability that the object will be employed as a threat with an accuracy of 95%(T), 99%(O).</a:t>
            </a:r>
          </a:p>
          <a:p>
            <a:pPr lvl="1">
              <a:buNone/>
            </a:pPr>
            <a:r>
              <a:rPr lang="en-US" sz="1050" b="1" dirty="0" smtClean="0">
                <a:latin typeface="Calibri" pitchFamily="34" charset="0"/>
              </a:rPr>
              <a:t>6.3.2.3.	Calculate Threat Capability Level  - </a:t>
            </a:r>
          </a:p>
          <a:p>
            <a:pPr lvl="1">
              <a:buNone/>
            </a:pPr>
            <a:r>
              <a:rPr lang="en-US" sz="1050" b="1" dirty="0" smtClean="0">
                <a:latin typeface="Calibri" pitchFamily="34" charset="0"/>
              </a:rPr>
              <a:t>	</a:t>
            </a:r>
            <a:r>
              <a:rPr lang="en-US" sz="1050" dirty="0" smtClean="0">
                <a:latin typeface="Calibri" pitchFamily="34" charset="0"/>
              </a:rPr>
              <a:t>The IBDS shall identify the capability level of the threat utilizing the criteria and evaluation factors with an accuracy of 95%(T), 99%(O).</a:t>
            </a:r>
          </a:p>
          <a:p>
            <a:pPr lvl="1">
              <a:buNone/>
            </a:pPr>
            <a:r>
              <a:rPr lang="en-US" sz="1050" b="1" dirty="0" smtClean="0">
                <a:latin typeface="Calibri" pitchFamily="34" charset="0"/>
              </a:rPr>
              <a:t>6.3.2.3.	Prioritize Threats -  </a:t>
            </a:r>
          </a:p>
          <a:p>
            <a:pPr lvl="1">
              <a:buNone/>
            </a:pPr>
            <a:r>
              <a:rPr lang="en-US" sz="1050" b="1" dirty="0" smtClean="0">
                <a:latin typeface="Calibri" pitchFamily="34" charset="0"/>
              </a:rPr>
              <a:t>	</a:t>
            </a:r>
            <a:r>
              <a:rPr lang="en-US" sz="1050" dirty="0" smtClean="0">
                <a:latin typeface="Calibri" pitchFamily="34" charset="0"/>
              </a:rPr>
              <a:t>The IBDS shall correctly prioritize all assessed threats from most catastrophic to benign according to prioritization criteria with an accuracy of 93%(T), 97%(O).</a:t>
            </a:r>
          </a:p>
          <a:p>
            <a:pPr lvl="1">
              <a:buNone/>
            </a:pPr>
            <a:endParaRPr lang="en-US" sz="1050" b="1" dirty="0" smtClean="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ctr"/>
            <a:r>
              <a:rPr lang="en-US" sz="3200" dirty="0" smtClean="0"/>
              <a:t>Top Level Requirements</a:t>
            </a:r>
            <a:br>
              <a:rPr lang="en-US" sz="3200" dirty="0" smtClean="0"/>
            </a:br>
            <a:r>
              <a:rPr lang="en-US" sz="1050" dirty="0" smtClean="0">
                <a:ln w="6350">
                  <a:solidFill>
                    <a:srgbClr val="FFFF00"/>
                  </a:solidFill>
                </a:ln>
                <a:solidFill>
                  <a:srgbClr val="FFFF00"/>
                </a:solidFill>
              </a:rPr>
              <a:t>Indicates Top Level Requirement</a:t>
            </a:r>
            <a:endParaRPr lang="en-US" sz="3200" dirty="0">
              <a:ln w="6350">
                <a:solidFill>
                  <a:srgbClr val="FFFF00"/>
                </a:solidFill>
              </a:ln>
              <a:solidFill>
                <a:srgbClr val="FFFF00"/>
              </a:solidFill>
            </a:endParaRPr>
          </a:p>
        </p:txBody>
      </p:sp>
      <p:sp>
        <p:nvSpPr>
          <p:cNvPr id="3" name="Content Placeholder 2"/>
          <p:cNvSpPr>
            <a:spLocks noGrp="1"/>
          </p:cNvSpPr>
          <p:nvPr>
            <p:ph idx="1"/>
          </p:nvPr>
        </p:nvSpPr>
        <p:spPr>
          <a:xfrm>
            <a:off x="0" y="914400"/>
            <a:ext cx="9144000" cy="5943600"/>
          </a:xfrm>
        </p:spPr>
        <p:txBody>
          <a:bodyPr>
            <a:noAutofit/>
          </a:bodyPr>
          <a:lstStyle/>
          <a:p>
            <a:pPr>
              <a:buNone/>
            </a:pPr>
            <a:r>
              <a:rPr lang="en-US" sz="1000" b="1" dirty="0" smtClean="0">
                <a:solidFill>
                  <a:srgbClr val="FFFF00"/>
                </a:solidFill>
                <a:latin typeface="Calibri" pitchFamily="34" charset="0"/>
              </a:rPr>
              <a:t>6.3.4.	Communicate Information</a:t>
            </a:r>
          </a:p>
          <a:p>
            <a:pPr>
              <a:buNone/>
            </a:pPr>
            <a:r>
              <a:rPr lang="en-US" sz="1000" b="1" dirty="0" smtClean="0">
                <a:solidFill>
                  <a:srgbClr val="FFFF00"/>
                </a:solidFill>
                <a:latin typeface="Calibri" pitchFamily="34" charset="0"/>
              </a:rPr>
              <a:t>	The IBDS shall communicate all information to the necessary recipients.</a:t>
            </a:r>
          </a:p>
          <a:p>
            <a:pPr lvl="1">
              <a:buNone/>
            </a:pPr>
            <a:r>
              <a:rPr lang="en-US" sz="1000" b="1" dirty="0" smtClean="0">
                <a:latin typeface="Calibri" pitchFamily="34" charset="0"/>
              </a:rPr>
              <a:t>6.3.4.1. Transport Data</a:t>
            </a:r>
            <a:endParaRPr lang="en-US" sz="1000" dirty="0" smtClean="0">
              <a:latin typeface="Calibri" pitchFamily="34" charset="0"/>
            </a:endParaRPr>
          </a:p>
          <a:p>
            <a:pPr lvl="1">
              <a:buNone/>
            </a:pPr>
            <a:r>
              <a:rPr lang="en-US" sz="1000" dirty="0" smtClean="0">
                <a:latin typeface="Calibri" pitchFamily="34" charset="0"/>
              </a:rPr>
              <a:t>	The IBDS shall transmit data to necessary sources including personnel, systems and storage within 1s(T), 500ms(O) from the signal output to the point of reception.</a:t>
            </a:r>
          </a:p>
          <a:p>
            <a:pPr lvl="1">
              <a:buNone/>
            </a:pPr>
            <a:r>
              <a:rPr lang="en-US" sz="1000" b="1" dirty="0" smtClean="0">
                <a:latin typeface="Calibri" pitchFamily="34" charset="0"/>
              </a:rPr>
              <a:t> 6.3.4.2. Disseminate Information</a:t>
            </a:r>
            <a:endParaRPr lang="en-US" sz="1000" dirty="0" smtClean="0">
              <a:latin typeface="Calibri" pitchFamily="34" charset="0"/>
            </a:endParaRPr>
          </a:p>
          <a:p>
            <a:pPr lvl="1">
              <a:buNone/>
            </a:pPr>
            <a:r>
              <a:rPr lang="en-US" sz="1000" dirty="0" smtClean="0">
                <a:latin typeface="Calibri" pitchFamily="34" charset="0"/>
              </a:rPr>
              <a:t>	The IBDS shall output a message or command within 5s(T), 3s(O) of command decision.</a:t>
            </a:r>
          </a:p>
          <a:p>
            <a:pPr lvl="1">
              <a:buNone/>
            </a:pPr>
            <a:r>
              <a:rPr lang="en-US" sz="1000" b="1" dirty="0" smtClean="0">
                <a:latin typeface="Calibri" pitchFamily="34" charset="0"/>
              </a:rPr>
              <a:t>6.3.4.3.	 Disseminate Warning</a:t>
            </a:r>
            <a:endParaRPr lang="en-US" sz="1000" dirty="0" smtClean="0">
              <a:latin typeface="Calibri" pitchFamily="34" charset="0"/>
            </a:endParaRPr>
          </a:p>
          <a:p>
            <a:pPr lvl="1">
              <a:buNone/>
            </a:pPr>
            <a:r>
              <a:rPr lang="en-US" sz="1000" dirty="0" smtClean="0">
                <a:latin typeface="Calibri" pitchFamily="34" charset="0"/>
              </a:rPr>
              <a:t>	The IBDS shall output an audible warning automatically within 3s(T), 1s(O) of the recognition of an incoming </a:t>
            </a:r>
            <a:r>
              <a:rPr lang="en-US" sz="1000" dirty="0" err="1" smtClean="0">
                <a:latin typeface="Calibri" pitchFamily="34" charset="0"/>
              </a:rPr>
              <a:t>munition</a:t>
            </a:r>
            <a:r>
              <a:rPr lang="en-US" sz="1000" dirty="0" smtClean="0">
                <a:latin typeface="Calibri" pitchFamily="34" charset="0"/>
              </a:rPr>
              <a:t>.</a:t>
            </a:r>
          </a:p>
          <a:p>
            <a:pPr lvl="1">
              <a:buNone/>
            </a:pPr>
            <a:endParaRPr lang="en-US" sz="1000" dirty="0" smtClean="0">
              <a:latin typeface="Calibri" pitchFamily="34" charset="0"/>
            </a:endParaRPr>
          </a:p>
          <a:p>
            <a:pPr>
              <a:buNone/>
            </a:pPr>
            <a:r>
              <a:rPr lang="en-US" sz="1000" b="1" dirty="0" smtClean="0">
                <a:solidFill>
                  <a:srgbClr val="FFFF00"/>
                </a:solidFill>
                <a:latin typeface="Calibri" pitchFamily="34" charset="0"/>
              </a:rPr>
              <a:t>6.3.3.	Defend all personnel, facilities and equipment</a:t>
            </a:r>
          </a:p>
          <a:p>
            <a:pPr>
              <a:buNone/>
            </a:pPr>
            <a:r>
              <a:rPr lang="en-US" sz="1000" b="1" dirty="0" smtClean="0">
                <a:solidFill>
                  <a:srgbClr val="FFFF00"/>
                </a:solidFill>
                <a:latin typeface="Calibri" pitchFamily="34" charset="0"/>
              </a:rPr>
              <a:t>	The IBDS shall defend all base personnel, facilities and equipment.</a:t>
            </a:r>
          </a:p>
          <a:p>
            <a:pPr lvl="1">
              <a:buNone/>
            </a:pPr>
            <a:r>
              <a:rPr lang="en-US" sz="1000" b="1" dirty="0" smtClean="0">
                <a:latin typeface="Calibri" pitchFamily="34" charset="0"/>
              </a:rPr>
              <a:t>6.3.3.1.  Engage Threats</a:t>
            </a:r>
            <a:endParaRPr lang="en-US" sz="1000" dirty="0" smtClean="0">
              <a:latin typeface="Calibri" pitchFamily="34" charset="0"/>
            </a:endParaRPr>
          </a:p>
          <a:p>
            <a:pPr lvl="1">
              <a:buNone/>
            </a:pPr>
            <a:r>
              <a:rPr lang="en-US" sz="1000" dirty="0" smtClean="0">
                <a:latin typeface="Calibri" pitchFamily="34" charset="0"/>
              </a:rPr>
              <a:t>	The IBDS shall render a threat neutral (unable to cause damage) within 50s(T), 30s(O) of  recognition of the potential threat.  </a:t>
            </a:r>
          </a:p>
          <a:p>
            <a:pPr lvl="1">
              <a:buNone/>
            </a:pPr>
            <a:r>
              <a:rPr lang="en-US" sz="1000" dirty="0" smtClean="0">
                <a:latin typeface="Calibri" pitchFamily="34" charset="0"/>
              </a:rPr>
              <a:t>	The IBDS shall automatically engage attacks by indirect fire within specified fire zones at a distance of 100m (T), 300m (O) from the base perimeter.</a:t>
            </a:r>
          </a:p>
          <a:p>
            <a:pPr lvl="1">
              <a:buNone/>
            </a:pPr>
            <a:r>
              <a:rPr lang="en-US" sz="1000" dirty="0" smtClean="0">
                <a:latin typeface="Calibri" pitchFamily="34" charset="0"/>
              </a:rPr>
              <a:t>	The IBDS shall render 95%(T), 99%(O) of the incoming munitions neutralized.</a:t>
            </a:r>
          </a:p>
          <a:p>
            <a:pPr lvl="1">
              <a:buNone/>
            </a:pPr>
            <a:r>
              <a:rPr lang="en-US" sz="1000" b="1" dirty="0" smtClean="0">
                <a:latin typeface="Calibri" pitchFamily="34" charset="0"/>
              </a:rPr>
              <a:t>6.3.3.2. Prevent penetration</a:t>
            </a:r>
            <a:endParaRPr lang="en-US" sz="1000" dirty="0" smtClean="0">
              <a:latin typeface="Calibri" pitchFamily="34" charset="0"/>
            </a:endParaRPr>
          </a:p>
          <a:p>
            <a:pPr lvl="1">
              <a:buNone/>
            </a:pPr>
            <a:r>
              <a:rPr lang="en-US" sz="1000" dirty="0" smtClean="0">
                <a:latin typeface="Calibri" pitchFamily="34" charset="0"/>
              </a:rPr>
              <a:t>	The IBDS shall prevent 98%(T), 99%(O) of perimeter breaches passing through the Entry Control Points, including people, packages and vehicles.</a:t>
            </a:r>
          </a:p>
          <a:p>
            <a:pPr>
              <a:buNone/>
            </a:pPr>
            <a:r>
              <a:rPr lang="en-US" sz="1000" b="1" dirty="0" smtClean="0">
                <a:solidFill>
                  <a:srgbClr val="FFFF00"/>
                </a:solidFill>
                <a:latin typeface="Calibri" pitchFamily="34" charset="0"/>
              </a:rPr>
              <a:t>6.3.3. Operational System Requirements</a:t>
            </a:r>
          </a:p>
          <a:p>
            <a:pPr>
              <a:buNone/>
            </a:pPr>
            <a:r>
              <a:rPr lang="en-US" sz="1000" b="1" dirty="0" smtClean="0">
                <a:solidFill>
                  <a:srgbClr val="FFFF00"/>
                </a:solidFill>
                <a:latin typeface="Calibri" pitchFamily="34" charset="0"/>
              </a:rPr>
              <a:t>	The IBDS shall be capable of operation with the assistance of any existing infrastructure utilities.</a:t>
            </a:r>
          </a:p>
          <a:p>
            <a:pPr>
              <a:buNone/>
            </a:pPr>
            <a:r>
              <a:rPr lang="en-US" sz="1000" b="1" dirty="0" smtClean="0">
                <a:solidFill>
                  <a:srgbClr val="FFFF00"/>
                </a:solidFill>
                <a:latin typeface="Calibri" pitchFamily="34" charset="0"/>
              </a:rPr>
              <a:t>	The IBDS shall be installed and configured by a crew of 10(T), 9(O) personnel</a:t>
            </a:r>
          </a:p>
          <a:p>
            <a:pPr>
              <a:buNone/>
            </a:pPr>
            <a:r>
              <a:rPr lang="en-US" sz="1000" b="1" dirty="0" smtClean="0">
                <a:solidFill>
                  <a:srgbClr val="FFFF00"/>
                </a:solidFill>
                <a:latin typeface="Calibri" pitchFamily="34" charset="0"/>
              </a:rPr>
              <a:t>	The IBDS shall have an </a:t>
            </a:r>
            <a:r>
              <a:rPr lang="en-US" sz="1000" b="1" dirty="0" err="1" smtClean="0">
                <a:solidFill>
                  <a:srgbClr val="FFFF00"/>
                </a:solidFill>
                <a:latin typeface="Calibri" pitchFamily="34" charset="0"/>
              </a:rPr>
              <a:t>Ao</a:t>
            </a:r>
            <a:r>
              <a:rPr lang="en-US" sz="1000" b="1" dirty="0" smtClean="0">
                <a:solidFill>
                  <a:srgbClr val="FFFF00"/>
                </a:solidFill>
                <a:latin typeface="Calibri" pitchFamily="34" charset="0"/>
              </a:rPr>
              <a:t> = 0.90(T), 0.95(O).</a:t>
            </a:r>
          </a:p>
          <a:p>
            <a:pPr>
              <a:buNone/>
            </a:pPr>
            <a:r>
              <a:rPr lang="en-US" sz="1000" b="1" dirty="0" smtClean="0">
                <a:solidFill>
                  <a:srgbClr val="FFFF00"/>
                </a:solidFill>
                <a:latin typeface="Calibri" pitchFamily="34" charset="0"/>
              </a:rPr>
              <a:t>	The IBDS shall have an MTBF = 750 hours(T), 1000 hours(O).</a:t>
            </a:r>
          </a:p>
          <a:p>
            <a:pPr>
              <a:buNone/>
            </a:pPr>
            <a:r>
              <a:rPr lang="en-US" sz="1000" b="1" dirty="0" smtClean="0">
                <a:solidFill>
                  <a:srgbClr val="FFFF00"/>
                </a:solidFill>
                <a:latin typeface="Calibri" pitchFamily="34" charset="0"/>
              </a:rPr>
              <a:t>	The  IBDS shall operate in all weather and visibility conditions in which an enemy could employ direct or indirect fires. </a:t>
            </a:r>
          </a:p>
          <a:p>
            <a:pPr>
              <a:buNone/>
            </a:pPr>
            <a:endParaRPr lang="en-US" sz="1000" dirty="0" smtClean="0">
              <a:latin typeface="Calibri" pitchFamily="34" charset="0"/>
            </a:endParaRPr>
          </a:p>
          <a:p>
            <a:pPr>
              <a:buNone/>
            </a:pPr>
            <a:endParaRPr lang="en-US" sz="1000" dirty="0" smtClean="0">
              <a:latin typeface="Calibri" pitchFamily="34" charset="0"/>
            </a:endParaRPr>
          </a:p>
          <a:p>
            <a:pPr>
              <a:buNone/>
            </a:pPr>
            <a:endParaRPr lang="en-US" sz="1000" dirty="0">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152400" y="5638800"/>
            <a:ext cx="8839200" cy="3231654"/>
          </a:xfrm>
          <a:prstGeom prst="rect">
            <a:avLst/>
          </a:prstGeom>
          <a:noFill/>
        </p:spPr>
        <p:txBody>
          <a:bodyPr wrap="square" rtlCol="0">
            <a:spAutoFit/>
          </a:bodyPr>
          <a:lstStyle/>
          <a:p>
            <a:pPr algn="l"/>
            <a:r>
              <a:rPr lang="en-US" sz="1800" dirty="0" smtClean="0">
                <a:effectLst>
                  <a:outerShdw blurRad="38100" dist="38100" dir="2700000" algn="tl">
                    <a:srgbClr val="000000">
                      <a:alpha val="43137"/>
                    </a:srgbClr>
                  </a:outerShdw>
                </a:effectLst>
              </a:rPr>
              <a:t>Summary of Matrix:</a:t>
            </a:r>
          </a:p>
          <a:p>
            <a:pPr algn="l"/>
            <a:r>
              <a:rPr lang="en-US" sz="1400" dirty="0" smtClean="0"/>
              <a:t>Many technologies for detection are available but each have there own strengths and weaknesses. No signal technology can completely satisfy sensing, locating, or tracking the enemy over various distances from the FOB but a combination of different hardware can meet the required inputs.</a:t>
            </a:r>
          </a:p>
          <a:p>
            <a:pPr algn="l"/>
            <a:endParaRPr lang="en-US" sz="3600" dirty="0" smtClean="0"/>
          </a:p>
          <a:p>
            <a:pPr algn="l"/>
            <a:endParaRPr lang="en-US" sz="3600" dirty="0" smtClean="0"/>
          </a:p>
          <a:p>
            <a:pPr algn="l"/>
            <a:endParaRPr lang="en-US" sz="3600" dirty="0" smtClean="0"/>
          </a:p>
          <a:p>
            <a:pPr algn="l"/>
            <a:endParaRPr lang="en-US" sz="3600" dirty="0"/>
          </a:p>
        </p:txBody>
      </p:sp>
      <p:sp>
        <p:nvSpPr>
          <p:cNvPr id="57" name="Title 2"/>
          <p:cNvSpPr>
            <a:spLocks noGrp="1"/>
          </p:cNvSpPr>
          <p:nvPr>
            <p:ph type="title"/>
          </p:nvPr>
        </p:nvSpPr>
        <p:spPr>
          <a:xfrm>
            <a:off x="0" y="-76200"/>
            <a:ext cx="9144000" cy="944562"/>
          </a:xfrm>
        </p:spPr>
        <p:txBody>
          <a:bodyPr>
            <a:noAutofit/>
          </a:bodyPr>
          <a:lstStyle/>
          <a:p>
            <a:pPr algn="ctr"/>
            <a:r>
              <a:rPr lang="en-US" sz="3200" dirty="0" smtClean="0"/>
              <a:t>Morphology Matrix</a:t>
            </a:r>
            <a:br>
              <a:rPr lang="en-US" sz="3200" dirty="0" smtClean="0"/>
            </a:br>
            <a:r>
              <a:rPr lang="en-US" sz="2000" i="1" dirty="0" smtClean="0"/>
              <a:t>Detection Sub-system</a:t>
            </a:r>
            <a:endParaRPr lang="en-US" sz="3200" i="1" dirty="0"/>
          </a:p>
        </p:txBody>
      </p:sp>
      <p:graphicFrame>
        <p:nvGraphicFramePr>
          <p:cNvPr id="5" name="Table 4"/>
          <p:cNvGraphicFramePr>
            <a:graphicFrameLocks noGrp="1"/>
          </p:cNvGraphicFramePr>
          <p:nvPr/>
        </p:nvGraphicFramePr>
        <p:xfrm>
          <a:off x="457200" y="914401"/>
          <a:ext cx="8305800" cy="4529958"/>
        </p:xfrm>
        <a:graphic>
          <a:graphicData uri="http://schemas.openxmlformats.org/drawingml/2006/table">
            <a:tbl>
              <a:tblPr/>
              <a:tblGrid>
                <a:gridCol w="2768600"/>
                <a:gridCol w="2768600"/>
                <a:gridCol w="2768600"/>
              </a:tblGrid>
              <a:tr h="292749">
                <a:tc gridSpan="3">
                  <a:txBody>
                    <a:bodyPr/>
                    <a:lstStyle/>
                    <a:p>
                      <a:pPr algn="ctr" fontAlgn="b"/>
                      <a:r>
                        <a:rPr lang="en-US" sz="1800" b="1" i="0" u="none" strike="noStrike" dirty="0">
                          <a:solidFill>
                            <a:srgbClr val="000000"/>
                          </a:solidFill>
                          <a:latin typeface="Calibri"/>
                        </a:rPr>
                        <a:t>Detection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r>
              <a:tr h="287530">
                <a:tc>
                  <a:txBody>
                    <a:bodyPr/>
                    <a:lstStyle/>
                    <a:p>
                      <a:pPr algn="ctr" fontAlgn="b"/>
                      <a:r>
                        <a:rPr lang="en-US" sz="1400" b="1" i="0" u="none" strike="noStrike" dirty="0">
                          <a:solidFill>
                            <a:srgbClr val="000000"/>
                          </a:solidFill>
                          <a:latin typeface="Calibri"/>
                        </a:rPr>
                        <a:t>Sensing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1" i="0" u="none" strike="noStrike" dirty="0">
                          <a:solidFill>
                            <a:srgbClr val="000000"/>
                          </a:solidFill>
                          <a:latin typeface="Calibri"/>
                        </a:rPr>
                        <a:t>Location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1" i="0" u="none" strike="noStrike">
                          <a:solidFill>
                            <a:srgbClr val="000000"/>
                          </a:solidFill>
                          <a:latin typeface="Calibri"/>
                        </a:rPr>
                        <a:t>Tracking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92749">
                <a:tc>
                  <a:txBody>
                    <a:bodyPr/>
                    <a:lstStyle/>
                    <a:p>
                      <a:pPr algn="ctr" fontAlgn="b"/>
                      <a:r>
                        <a:rPr lang="en-US" sz="1100" b="1" i="0" u="none" strike="noStrike" dirty="0" smtClean="0">
                          <a:solidFill>
                            <a:srgbClr val="000000"/>
                          </a:solidFill>
                          <a:latin typeface="Calibri"/>
                        </a:rPr>
                        <a:t>Radar</a:t>
                      </a:r>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dirty="0" smtClean="0">
                          <a:solidFill>
                            <a:srgbClr val="000000"/>
                          </a:solidFill>
                          <a:latin typeface="Calibri"/>
                        </a:rPr>
                        <a:t>Radar</a:t>
                      </a:r>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dirty="0" smtClean="0">
                          <a:solidFill>
                            <a:srgbClr val="000000"/>
                          </a:solidFill>
                          <a:latin typeface="Calibri"/>
                        </a:rPr>
                        <a:t>Radar</a:t>
                      </a:r>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753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mn-lt"/>
                        </a:rPr>
                        <a:t>Passive Sound</a:t>
                      </a:r>
                      <a:r>
                        <a:rPr lang="en-US" sz="1100" b="1" i="0" u="none" strike="noStrike" baseline="0" dirty="0" smtClean="0">
                          <a:solidFill>
                            <a:srgbClr val="FF0000"/>
                          </a:solidFill>
                          <a:latin typeface="+mn-lt"/>
                        </a:rPr>
                        <a:t> Navigation Ranging (SONAR)</a:t>
                      </a:r>
                      <a:endParaRPr lang="en-US" sz="1100" b="1" i="0" u="none" strike="noStrike" dirty="0" smtClean="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dirty="0" smtClean="0">
                          <a:solidFill>
                            <a:srgbClr val="FF0000"/>
                          </a:solidFill>
                          <a:latin typeface="Calibri"/>
                        </a:rPr>
                        <a:t>Passive </a:t>
                      </a:r>
                      <a:r>
                        <a:rPr lang="en-US" sz="1100" b="1" i="0" u="none" strike="noStrike" baseline="0" dirty="0" smtClean="0">
                          <a:solidFill>
                            <a:srgbClr val="FF0000"/>
                          </a:solidFill>
                          <a:latin typeface="Calibri"/>
                        </a:rPr>
                        <a:t>SONAR</a:t>
                      </a:r>
                      <a:endParaRPr lang="en-US" sz="11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mn-lt"/>
                        </a:rPr>
                        <a:t>Passive </a:t>
                      </a:r>
                      <a:r>
                        <a:rPr lang="en-US" sz="1100" b="1" i="0" u="none" strike="noStrike" baseline="0" dirty="0" smtClean="0">
                          <a:solidFill>
                            <a:srgbClr val="FF0000"/>
                          </a:solidFill>
                          <a:latin typeface="+mn-lt"/>
                        </a:rPr>
                        <a:t>SONAR</a:t>
                      </a:r>
                      <a:endParaRPr lang="en-US" sz="1100" b="1" i="0" u="none" strike="noStrike" dirty="0" smtClean="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274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mn-lt"/>
                        </a:rPr>
                        <a:t>Active </a:t>
                      </a:r>
                      <a:r>
                        <a:rPr lang="en-US" sz="1100" b="1" i="0" u="none" strike="noStrike" baseline="0" dirty="0" smtClean="0">
                          <a:solidFill>
                            <a:srgbClr val="FF0000"/>
                          </a:solidFill>
                          <a:latin typeface="+mn-lt"/>
                        </a:rPr>
                        <a:t>SONAR</a:t>
                      </a:r>
                      <a:endParaRPr lang="en-US" sz="1100" b="1" i="0" u="none" strike="noStrike" dirty="0" smtClean="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mn-lt"/>
                        </a:rPr>
                        <a:t>Active </a:t>
                      </a:r>
                      <a:r>
                        <a:rPr lang="en-US" sz="1100" b="1" i="0" u="none" strike="noStrike" baseline="0" dirty="0" smtClean="0">
                          <a:solidFill>
                            <a:srgbClr val="FF0000"/>
                          </a:solidFill>
                          <a:latin typeface="+mn-lt"/>
                        </a:rPr>
                        <a:t>SONAR</a:t>
                      </a:r>
                      <a:endParaRPr lang="en-US" sz="1100" b="1" i="0" u="none" strike="noStrike" dirty="0" smtClean="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mn-lt"/>
                        </a:rPr>
                        <a:t>Active </a:t>
                      </a:r>
                      <a:r>
                        <a:rPr lang="en-US" sz="1100" b="1" i="0" u="none" strike="noStrike" baseline="0" dirty="0" smtClean="0">
                          <a:solidFill>
                            <a:srgbClr val="FF0000"/>
                          </a:solidFill>
                          <a:latin typeface="+mn-lt"/>
                        </a:rPr>
                        <a:t>SONAR</a:t>
                      </a:r>
                      <a:endParaRPr lang="en-US" sz="1100" b="1" i="0" u="none" strike="noStrike" dirty="0" smtClean="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9413">
                <a:tc>
                  <a:txBody>
                    <a:bodyPr/>
                    <a:lstStyle/>
                    <a:p>
                      <a:pPr algn="ctr" fontAlgn="b"/>
                      <a:r>
                        <a:rPr lang="en-US" sz="1100" b="1" i="0" u="none" strike="noStrike" dirty="0" smtClean="0">
                          <a:solidFill>
                            <a:srgbClr val="000000"/>
                          </a:solidFill>
                          <a:latin typeface="Calibri"/>
                        </a:rPr>
                        <a:t>Passive Infrared Detector</a:t>
                      </a:r>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Camcorder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Unmanned Aerial Vehicle (UAV)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7388">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Microphone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Infrared</a:t>
                      </a:r>
                      <a:r>
                        <a:rPr lang="en-US" sz="1100" b="1" i="0" u="none" strike="noStrike" baseline="0" dirty="0" smtClean="0">
                          <a:solidFill>
                            <a:srgbClr val="000000"/>
                          </a:solidFill>
                          <a:latin typeface="+mn-lt"/>
                        </a:rPr>
                        <a:t> Camera</a:t>
                      </a:r>
                      <a:endParaRPr lang="en-US" sz="1100" b="1" i="0" u="none" strike="noStrike" dirty="0" smtClean="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Semi</a:t>
                      </a:r>
                      <a:r>
                        <a:rPr lang="en-US" sz="1100" b="1" i="0" u="none" strike="noStrike" baseline="0" dirty="0" smtClean="0">
                          <a:solidFill>
                            <a:srgbClr val="000000"/>
                          </a:solidFill>
                          <a:latin typeface="+mn-lt"/>
                        </a:rPr>
                        <a:t> Autonomous UMS Silent Stare</a:t>
                      </a:r>
                      <a:endParaRPr lang="en-US" sz="1100" b="1" i="0" u="none" strike="noStrike" dirty="0" smtClean="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274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Semi</a:t>
                      </a:r>
                      <a:r>
                        <a:rPr lang="en-US" sz="1100" b="1" i="0" u="none" strike="noStrike" baseline="0" dirty="0" smtClean="0">
                          <a:solidFill>
                            <a:srgbClr val="000000"/>
                          </a:solidFill>
                          <a:latin typeface="+mn-lt"/>
                        </a:rPr>
                        <a:t> Autonomous UMS (Silent Stare)</a:t>
                      </a:r>
                      <a:endParaRPr lang="en-US" sz="1100" b="1" i="0" u="none" strike="noStrike" dirty="0" smtClean="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baseline="0" dirty="0" smtClean="0">
                          <a:solidFill>
                            <a:srgbClr val="000000"/>
                          </a:solidFill>
                          <a:latin typeface="+mn-lt"/>
                        </a:rPr>
                        <a:t> </a:t>
                      </a:r>
                      <a:r>
                        <a:rPr lang="en-US" sz="1100" b="1" i="0" u="none" strike="noStrike" dirty="0" smtClean="0">
                          <a:solidFill>
                            <a:srgbClr val="000000"/>
                          </a:solidFill>
                          <a:latin typeface="+mn-lt"/>
                        </a:rPr>
                        <a:t>Semi</a:t>
                      </a:r>
                      <a:r>
                        <a:rPr lang="en-US" sz="1100" b="1" i="0" u="none" strike="noStrike" baseline="0" dirty="0" smtClean="0">
                          <a:solidFill>
                            <a:srgbClr val="000000"/>
                          </a:solidFill>
                          <a:latin typeface="+mn-lt"/>
                        </a:rPr>
                        <a:t> Autonomous UMS Silent Stare</a:t>
                      </a:r>
                      <a:endParaRPr lang="en-US" sz="1100" b="1" i="0" u="none" strike="noStrike" dirty="0" smtClean="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dirty="0">
                          <a:solidFill>
                            <a:srgbClr val="000000"/>
                          </a:solidFill>
                          <a:latin typeface="Calibri"/>
                        </a:rPr>
                        <a:t> </a:t>
                      </a:r>
                      <a:r>
                        <a:rPr lang="en-US" sz="1100" b="1" i="0" u="none" strike="noStrike" dirty="0" smtClean="0">
                          <a:solidFill>
                            <a:srgbClr val="000000"/>
                          </a:solidFill>
                          <a:latin typeface="Calibri"/>
                        </a:rPr>
                        <a:t>Human</a:t>
                      </a:r>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9413">
                <a:tc>
                  <a:txBody>
                    <a:bodyPr/>
                    <a:lstStyle/>
                    <a:p>
                      <a:pPr algn="ctr" fontAlgn="b"/>
                      <a:r>
                        <a:rPr lang="en-US" sz="1100" b="1" i="0" u="none" strike="noStrike" dirty="0" smtClean="0">
                          <a:solidFill>
                            <a:srgbClr val="FF0000"/>
                          </a:solidFill>
                          <a:latin typeface="Calibri"/>
                        </a:rPr>
                        <a:t>Ultrasonic Detector</a:t>
                      </a:r>
                      <a:endParaRPr lang="en-US" sz="11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Calibri"/>
                        </a:rPr>
                        <a:t>Light Detection and Ranging (LIDAR)</a:t>
                      </a:r>
                      <a:endParaRPr lang="en-US" sz="11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100" b="1" i="0" u="none" strike="noStrike" dirty="0" smtClean="0">
                          <a:solidFill>
                            <a:srgbClr val="FF0000"/>
                          </a:solidFill>
                          <a:latin typeface="Calibri"/>
                        </a:rPr>
                        <a:t>Dog</a:t>
                      </a:r>
                      <a:endParaRPr lang="en-US" sz="11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952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mn-lt"/>
                        </a:rPr>
                        <a:t>H-Field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Boomerang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mn-lt"/>
                        </a:rPr>
                        <a:t>Unmanned Ground Vehicle (UGV)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9413">
                <a:tc>
                  <a:txBody>
                    <a:bodyPr/>
                    <a:lstStyle/>
                    <a:p>
                      <a:pPr algn="ctr" fontAlgn="b"/>
                      <a:r>
                        <a:rPr lang="en-US" sz="1100" b="1" i="0" u="none" strike="noStrike" dirty="0" smtClean="0">
                          <a:solidFill>
                            <a:srgbClr val="000000"/>
                          </a:solidFill>
                          <a:latin typeface="Calibri"/>
                        </a:rPr>
                        <a:t>Photo</a:t>
                      </a:r>
                      <a:r>
                        <a:rPr lang="en-US" sz="1100" b="1" i="0" u="none" strike="noStrike" baseline="0" dirty="0" smtClean="0">
                          <a:solidFill>
                            <a:srgbClr val="000000"/>
                          </a:solidFill>
                          <a:latin typeface="Calibri"/>
                        </a:rPr>
                        <a:t> Electric Beams</a:t>
                      </a:r>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Calibri"/>
                        </a:rPr>
                        <a:t>Passive Magnetic Field Detection</a:t>
                      </a:r>
                      <a:endParaRPr lang="en-US" sz="11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Camcorder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2749">
                <a:tc>
                  <a:txBody>
                    <a:bodyPr/>
                    <a:lstStyle/>
                    <a:p>
                      <a:pPr algn="ctr" fontAlgn="b"/>
                      <a:r>
                        <a:rPr lang="en-US" sz="1100" b="1" i="0" u="none" strike="noStrike" dirty="0" smtClean="0">
                          <a:solidFill>
                            <a:srgbClr val="FF0000"/>
                          </a:solidFill>
                          <a:latin typeface="Calibri"/>
                        </a:rPr>
                        <a:t>Smoke/Chemical</a:t>
                      </a:r>
                      <a:r>
                        <a:rPr lang="en-US" sz="1100" b="1" i="0" u="none" strike="noStrike" baseline="0" dirty="0" smtClean="0">
                          <a:solidFill>
                            <a:srgbClr val="FF0000"/>
                          </a:solidFill>
                          <a:latin typeface="Calibri"/>
                        </a:rPr>
                        <a:t> Detector</a:t>
                      </a:r>
                      <a:endParaRPr lang="en-US" sz="11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mn-lt"/>
                        </a:rPr>
                        <a:t>Taut wire fence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274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mn-lt"/>
                        </a:rPr>
                        <a:t>E-Field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FF0000"/>
                          </a:solidFill>
                          <a:latin typeface="Calibri"/>
                        </a:rPr>
                        <a:t>Microwave Barriers</a:t>
                      </a:r>
                      <a:endParaRPr lang="en-US" sz="11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274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TIFT Terahertz Imaging Focal Plane Array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err="1" smtClean="0">
                          <a:solidFill>
                            <a:srgbClr val="000000"/>
                          </a:solidFill>
                          <a:latin typeface="Calibri"/>
                        </a:rPr>
                        <a:t>Microphonic</a:t>
                      </a:r>
                      <a:r>
                        <a:rPr lang="en-US" sz="1100" b="1" i="0" u="none" strike="noStrike" baseline="0" dirty="0" smtClean="0">
                          <a:solidFill>
                            <a:srgbClr val="000000"/>
                          </a:solidFill>
                          <a:latin typeface="Calibri"/>
                        </a:rPr>
                        <a:t> Systems</a:t>
                      </a:r>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274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mn-lt"/>
                        </a:rPr>
                        <a:t>Inertia Sensor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1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304800" y="5438001"/>
            <a:ext cx="3886200" cy="276999"/>
          </a:xfrm>
          <a:prstGeom prst="rect">
            <a:avLst/>
          </a:prstGeom>
          <a:noFill/>
        </p:spPr>
        <p:txBody>
          <a:bodyPr wrap="square" rtlCol="0">
            <a:spAutoFit/>
          </a:bodyPr>
          <a:lstStyle/>
          <a:p>
            <a:r>
              <a:rPr lang="en-US" sz="1200" b="1" dirty="0" smtClean="0">
                <a:solidFill>
                  <a:srgbClr val="FF0000"/>
                </a:solidFill>
                <a:effectLst>
                  <a:outerShdw blurRad="38100" dist="38100" dir="2700000" algn="tl">
                    <a:srgbClr val="000000">
                      <a:alpha val="43137"/>
                    </a:srgbClr>
                  </a:outerShdw>
                </a:effectLst>
              </a:rPr>
              <a:t>Red </a:t>
            </a:r>
            <a:r>
              <a:rPr lang="en-US" sz="1200" dirty="0" smtClean="0"/>
              <a:t>– Infeasible with initial criteria</a:t>
            </a:r>
            <a:endParaRPr lang="en-US"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304800" y="4800600"/>
            <a:ext cx="8839200" cy="2031325"/>
          </a:xfrm>
          <a:prstGeom prst="rect">
            <a:avLst/>
          </a:prstGeom>
          <a:noFill/>
        </p:spPr>
        <p:txBody>
          <a:bodyPr wrap="square" rtlCol="0">
            <a:spAutoFit/>
          </a:bodyPr>
          <a:lstStyle/>
          <a:p>
            <a:pPr algn="l"/>
            <a:r>
              <a:rPr lang="en-US" sz="1400" dirty="0" smtClean="0">
                <a:effectLst>
                  <a:outerShdw blurRad="38100" dist="38100" dir="2700000" algn="tl">
                    <a:srgbClr val="000000">
                      <a:alpha val="43137"/>
                    </a:srgbClr>
                  </a:outerShdw>
                </a:effectLst>
              </a:rPr>
              <a:t>Summary of Matrix:  </a:t>
            </a:r>
          </a:p>
          <a:p>
            <a:pPr algn="l"/>
            <a:r>
              <a:rPr lang="en-US" sz="1400" dirty="0" smtClean="0"/>
              <a:t>An implementation that leverages a combination of computational capability, static data and models, program of record input, and human analysis will result in highly reliable assessments.  Components can be traded off in the interest of supportability, availability, and other logistics at the expense of reliability, the metrics of which we have yet to compute.</a:t>
            </a:r>
          </a:p>
          <a:p>
            <a:pPr algn="l"/>
            <a:endParaRPr lang="en-US" sz="1400" dirty="0" smtClean="0"/>
          </a:p>
          <a:p>
            <a:pPr algn="l"/>
            <a:endParaRPr lang="en-US" sz="1400" dirty="0" smtClean="0"/>
          </a:p>
          <a:p>
            <a:pPr algn="l"/>
            <a:endParaRPr lang="en-US" sz="1400" dirty="0" smtClean="0"/>
          </a:p>
          <a:p>
            <a:pPr algn="l"/>
            <a:endParaRPr lang="en-US" sz="1400" dirty="0"/>
          </a:p>
        </p:txBody>
      </p:sp>
      <p:sp>
        <p:nvSpPr>
          <p:cNvPr id="57" name="Title 2"/>
          <p:cNvSpPr>
            <a:spLocks noGrp="1"/>
          </p:cNvSpPr>
          <p:nvPr>
            <p:ph type="title"/>
          </p:nvPr>
        </p:nvSpPr>
        <p:spPr>
          <a:xfrm>
            <a:off x="0" y="-76200"/>
            <a:ext cx="9144000" cy="944562"/>
          </a:xfrm>
        </p:spPr>
        <p:txBody>
          <a:bodyPr>
            <a:noAutofit/>
          </a:bodyPr>
          <a:lstStyle/>
          <a:p>
            <a:pPr algn="ctr"/>
            <a:r>
              <a:rPr lang="en-US" sz="3200" dirty="0" smtClean="0"/>
              <a:t>Morphology Matrix</a:t>
            </a:r>
            <a:br>
              <a:rPr lang="en-US" sz="3200" dirty="0" smtClean="0"/>
            </a:br>
            <a:r>
              <a:rPr lang="en-US" sz="2000" i="1" dirty="0" smtClean="0"/>
              <a:t> Assessment Sub-system</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xmlns="" val="3129827495"/>
              </p:ext>
            </p:extLst>
          </p:nvPr>
        </p:nvGraphicFramePr>
        <p:xfrm>
          <a:off x="381000" y="1143000"/>
          <a:ext cx="8382000" cy="3310214"/>
        </p:xfrm>
        <a:graphic>
          <a:graphicData uri="http://schemas.openxmlformats.org/drawingml/2006/table">
            <a:tbl>
              <a:tblPr/>
              <a:tblGrid>
                <a:gridCol w="1676400"/>
                <a:gridCol w="1676400"/>
                <a:gridCol w="1676400"/>
                <a:gridCol w="1676400"/>
                <a:gridCol w="1676400"/>
              </a:tblGrid>
              <a:tr h="391989">
                <a:tc gridSpan="5">
                  <a:txBody>
                    <a:bodyPr/>
                    <a:lstStyle/>
                    <a:p>
                      <a:pPr algn="ctr" fontAlgn="b"/>
                      <a:r>
                        <a:rPr lang="en-US" sz="1600" b="1" i="0" u="none" strike="noStrike" dirty="0">
                          <a:solidFill>
                            <a:srgbClr val="000000"/>
                          </a:solidFill>
                          <a:latin typeface="Calibri"/>
                        </a:rPr>
                        <a:t>Assessment Device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74811">
                <a:tc>
                  <a:txBody>
                    <a:bodyPr/>
                    <a:lstStyle/>
                    <a:p>
                      <a:pPr algn="ctr" fontAlgn="b"/>
                      <a:r>
                        <a:rPr lang="en-US" sz="1400" b="1" i="0" u="none" strike="noStrike">
                          <a:solidFill>
                            <a:srgbClr val="000000"/>
                          </a:solidFill>
                          <a:latin typeface="Calibri"/>
                        </a:rPr>
                        <a:t>Identification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1" i="0" u="none" strike="noStrike">
                          <a:solidFill>
                            <a:srgbClr val="000000"/>
                          </a:solidFill>
                          <a:latin typeface="Calibri"/>
                        </a:rPr>
                        <a:t>Classification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1" i="0" u="none" strike="noStrike">
                          <a:solidFill>
                            <a:srgbClr val="000000"/>
                          </a:solidFill>
                          <a:latin typeface="Calibri"/>
                        </a:rPr>
                        <a:t>Determination of Intent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1" i="0" u="none" strike="noStrike">
                          <a:solidFill>
                            <a:srgbClr val="000000"/>
                          </a:solidFill>
                          <a:latin typeface="Calibri"/>
                        </a:rPr>
                        <a:t>Determination of Capability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1" i="0" u="none" strike="noStrike">
                          <a:solidFill>
                            <a:srgbClr val="000000"/>
                          </a:solidFill>
                          <a:latin typeface="Calibri"/>
                        </a:rPr>
                        <a:t>Prioritization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28600">
                <a:tc>
                  <a:txBody>
                    <a:bodyPr/>
                    <a:lstStyle/>
                    <a:p>
                      <a:pPr algn="ctr" fontAlgn="b"/>
                      <a:r>
                        <a:rPr lang="en-US" sz="1200" b="1" i="0" u="none" strike="noStrike" dirty="0">
                          <a:solidFill>
                            <a:srgbClr val="FF0000"/>
                          </a:solidFill>
                          <a:latin typeface="Calibri"/>
                        </a:rPr>
                        <a:t>Human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IFF </a:t>
                      </a:r>
                      <a:r>
                        <a:rPr lang="en-US" sz="1200" b="1" i="0" u="none" strike="noStrike" dirty="0" smtClean="0">
                          <a:solidFill>
                            <a:srgbClr val="000000"/>
                          </a:solidFill>
                          <a:latin typeface="Calibri"/>
                        </a:rPr>
                        <a:t>System</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FF0000"/>
                          </a:solidFill>
                          <a:latin typeface="Calibri"/>
                        </a:rPr>
                        <a:t>Human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000000"/>
                          </a:solidFill>
                          <a:latin typeface="Calibri"/>
                        </a:rPr>
                        <a:t>IR/Thermal/NV</a:t>
                      </a:r>
                      <a:r>
                        <a:rPr lang="en-US" sz="1200" b="1" i="0" u="none" strike="noStrike" baseline="0" dirty="0" smtClean="0">
                          <a:solidFill>
                            <a:srgbClr val="000000"/>
                          </a:solidFill>
                          <a:latin typeface="Calibri"/>
                        </a:rPr>
                        <a:t> Image Analysis</a:t>
                      </a:r>
                      <a:r>
                        <a:rPr lang="en-US" sz="1200" b="1" i="0" u="none" strike="noStrike" dirty="0">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chemeClr val="bg1"/>
                          </a:solidFill>
                          <a:latin typeface="Calibri"/>
                        </a:rPr>
                        <a:t>Threat Priority Matrix</a:t>
                      </a:r>
                      <a:r>
                        <a:rPr lang="en-US" sz="1200" b="1" i="0" u="none" strike="noStrike" dirty="0">
                          <a:solidFill>
                            <a:schemeClr val="bg1"/>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840">
                <a:tc>
                  <a:txBody>
                    <a:bodyPr/>
                    <a:lstStyle/>
                    <a:p>
                      <a:pPr algn="ctr" fontAlgn="b"/>
                      <a:r>
                        <a:rPr lang="en-US" sz="1200" b="1" i="0" u="none" strike="noStrike" dirty="0" smtClean="0">
                          <a:solidFill>
                            <a:srgbClr val="FF0000"/>
                          </a:solidFill>
                          <a:latin typeface="Calibri"/>
                        </a:rPr>
                        <a:t>Fully Autonomous UGV</a:t>
                      </a:r>
                      <a:endParaRPr lang="en-US" sz="12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a:solidFill>
                            <a:srgbClr val="000000"/>
                          </a:solidFill>
                          <a:latin typeface="Calibri"/>
                        </a:rPr>
                        <a:t>Blue Force Tracker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FF0000"/>
                          </a:solidFill>
                          <a:latin typeface="+mn-lt"/>
                        </a:rPr>
                        <a:t>Fully Autonomous UGV</a:t>
                      </a:r>
                      <a:endParaRPr lang="en-US" sz="1200" b="1" i="0" u="none" strike="noStrike" dirty="0">
                        <a:solidFill>
                          <a:srgbClr val="FF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FF0000"/>
                          </a:solidFill>
                          <a:latin typeface="Calibri"/>
                        </a:rPr>
                        <a:t>Human</a:t>
                      </a:r>
                      <a:r>
                        <a:rPr lang="en-US" sz="1200" b="1" i="0" u="none" strike="noStrike" dirty="0">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chemeClr val="bg1"/>
                          </a:solidFill>
                          <a:latin typeface="Calibri"/>
                        </a:rPr>
                        <a:t>Mathematical Model</a:t>
                      </a:r>
                      <a:r>
                        <a:rPr lang="en-US" sz="1200" b="1" i="0" u="none" strike="noStrike" dirty="0">
                          <a:solidFill>
                            <a:schemeClr val="bg1"/>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5650">
                <a:tc>
                  <a:txBody>
                    <a:bodyPr/>
                    <a:lstStyle/>
                    <a:p>
                      <a:pPr algn="ctr" fontAlgn="b"/>
                      <a:r>
                        <a:rPr lang="en-US" sz="1200" b="1" i="0" u="none" strike="noStrike" dirty="0">
                          <a:solidFill>
                            <a:srgbClr val="000000"/>
                          </a:solidFill>
                          <a:latin typeface="Calibri"/>
                        </a:rPr>
                        <a:t>IFF </a:t>
                      </a:r>
                      <a:r>
                        <a:rPr lang="en-US" sz="1200" b="1" i="0" u="none" strike="noStrike" dirty="0" smtClean="0">
                          <a:solidFill>
                            <a:srgbClr val="000000"/>
                          </a:solidFill>
                          <a:latin typeface="Calibri"/>
                        </a:rPr>
                        <a:t>System</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FF0000"/>
                          </a:solidFill>
                          <a:latin typeface="Calibri"/>
                        </a:rPr>
                        <a:t>Human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Computer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000000"/>
                          </a:solidFill>
                          <a:latin typeface="Calibri"/>
                        </a:rPr>
                        <a:t>Reference Database</a:t>
                      </a:r>
                      <a:r>
                        <a:rPr lang="en-US" sz="1200" b="1" i="0" u="none" strike="noStrike" dirty="0">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FF0000"/>
                          </a:solidFill>
                          <a:latin typeface="Calibri"/>
                        </a:rPr>
                        <a:t>Human</a:t>
                      </a:r>
                      <a:r>
                        <a:rPr lang="en-US" sz="1200" b="1" i="0" u="none" strike="noStrike" dirty="0">
                          <a:solidFill>
                            <a:srgbClr val="00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3660">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Blue Force Tracker</a:t>
                      </a:r>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chemeClr val="bg1"/>
                          </a:solidFill>
                          <a:latin typeface="Calibri"/>
                        </a:rPr>
                        <a:t>Reference Models</a:t>
                      </a:r>
                      <a:r>
                        <a:rPr lang="en-US" sz="1200" b="1" i="0" u="none" strike="noStrike" dirty="0">
                          <a:solidFill>
                            <a:schemeClr val="bg1"/>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chemeClr val="bg1"/>
                          </a:solidFill>
                          <a:latin typeface="Calibri"/>
                        </a:rPr>
                        <a:t> </a:t>
                      </a:r>
                      <a:r>
                        <a:rPr lang="en-US" sz="1200" b="1" i="0" u="none" strike="noStrike" dirty="0" smtClean="0">
                          <a:solidFill>
                            <a:schemeClr val="bg1"/>
                          </a:solidFill>
                          <a:latin typeface="Calibri"/>
                        </a:rPr>
                        <a:t>Vector Analysis</a:t>
                      </a:r>
                      <a:endParaRPr lang="en-US" sz="1200" b="1" i="0" u="none" strike="noStrike" dirty="0">
                        <a:solidFill>
                          <a:schemeClr val="bg1"/>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chemeClr val="bg1"/>
                          </a:solidFill>
                          <a:latin typeface="Calibri"/>
                        </a:rPr>
                        <a:t> </a:t>
                      </a:r>
                      <a:r>
                        <a:rPr lang="en-US" sz="1200" b="1" i="0" u="none" strike="noStrike" dirty="0" smtClean="0">
                          <a:solidFill>
                            <a:schemeClr val="bg1"/>
                          </a:solidFill>
                          <a:latin typeface="Calibri"/>
                        </a:rPr>
                        <a:t>High Resolution</a:t>
                      </a:r>
                      <a:r>
                        <a:rPr lang="en-US" sz="1200" b="1" i="0" u="none" strike="noStrike" baseline="0" dirty="0" smtClean="0">
                          <a:solidFill>
                            <a:schemeClr val="bg1"/>
                          </a:solidFill>
                          <a:latin typeface="Calibri"/>
                        </a:rPr>
                        <a:t> Video</a:t>
                      </a:r>
                      <a:endParaRPr lang="en-US" sz="1200" b="1" i="0" u="none" strike="noStrike" dirty="0">
                        <a:solidFill>
                          <a:schemeClr val="bg1"/>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chemeClr val="bg1"/>
                          </a:solidFill>
                          <a:latin typeface="Calibri"/>
                        </a:rPr>
                        <a:t>Response Matrix</a:t>
                      </a:r>
                      <a:r>
                        <a:rPr lang="en-US" sz="1200" b="1" i="0" u="none" strike="noStrike" dirty="0">
                          <a:solidFill>
                            <a:schemeClr val="bg1"/>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2219">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RADAR</a:t>
                      </a:r>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Sonic Signature</a:t>
                      </a:r>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IFF System Request</a:t>
                      </a:r>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chemeClr val="bg1"/>
                          </a:solidFill>
                          <a:latin typeface="Calibri"/>
                        </a:rPr>
                        <a:t> </a:t>
                      </a:r>
                      <a:r>
                        <a:rPr lang="en-US" sz="1200" b="1" i="0" u="none" strike="noStrike" dirty="0" smtClean="0">
                          <a:solidFill>
                            <a:schemeClr val="bg1"/>
                          </a:solidFill>
                          <a:latin typeface="Calibri"/>
                        </a:rPr>
                        <a:t>RF Detection</a:t>
                      </a:r>
                      <a:endParaRPr lang="en-US" sz="1200" b="1" i="0" u="none" strike="noStrike" dirty="0">
                        <a:solidFill>
                          <a:schemeClr val="bg1"/>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000000"/>
                          </a:solidFill>
                          <a:latin typeface="Calibri"/>
                        </a:rPr>
                        <a:t>Proximal Analysis</a:t>
                      </a:r>
                      <a:r>
                        <a:rPr lang="en-US" sz="1200" b="1"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5466">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Ground Sensor</a:t>
                      </a:r>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rgbClr val="000000"/>
                          </a:solidFill>
                          <a:latin typeface="+mn-lt"/>
                        </a:rPr>
                        <a:t> IR/Thermal/NV Imaging</a:t>
                      </a:r>
                      <a:r>
                        <a:rPr lang="en-US" sz="1200" b="1"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FF0000"/>
                          </a:solidFill>
                          <a:latin typeface="Calibri"/>
                        </a:rPr>
                        <a:t> </a:t>
                      </a:r>
                      <a:r>
                        <a:rPr lang="en-US" sz="1200" b="1" i="0" u="none" strike="noStrike" dirty="0" smtClean="0">
                          <a:solidFill>
                            <a:srgbClr val="FF0000"/>
                          </a:solidFill>
                          <a:latin typeface="Calibri"/>
                        </a:rPr>
                        <a:t>Automated Radio Contact</a:t>
                      </a:r>
                      <a:endParaRPr lang="en-US" sz="1200" b="1" i="0" u="none" strike="noStrike" dirty="0">
                        <a:solidFill>
                          <a:srgbClr val="FF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FF0000"/>
                          </a:solidFill>
                          <a:latin typeface="+mn-lt"/>
                        </a:rPr>
                        <a:t>C-Sniper</a:t>
                      </a:r>
                      <a:endParaRPr lang="en-US" sz="1200" b="1" i="0" u="none" strike="noStrike" dirty="0">
                        <a:solidFill>
                          <a:srgbClr val="FF0000"/>
                        </a:solidFill>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Vector Analysis</a:t>
                      </a:r>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4025">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IR/Thermal/NV Imaging</a:t>
                      </a:r>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chemeClr val="bg1"/>
                          </a:solidFill>
                          <a:latin typeface="Calibri"/>
                        </a:rPr>
                        <a:t> </a:t>
                      </a:r>
                      <a:r>
                        <a:rPr lang="en-US" sz="1200" b="1" i="0" u="none" strike="noStrike" dirty="0" smtClean="0">
                          <a:solidFill>
                            <a:schemeClr val="bg1"/>
                          </a:solidFill>
                          <a:latin typeface="Calibri"/>
                        </a:rPr>
                        <a:t>Recovered Ballistics</a:t>
                      </a:r>
                      <a:endParaRPr lang="en-US" sz="1200" b="1" i="0" u="none" strike="noStrike" dirty="0">
                        <a:solidFill>
                          <a:schemeClr val="bg1"/>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FF0000"/>
                          </a:solidFill>
                          <a:latin typeface="Calibri"/>
                        </a:rPr>
                        <a:t>C-Sniper</a:t>
                      </a:r>
                      <a:endParaRPr lang="en-US" sz="1200" b="1" i="0" u="none" strike="noStrike" dirty="0">
                        <a:solidFill>
                          <a:srgbClr val="FF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FF0000"/>
                          </a:solidFill>
                          <a:latin typeface="Calibri"/>
                        </a:rPr>
                        <a:t>LASER detection</a:t>
                      </a:r>
                      <a:r>
                        <a:rPr lang="en-US" sz="1200" b="1" i="0" u="none" strike="noStrike" dirty="0">
                          <a:solidFill>
                            <a:srgbClr val="FF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058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rgbClr val="FF0000"/>
                          </a:solidFill>
                          <a:latin typeface="+mn-lt"/>
                        </a:rPr>
                        <a:t> LASER Rangefinder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000000"/>
                          </a:solidFill>
                          <a:latin typeface="Calibri"/>
                        </a:rPr>
                        <a:t>Biometric Scanner</a:t>
                      </a:r>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200" b="1"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2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381000" y="4523601"/>
            <a:ext cx="3886200" cy="276999"/>
          </a:xfrm>
          <a:prstGeom prst="rect">
            <a:avLst/>
          </a:prstGeom>
          <a:noFill/>
        </p:spPr>
        <p:txBody>
          <a:bodyPr wrap="square" rtlCol="0">
            <a:spAutoFit/>
          </a:bodyPr>
          <a:lstStyle/>
          <a:p>
            <a:pPr algn="l"/>
            <a:r>
              <a:rPr lang="en-US" sz="1200" b="1" dirty="0" smtClean="0">
                <a:solidFill>
                  <a:srgbClr val="FF0000"/>
                </a:solidFill>
                <a:effectLst>
                  <a:outerShdw blurRad="38100" dist="38100" dir="2700000" algn="tl">
                    <a:srgbClr val="000000">
                      <a:alpha val="43137"/>
                    </a:srgbClr>
                  </a:outerShdw>
                </a:effectLst>
              </a:rPr>
              <a:t>Red </a:t>
            </a:r>
            <a:r>
              <a:rPr lang="en-US" sz="1200" dirty="0" smtClean="0"/>
              <a:t>– Infeasible with initial criteria</a:t>
            </a:r>
            <a:endParaRPr lang="en-US" sz="1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0" y="4267200"/>
            <a:ext cx="9144000" cy="3323987"/>
          </a:xfrm>
          <a:prstGeom prst="rect">
            <a:avLst/>
          </a:prstGeom>
          <a:noFill/>
        </p:spPr>
        <p:txBody>
          <a:bodyPr wrap="square" rtlCol="0">
            <a:spAutoFit/>
          </a:bodyPr>
          <a:lstStyle/>
          <a:p>
            <a:pPr algn="l"/>
            <a:r>
              <a:rPr lang="en-US" sz="1400" b="1" dirty="0" smtClean="0"/>
              <a:t>Summary of Matrix: </a:t>
            </a:r>
          </a:p>
          <a:p>
            <a:pPr algn="l"/>
            <a:r>
              <a:rPr lang="en-US" sz="1400" dirty="0" smtClean="0"/>
              <a:t>Though a variety of communications devices can be considered, security is a consideration here and only </a:t>
            </a:r>
            <a:r>
              <a:rPr lang="en-US" sz="1400" dirty="0" err="1" smtClean="0"/>
              <a:t>DoD</a:t>
            </a:r>
            <a:r>
              <a:rPr lang="en-US" sz="1400" dirty="0" smtClean="0"/>
              <a:t> approved media should be part of the original list, particularly with respect to data transportation device options.  </a:t>
            </a:r>
          </a:p>
          <a:p>
            <a:pPr algn="l"/>
            <a:endParaRPr lang="en-US" sz="1400" dirty="0" smtClean="0"/>
          </a:p>
          <a:p>
            <a:pPr algn="l"/>
            <a:r>
              <a:rPr lang="en-US" sz="1400" dirty="0" smtClean="0"/>
              <a:t>At a high level most of the communication subsystems are mature.   However, implementation and integration, as well as, ensuring the design of the system does not rely on an existing network or utility is going to be key in the stages going forward.  As well as, system response time thresholds and objectives may render a number of the device options infeasible for the automated IBDS.  So for the time being  it appears that there are many feasible options, as we begin our in depth analysis in the next stages of the program, we may have to rule out, scope or modify technologies to ensure compliance with the preliminary operational requirements and more specific system requirements.</a:t>
            </a:r>
          </a:p>
          <a:p>
            <a:pPr algn="l"/>
            <a:endParaRPr lang="en-US" sz="1400" dirty="0" smtClean="0"/>
          </a:p>
          <a:p>
            <a:pPr algn="l"/>
            <a:endParaRPr lang="en-US" sz="1400" dirty="0" smtClean="0"/>
          </a:p>
          <a:p>
            <a:pPr algn="l"/>
            <a:endParaRPr lang="en-US" sz="1400" dirty="0" smtClean="0"/>
          </a:p>
          <a:p>
            <a:pPr algn="l"/>
            <a:endParaRPr lang="en-US" sz="1400" dirty="0"/>
          </a:p>
        </p:txBody>
      </p:sp>
      <p:graphicFrame>
        <p:nvGraphicFramePr>
          <p:cNvPr id="5" name="Table 4"/>
          <p:cNvGraphicFramePr>
            <a:graphicFrameLocks noGrp="1"/>
          </p:cNvGraphicFramePr>
          <p:nvPr/>
        </p:nvGraphicFramePr>
        <p:xfrm>
          <a:off x="381000" y="838200"/>
          <a:ext cx="8305800" cy="3124197"/>
        </p:xfrm>
        <a:graphic>
          <a:graphicData uri="http://schemas.openxmlformats.org/drawingml/2006/table">
            <a:tbl>
              <a:tblPr/>
              <a:tblGrid>
                <a:gridCol w="2768600"/>
                <a:gridCol w="2768600"/>
                <a:gridCol w="2768600"/>
              </a:tblGrid>
              <a:tr h="318982">
                <a:tc gridSpan="3">
                  <a:txBody>
                    <a:bodyPr/>
                    <a:lstStyle/>
                    <a:p>
                      <a:pPr algn="ctr" fontAlgn="b"/>
                      <a:r>
                        <a:rPr lang="en-US" sz="1600" b="1" i="0" u="none" strike="noStrike" dirty="0">
                          <a:solidFill>
                            <a:srgbClr val="000000"/>
                          </a:solidFill>
                          <a:latin typeface="Calibri"/>
                        </a:rPr>
                        <a:t>Communication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r>
              <a:tr h="271590">
                <a:tc>
                  <a:txBody>
                    <a:bodyPr/>
                    <a:lstStyle/>
                    <a:p>
                      <a:pPr algn="ctr" fontAlgn="b"/>
                      <a:r>
                        <a:rPr lang="en-US" sz="1400" b="1" i="0" u="none" strike="noStrike">
                          <a:solidFill>
                            <a:srgbClr val="000000"/>
                          </a:solidFill>
                          <a:latin typeface="Calibri"/>
                        </a:rPr>
                        <a:t>Dissemination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1" i="0" u="none" strike="noStrike">
                          <a:solidFill>
                            <a:srgbClr val="000000"/>
                          </a:solidFill>
                          <a:latin typeface="Calibri"/>
                        </a:rPr>
                        <a:t>Warning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1" i="0" u="none" strike="noStrike">
                          <a:solidFill>
                            <a:srgbClr val="000000"/>
                          </a:solidFill>
                          <a:latin typeface="Calibri"/>
                        </a:rPr>
                        <a:t>Data Transportation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84805">
                <a:tc>
                  <a:txBody>
                    <a:bodyPr/>
                    <a:lstStyle/>
                    <a:p>
                      <a:pPr algn="ctr" fontAlgn="b"/>
                      <a:r>
                        <a:rPr lang="en-US" sz="1200" b="1" i="0" u="none" strike="noStrike">
                          <a:solidFill>
                            <a:srgbClr val="000000"/>
                          </a:solidFill>
                          <a:latin typeface="Calibri"/>
                        </a:rPr>
                        <a:t>Computer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a:solidFill>
                            <a:srgbClr val="000000"/>
                          </a:solidFill>
                          <a:latin typeface="Calibri"/>
                        </a:rPr>
                        <a:t>Lights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a:solidFill>
                            <a:srgbClr val="000000"/>
                          </a:solidFill>
                          <a:latin typeface="Calibri"/>
                        </a:rPr>
                        <a:t>Server system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4805">
                <a:tc>
                  <a:txBody>
                    <a:bodyPr/>
                    <a:lstStyle/>
                    <a:p>
                      <a:pPr algn="ctr" fontAlgn="b"/>
                      <a:r>
                        <a:rPr lang="en-US" sz="1200" b="1" i="0" u="none" strike="noStrike" dirty="0">
                          <a:solidFill>
                            <a:srgbClr val="000000"/>
                          </a:solidFill>
                          <a:latin typeface="Calibri"/>
                        </a:rPr>
                        <a:t>Loud Speaker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a:solidFill>
                            <a:srgbClr val="000000"/>
                          </a:solidFill>
                          <a:latin typeface="Calibri"/>
                        </a:rPr>
                        <a:t>Siren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Filing </a:t>
                      </a:r>
                      <a:r>
                        <a:rPr lang="en-US" sz="1200" b="1" i="0" u="none" strike="noStrike" dirty="0" smtClean="0">
                          <a:solidFill>
                            <a:srgbClr val="000000"/>
                          </a:solidFill>
                          <a:latin typeface="Calibri"/>
                        </a:rPr>
                        <a:t>cabinet</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4805">
                <a:tc>
                  <a:txBody>
                    <a:bodyPr/>
                    <a:lstStyle/>
                    <a:p>
                      <a:pPr algn="ctr" fontAlgn="b"/>
                      <a:r>
                        <a:rPr lang="en-US" sz="1200" b="1" i="0" u="none" strike="noStrike" dirty="0">
                          <a:solidFill>
                            <a:srgbClr val="000000"/>
                          </a:solidFill>
                          <a:latin typeface="Calibri"/>
                        </a:rPr>
                        <a:t>Email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a:solidFill>
                            <a:srgbClr val="000000"/>
                          </a:solidFill>
                          <a:latin typeface="Calibri"/>
                        </a:rPr>
                        <a:t>Loud Speaker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a:solidFill>
                            <a:srgbClr val="FF0000"/>
                          </a:solidFill>
                          <a:latin typeface="Calibri"/>
                        </a:rPr>
                        <a:t>Human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4805">
                <a:tc>
                  <a:txBody>
                    <a:bodyPr/>
                    <a:lstStyle/>
                    <a:p>
                      <a:pPr algn="ctr" fontAlgn="b"/>
                      <a:r>
                        <a:rPr lang="en-US" sz="1200" b="1" i="0" u="none" strike="noStrike" dirty="0">
                          <a:solidFill>
                            <a:srgbClr val="000000"/>
                          </a:solidFill>
                          <a:latin typeface="Calibri"/>
                        </a:rPr>
                        <a:t>Postal Service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a:solidFill>
                            <a:srgbClr val="FF0000"/>
                          </a:solidFill>
                          <a:latin typeface="Calibri"/>
                        </a:rPr>
                        <a:t>Smoke Signal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FF0000"/>
                          </a:solidFill>
                          <a:latin typeface="Calibri"/>
                        </a:rPr>
                        <a:t>Fully</a:t>
                      </a:r>
                      <a:r>
                        <a:rPr lang="en-US" sz="1200" b="1" i="0" u="none" strike="noStrike" baseline="0" dirty="0" smtClean="0">
                          <a:solidFill>
                            <a:srgbClr val="FF0000"/>
                          </a:solidFill>
                          <a:latin typeface="Calibri"/>
                        </a:rPr>
                        <a:t> Autonomous UGV</a:t>
                      </a:r>
                      <a:endParaRPr lang="en-US" sz="12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5185">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Text Message</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FF0000"/>
                          </a:solidFill>
                          <a:latin typeface="Calibri"/>
                        </a:rPr>
                        <a:t>Morse Code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a:solidFill>
                            <a:srgbClr val="000000"/>
                          </a:solidFill>
                          <a:latin typeface="Calibri"/>
                        </a:rPr>
                        <a:t>Computer system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4805">
                <a:tc>
                  <a:txBody>
                    <a:bodyPr/>
                    <a:lstStyle/>
                    <a:p>
                      <a:pPr algn="ctr" fontAlgn="b"/>
                      <a:r>
                        <a:rPr lang="en-US" sz="1200" b="1" i="0" u="none" strike="noStrike" dirty="0" smtClean="0">
                          <a:solidFill>
                            <a:srgbClr val="000000"/>
                          </a:solidFill>
                          <a:latin typeface="Calibri"/>
                        </a:rPr>
                        <a:t>Classified</a:t>
                      </a:r>
                      <a:r>
                        <a:rPr lang="en-US" sz="1200" b="1" i="0" u="none" strike="noStrike" dirty="0">
                          <a:solidFill>
                            <a:srgbClr val="000000"/>
                          </a:solidFill>
                          <a:latin typeface="Calibri"/>
                        </a:rPr>
                        <a:t> </a:t>
                      </a:r>
                      <a:r>
                        <a:rPr lang="en-US" sz="1200" b="1" i="0" u="none" strike="noStrike" dirty="0" smtClean="0">
                          <a:solidFill>
                            <a:srgbClr val="000000"/>
                          </a:solidFill>
                          <a:latin typeface="Calibri"/>
                        </a:rPr>
                        <a:t>Phone</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Text</a:t>
                      </a:r>
                      <a:r>
                        <a:rPr lang="en-US" sz="1200" b="1" i="0" u="none" strike="noStrike" baseline="0" dirty="0" smtClean="0">
                          <a:solidFill>
                            <a:srgbClr val="000000"/>
                          </a:solidFill>
                          <a:latin typeface="Calibri"/>
                        </a:rPr>
                        <a:t> Message</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Printed Orders</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4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dirty="0" smtClean="0">
                          <a:solidFill>
                            <a:srgbClr val="000000"/>
                          </a:solidFill>
                          <a:latin typeface="+mn-lt"/>
                        </a:rPr>
                        <a:t>Intra base</a:t>
                      </a:r>
                      <a:r>
                        <a:rPr lang="en-US" sz="1200" b="1" i="0" u="none" strike="noStrike" baseline="0" dirty="0" smtClean="0">
                          <a:solidFill>
                            <a:srgbClr val="000000"/>
                          </a:solidFill>
                          <a:latin typeface="+mn-lt"/>
                        </a:rPr>
                        <a:t> </a:t>
                      </a:r>
                      <a:r>
                        <a:rPr lang="en-US" sz="1200" b="1" i="0" u="none" strike="noStrike" dirty="0" smtClean="0">
                          <a:solidFill>
                            <a:srgbClr val="000000"/>
                          </a:solidFill>
                          <a:latin typeface="+mn-lt"/>
                        </a:rPr>
                        <a:t>Network</a:t>
                      </a:r>
                      <a:endParaRPr lang="en-US" sz="1600" dirty="0"/>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Strobe</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FF0000"/>
                          </a:solidFill>
                          <a:latin typeface="Calibri"/>
                        </a:rPr>
                        <a:t> </a:t>
                      </a:r>
                      <a:r>
                        <a:rPr lang="en-US" sz="1200" b="1" i="0" u="none" strike="noStrike" dirty="0" smtClean="0">
                          <a:solidFill>
                            <a:srgbClr val="FF0000"/>
                          </a:solidFill>
                          <a:latin typeface="Calibri"/>
                        </a:rPr>
                        <a:t>Dog</a:t>
                      </a:r>
                      <a:endParaRPr lang="en-US" sz="12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4805">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Handheld</a:t>
                      </a:r>
                      <a:r>
                        <a:rPr lang="en-US" sz="1200" b="1" i="0" u="none" strike="noStrike" baseline="0" dirty="0" smtClean="0">
                          <a:solidFill>
                            <a:srgbClr val="000000"/>
                          </a:solidFill>
                          <a:latin typeface="Calibri"/>
                        </a:rPr>
                        <a:t> Radio</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Air Horn</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000000"/>
                          </a:solidFill>
                          <a:latin typeface="Calibri"/>
                        </a:rPr>
                        <a:t>Classified</a:t>
                      </a:r>
                      <a:r>
                        <a:rPr lang="en-US" sz="1200" b="1" i="0" u="none" strike="noStrike" dirty="0">
                          <a:solidFill>
                            <a:srgbClr val="000000"/>
                          </a:solidFill>
                          <a:latin typeface="Calibri"/>
                        </a:rPr>
                        <a:t> </a:t>
                      </a:r>
                      <a:r>
                        <a:rPr lang="en-US" sz="1200" b="1" i="0" u="none" strike="noStrike" dirty="0" smtClean="0">
                          <a:solidFill>
                            <a:srgbClr val="000000"/>
                          </a:solidFill>
                          <a:latin typeface="Calibri"/>
                        </a:rPr>
                        <a:t>Phone</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84805">
                <a:tc>
                  <a:txBody>
                    <a:bodyPr/>
                    <a:lstStyle/>
                    <a:p>
                      <a:pPr algn="ctr" fontAlgn="b"/>
                      <a:r>
                        <a:rPr lang="en-US" sz="1200" b="1" i="0" u="none" strike="noStrike" dirty="0" smtClean="0">
                          <a:solidFill>
                            <a:srgbClr val="000000"/>
                          </a:solidFill>
                          <a:latin typeface="Calibri"/>
                        </a:rPr>
                        <a:t>Satellite</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000000"/>
                          </a:solidFill>
                          <a:latin typeface="Calibri"/>
                        </a:rPr>
                        <a:t> Classified</a:t>
                      </a:r>
                      <a:r>
                        <a:rPr lang="en-US" sz="1200" b="1" i="0" u="none" strike="noStrike" baseline="0" dirty="0" smtClean="0">
                          <a:solidFill>
                            <a:srgbClr val="000000"/>
                          </a:solidFill>
                          <a:latin typeface="Calibri"/>
                        </a:rPr>
                        <a:t> </a:t>
                      </a:r>
                      <a:r>
                        <a:rPr lang="en-US" sz="1200" b="1" i="0" u="none" strike="noStrike" dirty="0" smtClean="0">
                          <a:solidFill>
                            <a:srgbClr val="000000"/>
                          </a:solidFill>
                          <a:latin typeface="Calibri"/>
                        </a:rPr>
                        <a:t>Phone</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rgbClr val="000000"/>
                          </a:solidFill>
                          <a:latin typeface="+mn-lt"/>
                        </a:rPr>
                        <a:t>Intra base</a:t>
                      </a:r>
                      <a:r>
                        <a:rPr lang="en-US" sz="1200" b="1" i="0" u="none" strike="noStrike" baseline="0" dirty="0" smtClean="0">
                          <a:solidFill>
                            <a:srgbClr val="000000"/>
                          </a:solidFill>
                          <a:latin typeface="+mn-lt"/>
                        </a:rPr>
                        <a:t> </a:t>
                      </a:r>
                      <a:r>
                        <a:rPr lang="en-US" sz="1200" b="1" i="0" u="none" strike="noStrike" dirty="0" smtClean="0">
                          <a:solidFill>
                            <a:srgbClr val="000000"/>
                          </a:solidFill>
                          <a:latin typeface="+mn-lt"/>
                        </a:rPr>
                        <a:t>Network</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381000" y="3962400"/>
            <a:ext cx="3886200" cy="276999"/>
          </a:xfrm>
          <a:prstGeom prst="rect">
            <a:avLst/>
          </a:prstGeom>
          <a:noFill/>
        </p:spPr>
        <p:txBody>
          <a:bodyPr wrap="square" rtlCol="0">
            <a:spAutoFit/>
          </a:bodyPr>
          <a:lstStyle/>
          <a:p>
            <a:pPr algn="l"/>
            <a:r>
              <a:rPr lang="en-US" sz="1200" b="1" dirty="0" smtClean="0">
                <a:solidFill>
                  <a:srgbClr val="FF0000"/>
                </a:solidFill>
                <a:effectLst>
                  <a:outerShdw blurRad="38100" dist="38100" dir="2700000" algn="tl">
                    <a:srgbClr val="000000">
                      <a:alpha val="43137"/>
                    </a:srgbClr>
                  </a:outerShdw>
                </a:effectLst>
              </a:rPr>
              <a:t>Red </a:t>
            </a:r>
            <a:r>
              <a:rPr lang="en-US" sz="1200" dirty="0" smtClean="0"/>
              <a:t>– Infeasible with initial criteria</a:t>
            </a:r>
            <a:endParaRPr lang="en-US" sz="1200" dirty="0"/>
          </a:p>
        </p:txBody>
      </p:sp>
      <p:sp>
        <p:nvSpPr>
          <p:cNvPr id="9" name="Title 2"/>
          <p:cNvSpPr>
            <a:spLocks noGrp="1"/>
          </p:cNvSpPr>
          <p:nvPr>
            <p:ph type="title"/>
          </p:nvPr>
        </p:nvSpPr>
        <p:spPr>
          <a:xfrm>
            <a:off x="0" y="-76200"/>
            <a:ext cx="9144000" cy="944562"/>
          </a:xfrm>
        </p:spPr>
        <p:txBody>
          <a:bodyPr>
            <a:noAutofit/>
          </a:bodyPr>
          <a:lstStyle/>
          <a:p>
            <a:pPr algn="ctr"/>
            <a:r>
              <a:rPr lang="en-US" sz="3200" dirty="0" smtClean="0"/>
              <a:t>Morphology Matrix</a:t>
            </a:r>
            <a:br>
              <a:rPr lang="en-US" sz="3200" dirty="0" smtClean="0"/>
            </a:br>
            <a:r>
              <a:rPr lang="en-US" sz="2000" i="1" dirty="0" smtClean="0"/>
              <a:t>Communication Sub-system</a:t>
            </a:r>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304800" y="4470499"/>
            <a:ext cx="8839200" cy="2246769"/>
          </a:xfrm>
          <a:prstGeom prst="rect">
            <a:avLst/>
          </a:prstGeom>
          <a:noFill/>
        </p:spPr>
        <p:txBody>
          <a:bodyPr wrap="square" rtlCol="0">
            <a:spAutoFit/>
          </a:bodyPr>
          <a:lstStyle/>
          <a:p>
            <a:pPr algn="l"/>
            <a:r>
              <a:rPr lang="en-US" sz="1400" dirty="0" smtClean="0">
                <a:effectLst>
                  <a:outerShdw blurRad="38100" dist="38100" dir="2700000" algn="tl">
                    <a:srgbClr val="000000">
                      <a:alpha val="43137"/>
                    </a:srgbClr>
                  </a:outerShdw>
                </a:effectLst>
              </a:rPr>
              <a:t>Summary of Matrix:</a:t>
            </a:r>
          </a:p>
          <a:p>
            <a:pPr algn="l"/>
            <a:r>
              <a:rPr lang="en-US" sz="1400" dirty="0" smtClean="0"/>
              <a:t>In particular on this matrix it is apparent that the functions are not decomposed to the leaf node or primary function level.  Because of that, there are multiple components necessary to ensure the fulfillment of this function.  For example, the base needs to prevent penetration of people, vehicles and packages.  Those are all going to call for different components to meet that requirement.</a:t>
            </a:r>
          </a:p>
          <a:p>
            <a:pPr algn="l"/>
            <a:endParaRPr lang="en-US" sz="1400" dirty="0" smtClean="0"/>
          </a:p>
          <a:p>
            <a:pPr algn="l"/>
            <a:endParaRPr lang="en-US" sz="1400" dirty="0" smtClean="0"/>
          </a:p>
          <a:p>
            <a:pPr algn="l"/>
            <a:endParaRPr lang="en-US" sz="1400" dirty="0" smtClean="0"/>
          </a:p>
          <a:p>
            <a:pPr algn="l"/>
            <a:endParaRPr lang="en-US" sz="1400" dirty="0" smtClean="0"/>
          </a:p>
          <a:p>
            <a:pPr algn="l"/>
            <a:endParaRPr lang="en-US" sz="1400" dirty="0"/>
          </a:p>
        </p:txBody>
      </p:sp>
      <p:sp>
        <p:nvSpPr>
          <p:cNvPr id="57" name="Title 2"/>
          <p:cNvSpPr>
            <a:spLocks noGrp="1"/>
          </p:cNvSpPr>
          <p:nvPr>
            <p:ph type="title"/>
          </p:nvPr>
        </p:nvSpPr>
        <p:spPr>
          <a:xfrm>
            <a:off x="0" y="-76200"/>
            <a:ext cx="9144000" cy="944562"/>
          </a:xfrm>
        </p:spPr>
        <p:txBody>
          <a:bodyPr>
            <a:noAutofit/>
          </a:bodyPr>
          <a:lstStyle/>
          <a:p>
            <a:pPr algn="ctr"/>
            <a:r>
              <a:rPr lang="en-US" sz="3200" dirty="0" smtClean="0"/>
              <a:t>Morphology Matrix</a:t>
            </a:r>
            <a:br>
              <a:rPr lang="en-US" sz="3200" dirty="0" smtClean="0"/>
            </a:br>
            <a:r>
              <a:rPr lang="en-US" sz="2000" i="1" dirty="0" smtClean="0"/>
              <a:t>Defense Sub-system</a:t>
            </a:r>
            <a:endParaRPr lang="en-US" sz="3200" i="1" dirty="0"/>
          </a:p>
        </p:txBody>
      </p:sp>
      <p:graphicFrame>
        <p:nvGraphicFramePr>
          <p:cNvPr id="5" name="Table 4"/>
          <p:cNvGraphicFramePr>
            <a:graphicFrameLocks noGrp="1"/>
          </p:cNvGraphicFramePr>
          <p:nvPr/>
        </p:nvGraphicFramePr>
        <p:xfrm>
          <a:off x="838200" y="1143001"/>
          <a:ext cx="7696200" cy="2743196"/>
        </p:xfrm>
        <a:graphic>
          <a:graphicData uri="http://schemas.openxmlformats.org/drawingml/2006/table">
            <a:tbl>
              <a:tblPr/>
              <a:tblGrid>
                <a:gridCol w="3848100"/>
                <a:gridCol w="3848100"/>
              </a:tblGrid>
              <a:tr h="333374">
                <a:tc gridSpan="2">
                  <a:txBody>
                    <a:bodyPr/>
                    <a:lstStyle/>
                    <a:p>
                      <a:pPr algn="ctr" fontAlgn="b"/>
                      <a:r>
                        <a:rPr lang="en-US" sz="1600" b="1" i="0" u="none" strike="noStrike" dirty="0">
                          <a:solidFill>
                            <a:srgbClr val="000000"/>
                          </a:solidFill>
                          <a:latin typeface="Calibri"/>
                        </a:rPr>
                        <a:t>Defense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357187">
                <a:tc>
                  <a:txBody>
                    <a:bodyPr/>
                    <a:lstStyle/>
                    <a:p>
                      <a:pPr algn="ctr" fontAlgn="b"/>
                      <a:r>
                        <a:rPr lang="en-US" sz="1400" b="1" i="0" u="none" strike="noStrike">
                          <a:solidFill>
                            <a:srgbClr val="000000"/>
                          </a:solidFill>
                          <a:latin typeface="Calibri"/>
                        </a:rPr>
                        <a:t>Engagement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400" b="1" i="0" u="none" strike="noStrike">
                          <a:solidFill>
                            <a:srgbClr val="000000"/>
                          </a:solidFill>
                          <a:latin typeface="Calibri"/>
                        </a:rPr>
                        <a:t>Penetration Prevention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97656">
                <a:tc>
                  <a:txBody>
                    <a:bodyPr/>
                    <a:lstStyle/>
                    <a:p>
                      <a:pPr algn="ctr" fontAlgn="b"/>
                      <a:r>
                        <a:rPr lang="en-US" sz="1200" b="1" i="0" u="none" strike="noStrike" dirty="0" err="1" smtClean="0">
                          <a:solidFill>
                            <a:schemeClr val="bg1"/>
                          </a:solidFill>
                          <a:latin typeface="Calibri"/>
                        </a:rPr>
                        <a:t>Teleop</a:t>
                      </a:r>
                      <a:r>
                        <a:rPr lang="en-US" sz="1200" b="1" i="0" u="none" strike="noStrike" dirty="0" smtClean="0">
                          <a:solidFill>
                            <a:schemeClr val="bg1"/>
                          </a:solidFill>
                          <a:latin typeface="Calibri"/>
                        </a:rPr>
                        <a:t> Weapon</a:t>
                      </a:r>
                      <a:r>
                        <a:rPr lang="en-US" sz="1200" b="1" i="0" u="none" strike="noStrike" baseline="0" dirty="0" smtClean="0">
                          <a:solidFill>
                            <a:schemeClr val="bg1"/>
                          </a:solidFill>
                          <a:latin typeface="Calibri"/>
                        </a:rPr>
                        <a:t> </a:t>
                      </a:r>
                      <a:endParaRPr lang="en-US" sz="1200" b="1" i="0" u="none" strike="noStrike" dirty="0">
                        <a:solidFill>
                          <a:schemeClr val="bg1"/>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a:solidFill>
                            <a:srgbClr val="000000"/>
                          </a:solidFill>
                          <a:latin typeface="Calibri"/>
                        </a:rPr>
                        <a:t>Metal Detector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7656">
                <a:tc>
                  <a:txBody>
                    <a:bodyPr/>
                    <a:lstStyle/>
                    <a:p>
                      <a:pPr algn="ctr" fontAlgn="b"/>
                      <a:r>
                        <a:rPr lang="en-US" sz="1200" b="1" i="0" u="none" strike="noStrike" dirty="0" smtClean="0">
                          <a:solidFill>
                            <a:srgbClr val="FF0000"/>
                          </a:solidFill>
                          <a:latin typeface="Calibri"/>
                        </a:rPr>
                        <a:t>Stimulated</a:t>
                      </a:r>
                      <a:r>
                        <a:rPr lang="en-US" sz="1200" b="1" i="0" u="none" strike="noStrike" baseline="0" dirty="0" smtClean="0">
                          <a:solidFill>
                            <a:srgbClr val="FF0000"/>
                          </a:solidFill>
                          <a:latin typeface="Calibri"/>
                        </a:rPr>
                        <a:t> Light Amplification (LASER)</a:t>
                      </a:r>
                      <a:endParaRPr lang="en-US" sz="12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a:solidFill>
                            <a:srgbClr val="FF0000"/>
                          </a:solidFill>
                          <a:latin typeface="Calibri"/>
                        </a:rPr>
                        <a:t>Smart Shack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7656">
                <a:tc>
                  <a:txBody>
                    <a:bodyPr/>
                    <a:lstStyle/>
                    <a:p>
                      <a:pPr algn="ctr" fontAlgn="b"/>
                      <a:r>
                        <a:rPr lang="en-US" sz="1200" b="1" i="0" u="none" strike="noStrike" dirty="0" smtClean="0">
                          <a:solidFill>
                            <a:schemeClr val="bg1"/>
                          </a:solidFill>
                          <a:latin typeface="Calibri"/>
                        </a:rPr>
                        <a:t>High Pressure Water System</a:t>
                      </a:r>
                      <a:endParaRPr lang="en-US" sz="1200" b="1" i="0" u="none" strike="noStrike" dirty="0">
                        <a:solidFill>
                          <a:schemeClr val="bg1"/>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FF0000"/>
                          </a:solidFill>
                          <a:latin typeface="Calibri"/>
                        </a:rPr>
                        <a:t>Automated Guard</a:t>
                      </a:r>
                      <a:r>
                        <a:rPr lang="en-US" sz="1200" b="1" i="0" u="none" strike="noStrike" baseline="0" dirty="0" smtClean="0">
                          <a:solidFill>
                            <a:srgbClr val="FF0000"/>
                          </a:solidFill>
                          <a:latin typeface="Calibri"/>
                        </a:rPr>
                        <a:t> Towers</a:t>
                      </a:r>
                      <a:endParaRPr lang="en-US" sz="12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7656">
                <a:tc>
                  <a:txBody>
                    <a:bodyPr/>
                    <a:lstStyle/>
                    <a:p>
                      <a:pPr algn="ctr" fontAlgn="b"/>
                      <a:r>
                        <a:rPr lang="en-US" sz="1200" b="1" i="0" u="none" strike="noStrike" dirty="0" smtClean="0">
                          <a:solidFill>
                            <a:srgbClr val="FF0000"/>
                          </a:solidFill>
                          <a:latin typeface="Calibri"/>
                        </a:rPr>
                        <a:t>Hand to Hand Combat</a:t>
                      </a:r>
                      <a:endParaRPr lang="en-US" sz="12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chemeClr val="bg1"/>
                          </a:solidFill>
                          <a:latin typeface="Calibri"/>
                        </a:rPr>
                        <a:t>Semi</a:t>
                      </a:r>
                      <a:r>
                        <a:rPr lang="en-US" sz="1200" b="1" i="0" u="none" strike="noStrike" baseline="0" dirty="0" smtClean="0">
                          <a:solidFill>
                            <a:schemeClr val="bg1"/>
                          </a:solidFill>
                          <a:latin typeface="Calibri"/>
                        </a:rPr>
                        <a:t> Autonomous Armed UGV </a:t>
                      </a:r>
                      <a:endParaRPr lang="en-US" sz="1200" b="1" i="0" u="none" strike="noStrike" dirty="0">
                        <a:solidFill>
                          <a:schemeClr val="bg1"/>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699">
                <a:tc>
                  <a:txBody>
                    <a:bodyPr/>
                    <a:lstStyle/>
                    <a:p>
                      <a:pPr algn="ctr" fontAlgn="b"/>
                      <a:r>
                        <a:rPr lang="en-US" sz="1200" b="1" i="0" u="none" strike="noStrike" dirty="0" smtClean="0">
                          <a:solidFill>
                            <a:srgbClr val="FF0000"/>
                          </a:solidFill>
                          <a:latin typeface="Calibri"/>
                        </a:rPr>
                        <a:t>Fully Autonomous Armed Robot</a:t>
                      </a:r>
                      <a:r>
                        <a:rPr lang="en-US" sz="1200" b="1" i="0" u="none" strike="noStrike" dirty="0">
                          <a:solidFill>
                            <a:srgbClr val="FF0000"/>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200" b="1" i="0" u="none" strike="noStrike" dirty="0" smtClean="0">
                          <a:solidFill>
                            <a:srgbClr val="FF0000"/>
                          </a:solidFill>
                          <a:latin typeface="Calibri"/>
                        </a:rPr>
                        <a:t>Active Barrier</a:t>
                      </a:r>
                      <a:endParaRPr lang="en-US" sz="1200" b="1" i="0" u="none" strike="noStrike" dirty="0">
                        <a:solidFill>
                          <a:srgbClr val="FF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7656">
                <a:tc>
                  <a:txBody>
                    <a:bodyPr/>
                    <a:lstStyle/>
                    <a:p>
                      <a:pPr algn="ctr" fontAlgn="b"/>
                      <a:r>
                        <a:rPr lang="en-US" sz="1200" b="1" i="0" u="none" strike="noStrike" dirty="0">
                          <a:solidFill>
                            <a:schemeClr val="bg1"/>
                          </a:solidFill>
                          <a:latin typeface="Calibri"/>
                        </a:rPr>
                        <a:t> </a:t>
                      </a:r>
                      <a:r>
                        <a:rPr lang="en-US" sz="1200" b="1" i="0" u="none" strike="noStrike" dirty="0" smtClean="0">
                          <a:solidFill>
                            <a:schemeClr val="bg1"/>
                          </a:solidFill>
                          <a:latin typeface="Calibri"/>
                        </a:rPr>
                        <a:t>Manned Weapon</a:t>
                      </a:r>
                      <a:endParaRPr lang="en-US" sz="1200" b="1" i="0" u="none" strike="noStrike" dirty="0">
                        <a:solidFill>
                          <a:schemeClr val="bg1"/>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smtClean="0">
                          <a:solidFill>
                            <a:srgbClr val="000000"/>
                          </a:solidFill>
                          <a:latin typeface="+mn-lt"/>
                        </a:rPr>
                        <a:t>Deployable Tire Spikes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97656">
                <a:tc>
                  <a:txBody>
                    <a:bodyPr/>
                    <a:lstStyle/>
                    <a:p>
                      <a:pPr algn="ctr" fontAlgn="b"/>
                      <a:r>
                        <a:rPr lang="en-US" sz="1200" b="1" i="0" u="none" strike="noStrike" dirty="0">
                          <a:solidFill>
                            <a:srgbClr val="000000"/>
                          </a:solidFill>
                          <a:latin typeface="Calibri"/>
                        </a:rPr>
                        <a:t> </a:t>
                      </a:r>
                      <a:r>
                        <a:rPr lang="en-US" sz="1200" b="1" i="0" u="none" strike="noStrike" dirty="0" smtClean="0">
                          <a:solidFill>
                            <a:srgbClr val="000000"/>
                          </a:solidFill>
                          <a:latin typeface="Calibri"/>
                        </a:rPr>
                        <a:t>Semi-Autonomous</a:t>
                      </a:r>
                      <a:r>
                        <a:rPr lang="en-US" sz="1200" b="1" i="0" u="none" strike="noStrike" baseline="0" dirty="0" smtClean="0">
                          <a:solidFill>
                            <a:srgbClr val="000000"/>
                          </a:solidFill>
                          <a:latin typeface="Calibri"/>
                        </a:rPr>
                        <a:t> Weapon (Slew to Cue)</a:t>
                      </a:r>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200" b="1"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6" name="Slide Number Placeholder 5"/>
          <p:cNvSpPr>
            <a:spLocks noGrp="1"/>
          </p:cNvSpPr>
          <p:nvPr>
            <p:ph type="sldNum" sz="quarter" idx="4294967295"/>
          </p:nvPr>
        </p:nvSpPr>
        <p:spPr>
          <a:xfrm>
            <a:off x="7589520" y="6480969"/>
            <a:ext cx="502920" cy="301752"/>
          </a:xfrm>
          <a:prstGeom prst="rect">
            <a:avLst/>
          </a:prstGeom>
        </p:spPr>
        <p:txBody>
          <a:bodyPr/>
          <a:lstStyle/>
          <a:p>
            <a:fld id="{90696004-0F13-41AB-AF7A-573591902C09}" type="slidenum">
              <a:rPr lang="en-US" smtClean="0"/>
              <a:pPr/>
              <a:t>36</a:t>
            </a:fld>
            <a:endParaRPr lang="en-US"/>
          </a:p>
        </p:txBody>
      </p:sp>
      <p:sp>
        <p:nvSpPr>
          <p:cNvPr id="7" name="TextBox 6"/>
          <p:cNvSpPr txBox="1"/>
          <p:nvPr/>
        </p:nvSpPr>
        <p:spPr>
          <a:xfrm>
            <a:off x="838200" y="3886200"/>
            <a:ext cx="3886200" cy="276999"/>
          </a:xfrm>
          <a:prstGeom prst="rect">
            <a:avLst/>
          </a:prstGeom>
          <a:noFill/>
        </p:spPr>
        <p:txBody>
          <a:bodyPr wrap="square" rtlCol="0">
            <a:spAutoFit/>
          </a:bodyPr>
          <a:lstStyle/>
          <a:p>
            <a:pPr algn="l"/>
            <a:r>
              <a:rPr lang="en-US" sz="1200" b="1" dirty="0" smtClean="0">
                <a:solidFill>
                  <a:srgbClr val="FF0000"/>
                </a:solidFill>
                <a:effectLst>
                  <a:outerShdw blurRad="38100" dist="38100" dir="2700000" algn="tl">
                    <a:srgbClr val="000000">
                      <a:alpha val="43137"/>
                    </a:srgbClr>
                  </a:outerShdw>
                </a:effectLst>
              </a:rPr>
              <a:t>Red </a:t>
            </a:r>
            <a:r>
              <a:rPr lang="en-US" sz="1200" dirty="0" smtClean="0"/>
              <a:t>– Infeasible with initial criteria</a:t>
            </a:r>
            <a:endParaRPr lang="en-US"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9144000" cy="1399032"/>
          </a:xfrm>
        </p:spPr>
        <p:txBody>
          <a:bodyPr>
            <a:normAutofit/>
          </a:bodyPr>
          <a:lstStyle/>
          <a:p>
            <a:pPr algn="ctr"/>
            <a:r>
              <a:rPr lang="en-US" sz="2800" dirty="0" smtClean="0"/>
              <a:t>Value System Weighting </a:t>
            </a:r>
            <a:br>
              <a:rPr lang="en-US" sz="2800" dirty="0" smtClean="0"/>
            </a:br>
            <a:r>
              <a:rPr lang="en-US" sz="2000" i="1" dirty="0" smtClean="0"/>
              <a:t>Prioritized Stakeholders Assessment of Priority</a:t>
            </a:r>
            <a:endParaRPr lang="en-US" sz="2800" i="1" dirty="0"/>
          </a:p>
        </p:txBody>
      </p:sp>
      <p:pic>
        <p:nvPicPr>
          <p:cNvPr id="26625" name="Picture 1"/>
          <p:cNvPicPr>
            <a:picLocks noChangeAspect="1" noChangeArrowheads="1"/>
          </p:cNvPicPr>
          <p:nvPr/>
        </p:nvPicPr>
        <p:blipFill>
          <a:blip r:embed="rId2" cstate="print"/>
          <a:srcRect/>
          <a:stretch>
            <a:fillRect/>
          </a:stretch>
        </p:blipFill>
        <p:spPr bwMode="auto">
          <a:xfrm>
            <a:off x="152400" y="1447800"/>
            <a:ext cx="8886568" cy="1905000"/>
          </a:xfrm>
          <a:prstGeom prst="rect">
            <a:avLst/>
          </a:prstGeom>
          <a:noFill/>
          <a:ln w="9525">
            <a:noFill/>
            <a:miter lim="800000"/>
            <a:headEnd/>
            <a:tailEnd/>
          </a:ln>
          <a:effectLst/>
        </p:spPr>
      </p:pic>
      <p:pic>
        <p:nvPicPr>
          <p:cNvPr id="26626" name="Picture 2"/>
          <p:cNvPicPr>
            <a:picLocks noChangeAspect="1" noChangeArrowheads="1"/>
          </p:cNvPicPr>
          <p:nvPr/>
        </p:nvPicPr>
        <p:blipFill>
          <a:blip r:embed="rId3" cstate="print"/>
          <a:srcRect/>
          <a:stretch>
            <a:fillRect/>
          </a:stretch>
        </p:blipFill>
        <p:spPr bwMode="auto">
          <a:xfrm>
            <a:off x="152400" y="3657600"/>
            <a:ext cx="8825016" cy="23622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ctr"/>
            <a:r>
              <a:rPr lang="en-US" sz="3600" dirty="0" smtClean="0">
                <a:ln w="10160">
                  <a:solidFill>
                    <a:schemeClr val="accent1"/>
                  </a:solidFill>
                  <a:prstDash val="solid"/>
                </a:ln>
                <a:effectLst>
                  <a:outerShdw blurRad="38100" dist="32000" dir="5400000" algn="tl">
                    <a:srgbClr val="000000">
                      <a:alpha val="30000"/>
                    </a:srgbClr>
                  </a:outerShdw>
                </a:effectLst>
              </a:rPr>
              <a:t>Swing Weight Rankings</a:t>
            </a:r>
            <a:endParaRPr lang="en-US" sz="3600" i="1" dirty="0"/>
          </a:p>
        </p:txBody>
      </p:sp>
      <p:sp>
        <p:nvSpPr>
          <p:cNvPr id="4" name="Slide Number Placeholder 3"/>
          <p:cNvSpPr>
            <a:spLocks noGrp="1"/>
          </p:cNvSpPr>
          <p:nvPr>
            <p:ph type="sldNum" sz="quarter" idx="4294967295"/>
          </p:nvPr>
        </p:nvSpPr>
        <p:spPr>
          <a:xfrm>
            <a:off x="7589520" y="6480969"/>
            <a:ext cx="502920" cy="301752"/>
          </a:xfrm>
          <a:prstGeom prst="rect">
            <a:avLst/>
          </a:prstGeom>
        </p:spPr>
        <p:txBody>
          <a:bodyPr/>
          <a:lstStyle/>
          <a:p>
            <a:fld id="{90696004-0F13-41AB-AF7A-573591902C09}" type="slidenum">
              <a:rPr lang="en-US" smtClean="0"/>
              <a:pPr/>
              <a:t>38</a:t>
            </a:fld>
            <a:endParaRPr lang="en-US"/>
          </a:p>
        </p:txBody>
      </p:sp>
      <p:pic>
        <p:nvPicPr>
          <p:cNvPr id="25601" name="Picture 1"/>
          <p:cNvPicPr>
            <a:picLocks noChangeAspect="1" noChangeArrowheads="1"/>
          </p:cNvPicPr>
          <p:nvPr/>
        </p:nvPicPr>
        <p:blipFill>
          <a:blip r:embed="rId3" cstate="print"/>
          <a:srcRect/>
          <a:stretch>
            <a:fillRect/>
          </a:stretch>
        </p:blipFill>
        <p:spPr bwMode="auto">
          <a:xfrm>
            <a:off x="212602" y="1295400"/>
            <a:ext cx="8702798"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99032"/>
          </a:xfrm>
        </p:spPr>
        <p:txBody>
          <a:bodyPr>
            <a:normAutofit/>
          </a:bodyPr>
          <a:lstStyle/>
          <a:p>
            <a:pPr algn="ctr"/>
            <a:r>
              <a:rPr lang="en-US" sz="3600" dirty="0" smtClean="0">
                <a:ln w="10160">
                  <a:solidFill>
                    <a:schemeClr val="accent1"/>
                  </a:solidFill>
                  <a:prstDash val="solid"/>
                </a:ln>
                <a:effectLst>
                  <a:outerShdw blurRad="38100" dist="32000" dir="5400000" algn="tl">
                    <a:srgbClr val="000000">
                      <a:alpha val="30000"/>
                    </a:srgbClr>
                  </a:outerShdw>
                </a:effectLst>
              </a:rPr>
              <a:t>Value Curves</a:t>
            </a:r>
            <a:endParaRPr lang="en-US" sz="3600" i="1" dirty="0"/>
          </a:p>
        </p:txBody>
      </p:sp>
      <p:sp>
        <p:nvSpPr>
          <p:cNvPr id="4" name="Slide Number Placeholder 3"/>
          <p:cNvSpPr>
            <a:spLocks noGrp="1"/>
          </p:cNvSpPr>
          <p:nvPr>
            <p:ph type="sldNum" sz="quarter" idx="4294967295"/>
          </p:nvPr>
        </p:nvSpPr>
        <p:spPr>
          <a:xfrm>
            <a:off x="7589520" y="6480969"/>
            <a:ext cx="502920" cy="301752"/>
          </a:xfrm>
          <a:prstGeom prst="rect">
            <a:avLst/>
          </a:prstGeom>
        </p:spPr>
        <p:txBody>
          <a:bodyPr/>
          <a:lstStyle/>
          <a:p>
            <a:endParaRPr lang="en-US" dirty="0"/>
          </a:p>
        </p:txBody>
      </p:sp>
      <p:graphicFrame>
        <p:nvGraphicFramePr>
          <p:cNvPr id="5" name="Chart 4"/>
          <p:cNvGraphicFramePr/>
          <p:nvPr/>
        </p:nvGraphicFramePr>
        <p:xfrm>
          <a:off x="381000" y="1219200"/>
          <a:ext cx="4000500" cy="2486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4800600" y="1219200"/>
          <a:ext cx="4000500" cy="25241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p:nvPr/>
        </p:nvGraphicFramePr>
        <p:xfrm>
          <a:off x="2743200" y="4191000"/>
          <a:ext cx="4019550" cy="239077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60E71A2C-3461-4696-9D6A-487477EC0771}" type="slidenum">
              <a:rPr lang="en-US"/>
              <a:pPr/>
              <a:t>4</a:t>
            </a:fld>
            <a:endParaRPr lang="en-US"/>
          </a:p>
        </p:txBody>
      </p:sp>
      <p:sp>
        <p:nvSpPr>
          <p:cNvPr id="8193" name="AutoShape 1"/>
          <p:cNvSpPr>
            <a:spLocks/>
          </p:cNvSpPr>
          <p:nvPr/>
        </p:nvSpPr>
        <p:spPr bwMode="auto">
          <a:xfrm>
            <a:off x="6350" y="12700"/>
            <a:ext cx="9129713" cy="6837363"/>
          </a:xfrm>
          <a:prstGeom prst="rtTriangle">
            <a:avLst/>
          </a:prstGeom>
          <a:gradFill rotWithShape="0">
            <a:gsLst>
              <a:gs pos="0">
                <a:srgbClr val="EAEBDE">
                  <a:alpha val="998"/>
                </a:srgbClr>
              </a:gs>
              <a:gs pos="29999">
                <a:srgbClr val="EAEBDE">
                  <a:alpha val="3698"/>
                </a:srgbClr>
              </a:gs>
              <a:gs pos="100000">
                <a:srgbClr val="EAEBDE">
                  <a:alpha val="9998"/>
                </a:srgbClr>
              </a:gs>
            </a:gsLst>
            <a:lin ang="18780000" scaled="1"/>
          </a:gradFill>
          <a:ln w="38100" cap="rnd">
            <a:noFill/>
            <a:round/>
            <a:headEnd type="none" w="med" len="med"/>
            <a:tailEnd type="none" w="med" len="med"/>
          </a:ln>
        </p:spPr>
        <p:txBody>
          <a:bodyPr lIns="0" tIns="0" rIns="0" bIns="0"/>
          <a:lstStyle/>
          <a:p>
            <a:endParaRPr lang="en-US"/>
          </a:p>
        </p:txBody>
      </p:sp>
      <p:sp>
        <p:nvSpPr>
          <p:cNvPr id="8194" name="Line 2"/>
          <p:cNvSpPr>
            <a:spLocks noChangeShapeType="1"/>
          </p:cNvSpPr>
          <p:nvPr/>
        </p:nvSpPr>
        <p:spPr bwMode="auto">
          <a:xfrm>
            <a:off x="0" y="6350"/>
            <a:ext cx="9136063" cy="6843713"/>
          </a:xfrm>
          <a:prstGeom prst="line">
            <a:avLst/>
          </a:prstGeom>
          <a:noFill/>
          <a:ln w="5000" cap="rnd">
            <a:solidFill>
              <a:srgbClr val="D3D4C8">
                <a:alpha val="34900"/>
              </a:srgbClr>
            </a:solidFill>
            <a:prstDash val="solid"/>
            <a:round/>
            <a:headEnd type="none" w="med" len="med"/>
            <a:tailEnd type="none" w="med" len="med"/>
          </a:ln>
        </p:spPr>
        <p:txBody>
          <a:bodyPr lIns="0" tIns="0" rIns="0" bIns="0"/>
          <a:lstStyle/>
          <a:p>
            <a:endParaRPr lang="en-US"/>
          </a:p>
        </p:txBody>
      </p:sp>
      <p:sp>
        <p:nvSpPr>
          <p:cNvPr id="8195" name="Line 3"/>
          <p:cNvSpPr>
            <a:spLocks noChangeShapeType="1"/>
          </p:cNvSpPr>
          <p:nvPr/>
        </p:nvSpPr>
        <p:spPr bwMode="auto">
          <a:xfrm flipH="1">
            <a:off x="6467475" y="4948238"/>
            <a:ext cx="2673350" cy="1898650"/>
          </a:xfrm>
          <a:prstGeom prst="line">
            <a:avLst/>
          </a:prstGeom>
          <a:noFill/>
          <a:ln w="6000" cap="rnd">
            <a:solidFill>
              <a:srgbClr val="D7D9CE">
                <a:alpha val="45096"/>
              </a:srgbClr>
            </a:solidFill>
            <a:prstDash val="solid"/>
            <a:round/>
            <a:headEnd type="none" w="med" len="med"/>
            <a:tailEnd type="none" w="med" len="med"/>
          </a:ln>
        </p:spPr>
        <p:txBody>
          <a:bodyPr lIns="0" tIns="0" rIns="0" bIns="0"/>
          <a:lstStyle/>
          <a:p>
            <a:endParaRPr lang="en-US"/>
          </a:p>
        </p:txBody>
      </p:sp>
      <p:sp>
        <p:nvSpPr>
          <p:cNvPr id="8196" name="Text Box 4"/>
          <p:cNvSpPr txBox="1">
            <a:spLocks noChangeArrowheads="1"/>
          </p:cNvSpPr>
          <p:nvPr/>
        </p:nvSpPr>
        <p:spPr bwMode="auto">
          <a:xfrm>
            <a:off x="7697788" y="6515100"/>
            <a:ext cx="282575" cy="266700"/>
          </a:xfrm>
          <a:prstGeom prst="rect">
            <a:avLst/>
          </a:prstGeom>
          <a:noFill/>
          <a:ln w="9525">
            <a:noFill/>
            <a:miter lim="800000"/>
            <a:headEnd/>
            <a:tailEnd/>
          </a:ln>
        </p:spPr>
        <p:txBody>
          <a:bodyPr wrap="none" anchor="b"/>
          <a:lstStyle/>
          <a:p>
            <a:pPr algn="r"/>
            <a:fld id="{7B7466F7-29FE-4B9F-8281-5E9E056EED8E}" type="slidenum">
              <a:rPr lang="en-US" sz="1200">
                <a:solidFill>
                  <a:srgbClr val="FFFFFF"/>
                </a:solidFill>
                <a:latin typeface="Lucida Grande" charset="0"/>
                <a:ea typeface="Lucida Grande" charset="0"/>
                <a:cs typeface="Lucida Grande" charset="0"/>
                <a:sym typeface="Lucida Grande" charset="0"/>
              </a:rPr>
              <a:pPr algn="r"/>
              <a:t>4</a:t>
            </a:fld>
            <a:endParaRPr lang="en-US" sz="1200">
              <a:solidFill>
                <a:srgbClr val="FFFFFF"/>
              </a:solidFill>
              <a:latin typeface="Lucida Grande" charset="0"/>
              <a:ea typeface="Lucida Grande" charset="0"/>
              <a:cs typeface="Lucida Grande" charset="0"/>
              <a:sym typeface="Lucida Grande" charset="0"/>
            </a:endParaRPr>
          </a:p>
        </p:txBody>
      </p:sp>
      <p:sp>
        <p:nvSpPr>
          <p:cNvPr id="8197" name="Rectangle 5"/>
          <p:cNvSpPr>
            <a:spLocks noGrp="1" noChangeArrowheads="1"/>
          </p:cNvSpPr>
          <p:nvPr>
            <p:ph type="title"/>
          </p:nvPr>
        </p:nvSpPr>
        <p:spPr>
          <a:xfrm>
            <a:off x="0" y="-76200"/>
            <a:ext cx="8229600" cy="1398588"/>
          </a:xfrm>
          <a:ln/>
        </p:spPr>
        <p:txBody>
          <a:bodyPr/>
          <a:lstStyle/>
          <a:p>
            <a:r>
              <a:rPr lang="en-US" sz="3500" dirty="0"/>
              <a:t>Problem Background</a:t>
            </a:r>
          </a:p>
        </p:txBody>
      </p:sp>
      <p:sp>
        <p:nvSpPr>
          <p:cNvPr id="8198" name="Rectangle 6"/>
          <p:cNvSpPr>
            <a:spLocks noGrp="1" noChangeArrowheads="1"/>
          </p:cNvSpPr>
          <p:nvPr>
            <p:ph type="body" idx="1"/>
          </p:nvPr>
        </p:nvSpPr>
        <p:spPr>
          <a:xfrm>
            <a:off x="0" y="1371600"/>
            <a:ext cx="9144000" cy="4572000"/>
          </a:xfrm>
          <a:ln/>
        </p:spPr>
        <p:txBody>
          <a:bodyPr/>
          <a:lstStyle/>
          <a:p>
            <a:r>
              <a:rPr lang="en-US" sz="1600" dirty="0" smtClean="0"/>
              <a:t>In Operation Iraqi Freedom (OIF) and Operation Enduring Freedom (OEF) there are over 200,000 soldiers supporting the fight and hundreds of men and women have lost their lives in base attacks.  In the early 1990’s the United States Army decided to become a mobile expeditionary force, that there would be a more sweep through, execute and leave.  Thus, the Army eliminated the capability to build and defend base camps. The face of war has changed again with a greater focus on “Hearts and Minds”, leading to the need for the small base camps to set up, defend, and provide mission support at the front lines.  These front lines and type of warfare being used against these camps are insurgent and irregular warfare, which presents a huge issue.  Because of this, the expeditionary base camps of today are not designed to handle types of threats posed by insurgents in irregular warfare and leads to adverse mission impact and loss of life.</a:t>
            </a:r>
            <a:endParaRPr lang="en-US" sz="1600" dirty="0"/>
          </a:p>
        </p:txBody>
      </p:sp>
      <p:pic>
        <p:nvPicPr>
          <p:cNvPr id="8199" name="Picture 7"/>
          <p:cNvPicPr>
            <a:picLocks noChangeAspect="1" noChangeArrowheads="1"/>
          </p:cNvPicPr>
          <p:nvPr/>
        </p:nvPicPr>
        <p:blipFill>
          <a:blip r:embed="rId3" cstate="print"/>
          <a:srcRect/>
          <a:stretch>
            <a:fillRect/>
          </a:stretch>
        </p:blipFill>
        <p:spPr bwMode="auto">
          <a:xfrm>
            <a:off x="0" y="5181600"/>
            <a:ext cx="3048000" cy="1676400"/>
          </a:xfrm>
          <a:prstGeom prst="rect">
            <a:avLst/>
          </a:prstGeom>
          <a:noFill/>
          <a:ln w="9525" cap="flat">
            <a:noFill/>
            <a:round/>
            <a:headEnd/>
            <a:tailEnd/>
          </a:ln>
        </p:spPr>
      </p:pic>
      <p:pic>
        <p:nvPicPr>
          <p:cNvPr id="8201" name="Picture 9">
            <a:hlinkClick r:id="rId4"/>
          </p:cNvPr>
          <p:cNvPicPr>
            <a:picLocks noChangeAspect="1" noChangeArrowheads="1"/>
          </p:cNvPicPr>
          <p:nvPr/>
        </p:nvPicPr>
        <p:blipFill>
          <a:blip r:embed="rId5" cstate="print"/>
          <a:srcRect/>
          <a:stretch>
            <a:fillRect/>
          </a:stretch>
        </p:blipFill>
        <p:spPr bwMode="auto">
          <a:xfrm>
            <a:off x="5867400" y="4676775"/>
            <a:ext cx="3276600" cy="2181225"/>
          </a:xfrm>
          <a:prstGeom prst="rect">
            <a:avLst/>
          </a:prstGeom>
          <a:noFill/>
          <a:ln w="9525" cap="flat">
            <a:noFill/>
            <a:round/>
            <a:headEnd/>
            <a:tailEnd/>
          </a:ln>
        </p:spPr>
      </p:pic>
      <p:pic>
        <p:nvPicPr>
          <p:cNvPr id="8202" name="Picture 10"/>
          <p:cNvPicPr>
            <a:picLocks noChangeAspect="1" noChangeArrowheads="1"/>
          </p:cNvPicPr>
          <p:nvPr/>
        </p:nvPicPr>
        <p:blipFill>
          <a:blip r:embed="rId6" cstate="print"/>
          <a:srcRect/>
          <a:stretch>
            <a:fillRect/>
          </a:stretch>
        </p:blipFill>
        <p:spPr bwMode="auto">
          <a:xfrm>
            <a:off x="3048000" y="5181600"/>
            <a:ext cx="2819400" cy="1676400"/>
          </a:xfrm>
          <a:prstGeom prst="rect">
            <a:avLst/>
          </a:prstGeom>
          <a:noFill/>
          <a:ln w="9525" cap="flat">
            <a:noFill/>
            <a:round/>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12700" y="-227013"/>
            <a:ext cx="9131300" cy="1395413"/>
          </a:xfrm>
          <a:ln/>
        </p:spPr>
        <p:txBody>
          <a:bodyPr/>
          <a:lstStyle/>
          <a:p>
            <a:pPr marL="0" algn="ctr"/>
            <a:r>
              <a:rPr lang="en-US" sz="3500" dirty="0">
                <a:effectLst>
                  <a:outerShdw blurRad="38100" dist="38100" dir="2700000" algn="tl">
                    <a:srgbClr val="000000"/>
                  </a:outerShdw>
                </a:effectLst>
              </a:rPr>
              <a:t>Other Boundary and Interface </a:t>
            </a:r>
            <a:r>
              <a:rPr lang="en-US" sz="3500" dirty="0" smtClean="0">
                <a:effectLst>
                  <a:outerShdw blurRad="38100" dist="38100" dir="2700000" algn="tl">
                    <a:srgbClr val="000000"/>
                  </a:outerShdw>
                </a:effectLst>
              </a:rPr>
              <a:t>Assumptions</a:t>
            </a:r>
            <a:r>
              <a:rPr lang="en-US" sz="3200" dirty="0">
                <a:effectLst>
                  <a:outerShdw blurRad="38100" dist="38100" dir="2700000" algn="tl">
                    <a:srgbClr val="000000"/>
                  </a:outerShdw>
                </a:effectLst>
              </a:rPr>
              <a:t/>
            </a:r>
            <a:br>
              <a:rPr lang="en-US" sz="3200" dirty="0">
                <a:effectLst>
                  <a:outerShdw blurRad="38100" dist="38100" dir="2700000" algn="tl">
                    <a:srgbClr val="000000"/>
                  </a:outerShdw>
                </a:effectLst>
              </a:rPr>
            </a:br>
            <a:r>
              <a:rPr lang="en-US" sz="1800" dirty="0">
                <a:effectLst>
                  <a:outerShdw blurRad="38100" dist="38100" dir="2700000" algn="tl">
                    <a:srgbClr val="000000"/>
                  </a:outerShdw>
                </a:effectLst>
              </a:rPr>
              <a:t>	</a:t>
            </a:r>
            <a:r>
              <a:rPr lang="en-US" sz="1800" i="1" dirty="0">
                <a:solidFill>
                  <a:srgbClr val="C3DFC5"/>
                </a:solidFill>
                <a:effectLst>
                  <a:outerShdw blurRad="38100" dist="38100" dir="2700000" algn="tl">
                    <a:srgbClr val="000000"/>
                  </a:outerShdw>
                </a:effectLst>
              </a:rPr>
              <a:t>Necessary for the basis of the value system hierarchy</a:t>
            </a:r>
            <a:endParaRPr lang="en-US" sz="1600" i="1" dirty="0">
              <a:solidFill>
                <a:srgbClr val="C3DFC5"/>
              </a:solidFill>
              <a:effectLst>
                <a:outerShdw blurRad="38100" dist="38100" dir="2700000" algn="tl">
                  <a:srgbClr val="000000"/>
                </a:outerShdw>
              </a:effectLst>
            </a:endParaRPr>
          </a:p>
        </p:txBody>
      </p:sp>
      <p:sp>
        <p:nvSpPr>
          <p:cNvPr id="20482" name="Rectangle 2"/>
          <p:cNvSpPr>
            <a:spLocks noGrp="1" noChangeArrowheads="1"/>
          </p:cNvSpPr>
          <p:nvPr>
            <p:ph type="body" idx="1"/>
          </p:nvPr>
        </p:nvSpPr>
        <p:spPr>
          <a:xfrm>
            <a:off x="304800" y="1219200"/>
            <a:ext cx="8597900" cy="5778500"/>
          </a:xfrm>
          <a:ln/>
        </p:spPr>
        <p:txBody>
          <a:bodyPr/>
          <a:lstStyle/>
          <a:p>
            <a:pPr marL="228600" indent="-215900">
              <a:lnSpc>
                <a:spcPct val="90000"/>
              </a:lnSpc>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Inside the wire is considered “safe” so the system will not address breach issues or “insider” threats.</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Will not protect against CBRN or heavy artillery/tanks</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Electronic Protection is the responsibility of the C3 community within the Contingency Base effort, however will address specific interfaces and necessary equipment for protecting defense systems.</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Will not protect against sub-terrain threats</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Environmental threats such as hurricane, earthquake, flooding etc. are not included in base defense.  However, normal operating condition extremes and a need to operate in all visibility conditions will be included as assumptions, requirements and constraints for system elements to define necessary performance parameters and create threshold criteria for acceptance testing. </a:t>
            </a:r>
          </a:p>
          <a:p>
            <a:pPr marL="228600" indent="-215900">
              <a:lnSpc>
                <a:spcPct val="90000"/>
              </a:lnSpc>
              <a:spcBef>
                <a:spcPts val="900"/>
              </a:spcBef>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Maximum attack of 25-150 enemy troops at a time</a:t>
            </a:r>
          </a:p>
          <a:p>
            <a:pPr marL="228600" indent="-215900">
              <a:lnSpc>
                <a:spcPct val="90000"/>
              </a:lnSpc>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As a Combat Outpost (COP) there may be Patrol Bases or convoys that is the responsibility of the COP to defend.  If the base has 150-500 on post, there may be an additional 100-150 off post on small patrol bases that fall within the Area of Responsibility (AOR).</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There are no cost constraints</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An initial surveillance baseline identifying all terrain and natural objects has been conducted and recorded</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Modification of the TTPs may be necessary</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Modification of the MTOEs </a:t>
            </a:r>
            <a:r>
              <a:rPr lang="en-US" sz="1200" dirty="0" smtClean="0"/>
              <a:t>is not allowed</a:t>
            </a:r>
            <a:endParaRPr lang="en-US" sz="1200" dirty="0"/>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Will provide perimeter defense for up to 2000 meters of perimeter in a 500mx500m base area</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Air Space is owned and therefore out of scope</a:t>
            </a:r>
          </a:p>
          <a:p>
            <a:pPr marL="228600" indent="-215900">
              <a:buSzPct val="125000"/>
              <a:buFont typeface="Wingdings 2" pitchFamily="18" charset="2"/>
              <a:buChar char=""/>
              <a:tabLst>
                <a:tab pos="228600" algn="l"/>
                <a:tab pos="457200" algn="l"/>
                <a:tab pos="228600" algn="l"/>
                <a:tab pos="457200" algn="l"/>
                <a:tab pos="228600" algn="l"/>
                <a:tab pos="457200" algn="l"/>
                <a:tab pos="228600" algn="l"/>
                <a:tab pos="457200" algn="l"/>
                <a:tab pos="228600" algn="l"/>
                <a:tab pos="457200" algn="l"/>
                <a:tab pos="228600" algn="l"/>
                <a:tab pos="457200" algn="l"/>
              </a:tabLst>
            </a:pPr>
            <a:r>
              <a:rPr lang="en-US" sz="1200" dirty="0"/>
              <a:t>AOR is 1500m, max effective range of 50 cal machine guns and gives an area of suppressive fire</a:t>
            </a:r>
          </a:p>
        </p:txBody>
      </p:sp>
      <p:sp>
        <p:nvSpPr>
          <p:cNvPr id="20483" name="Rectangle 3"/>
          <p:cNvSpPr>
            <a:spLocks/>
          </p:cNvSpPr>
          <p:nvPr/>
        </p:nvSpPr>
        <p:spPr bwMode="auto">
          <a:xfrm>
            <a:off x="7670800" y="6489700"/>
            <a:ext cx="349250" cy="292100"/>
          </a:xfrm>
          <a:prstGeom prst="rect">
            <a:avLst/>
          </a:prstGeom>
          <a:noFill/>
          <a:ln w="12700" cap="flat">
            <a:noFill/>
            <a:miter lim="800000"/>
            <a:headEnd type="none" w="med" len="med"/>
            <a:tailEnd type="none" w="med" len="med"/>
          </a:ln>
        </p:spPr>
        <p:txBody>
          <a:bodyPr wrap="none" lIns="0" tIns="0" rIns="40639" bIns="0" anchor="b">
            <a:spAutoFit/>
          </a:bodyPr>
          <a:lstStyle/>
          <a:p>
            <a:pPr marL="39688"/>
            <a:r>
              <a:rPr lang="en-US" sz="1200">
                <a:solidFill>
                  <a:srgbClr val="FFFFFF"/>
                </a:solidFill>
                <a:latin typeface="Lucida Grande" charset="0"/>
                <a:ea typeface="Lucida Grande" charset="0"/>
                <a:cs typeface="Lucida Grande" charset="0"/>
                <a:sym typeface="Lucida Grande" charset="0"/>
              </a:rPr>
              <a:t>18</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77F5CE2D-0E0E-40E9-B2D6-D28A1C3A1325}" type="slidenum">
              <a:rPr lang="en-US"/>
              <a:pPr/>
              <a:t>41</a:t>
            </a:fld>
            <a:endParaRPr lang="en-US"/>
          </a:p>
        </p:txBody>
      </p:sp>
      <p:sp>
        <p:nvSpPr>
          <p:cNvPr id="19457" name="AutoShape 1"/>
          <p:cNvSpPr>
            <a:spLocks/>
          </p:cNvSpPr>
          <p:nvPr/>
        </p:nvSpPr>
        <p:spPr bwMode="auto">
          <a:xfrm>
            <a:off x="6350" y="12700"/>
            <a:ext cx="9129713" cy="6837363"/>
          </a:xfrm>
          <a:prstGeom prst="rtTriangle">
            <a:avLst/>
          </a:prstGeom>
          <a:gradFill rotWithShape="0">
            <a:gsLst>
              <a:gs pos="0">
                <a:srgbClr val="EAEBDE">
                  <a:alpha val="998"/>
                </a:srgbClr>
              </a:gs>
              <a:gs pos="29999">
                <a:srgbClr val="EAEBDE">
                  <a:alpha val="3698"/>
                </a:srgbClr>
              </a:gs>
              <a:gs pos="100000">
                <a:srgbClr val="EAEBDE">
                  <a:alpha val="9998"/>
                </a:srgbClr>
              </a:gs>
            </a:gsLst>
            <a:lin ang="18780000" scaled="1"/>
          </a:gradFill>
          <a:ln w="38100" cap="rnd">
            <a:noFill/>
            <a:round/>
            <a:headEnd type="none" w="med" len="med"/>
            <a:tailEnd type="none" w="med" len="med"/>
          </a:ln>
        </p:spPr>
        <p:txBody>
          <a:bodyPr lIns="0" tIns="0" rIns="0" bIns="0"/>
          <a:lstStyle/>
          <a:p>
            <a:endParaRPr lang="en-US"/>
          </a:p>
        </p:txBody>
      </p:sp>
      <p:sp>
        <p:nvSpPr>
          <p:cNvPr id="19458" name="Line 2"/>
          <p:cNvSpPr>
            <a:spLocks noChangeShapeType="1"/>
          </p:cNvSpPr>
          <p:nvPr/>
        </p:nvSpPr>
        <p:spPr bwMode="auto">
          <a:xfrm>
            <a:off x="0" y="6350"/>
            <a:ext cx="9136063" cy="6843713"/>
          </a:xfrm>
          <a:prstGeom prst="line">
            <a:avLst/>
          </a:prstGeom>
          <a:noFill/>
          <a:ln w="5000" cap="rnd">
            <a:solidFill>
              <a:srgbClr val="D3D4C8">
                <a:alpha val="34900"/>
              </a:srgbClr>
            </a:solidFill>
            <a:prstDash val="solid"/>
            <a:round/>
            <a:headEnd type="none" w="med" len="med"/>
            <a:tailEnd type="none" w="med" len="med"/>
          </a:ln>
        </p:spPr>
        <p:txBody>
          <a:bodyPr lIns="0" tIns="0" rIns="0" bIns="0"/>
          <a:lstStyle/>
          <a:p>
            <a:endParaRPr lang="en-US"/>
          </a:p>
        </p:txBody>
      </p:sp>
      <p:sp>
        <p:nvSpPr>
          <p:cNvPr id="19459" name="Line 3"/>
          <p:cNvSpPr>
            <a:spLocks noChangeShapeType="1"/>
          </p:cNvSpPr>
          <p:nvPr/>
        </p:nvSpPr>
        <p:spPr bwMode="auto">
          <a:xfrm flipH="1">
            <a:off x="6467475" y="4948238"/>
            <a:ext cx="2673350" cy="1898650"/>
          </a:xfrm>
          <a:prstGeom prst="line">
            <a:avLst/>
          </a:prstGeom>
          <a:noFill/>
          <a:ln w="6000" cap="rnd">
            <a:solidFill>
              <a:srgbClr val="D7D9CE">
                <a:alpha val="45096"/>
              </a:srgbClr>
            </a:solidFill>
            <a:prstDash val="solid"/>
            <a:round/>
            <a:headEnd type="none" w="med" len="med"/>
            <a:tailEnd type="none" w="med" len="med"/>
          </a:ln>
        </p:spPr>
        <p:txBody>
          <a:bodyPr lIns="0" tIns="0" rIns="0" bIns="0"/>
          <a:lstStyle/>
          <a:p>
            <a:endParaRPr lang="en-US"/>
          </a:p>
        </p:txBody>
      </p:sp>
      <p:sp>
        <p:nvSpPr>
          <p:cNvPr id="19461" name="Rectangle 5"/>
          <p:cNvSpPr>
            <a:spLocks noGrp="1" noChangeArrowheads="1"/>
          </p:cNvSpPr>
          <p:nvPr>
            <p:ph type="title"/>
          </p:nvPr>
        </p:nvSpPr>
        <p:spPr>
          <a:xfrm>
            <a:off x="0" y="-152400"/>
            <a:ext cx="9144000" cy="1144587"/>
          </a:xfrm>
          <a:ln/>
        </p:spPr>
        <p:txBody>
          <a:bodyPr/>
          <a:lstStyle/>
          <a:p>
            <a:r>
              <a:rPr lang="en-US" sz="3500" dirty="0"/>
              <a:t>System Boundary and External Interfaces</a:t>
            </a:r>
          </a:p>
        </p:txBody>
      </p:sp>
      <p:sp>
        <p:nvSpPr>
          <p:cNvPr id="19462" name="Rectangle 6"/>
          <p:cNvSpPr>
            <a:spLocks noGrp="1" noChangeArrowheads="1"/>
          </p:cNvSpPr>
          <p:nvPr>
            <p:ph type="body" idx="1"/>
          </p:nvPr>
        </p:nvSpPr>
        <p:spPr>
          <a:xfrm>
            <a:off x="152400" y="968375"/>
            <a:ext cx="8839200" cy="5432425"/>
          </a:xfrm>
          <a:ln/>
        </p:spPr>
        <p:txBody>
          <a:bodyPr wrap="square" tIns="91440" spcCol="731520"/>
          <a:lstStyle/>
          <a:p>
            <a:pPr marL="371475" indent="-346075">
              <a:spcAft>
                <a:spcPts val="1200"/>
              </a:spcAft>
              <a:buSzPct val="125000"/>
              <a:buFont typeface="Wingdings 2" pitchFamily="18" charset="2"/>
              <a:buChar char=""/>
            </a:pPr>
            <a:r>
              <a:rPr lang="en-US" sz="1200" dirty="0" smtClean="0"/>
              <a:t>The system boundary consists of the physical and functional boundaries between various elements that will be employed in the operational protection system.  </a:t>
            </a:r>
          </a:p>
          <a:p>
            <a:pPr marL="371475" indent="-346075">
              <a:spcAft>
                <a:spcPts val="1200"/>
              </a:spcAft>
              <a:buSzPct val="125000"/>
              <a:buFont typeface="Wingdings 2" pitchFamily="18" charset="2"/>
              <a:buChar char=""/>
            </a:pPr>
            <a:r>
              <a:rPr lang="en-US" sz="1200" dirty="0" smtClean="0"/>
              <a:t>Physical boundaries will include the perimeter of the FOB to be protected</a:t>
            </a:r>
            <a:r>
              <a:rPr lang="en-US" sz="1200" dirty="0" smtClean="0">
                <a:latin typeface="+mj-lt"/>
              </a:rPr>
              <a:t>, any of the hardware components that will capture and supply data for the system and any required protection for those elements, as well as physical boundaries for any system elements that may be required to engage enemies or any other deterrent that </a:t>
            </a:r>
            <a:r>
              <a:rPr lang="en-US" sz="1200" dirty="0" smtClean="0"/>
              <a:t>may be employed against insurgents.</a:t>
            </a:r>
          </a:p>
          <a:p>
            <a:pPr marL="371475" indent="-346075">
              <a:spcAft>
                <a:spcPts val="1200"/>
              </a:spcAft>
              <a:buSzPct val="125000"/>
              <a:buFont typeface="Wingdings 2" pitchFamily="18" charset="2"/>
              <a:buChar char=""/>
            </a:pPr>
            <a:r>
              <a:rPr lang="en-US" sz="1200" dirty="0" smtClean="0"/>
              <a:t>Other physical boundaries for the protection system will exist within the FOB, such as the human interface to operators/users, and sustainers/maintainers.  Operators/users and sustainers/maintainers as a community constitute a laterally interoperating system.</a:t>
            </a:r>
          </a:p>
          <a:p>
            <a:pPr marL="371475" indent="-346075">
              <a:spcAft>
                <a:spcPts val="1200"/>
              </a:spcAft>
              <a:buSzPct val="125000"/>
              <a:buFont typeface="Wingdings 2" pitchFamily="18" charset="2"/>
              <a:buChar char=""/>
            </a:pPr>
            <a:r>
              <a:rPr lang="en-US" sz="1200" dirty="0" smtClean="0"/>
              <a:t>Any required power sources, as well as any consumable inputs required for system operation and maintenance, ammunition, lubrication, etc. can be considered to be crossing the system boundary (though possibly contained in stores within the FOB). </a:t>
            </a:r>
          </a:p>
          <a:p>
            <a:pPr marL="371475" indent="-346075">
              <a:spcAft>
                <a:spcPts val="1200"/>
              </a:spcAft>
              <a:buSzPct val="125000"/>
              <a:buFont typeface="Wingdings 2" pitchFamily="18" charset="2"/>
              <a:buChar char=""/>
            </a:pPr>
            <a:r>
              <a:rPr lang="en-US" sz="1200" dirty="0" smtClean="0"/>
              <a:t>Functional boundaries/external interfaces will include all elements listed, software &amp; hardware interfaces that process, transmit, analyze and display data for users and other system elements.  As well as those that transmit to existing C3 and/or other protection systems.  </a:t>
            </a:r>
          </a:p>
          <a:p>
            <a:pPr marL="371475" indent="-346075">
              <a:spcAft>
                <a:spcPts val="1200"/>
              </a:spcAft>
              <a:buSzPct val="125000"/>
              <a:buFont typeface="Wingdings 2" pitchFamily="18" charset="2"/>
              <a:buChar char=""/>
            </a:pPr>
            <a:r>
              <a:rPr lang="en-US" sz="1200" dirty="0" smtClean="0"/>
              <a:t>It is necessary for the system to be capable of integrating with an existing C4 or Protection system if one is established, but will not depend on the existence of such systems.  The system boundary will consist of the interfaces with those systems and ensuring that the system does not cause operational mission failures.</a:t>
            </a:r>
          </a:p>
          <a:p>
            <a:pPr marL="371475" indent="-346075">
              <a:spcAft>
                <a:spcPts val="1200"/>
              </a:spcAft>
              <a:buSzPct val="125000"/>
              <a:buFont typeface="Wingdings 2" pitchFamily="18" charset="2"/>
              <a:buChar char=""/>
            </a:pPr>
            <a:r>
              <a:rPr lang="en-US" sz="1200" dirty="0" smtClean="0"/>
              <a:t>Elements clearly outside these system boundaries are the</a:t>
            </a:r>
            <a:r>
              <a:rPr lang="en-US" sz="1200" dirty="0" smtClean="0">
                <a:solidFill>
                  <a:srgbClr val="FFFF00"/>
                </a:solidFill>
              </a:rPr>
              <a:t> </a:t>
            </a:r>
            <a:r>
              <a:rPr lang="en-US" sz="1200" b="1" dirty="0" smtClean="0">
                <a:solidFill>
                  <a:srgbClr val="FFFF00"/>
                </a:solidFill>
              </a:rPr>
              <a:t>enemy, higher HQ personnel, the local populace</a:t>
            </a:r>
            <a:r>
              <a:rPr lang="en-US" sz="1200" b="1" dirty="0" smtClean="0"/>
              <a:t>, as well as </a:t>
            </a:r>
            <a:r>
              <a:rPr lang="en-US" sz="1200" b="1" dirty="0" smtClean="0">
                <a:solidFill>
                  <a:srgbClr val="FFFF00"/>
                </a:solidFill>
              </a:rPr>
              <a:t>higher level defense systems</a:t>
            </a:r>
            <a:r>
              <a:rPr lang="en-US" sz="1200" dirty="0" smtClean="0">
                <a:solidFill>
                  <a:srgbClr val="FFFF00"/>
                </a:solidFill>
              </a:rPr>
              <a:t> </a:t>
            </a:r>
            <a:r>
              <a:rPr lang="en-US" sz="1200" dirty="0" smtClean="0"/>
              <a:t>that may interoperate with other service branches supporting field operations.  Also, </a:t>
            </a:r>
            <a:r>
              <a:rPr lang="en-US" sz="1200" b="1" dirty="0" smtClean="0">
                <a:solidFill>
                  <a:srgbClr val="FFFF00"/>
                </a:solidFill>
              </a:rPr>
              <a:t>non Kinetic protection measures are not within the scope of this first increment of the FOB protection system</a:t>
            </a:r>
            <a:r>
              <a:rPr lang="en-US" sz="1200" dirty="0" smtClean="0"/>
              <a:t>.  Area beyond the reach of detection, counter attack and fire capability are also outside the system boundary.</a:t>
            </a:r>
            <a:endParaRPr lang="en-US" sz="12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5506"/>
          </a:xfrm>
        </p:spPr>
        <p:txBody>
          <a:bodyPr>
            <a:normAutofit/>
          </a:bodyPr>
          <a:lstStyle/>
          <a:p>
            <a:pPr algn="ctr"/>
            <a:r>
              <a:rPr lang="en-US" sz="3600" dirty="0" smtClean="0"/>
              <a:t>Feasibility Criteria</a:t>
            </a:r>
            <a:endParaRPr lang="en-US" sz="3600" dirty="0"/>
          </a:p>
        </p:txBody>
      </p:sp>
      <p:graphicFrame>
        <p:nvGraphicFramePr>
          <p:cNvPr id="4" name="Content Placeholder 3"/>
          <p:cNvGraphicFramePr>
            <a:graphicFrameLocks noGrp="1"/>
          </p:cNvGraphicFramePr>
          <p:nvPr>
            <p:ph idx="1"/>
          </p:nvPr>
        </p:nvGraphicFramePr>
        <p:xfrm>
          <a:off x="0" y="787400"/>
          <a:ext cx="9143999" cy="5951220"/>
        </p:xfrm>
        <a:graphic>
          <a:graphicData uri="http://schemas.openxmlformats.org/drawingml/2006/table">
            <a:tbl>
              <a:tblPr firstRow="1" bandRow="1">
                <a:tableStyleId>{073A0DAA-6AF3-43AB-8588-CEC1D06C72B9}</a:tableStyleId>
              </a:tblPr>
              <a:tblGrid>
                <a:gridCol w="1295400"/>
                <a:gridCol w="2286000"/>
                <a:gridCol w="2743200"/>
                <a:gridCol w="2819399"/>
              </a:tblGrid>
              <a:tr h="203200">
                <a:tc>
                  <a:txBody>
                    <a:bodyPr/>
                    <a:lstStyle/>
                    <a:p>
                      <a:pPr algn="ctr"/>
                      <a:r>
                        <a:rPr lang="en-US" sz="1400" dirty="0" smtClean="0"/>
                        <a:t>Criteria</a:t>
                      </a:r>
                      <a:endParaRPr lang="en-US" sz="1400" dirty="0">
                        <a:solidFill>
                          <a:schemeClr val="bg1"/>
                        </a:solidFill>
                      </a:endParaRPr>
                    </a:p>
                  </a:txBody>
                  <a:tcPr/>
                </a:tc>
                <a:tc>
                  <a:txBody>
                    <a:bodyPr/>
                    <a:lstStyle/>
                    <a:p>
                      <a:pPr algn="ctr"/>
                      <a:r>
                        <a:rPr lang="en-US" sz="1400" dirty="0" smtClean="0"/>
                        <a:t>Description</a:t>
                      </a:r>
                      <a:endParaRPr lang="en-US" sz="1400" dirty="0">
                        <a:solidFill>
                          <a:schemeClr val="bg1"/>
                        </a:solidFill>
                      </a:endParaRPr>
                    </a:p>
                  </a:txBody>
                  <a:tcPr/>
                </a:tc>
                <a:tc>
                  <a:txBody>
                    <a:bodyPr/>
                    <a:lstStyle/>
                    <a:p>
                      <a:pPr algn="ctr"/>
                      <a:r>
                        <a:rPr lang="en-US" sz="1400" dirty="0" smtClean="0"/>
                        <a:t>Unfeasible</a:t>
                      </a:r>
                      <a:endParaRPr lang="en-US" sz="1400" dirty="0">
                        <a:solidFill>
                          <a:schemeClr val="bg1"/>
                        </a:solidFill>
                      </a:endParaRPr>
                    </a:p>
                  </a:txBody>
                  <a:tcPr/>
                </a:tc>
                <a:tc>
                  <a:txBody>
                    <a:bodyPr/>
                    <a:lstStyle/>
                    <a:p>
                      <a:pPr algn="ctr"/>
                      <a:r>
                        <a:rPr lang="en-US" sz="1400" dirty="0" smtClean="0"/>
                        <a:t>Rationale</a:t>
                      </a:r>
                      <a:endParaRPr lang="en-US" sz="1400" dirty="0">
                        <a:solidFill>
                          <a:schemeClr val="bg1"/>
                        </a:solidFill>
                      </a:endParaRPr>
                    </a:p>
                  </a:txBody>
                  <a:tcPr/>
                </a:tc>
              </a:tr>
              <a:tr h="370840">
                <a:tc>
                  <a:txBody>
                    <a:bodyPr/>
                    <a:lstStyle/>
                    <a:p>
                      <a:pPr algn="ctr"/>
                      <a:r>
                        <a:rPr lang="en-US" sz="1050" dirty="0" smtClean="0"/>
                        <a:t>Deployed within 18 months</a:t>
                      </a:r>
                      <a:endParaRPr lang="en-US" sz="1050" b="1" dirty="0" smtClean="0"/>
                    </a:p>
                  </a:txBody>
                  <a:tcPr anchor="ctr"/>
                </a:tc>
                <a:tc>
                  <a:txBody>
                    <a:bodyPr/>
                    <a:lstStyle/>
                    <a:p>
                      <a:r>
                        <a:rPr lang="en-US" sz="1050" dirty="0" smtClean="0"/>
                        <a:t>The system shall be deployed within the next 18 months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Autonomous</a:t>
                      </a:r>
                      <a:r>
                        <a:rPr lang="en-US" sz="1050" baseline="0" dirty="0" smtClean="0"/>
                        <a:t> Guard Shack, </a:t>
                      </a:r>
                      <a:r>
                        <a:rPr lang="en-US" sz="1050" u="none" strike="noStrike" dirty="0" smtClean="0"/>
                        <a:t>Fully</a:t>
                      </a:r>
                      <a:r>
                        <a:rPr lang="en-US" sz="1050" u="none" strike="noStrike" baseline="0" dirty="0" smtClean="0"/>
                        <a:t> Autonomous UGV</a:t>
                      </a:r>
                      <a:r>
                        <a:rPr lang="en-US" sz="1050" baseline="0" dirty="0" smtClean="0"/>
                        <a:t>, </a:t>
                      </a:r>
                      <a:r>
                        <a:rPr lang="en-US" sz="1050" u="none" strike="noStrike" dirty="0" smtClean="0"/>
                        <a:t>Fully</a:t>
                      </a:r>
                      <a:r>
                        <a:rPr lang="en-US" sz="1050" u="none" strike="noStrike" baseline="0" dirty="0" smtClean="0"/>
                        <a:t> Autonomous Armed UGV, </a:t>
                      </a:r>
                      <a:r>
                        <a:rPr lang="en-US" sz="1050" baseline="0" dirty="0" smtClean="0"/>
                        <a:t>LIDAR, Automated Radio Contact, C-Sniper</a:t>
                      </a:r>
                      <a:endParaRPr lang="en-US" sz="1050" dirty="0"/>
                    </a:p>
                  </a:txBody>
                  <a:tcPr/>
                </a:tc>
                <a:tc>
                  <a:txBody>
                    <a:bodyPr/>
                    <a:lstStyle/>
                    <a:p>
                      <a:r>
                        <a:rPr lang="en-US" sz="1050" dirty="0" smtClean="0"/>
                        <a:t>Technology is not there yet</a:t>
                      </a:r>
                      <a:endParaRPr lang="en-US" sz="1050" dirty="0"/>
                    </a:p>
                  </a:txBody>
                  <a:tcPr/>
                </a:tc>
              </a:tr>
              <a:tr h="370840">
                <a:tc>
                  <a:txBody>
                    <a:bodyPr/>
                    <a:lstStyle/>
                    <a:p>
                      <a:pPr algn="ctr"/>
                      <a:r>
                        <a:rPr lang="en-US" sz="1050" dirty="0" smtClean="0"/>
                        <a:t>All weather</a:t>
                      </a:r>
                      <a:endParaRPr lang="en-US" sz="1050" b="1" dirty="0"/>
                    </a:p>
                  </a:txBody>
                  <a:tcPr anchor="ctr"/>
                </a:tc>
                <a:tc>
                  <a:txBody>
                    <a:bodyPr/>
                    <a:lstStyle/>
                    <a:p>
                      <a:r>
                        <a:rPr lang="en-US" sz="1050" dirty="0" smtClean="0"/>
                        <a:t>The system shall operate in all weather conditions</a:t>
                      </a:r>
                      <a:endParaRPr lang="en-US" sz="1050" dirty="0"/>
                    </a:p>
                  </a:txBody>
                  <a:tcPr/>
                </a:tc>
                <a:tc>
                  <a:txBody>
                    <a:bodyPr/>
                    <a:lstStyle/>
                    <a:p>
                      <a:r>
                        <a:rPr lang="en-US" sz="1050" baseline="0" dirty="0" smtClean="0"/>
                        <a:t>E-field, Microwave barriers, </a:t>
                      </a:r>
                      <a:r>
                        <a:rPr lang="en-US" sz="1050" dirty="0" smtClean="0"/>
                        <a:t>Dogs, Smoke Signals</a:t>
                      </a:r>
                      <a:endParaRPr lang="en-US" sz="1050" dirty="0"/>
                    </a:p>
                  </a:txBody>
                  <a:tcPr/>
                </a:tc>
                <a:tc>
                  <a:txBody>
                    <a:bodyPr/>
                    <a:lstStyle/>
                    <a:p>
                      <a:r>
                        <a:rPr lang="en-US" sz="1050" dirty="0" smtClean="0"/>
                        <a:t>Extreme weather causes false alarms.</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Animals get cold, hot, don’t perform well in rain etc.</a:t>
                      </a:r>
                      <a:r>
                        <a:rPr lang="en-US" sz="1050" baseline="0" dirty="0" smtClean="0"/>
                        <a:t>  Smoke Signals will not be effective </a:t>
                      </a:r>
                      <a:r>
                        <a:rPr kumimoji="0" lang="en-US" sz="1050" kern="1200" dirty="0" smtClean="0"/>
                        <a:t>in a threat environment that will likely have smoke as an effect produced by the threats</a:t>
                      </a:r>
                      <a:endParaRPr lang="en-US" sz="1050" b="0" dirty="0" smtClean="0"/>
                    </a:p>
                  </a:txBody>
                  <a:tcPr/>
                </a:tc>
              </a:tr>
              <a:tr h="370840">
                <a:tc>
                  <a:txBody>
                    <a:bodyPr/>
                    <a:lstStyle/>
                    <a:p>
                      <a:pPr algn="ctr"/>
                      <a:r>
                        <a:rPr lang="en-US" sz="1050" dirty="0" smtClean="0"/>
                        <a:t>All</a:t>
                      </a:r>
                      <a:r>
                        <a:rPr lang="en-US" sz="1050" baseline="0" dirty="0" smtClean="0"/>
                        <a:t> Terrain</a:t>
                      </a:r>
                      <a:endParaRPr lang="en-US" sz="1050" b="1" dirty="0"/>
                    </a:p>
                  </a:txBody>
                  <a:tcPr anchor="ctr"/>
                </a:tc>
                <a:tc>
                  <a:txBody>
                    <a:bodyPr/>
                    <a:lstStyle/>
                    <a:p>
                      <a:r>
                        <a:rPr lang="en-US" sz="1050" dirty="0" smtClean="0"/>
                        <a:t>The system shall operate in all terrain, including</a:t>
                      </a:r>
                      <a:r>
                        <a:rPr lang="en-US" sz="1050" baseline="0" dirty="0" smtClean="0"/>
                        <a:t> near urban environments</a:t>
                      </a:r>
                      <a:endParaRPr lang="en-US" sz="1050" dirty="0"/>
                    </a:p>
                  </a:txBody>
                  <a:tcPr/>
                </a:tc>
                <a:tc>
                  <a:txBody>
                    <a:bodyPr/>
                    <a:lstStyle/>
                    <a:p>
                      <a:r>
                        <a:rPr lang="en-US" sz="1050" dirty="0" smtClean="0"/>
                        <a:t>Passive/Active SONAR</a:t>
                      </a:r>
                      <a:endParaRPr lang="en-US" sz="1050" dirty="0"/>
                    </a:p>
                  </a:txBody>
                  <a:tcPr/>
                </a:tc>
                <a:tc>
                  <a:txBody>
                    <a:bodyPr/>
                    <a:lstStyle/>
                    <a:p>
                      <a:r>
                        <a:rPr lang="en-US" sz="1050" dirty="0" smtClean="0"/>
                        <a:t>Most effective detecting threats that are underwater.</a:t>
                      </a:r>
                      <a:endParaRPr lang="en-US" sz="1050" dirty="0"/>
                    </a:p>
                  </a:txBody>
                  <a:tcPr/>
                </a:tc>
              </a:tr>
              <a:tr h="370840">
                <a:tc>
                  <a:txBody>
                    <a:bodyPr/>
                    <a:lstStyle/>
                    <a:p>
                      <a:pPr algn="ctr"/>
                      <a:r>
                        <a:rPr lang="en-US" sz="1050" dirty="0" smtClean="0"/>
                        <a:t>Deployable by 10 men</a:t>
                      </a:r>
                      <a:endParaRPr lang="en-US" sz="1050" b="1" dirty="0"/>
                    </a:p>
                  </a:txBody>
                  <a:tcPr anchor="ctr"/>
                </a:tc>
                <a:tc>
                  <a:txBody>
                    <a:bodyPr/>
                    <a:lstStyle/>
                    <a:p>
                      <a:r>
                        <a:rPr lang="en-US" sz="1050" dirty="0" smtClean="0"/>
                        <a:t>They system shall</a:t>
                      </a:r>
                      <a:r>
                        <a:rPr lang="en-US" sz="1050" baseline="0" dirty="0" smtClean="0"/>
                        <a:t> be transported and configured by no more than 10 men</a:t>
                      </a:r>
                      <a:endParaRPr lang="en-US" sz="1050" dirty="0"/>
                    </a:p>
                  </a:txBody>
                  <a:tcPr/>
                </a:tc>
                <a:tc>
                  <a:txBody>
                    <a:bodyPr/>
                    <a:lstStyle/>
                    <a:p>
                      <a:r>
                        <a:rPr lang="en-US" sz="1050" dirty="0" smtClean="0"/>
                        <a:t>Active Barrier</a:t>
                      </a:r>
                      <a:endParaRPr lang="en-US" sz="1050" dirty="0"/>
                    </a:p>
                  </a:txBody>
                  <a:tcPr/>
                </a:tc>
                <a:tc>
                  <a:txBody>
                    <a:bodyPr/>
                    <a:lstStyle/>
                    <a:p>
                      <a:r>
                        <a:rPr lang="en-US" sz="1050" dirty="0" smtClean="0"/>
                        <a:t>Improbable</a:t>
                      </a:r>
                      <a:r>
                        <a:rPr lang="en-US" sz="1050" baseline="0" dirty="0" smtClean="0"/>
                        <a:t> to bury and integrate the system on such a small base, in a small time.</a:t>
                      </a:r>
                      <a:endParaRPr lang="en-US" sz="1050" dirty="0"/>
                    </a:p>
                  </a:txBody>
                  <a:tcPr/>
                </a:tc>
              </a:tr>
              <a:tr h="370840">
                <a:tc>
                  <a:txBody>
                    <a:bodyPr/>
                    <a:lstStyle/>
                    <a:p>
                      <a:pPr algn="ctr"/>
                      <a:r>
                        <a:rPr lang="en-US" sz="1050" dirty="0" smtClean="0"/>
                        <a:t>Graceful</a:t>
                      </a:r>
                      <a:r>
                        <a:rPr lang="en-US" sz="1050" baseline="0" dirty="0" smtClean="0"/>
                        <a:t> Degradation</a:t>
                      </a:r>
                      <a:endParaRPr lang="en-US" sz="1050" b="1" dirty="0"/>
                    </a:p>
                  </a:txBody>
                  <a:tcPr anchor="ctr"/>
                </a:tc>
                <a:tc>
                  <a:txBody>
                    <a:bodyPr/>
                    <a:lstStyle/>
                    <a:p>
                      <a:r>
                        <a:rPr lang="en-US" sz="1050" dirty="0" smtClean="0"/>
                        <a:t>The system shall display graceful</a:t>
                      </a:r>
                      <a:r>
                        <a:rPr lang="en-US" sz="1050" baseline="0" dirty="0" smtClean="0"/>
                        <a:t> degradation</a:t>
                      </a:r>
                      <a:endParaRPr lang="en-US" sz="1050" dirty="0"/>
                    </a:p>
                  </a:txBody>
                  <a:tcPr/>
                </a:tc>
                <a:tc>
                  <a:txBody>
                    <a:bodyPr/>
                    <a:lstStyle/>
                    <a:p>
                      <a:r>
                        <a:rPr lang="en-US" sz="1050" dirty="0" smtClean="0"/>
                        <a:t>Smart Shack</a:t>
                      </a:r>
                      <a:endParaRPr lang="en-US" sz="1050" dirty="0"/>
                    </a:p>
                  </a:txBody>
                  <a:tcPr/>
                </a:tc>
                <a:tc>
                  <a:txBody>
                    <a:bodyPr/>
                    <a:lstStyle/>
                    <a:p>
                      <a:r>
                        <a:rPr lang="en-US" sz="1050" dirty="0" smtClean="0"/>
                        <a:t>This means it should</a:t>
                      </a:r>
                      <a:r>
                        <a:rPr lang="en-US" sz="1050" baseline="0" dirty="0" smtClean="0"/>
                        <a:t> not suffer a catastrophic failure, this component would</a:t>
                      </a:r>
                      <a:endParaRPr lang="en-US" sz="1050" dirty="0"/>
                    </a:p>
                  </a:txBody>
                  <a:tcPr/>
                </a:tc>
              </a:tr>
              <a:tr h="370840">
                <a:tc>
                  <a:txBody>
                    <a:bodyPr/>
                    <a:lstStyle/>
                    <a:p>
                      <a:pPr algn="ctr"/>
                      <a:r>
                        <a:rPr lang="en-US" sz="1050" dirty="0" smtClean="0"/>
                        <a:t>Reliability753694</a:t>
                      </a:r>
                    </a:p>
                    <a:p>
                      <a:pPr algn="ctr"/>
                      <a:r>
                        <a:rPr lang="en-US" sz="1050" dirty="0" smtClean="0"/>
                        <a:t> </a:t>
                      </a:r>
                      <a:endParaRPr lang="en-US" sz="1050" b="1" dirty="0"/>
                    </a:p>
                  </a:txBody>
                  <a:tcPr anchor="ctr"/>
                </a:tc>
                <a:tc>
                  <a:txBody>
                    <a:bodyPr/>
                    <a:lstStyle/>
                    <a:p>
                      <a:r>
                        <a:rPr lang="en-US" sz="1050" dirty="0" smtClean="0"/>
                        <a:t>The</a:t>
                      </a:r>
                      <a:r>
                        <a:rPr lang="en-US" sz="1050" baseline="0" dirty="0" smtClean="0"/>
                        <a:t> system shall have a reliability of 750 hours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LASER</a:t>
                      </a:r>
                      <a:r>
                        <a:rPr lang="en-US" sz="1050" baseline="0" dirty="0" smtClean="0"/>
                        <a:t> Rangefinder, LASER detection, </a:t>
                      </a:r>
                      <a:r>
                        <a:rPr lang="en-US" sz="1050" u="none" strike="noStrike" dirty="0" smtClean="0"/>
                        <a:t>Stimulated</a:t>
                      </a:r>
                      <a:r>
                        <a:rPr lang="en-US" sz="1050" u="none" strike="noStrike" baseline="0" dirty="0" smtClean="0"/>
                        <a:t> Light Amplification (LASER)</a:t>
                      </a:r>
                      <a:endParaRPr lang="en-US" sz="1050" dirty="0"/>
                    </a:p>
                  </a:txBody>
                  <a:tcPr/>
                </a:tc>
                <a:tc>
                  <a:txBody>
                    <a:bodyPr/>
                    <a:lstStyle/>
                    <a:p>
                      <a:r>
                        <a:rPr lang="en-US" sz="1050" dirty="0" smtClean="0"/>
                        <a:t>LASERs</a:t>
                      </a:r>
                      <a:r>
                        <a:rPr lang="en-US" sz="1050" baseline="0" dirty="0" smtClean="0"/>
                        <a:t> have significant reliability issues</a:t>
                      </a:r>
                      <a:endParaRPr lang="en-US" sz="1050" dirty="0"/>
                    </a:p>
                  </a:txBody>
                  <a:tcPr/>
                </a:tc>
              </a:tr>
              <a:tr h="370840">
                <a:tc>
                  <a:txBody>
                    <a:bodyPr/>
                    <a:lstStyle/>
                    <a:p>
                      <a:pPr algn="ctr"/>
                      <a:r>
                        <a:rPr lang="en-US" sz="1050" dirty="0" smtClean="0"/>
                        <a:t>Within Scope</a:t>
                      </a:r>
                      <a:endParaRPr lang="en-US" sz="1050" b="1" dirty="0"/>
                    </a:p>
                  </a:txBody>
                  <a:tcPr anchor="ctr"/>
                </a:tc>
                <a:tc>
                  <a:txBody>
                    <a:bodyPr/>
                    <a:lstStyle/>
                    <a:p>
                      <a:r>
                        <a:rPr lang="en-US" sz="1050" dirty="0" smtClean="0"/>
                        <a:t>The technology needs to be within the scope</a:t>
                      </a:r>
                      <a:r>
                        <a:rPr lang="en-US" sz="1050" baseline="0" dirty="0" smtClean="0"/>
                        <a:t> of the problem</a:t>
                      </a:r>
                      <a:endParaRPr lang="en-US" sz="1050" dirty="0"/>
                    </a:p>
                  </a:txBody>
                  <a:tcPr/>
                </a:tc>
                <a:tc>
                  <a:txBody>
                    <a:bodyPr/>
                    <a:lstStyle/>
                    <a:p>
                      <a:r>
                        <a:rPr lang="en-US" sz="1050" dirty="0" smtClean="0"/>
                        <a:t>Chemical/Smoke</a:t>
                      </a:r>
                      <a:r>
                        <a:rPr lang="en-US" sz="1050" baseline="0" dirty="0" smtClean="0"/>
                        <a:t> Detector</a:t>
                      </a:r>
                      <a:endParaRPr lang="en-US" sz="1050" dirty="0"/>
                    </a:p>
                  </a:txBody>
                  <a:tcPr/>
                </a:tc>
                <a:tc>
                  <a:txBody>
                    <a:bodyPr/>
                    <a:lstStyle/>
                    <a:p>
                      <a:r>
                        <a:rPr lang="en-US" sz="1050" dirty="0" smtClean="0"/>
                        <a:t>Current Iteration</a:t>
                      </a:r>
                      <a:r>
                        <a:rPr lang="en-US" sz="1050" baseline="0" dirty="0" smtClean="0"/>
                        <a:t> does not call for CBRNE, Subterranean etc. Protection</a:t>
                      </a:r>
                      <a:endParaRPr lang="en-US" sz="1050" dirty="0"/>
                    </a:p>
                  </a:txBody>
                  <a:tcPr/>
                </a:tc>
              </a:tr>
              <a:tr h="370840">
                <a:tc>
                  <a:txBody>
                    <a:bodyPr/>
                    <a:lstStyle/>
                    <a:p>
                      <a:pPr algn="ctr"/>
                      <a:r>
                        <a:rPr lang="en-US" sz="1050" dirty="0" smtClean="0"/>
                        <a:t>Protect Allies and Troops</a:t>
                      </a:r>
                      <a:endParaRPr lang="en-US" sz="1050" b="1" dirty="0"/>
                    </a:p>
                  </a:txBody>
                  <a:tcPr anchor="ctr"/>
                </a:tc>
                <a:tc>
                  <a:txBody>
                    <a:bodyPr/>
                    <a:lstStyle/>
                    <a:p>
                      <a:r>
                        <a:rPr lang="en-US" sz="1050" dirty="0" smtClean="0"/>
                        <a:t>The system shall protect</a:t>
                      </a:r>
                      <a:r>
                        <a:rPr lang="en-US" sz="1050" baseline="0" dirty="0" smtClean="0"/>
                        <a:t> all troops and allies</a:t>
                      </a:r>
                      <a:endParaRPr lang="en-US" sz="1050" dirty="0"/>
                    </a:p>
                  </a:txBody>
                  <a:tcPr/>
                </a:tc>
                <a:tc>
                  <a:txBody>
                    <a:bodyPr/>
                    <a:lstStyle/>
                    <a:p>
                      <a:r>
                        <a:rPr lang="en-US" sz="1050" dirty="0" smtClean="0"/>
                        <a:t>Human</a:t>
                      </a:r>
                      <a:endParaRPr lang="en-US" sz="1050" dirty="0"/>
                    </a:p>
                  </a:txBody>
                  <a:tcPr/>
                </a:tc>
                <a:tc>
                  <a:txBody>
                    <a:bodyPr/>
                    <a:lstStyle/>
                    <a:p>
                      <a:r>
                        <a:rPr lang="en-US" sz="1050" dirty="0" smtClean="0"/>
                        <a:t>This</a:t>
                      </a:r>
                      <a:r>
                        <a:rPr lang="en-US" sz="1050" baseline="0" dirty="0" smtClean="0"/>
                        <a:t> will put troops in the direct line of fire if they are the primary “system”</a:t>
                      </a:r>
                      <a:endParaRPr lang="en-US" sz="1050" dirty="0"/>
                    </a:p>
                  </a:txBody>
                  <a:tcPr/>
                </a:tc>
              </a:tr>
              <a:tr h="370840">
                <a:tc>
                  <a:txBody>
                    <a:bodyPr/>
                    <a:lstStyle/>
                    <a:p>
                      <a:pPr algn="ctr"/>
                      <a:r>
                        <a:rPr lang="en-US" sz="1050" dirty="0" smtClean="0"/>
                        <a:t>Deployable with 48 hours</a:t>
                      </a:r>
                      <a:endParaRPr lang="en-US" sz="1050" b="1" dirty="0"/>
                    </a:p>
                  </a:txBody>
                  <a:tcPr anchor="ctr"/>
                </a:tc>
                <a:tc>
                  <a:txBody>
                    <a:bodyPr/>
                    <a:lstStyle/>
                    <a:p>
                      <a:r>
                        <a:rPr lang="en-US" sz="1050" dirty="0" smtClean="0"/>
                        <a:t>The system</a:t>
                      </a:r>
                      <a:r>
                        <a:rPr lang="en-US" sz="1050" baseline="0" dirty="0" smtClean="0"/>
                        <a:t> shall be configured and operational within 48 hours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u="none" strike="noStrike" dirty="0" smtClean="0"/>
                        <a:t>Taut wire fence, H-field</a:t>
                      </a:r>
                      <a:endParaRPr lang="en-US" sz="1050" b="0" i="0" u="none" strike="noStrike" dirty="0" smtClean="0">
                        <a:solidFill>
                          <a:srgbClr val="000000"/>
                        </a:solidFill>
                        <a:latin typeface="+mn-lt"/>
                      </a:endParaRPr>
                    </a:p>
                  </a:txBody>
                  <a:tcPr/>
                </a:tc>
                <a:tc>
                  <a:txBody>
                    <a:bodyPr/>
                    <a:lstStyle/>
                    <a:p>
                      <a:r>
                        <a:rPr lang="en-US" sz="1050" dirty="0" smtClean="0"/>
                        <a:t>Complicated/Difficult</a:t>
                      </a:r>
                      <a:r>
                        <a:rPr lang="en-US" sz="1050" baseline="0" dirty="0" smtClean="0"/>
                        <a:t> </a:t>
                      </a:r>
                      <a:r>
                        <a:rPr lang="en-US" sz="1050" dirty="0" smtClean="0"/>
                        <a:t>to install</a:t>
                      </a:r>
                      <a:endParaRPr lang="en-US" sz="1050" dirty="0"/>
                    </a:p>
                  </a:txBody>
                  <a:tcPr/>
                </a:tc>
              </a:tr>
              <a:tr h="370840">
                <a:tc>
                  <a:txBody>
                    <a:bodyPr/>
                    <a:lstStyle/>
                    <a:p>
                      <a:pPr algn="ctr"/>
                      <a:r>
                        <a:rPr lang="en-US" sz="1050" dirty="0" smtClean="0"/>
                        <a:t>Current Training Strategies</a:t>
                      </a:r>
                      <a:endParaRPr lang="en-US" sz="1050" b="1" dirty="0"/>
                    </a:p>
                  </a:txBody>
                  <a:tcPr anchor="ctr"/>
                </a:tc>
                <a:tc>
                  <a:txBody>
                    <a:bodyPr/>
                    <a:lstStyle/>
                    <a:p>
                      <a:r>
                        <a:rPr lang="en-US" sz="1050" dirty="0" smtClean="0"/>
                        <a:t>The</a:t>
                      </a:r>
                      <a:r>
                        <a:rPr lang="en-US" sz="1050" baseline="0" dirty="0" smtClean="0"/>
                        <a:t> system shall utilize current training  structures.</a:t>
                      </a:r>
                      <a:endParaRPr lang="en-US" sz="1050" dirty="0"/>
                    </a:p>
                  </a:txBody>
                  <a:tcPr/>
                </a:tc>
                <a:tc>
                  <a:txBody>
                    <a:bodyPr/>
                    <a:lstStyle/>
                    <a:p>
                      <a:r>
                        <a:rPr lang="en-US" sz="1050" dirty="0" smtClean="0"/>
                        <a:t>Morse Code, Smoke Signals</a:t>
                      </a:r>
                      <a:endParaRPr lang="en-US" sz="1050" dirty="0"/>
                    </a:p>
                  </a:txBody>
                  <a:tcPr/>
                </a:tc>
                <a:tc>
                  <a:txBody>
                    <a:bodyPr/>
                    <a:lstStyle/>
                    <a:p>
                      <a:r>
                        <a:rPr lang="en-US" sz="1050" dirty="0" smtClean="0"/>
                        <a:t>Current</a:t>
                      </a:r>
                      <a:r>
                        <a:rPr lang="en-US" sz="1050" baseline="0" dirty="0" smtClean="0"/>
                        <a:t> training does not include outdated modes of communication</a:t>
                      </a:r>
                      <a:endParaRPr lang="en-US" sz="1050" dirty="0"/>
                    </a:p>
                  </a:txBody>
                  <a:tcPr/>
                </a:tc>
              </a:tr>
              <a:tr h="370840">
                <a:tc>
                  <a:txBody>
                    <a:bodyPr/>
                    <a:lstStyle/>
                    <a:p>
                      <a:pPr algn="ctr"/>
                      <a:r>
                        <a:rPr lang="en-US" sz="1050" dirty="0" smtClean="0"/>
                        <a:t>Integration</a:t>
                      </a:r>
                      <a:endParaRPr lang="en-US" sz="1050" b="1" dirty="0"/>
                    </a:p>
                  </a:txBody>
                  <a:tcPr anchor="ctr"/>
                </a:tc>
                <a:tc>
                  <a:txBody>
                    <a:bodyPr/>
                    <a:lstStyle/>
                    <a:p>
                      <a:r>
                        <a:rPr lang="en-US" sz="1050" dirty="0" smtClean="0"/>
                        <a:t>The systems does not interfere with systems currently in place.</a:t>
                      </a:r>
                      <a:endParaRPr lang="en-US" sz="1050" dirty="0"/>
                    </a:p>
                  </a:txBody>
                  <a:tcPr/>
                </a:tc>
                <a:tc>
                  <a:txBody>
                    <a:bodyPr/>
                    <a:lstStyle/>
                    <a:p>
                      <a:r>
                        <a:rPr lang="en-US" sz="1050" dirty="0" smtClean="0"/>
                        <a:t>Passive magnetic field detection</a:t>
                      </a:r>
                      <a:endParaRPr lang="en-US" sz="1050" dirty="0"/>
                    </a:p>
                  </a:txBody>
                  <a:tcPr/>
                </a:tc>
                <a:tc>
                  <a:txBody>
                    <a:bodyPr/>
                    <a:lstStyle/>
                    <a:p>
                      <a:r>
                        <a:rPr kumimoji="0" lang="en-US" sz="1050" kern="1200" dirty="0" smtClean="0"/>
                        <a:t>Cannot be installed near high voltage lines, or</a:t>
                      </a:r>
                      <a:r>
                        <a:rPr kumimoji="0" lang="en-US" sz="1050" kern="1200" baseline="0" dirty="0" smtClean="0"/>
                        <a:t> radar transmitters</a:t>
                      </a:r>
                      <a:endParaRPr lang="en-US" sz="1050" b="0" i="0" dirty="0" smtClean="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6626"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6627"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6628"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A02E91C1-65A4-4342-B83F-6874B5EF978E}" type="slidenum">
              <a:rPr lang="en-US" sz="1200">
                <a:solidFill>
                  <a:schemeClr val="tx1"/>
                </a:solidFill>
                <a:latin typeface="Lucida Grande" charset="0"/>
                <a:ea typeface="Lucida Grande" charset="0"/>
                <a:cs typeface="Lucida Grande" charset="0"/>
                <a:sym typeface="Lucida Grande" charset="0"/>
              </a:rPr>
              <a:pPr/>
              <a:t>43</a:t>
            </a:fld>
            <a:endParaRPr lang="en-US" sz="1200">
              <a:solidFill>
                <a:schemeClr val="tx1"/>
              </a:solidFill>
              <a:latin typeface="Lucida Grande" charset="0"/>
              <a:ea typeface="Lucida Grande" charset="0"/>
              <a:cs typeface="Lucida Grande" charset="0"/>
              <a:sym typeface="Lucida Grande" charset="0"/>
            </a:endParaRPr>
          </a:p>
        </p:txBody>
      </p:sp>
      <p:sp>
        <p:nvSpPr>
          <p:cNvPr id="26629" name="Rectangle 5"/>
          <p:cNvSpPr>
            <a:spLocks noGrp="1" noChangeArrowheads="1"/>
          </p:cNvSpPr>
          <p:nvPr>
            <p:ph type="title"/>
          </p:nvPr>
        </p:nvSpPr>
        <p:spPr>
          <a:xfrm>
            <a:off x="381000" y="0"/>
            <a:ext cx="8229600" cy="952500"/>
          </a:xfrm>
          <a:ln/>
        </p:spPr>
        <p:txBody>
          <a:bodyPr/>
          <a:lstStyle/>
          <a:p>
            <a:r>
              <a:rPr lang="en-US" sz="3500" dirty="0" smtClean="0"/>
              <a:t>References</a:t>
            </a:r>
            <a:endParaRPr lang="en-US" sz="3500" dirty="0"/>
          </a:p>
        </p:txBody>
      </p:sp>
      <p:sp>
        <p:nvSpPr>
          <p:cNvPr id="26630" name="Rectangle 6"/>
          <p:cNvSpPr>
            <a:spLocks noGrp="1" noChangeArrowheads="1"/>
          </p:cNvSpPr>
          <p:nvPr>
            <p:ph type="body" idx="1"/>
          </p:nvPr>
        </p:nvSpPr>
        <p:spPr>
          <a:xfrm>
            <a:off x="0" y="914400"/>
            <a:ext cx="9144000" cy="5334000"/>
          </a:xfrm>
          <a:ln/>
        </p:spPr>
        <p:txBody>
          <a:bodyPr/>
          <a:lstStyle/>
          <a:p>
            <a:r>
              <a:rPr lang="en-US" sz="1200" dirty="0" err="1" smtClean="0"/>
              <a:t>DoD</a:t>
            </a:r>
            <a:r>
              <a:rPr lang="en-US" sz="1200" dirty="0" smtClean="0"/>
              <a:t> RAM Guide, August 2005</a:t>
            </a:r>
          </a:p>
          <a:p>
            <a:r>
              <a:rPr lang="en-US" sz="1200" dirty="0" smtClean="0"/>
              <a:t>Contingency Basing Functional Decomposition</a:t>
            </a:r>
          </a:p>
          <a:p>
            <a:r>
              <a:rPr lang="en-US" sz="1200" dirty="0" smtClean="0"/>
              <a:t>Interviewed </a:t>
            </a:r>
            <a:r>
              <a:rPr lang="en-US" sz="1200" dirty="0" err="1" smtClean="0"/>
              <a:t>Bobbe</a:t>
            </a:r>
            <a:r>
              <a:rPr lang="en-US" sz="1200" dirty="0" smtClean="0"/>
              <a:t> Desmond, ASA(ALT), Lead for Contingency Basing</a:t>
            </a:r>
          </a:p>
          <a:p>
            <a:r>
              <a:rPr lang="en-US" sz="1200" dirty="0" smtClean="0"/>
              <a:t>JLTV PD, Requirements Definitions</a:t>
            </a:r>
          </a:p>
          <a:p>
            <a:r>
              <a:rPr lang="en-US" sz="1200" dirty="0" smtClean="0"/>
              <a:t>MIL-STD 810F</a:t>
            </a:r>
          </a:p>
          <a:p>
            <a:r>
              <a:rPr lang="en-US" sz="1200" dirty="0" smtClean="0"/>
              <a:t>TRADOC PAM 525-7-7 </a:t>
            </a:r>
          </a:p>
          <a:p>
            <a:r>
              <a:rPr lang="en-US" sz="1200" dirty="0" smtClean="0"/>
              <a:t>JP 1-02</a:t>
            </a:r>
          </a:p>
          <a:p>
            <a:r>
              <a:rPr lang="en-US" sz="1200" dirty="0" smtClean="0"/>
              <a:t>Interviewed LTC Brad Hodge, PM FSS, previously Acquisition Manager of a base camp</a:t>
            </a:r>
          </a:p>
          <a:p>
            <a:r>
              <a:rPr lang="en-US" sz="1200" dirty="0" smtClean="0"/>
              <a:t>Wikipedia</a:t>
            </a:r>
          </a:p>
          <a:p>
            <a:r>
              <a:rPr lang="en-US" sz="1200" dirty="0" smtClean="0"/>
              <a:t>A Quick Review of Combat Outposts (COPs), Timothy Hsia, </a:t>
            </a:r>
            <a:r>
              <a:rPr lang="en-US" sz="1200" u="sng" dirty="0" smtClean="0">
                <a:hlinkClick r:id="rId2"/>
              </a:rPr>
              <a:t>http://smallwarsjournal.com/blog/journal/docs-temp/138-hsia.pdf</a:t>
            </a:r>
            <a:endParaRPr lang="en-US" sz="1200" dirty="0" smtClean="0"/>
          </a:p>
          <a:p>
            <a:r>
              <a:rPr lang="en-US" sz="1200" u="sng" dirty="0" smtClean="0">
                <a:hlinkClick r:id="rId3"/>
              </a:rPr>
              <a:t>http://asc.army.mil/docs/pubs/alt/2009/3_JulAugSep/articles/34_UAVs_Thrive_With_PEO_IEW&amp;S_Payloads,_Ground_Assets_200907.pdf</a:t>
            </a:r>
            <a:endParaRPr lang="en-US" sz="1200" dirty="0" smtClean="0"/>
          </a:p>
          <a:p>
            <a:r>
              <a:rPr lang="en-US" sz="1200" dirty="0" smtClean="0"/>
              <a:t>www.Howstuffworks.com</a:t>
            </a:r>
          </a:p>
          <a:p>
            <a:r>
              <a:rPr lang="en-US" sz="1200" dirty="0" smtClean="0"/>
              <a:t>MORTAR Tactics in Open Terrain; </a:t>
            </a:r>
            <a:r>
              <a:rPr lang="en-US" sz="1200" u="sng" dirty="0" smtClean="0">
                <a:hlinkClick r:id="rId4"/>
              </a:rPr>
              <a:t>http://www.2ndbn5thmar.com/fight/MortarTactics.pdf</a:t>
            </a:r>
            <a:endParaRPr lang="en-US" sz="1200" u="sng" dirty="0" smtClean="0"/>
          </a:p>
          <a:p>
            <a:r>
              <a:rPr lang="en-US" sz="1200" u="sng" dirty="0" smtClean="0"/>
              <a:t>Mil-Std 1472F – Human Engineering</a:t>
            </a:r>
            <a:endParaRPr lang="en-US" sz="1200" dirty="0" smtClean="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8194"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8195"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8196"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BEE98BAB-F15F-4AC3-913C-8776257A24A1}" type="slidenum">
              <a:rPr lang="en-US" sz="1200">
                <a:solidFill>
                  <a:schemeClr val="tx1"/>
                </a:solidFill>
                <a:latin typeface="Lucida Grande" charset="0"/>
                <a:ea typeface="Lucida Grande" charset="0"/>
                <a:cs typeface="Lucida Grande" charset="0"/>
                <a:sym typeface="Lucida Grande" charset="0"/>
              </a:rPr>
              <a:pPr/>
              <a:t>5</a:t>
            </a:fld>
            <a:endParaRPr lang="en-US" sz="1200">
              <a:solidFill>
                <a:schemeClr val="tx1"/>
              </a:solidFill>
              <a:latin typeface="Lucida Grande" charset="0"/>
              <a:ea typeface="Lucida Grande" charset="0"/>
              <a:cs typeface="Lucida Grande" charset="0"/>
              <a:sym typeface="Lucida Grande" charset="0"/>
            </a:endParaRPr>
          </a:p>
        </p:txBody>
      </p:sp>
      <p:sp>
        <p:nvSpPr>
          <p:cNvPr id="8197" name="Rectangle 5"/>
          <p:cNvSpPr>
            <a:spLocks noGrp="1" noChangeArrowheads="1"/>
          </p:cNvSpPr>
          <p:nvPr>
            <p:ph type="title"/>
          </p:nvPr>
        </p:nvSpPr>
        <p:spPr>
          <a:xfrm>
            <a:off x="228600" y="0"/>
            <a:ext cx="8229600" cy="1398588"/>
          </a:xfrm>
          <a:ln/>
        </p:spPr>
        <p:txBody>
          <a:bodyPr/>
          <a:lstStyle/>
          <a:p>
            <a:r>
              <a:rPr lang="en-US" sz="3500" dirty="0"/>
              <a:t>Capability Needs</a:t>
            </a:r>
            <a:r>
              <a:rPr lang="en-US" sz="3600" dirty="0"/>
              <a:t/>
            </a:r>
            <a:br>
              <a:rPr lang="en-US" sz="3600" dirty="0"/>
            </a:br>
            <a:r>
              <a:rPr lang="en-US" sz="2800" dirty="0">
                <a:solidFill>
                  <a:srgbClr val="C6DAC8"/>
                </a:solidFill>
              </a:rPr>
              <a:t>	</a:t>
            </a:r>
            <a:r>
              <a:rPr lang="en-US" sz="2400" i="1" dirty="0">
                <a:solidFill>
                  <a:srgbClr val="C6DAC8"/>
                </a:solidFill>
              </a:rPr>
              <a:t>Functional</a:t>
            </a:r>
            <a:endParaRPr lang="en-US" sz="2800" i="1" dirty="0">
              <a:solidFill>
                <a:srgbClr val="C6DAC8"/>
              </a:solidFill>
            </a:endParaRPr>
          </a:p>
        </p:txBody>
      </p:sp>
      <p:grpSp>
        <p:nvGrpSpPr>
          <p:cNvPr id="8198" name="Group 6"/>
          <p:cNvGrpSpPr>
            <a:grpSpLocks/>
          </p:cNvGrpSpPr>
          <p:nvPr/>
        </p:nvGrpSpPr>
        <p:grpSpPr bwMode="auto">
          <a:xfrm>
            <a:off x="457200" y="1598613"/>
            <a:ext cx="3657600" cy="4525962"/>
            <a:chOff x="0" y="0"/>
            <a:chExt cx="5184" cy="2850"/>
          </a:xfrm>
        </p:grpSpPr>
        <p:sp>
          <p:nvSpPr>
            <p:cNvPr id="8199" name="AutoShape 7"/>
            <p:cNvSpPr>
              <a:spLocks/>
            </p:cNvSpPr>
            <p:nvPr/>
          </p:nvSpPr>
          <p:spPr bwMode="auto">
            <a:xfrm>
              <a:off x="0" y="0"/>
              <a:ext cx="5184" cy="634"/>
            </a:xfrm>
            <a:prstGeom prst="roundRect">
              <a:avLst>
                <a:gd name="adj" fmla="val 75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lstStyle/>
            <a:p>
              <a:pPr algn="l"/>
              <a:r>
                <a:rPr lang="en-US" sz="1500">
                  <a:solidFill>
                    <a:schemeClr val="tx1"/>
                  </a:solidFill>
                  <a:latin typeface="Lucida Grande" charset="0"/>
                  <a:ea typeface="Lucida Grande" charset="0"/>
                  <a:cs typeface="Lucida Grande" charset="0"/>
                  <a:sym typeface="Lucida Grande" charset="0"/>
                </a:rPr>
                <a:t>Detect</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Sense Objects</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Determine Initial Position of Objects</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Track Objects</a:t>
              </a:r>
            </a:p>
          </p:txBody>
        </p:sp>
        <p:sp>
          <p:nvSpPr>
            <p:cNvPr id="8200" name="AutoShape 8"/>
            <p:cNvSpPr>
              <a:spLocks/>
            </p:cNvSpPr>
            <p:nvPr/>
          </p:nvSpPr>
          <p:spPr bwMode="auto">
            <a:xfrm>
              <a:off x="0" y="738"/>
              <a:ext cx="5184" cy="635"/>
            </a:xfrm>
            <a:prstGeom prst="roundRect">
              <a:avLst>
                <a:gd name="adj" fmla="val 75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lstStyle/>
            <a:p>
              <a:pPr algn="l"/>
              <a:r>
                <a:rPr lang="en-US" sz="1500">
                  <a:solidFill>
                    <a:schemeClr val="tx1"/>
                  </a:solidFill>
                  <a:latin typeface="Lucida Grande" charset="0"/>
                  <a:ea typeface="Lucida Grande" charset="0"/>
                  <a:cs typeface="Lucida Grande" charset="0"/>
                  <a:sym typeface="Lucida Grande" charset="0"/>
                </a:rPr>
                <a:t>Assess</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Continually Evaluate Threat Vectors</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Continually Classify Objects</a:t>
              </a:r>
            </a:p>
          </p:txBody>
        </p:sp>
        <p:sp>
          <p:nvSpPr>
            <p:cNvPr id="8201" name="AutoShape 9"/>
            <p:cNvSpPr>
              <a:spLocks/>
            </p:cNvSpPr>
            <p:nvPr/>
          </p:nvSpPr>
          <p:spPr bwMode="auto">
            <a:xfrm>
              <a:off x="0" y="1477"/>
              <a:ext cx="5184" cy="635"/>
            </a:xfrm>
            <a:prstGeom prst="roundRect">
              <a:avLst>
                <a:gd name="adj" fmla="val 75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lstStyle/>
            <a:p>
              <a:pPr algn="l"/>
              <a:r>
                <a:rPr lang="en-US" sz="1500" dirty="0">
                  <a:solidFill>
                    <a:schemeClr val="tx1"/>
                  </a:solidFill>
                  <a:latin typeface="Lucida Grande" charset="0"/>
                  <a:ea typeface="Lucida Grande" charset="0"/>
                  <a:cs typeface="Lucida Grande" charset="0"/>
                  <a:sym typeface="Lucida Grande" charset="0"/>
                </a:rPr>
                <a:t>Communicate</a:t>
              </a:r>
            </a:p>
            <a:p>
              <a:pPr algn="l">
                <a:buClr>
                  <a:srgbClr val="FFFFFF"/>
                </a:buClr>
                <a:buSzPct val="94000"/>
                <a:buFont typeface="Lucida Grande" charset="0"/>
                <a:buChar char="•"/>
              </a:pPr>
              <a:r>
                <a:rPr lang="en-US" sz="1500" dirty="0" smtClean="0">
                  <a:solidFill>
                    <a:schemeClr val="tx1"/>
                  </a:solidFill>
                  <a:latin typeface="Lucida Grande" charset="0"/>
                  <a:ea typeface="Lucida Grande" charset="0"/>
                  <a:cs typeface="Lucida Grande" charset="0"/>
                  <a:sym typeface="Lucida Grande" charset="0"/>
                </a:rPr>
                <a:t>Warn Personnel</a:t>
              </a:r>
              <a:endParaRPr lang="en-US" sz="1500" dirty="0">
                <a:solidFill>
                  <a:schemeClr val="tx1"/>
                </a:solidFill>
                <a:latin typeface="Lucida Grande" charset="0"/>
                <a:ea typeface="Lucida Grande" charset="0"/>
                <a:cs typeface="Lucida Grande" charset="0"/>
                <a:sym typeface="Lucida Grande" charset="0"/>
              </a:endParaRPr>
            </a:p>
            <a:p>
              <a:pPr algn="l">
                <a:buClr>
                  <a:srgbClr val="FFFFFF"/>
                </a:buClr>
                <a:buSzPct val="94000"/>
                <a:buFont typeface="Lucida Grande" charset="0"/>
                <a:buChar char="•"/>
              </a:pPr>
              <a:r>
                <a:rPr lang="en-US" sz="1500" dirty="0">
                  <a:solidFill>
                    <a:schemeClr val="tx1"/>
                  </a:solidFill>
                  <a:latin typeface="Lucida Grande" charset="0"/>
                  <a:ea typeface="Lucida Grande" charset="0"/>
                  <a:cs typeface="Lucida Grande" charset="0"/>
                  <a:sym typeface="Lucida Grande" charset="0"/>
                </a:rPr>
                <a:t>Record Activities</a:t>
              </a:r>
            </a:p>
            <a:p>
              <a:pPr algn="l">
                <a:buClr>
                  <a:srgbClr val="FFFFFF"/>
                </a:buClr>
                <a:buSzPct val="94000"/>
                <a:buFont typeface="Lucida Grande" charset="0"/>
                <a:buChar char="•"/>
              </a:pPr>
              <a:r>
                <a:rPr lang="en-US" sz="1500" dirty="0">
                  <a:solidFill>
                    <a:schemeClr val="tx1"/>
                  </a:solidFill>
                  <a:latin typeface="Lucida Grande" charset="0"/>
                  <a:ea typeface="Lucida Grande" charset="0"/>
                  <a:cs typeface="Lucida Grande" charset="0"/>
                  <a:sym typeface="Lucida Grande" charset="0"/>
                </a:rPr>
                <a:t>Feed Data</a:t>
              </a:r>
            </a:p>
          </p:txBody>
        </p:sp>
        <p:sp>
          <p:nvSpPr>
            <p:cNvPr id="8202" name="AutoShape 10"/>
            <p:cNvSpPr>
              <a:spLocks/>
            </p:cNvSpPr>
            <p:nvPr/>
          </p:nvSpPr>
          <p:spPr bwMode="auto">
            <a:xfrm>
              <a:off x="0" y="2216"/>
              <a:ext cx="5184" cy="634"/>
            </a:xfrm>
            <a:prstGeom prst="roundRect">
              <a:avLst>
                <a:gd name="adj" fmla="val 75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lstStyle/>
            <a:p>
              <a:pPr algn="l"/>
              <a:r>
                <a:rPr lang="en-US" sz="1500">
                  <a:solidFill>
                    <a:schemeClr val="tx1"/>
                  </a:solidFill>
                  <a:latin typeface="Lucida Grande" charset="0"/>
                  <a:ea typeface="Lucida Grande" charset="0"/>
                  <a:cs typeface="Lucida Grande" charset="0"/>
                  <a:sym typeface="Lucida Grande" charset="0"/>
                </a:rPr>
                <a:t>Defend</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Engage Threat</a:t>
              </a:r>
            </a:p>
            <a:p>
              <a:pPr algn="l">
                <a:buClr>
                  <a:srgbClr val="FFFFFF"/>
                </a:buClr>
                <a:buSzPct val="94000"/>
                <a:buFont typeface="Lucida Grande" charset="0"/>
                <a:buChar char="•"/>
              </a:pPr>
              <a:r>
                <a:rPr lang="en-US" sz="1500">
                  <a:solidFill>
                    <a:schemeClr val="tx1"/>
                  </a:solidFill>
                  <a:latin typeface="Lucida Grande" charset="0"/>
                  <a:ea typeface="Lucida Grande" charset="0"/>
                  <a:cs typeface="Lucida Grande" charset="0"/>
                  <a:sym typeface="Lucida Grande" charset="0"/>
                </a:rPr>
                <a:t>Prevent Penetration</a:t>
              </a:r>
            </a:p>
          </p:txBody>
        </p:sp>
      </p:grpSp>
      <p:grpSp>
        <p:nvGrpSpPr>
          <p:cNvPr id="12" name="Group 5"/>
          <p:cNvGrpSpPr>
            <a:grpSpLocks/>
          </p:cNvGrpSpPr>
          <p:nvPr/>
        </p:nvGrpSpPr>
        <p:grpSpPr bwMode="auto">
          <a:xfrm>
            <a:off x="5029200" y="2362200"/>
            <a:ext cx="3505200" cy="3001963"/>
            <a:chOff x="0" y="0"/>
            <a:chExt cx="2851" cy="2851"/>
          </a:xfrm>
        </p:grpSpPr>
        <p:sp>
          <p:nvSpPr>
            <p:cNvPr id="13" name="AutoShape 6"/>
            <p:cNvSpPr>
              <a:spLocks/>
            </p:cNvSpPr>
            <p:nvPr/>
          </p:nvSpPr>
          <p:spPr bwMode="auto">
            <a:xfrm>
              <a:off x="0" y="0"/>
              <a:ext cx="1357" cy="1357"/>
            </a:xfrm>
            <a:prstGeom prst="roundRect">
              <a:avLst>
                <a:gd name="adj" fmla="val 100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nchor="ctr"/>
            <a:lstStyle/>
            <a:p>
              <a:r>
                <a:rPr lang="en-US" sz="1600" b="1">
                  <a:solidFill>
                    <a:schemeClr val="tx1"/>
                  </a:solidFill>
                  <a:latin typeface="Lucida Grande" charset="0"/>
                  <a:ea typeface="Lucida Grande" charset="0"/>
                  <a:cs typeface="Lucida Grande" charset="0"/>
                  <a:sym typeface="Lucida Grande" charset="0"/>
                </a:rPr>
                <a:t>Transportability</a:t>
              </a:r>
            </a:p>
          </p:txBody>
        </p:sp>
        <p:sp>
          <p:nvSpPr>
            <p:cNvPr id="14" name="AutoShape 7"/>
            <p:cNvSpPr>
              <a:spLocks/>
            </p:cNvSpPr>
            <p:nvPr/>
          </p:nvSpPr>
          <p:spPr bwMode="auto">
            <a:xfrm>
              <a:off x="1493" y="0"/>
              <a:ext cx="1358" cy="1357"/>
            </a:xfrm>
            <a:prstGeom prst="roundRect">
              <a:avLst>
                <a:gd name="adj" fmla="val 100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nchor="ctr"/>
            <a:lstStyle/>
            <a:p>
              <a:r>
                <a:rPr lang="en-US" sz="1600" b="1">
                  <a:solidFill>
                    <a:schemeClr val="tx1"/>
                  </a:solidFill>
                  <a:latin typeface="Lucida Grande" charset="0"/>
                  <a:ea typeface="Lucida Grande" charset="0"/>
                  <a:cs typeface="Lucida Grande" charset="0"/>
                  <a:sym typeface="Lucida Grande" charset="0"/>
                </a:rPr>
                <a:t>Reliability </a:t>
              </a:r>
            </a:p>
          </p:txBody>
        </p:sp>
        <p:sp>
          <p:nvSpPr>
            <p:cNvPr id="15" name="AutoShape 8"/>
            <p:cNvSpPr>
              <a:spLocks/>
            </p:cNvSpPr>
            <p:nvPr/>
          </p:nvSpPr>
          <p:spPr bwMode="auto">
            <a:xfrm>
              <a:off x="1493" y="1493"/>
              <a:ext cx="1358" cy="1358"/>
            </a:xfrm>
            <a:prstGeom prst="roundRect">
              <a:avLst>
                <a:gd name="adj" fmla="val 100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nchor="ctr"/>
            <a:lstStyle/>
            <a:p>
              <a:r>
                <a:rPr lang="en-US" sz="1600" b="1">
                  <a:solidFill>
                    <a:schemeClr val="tx1"/>
                  </a:solidFill>
                  <a:latin typeface="Lucida Grande" charset="0"/>
                  <a:ea typeface="Lucida Grande" charset="0"/>
                  <a:cs typeface="Lucida Grande" charset="0"/>
                  <a:sym typeface="Lucida Grande" charset="0"/>
                </a:rPr>
                <a:t>Availability</a:t>
              </a:r>
            </a:p>
          </p:txBody>
        </p:sp>
        <p:sp>
          <p:nvSpPr>
            <p:cNvPr id="16" name="AutoShape 9"/>
            <p:cNvSpPr>
              <a:spLocks/>
            </p:cNvSpPr>
            <p:nvPr/>
          </p:nvSpPr>
          <p:spPr bwMode="auto">
            <a:xfrm>
              <a:off x="0" y="1493"/>
              <a:ext cx="1357" cy="1358"/>
            </a:xfrm>
            <a:prstGeom prst="roundRect">
              <a:avLst>
                <a:gd name="adj" fmla="val 10000"/>
              </a:avLst>
            </a:prstGeom>
            <a:gradFill rotWithShape="0">
              <a:gsLst>
                <a:gs pos="0">
                  <a:srgbClr val="C9E4CC"/>
                </a:gs>
                <a:gs pos="45999">
                  <a:srgbClr val="A3D1A6"/>
                </a:gs>
                <a:gs pos="100000">
                  <a:srgbClr val="417545"/>
                </a:gs>
              </a:gsLst>
              <a:path path="rect">
                <a:fillToRect l="50000" t="154999" r="50000" b="-54999"/>
              </a:path>
            </a:gradFill>
            <a:ln w="12700" cap="rnd">
              <a:noFill/>
              <a:round/>
              <a:headEnd type="none" w="med" len="med"/>
              <a:tailEnd type="none" w="med" len="med"/>
            </a:ln>
            <a:effectLst>
              <a:outerShdw dist="38099" dir="14700049" algn="ctr" rotWithShape="0">
                <a:schemeClr val="bg2">
                  <a:alpha val="59999"/>
                </a:schemeClr>
              </a:outerShdw>
            </a:effectLst>
          </p:spPr>
          <p:txBody>
            <a:bodyPr lIns="0" tIns="0" rIns="0" bIns="0" anchor="ctr"/>
            <a:lstStyle/>
            <a:p>
              <a:r>
                <a:rPr lang="en-US" sz="1600" b="1">
                  <a:solidFill>
                    <a:schemeClr val="tx1"/>
                  </a:solidFill>
                  <a:latin typeface="Lucida Grande" charset="0"/>
                  <a:ea typeface="Lucida Grande" charset="0"/>
                  <a:cs typeface="Lucida Grande" charset="0"/>
                  <a:sym typeface="Lucida Grande" charset="0"/>
                </a:rPr>
                <a:t>Supportability</a:t>
              </a:r>
              <a:r>
                <a:rPr lang="en-US" sz="1600">
                  <a:solidFill>
                    <a:schemeClr val="tx1"/>
                  </a:solidFill>
                  <a:latin typeface="Lucida Grande" charset="0"/>
                  <a:ea typeface="Lucida Grande" charset="0"/>
                  <a:cs typeface="Lucida Grande" charset="0"/>
                  <a:sym typeface="Lucida Grande" charset="0"/>
                </a:rPr>
                <a:t> </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958B4E8C-E96E-412A-A700-1E6B5B3A6A1B}" type="slidenum">
              <a:rPr lang="en-US"/>
              <a:pPr/>
              <a:t>6</a:t>
            </a:fld>
            <a:endParaRPr lang="en-US"/>
          </a:p>
        </p:txBody>
      </p:sp>
      <p:sp>
        <p:nvSpPr>
          <p:cNvPr id="23553" name="Rectangle 1"/>
          <p:cNvSpPr>
            <a:spLocks noGrp="1" noChangeArrowheads="1"/>
          </p:cNvSpPr>
          <p:nvPr>
            <p:ph type="title"/>
          </p:nvPr>
        </p:nvSpPr>
        <p:spPr>
          <a:xfrm>
            <a:off x="457200" y="341313"/>
            <a:ext cx="8229600" cy="1833562"/>
          </a:xfrm>
          <a:ln/>
        </p:spPr>
        <p:txBody>
          <a:bodyPr/>
          <a:lstStyle/>
          <a:p>
            <a:r>
              <a:rPr lang="en-US" dirty="0"/>
              <a:t>Stakeholder Expectations</a:t>
            </a:r>
          </a:p>
        </p:txBody>
      </p:sp>
      <p:sp>
        <p:nvSpPr>
          <p:cNvPr id="23554" name="Rectangle 2"/>
          <p:cNvSpPr>
            <a:spLocks noGrp="1" noChangeArrowheads="1"/>
          </p:cNvSpPr>
          <p:nvPr>
            <p:ph type="body" idx="1"/>
          </p:nvPr>
        </p:nvSpPr>
        <p:spPr>
          <a:ln/>
        </p:spPr>
        <p:txBody>
          <a:bodyPr/>
          <a:lstStyle/>
          <a:p>
            <a:pPr marL="371475" indent="-346075">
              <a:buSzPct val="100000"/>
              <a:buFont typeface="Wingdings 2" pitchFamily="18" charset="2"/>
              <a:buChar char=""/>
            </a:pPr>
            <a:r>
              <a:rPr lang="en-US" sz="1500" b="1" dirty="0">
                <a:solidFill>
                  <a:srgbClr val="AAD2AD"/>
                </a:solidFill>
              </a:rPr>
              <a:t>COCOM, FOB Commanders, </a:t>
            </a:r>
            <a:r>
              <a:rPr lang="en-US" sz="1500" b="1" dirty="0" err="1">
                <a:solidFill>
                  <a:srgbClr val="AAD2AD"/>
                </a:solidFill>
              </a:rPr>
              <a:t>Warfighters</a:t>
            </a:r>
            <a:r>
              <a:rPr lang="en-US" sz="1500" b="1" dirty="0">
                <a:solidFill>
                  <a:srgbClr val="AAD2AD"/>
                </a:solidFill>
              </a:rPr>
              <a:t>, Allied Forces:</a:t>
            </a:r>
            <a:r>
              <a:rPr lang="en-US" sz="1500" b="1" dirty="0">
                <a:solidFill>
                  <a:srgbClr val="5BC9FB"/>
                </a:solidFill>
              </a:rPr>
              <a:t> </a:t>
            </a:r>
            <a:r>
              <a:rPr lang="en-US" sz="1500" dirty="0"/>
              <a:t> reduce casualties, not kill/injure locals, not damage property or environment, install/retrieve quickly, small installation /operation crew, require small operational crew, identify and interdict threat, discriminate targets, high reliability/availability, easily repairable, all weather operation</a:t>
            </a:r>
            <a:endParaRPr lang="en-US" dirty="0"/>
          </a:p>
          <a:p>
            <a:pPr marL="371475" indent="-346075">
              <a:buSzPct val="100000"/>
              <a:buFont typeface="Wingdings 2" pitchFamily="18" charset="2"/>
              <a:buChar char=""/>
            </a:pPr>
            <a:r>
              <a:rPr lang="en-US" sz="1500" b="1" dirty="0">
                <a:solidFill>
                  <a:srgbClr val="AAD2AD"/>
                </a:solidFill>
              </a:rPr>
              <a:t>Maintainers: </a:t>
            </a:r>
            <a:r>
              <a:rPr lang="en-US" sz="1500" dirty="0"/>
              <a:t>very reliable, easily repairable/replaceable, install/retrieve quickly, require small installation/operational crew, no preventative maintenance, parts easily available.</a:t>
            </a:r>
            <a:endParaRPr lang="en-US" dirty="0"/>
          </a:p>
          <a:p>
            <a:pPr marL="371475" indent="-346075">
              <a:buSzPct val="100000"/>
              <a:buFont typeface="Wingdings 2" pitchFamily="18" charset="2"/>
              <a:buChar char=""/>
            </a:pPr>
            <a:r>
              <a:rPr lang="en-US" sz="1500" b="1" dirty="0">
                <a:solidFill>
                  <a:srgbClr val="AAD2AD"/>
                </a:solidFill>
              </a:rPr>
              <a:t>Logisticians: </a:t>
            </a:r>
            <a:r>
              <a:rPr lang="en-US" sz="1500" dirty="0"/>
              <a:t>Inexpensive, easily packed, easily shipped, Highly reliable, Low cube, low weight, weather resistant, environmentally friendly, easily disposed/</a:t>
            </a:r>
            <a:r>
              <a:rPr lang="en-US" sz="1500" dirty="0" err="1"/>
              <a:t>demil’d</a:t>
            </a:r>
            <a:endParaRPr lang="en-US" dirty="0"/>
          </a:p>
          <a:p>
            <a:pPr marL="371475" indent="-346075">
              <a:buSzPct val="100000"/>
              <a:buFont typeface="Wingdings 2" pitchFamily="18" charset="2"/>
              <a:buChar char=""/>
            </a:pPr>
            <a:r>
              <a:rPr lang="en-US" sz="1500" b="1" dirty="0">
                <a:solidFill>
                  <a:srgbClr val="AAD2AD"/>
                </a:solidFill>
              </a:rPr>
              <a:t>Taxpayers, Congress: </a:t>
            </a:r>
            <a:r>
              <a:rPr lang="en-US" sz="1500" dirty="0"/>
              <a:t>Inexpensive, reduce casualties, not kill/injure locals, </a:t>
            </a:r>
            <a:r>
              <a:rPr lang="en-US" sz="1600" dirty="0" smtClean="0"/>
              <a:t>“hearts and minds” ,</a:t>
            </a:r>
            <a:r>
              <a:rPr lang="en-US" sz="1500" dirty="0" smtClean="0"/>
              <a:t>not </a:t>
            </a:r>
            <a:r>
              <a:rPr lang="en-US" sz="1500" dirty="0"/>
              <a:t>damage property, not damage environment, not be a persistent threat </a:t>
            </a:r>
            <a:endParaRPr lang="en-US" dirty="0"/>
          </a:p>
          <a:p>
            <a:pPr marL="371475" indent="-346075">
              <a:buSzPct val="100000"/>
              <a:buFont typeface="Wingdings 2" pitchFamily="18" charset="2"/>
              <a:buChar char=""/>
            </a:pPr>
            <a:r>
              <a:rPr lang="en-US" sz="1500" b="1" dirty="0">
                <a:solidFill>
                  <a:srgbClr val="AAD2AD"/>
                </a:solidFill>
              </a:rPr>
              <a:t>Acquisition, </a:t>
            </a:r>
            <a:r>
              <a:rPr lang="en-US" sz="1500" b="1" dirty="0" err="1">
                <a:solidFill>
                  <a:srgbClr val="AAD2AD"/>
                </a:solidFill>
              </a:rPr>
              <a:t>DoD</a:t>
            </a:r>
            <a:r>
              <a:rPr lang="en-US" sz="1500" b="1" dirty="0">
                <a:solidFill>
                  <a:srgbClr val="AAD2AD"/>
                </a:solidFill>
              </a:rPr>
              <a:t>:</a:t>
            </a:r>
            <a:r>
              <a:rPr lang="en-US" sz="1500" dirty="0"/>
              <a:t>  Inexpensive, reduce casualties, not kill/injure locals, not damage property, not damage environment, not be a persistent threat, high volume, reusable technology, scalable, open architecture, easily upgradeable, potential foreign military sales</a:t>
            </a:r>
            <a:endParaRPr lang="en-US" dirty="0"/>
          </a:p>
          <a:p>
            <a:pPr marL="371475" indent="-346075">
              <a:buSzPct val="100000"/>
              <a:buFont typeface="Wingdings 2" pitchFamily="18" charset="2"/>
              <a:buChar char=""/>
            </a:pPr>
            <a:r>
              <a:rPr lang="en-US" sz="1500" b="1" dirty="0">
                <a:solidFill>
                  <a:srgbClr val="AAD2AD"/>
                </a:solidFill>
              </a:rPr>
              <a:t>Contractors, investors:</a:t>
            </a:r>
            <a:r>
              <a:rPr lang="en-US" sz="1500" dirty="0">
                <a:solidFill>
                  <a:srgbClr val="AAD2AD"/>
                </a:solidFill>
              </a:rPr>
              <a:t> </a:t>
            </a:r>
            <a:r>
              <a:rPr lang="en-US" sz="1500" dirty="0"/>
              <a:t>Profitable; high volume, reusable technology, scalable, proprietary content, potential FMS sales, wide acceptance across </a:t>
            </a:r>
            <a:r>
              <a:rPr lang="en-US" sz="1500" dirty="0" err="1"/>
              <a:t>DoD</a:t>
            </a:r>
            <a:r>
              <a:rPr lang="en-US" sz="1500" dirty="0"/>
              <a:t>, Services, DHS.</a:t>
            </a:r>
            <a:endParaRPr lang="en-US" dirty="0"/>
          </a:p>
          <a:p>
            <a:pPr marL="371475" indent="-346075">
              <a:buSzPct val="100000"/>
              <a:buFont typeface="Wingdings 2" pitchFamily="18" charset="2"/>
              <a:buChar char=""/>
            </a:pPr>
            <a:r>
              <a:rPr lang="en-US" sz="1500" b="1" dirty="0">
                <a:solidFill>
                  <a:srgbClr val="AAD2AD"/>
                </a:solidFill>
              </a:rPr>
              <a:t>Local Populous, </a:t>
            </a:r>
            <a:r>
              <a:rPr lang="en-US" sz="1500" b="1" dirty="0" smtClean="0">
                <a:solidFill>
                  <a:srgbClr val="AAD2AD"/>
                </a:solidFill>
              </a:rPr>
              <a:t>NGOs:</a:t>
            </a:r>
            <a:r>
              <a:rPr lang="en-US" sz="1500" b="1" dirty="0">
                <a:solidFill>
                  <a:srgbClr val="5BC9FB"/>
                </a:solidFill>
              </a:rPr>
              <a:t> </a:t>
            </a:r>
            <a:r>
              <a:rPr lang="en-US" sz="1500" dirty="0"/>
              <a:t> not kill/injure locals, not damage property, not damage environment, not be a persistent threat </a:t>
            </a:r>
          </a:p>
        </p:txBody>
      </p:sp>
      <p:sp>
        <p:nvSpPr>
          <p:cNvPr id="23555" name="Text Box 3"/>
          <p:cNvSpPr txBox="1">
            <a:spLocks noChangeArrowheads="1"/>
          </p:cNvSpPr>
          <p:nvPr/>
        </p:nvSpPr>
        <p:spPr bwMode="auto">
          <a:xfrm>
            <a:off x="7697788" y="6515100"/>
            <a:ext cx="282575" cy="266700"/>
          </a:xfrm>
          <a:prstGeom prst="rect">
            <a:avLst/>
          </a:prstGeom>
          <a:noFill/>
          <a:ln w="9525">
            <a:noFill/>
            <a:miter lim="800000"/>
            <a:headEnd/>
            <a:tailEnd/>
          </a:ln>
        </p:spPr>
        <p:txBody>
          <a:bodyPr wrap="none" anchor="b"/>
          <a:lstStyle/>
          <a:p>
            <a:pPr algn="r"/>
            <a:fld id="{15D099BE-71CD-48DC-AFA3-3FAE47E5964B}" type="slidenum">
              <a:rPr lang="en-US" sz="1200">
                <a:solidFill>
                  <a:srgbClr val="FFFFFF"/>
                </a:solidFill>
                <a:latin typeface="Lucida Grande" charset="0"/>
                <a:ea typeface="Lucida Grande" charset="0"/>
                <a:cs typeface="Lucida Grande" charset="0"/>
                <a:sym typeface="Lucida Grande" charset="0"/>
              </a:rPr>
              <a:pPr algn="r"/>
              <a:t>6</a:t>
            </a:fld>
            <a:endParaRPr lang="en-US" sz="1200">
              <a:solidFill>
                <a:srgbClr val="FFFFFF"/>
              </a:solidFill>
              <a:latin typeface="Lucida Grande" charset="0"/>
              <a:ea typeface="Lucida Grande" charset="0"/>
              <a:cs typeface="Lucida Grande" charset="0"/>
              <a:sym typeface="Lucida Grande" charset="0"/>
            </a:endParaRPr>
          </a:p>
        </p:txBody>
      </p:sp>
      <p:pic>
        <p:nvPicPr>
          <p:cNvPr id="23556" name="Picture 4"/>
          <p:cNvPicPr>
            <a:picLocks noChangeAspect="1" noChangeArrowheads="1"/>
          </p:cNvPicPr>
          <p:nvPr/>
        </p:nvPicPr>
        <p:blipFill>
          <a:blip r:embed="rId3" cstate="print"/>
          <a:srcRect/>
          <a:stretch>
            <a:fillRect/>
          </a:stretch>
        </p:blipFill>
        <p:spPr bwMode="auto">
          <a:xfrm>
            <a:off x="8229600" y="5624513"/>
            <a:ext cx="914400" cy="1233487"/>
          </a:xfrm>
          <a:prstGeom prst="rect">
            <a:avLst/>
          </a:prstGeom>
          <a:noFill/>
          <a:ln w="9525" cap="flat">
            <a:noFill/>
            <a:round/>
            <a:headEnd/>
            <a:tailEnd/>
          </a:ln>
        </p:spPr>
      </p:pic>
      <p:pic>
        <p:nvPicPr>
          <p:cNvPr id="23557" name="Picture 5"/>
          <p:cNvPicPr>
            <a:picLocks noChangeAspect="1" noChangeArrowheads="1"/>
          </p:cNvPicPr>
          <p:nvPr/>
        </p:nvPicPr>
        <p:blipFill>
          <a:blip r:embed="rId4" cstate="print"/>
          <a:srcRect t="14760" b="7626"/>
          <a:stretch>
            <a:fillRect/>
          </a:stretch>
        </p:blipFill>
        <p:spPr bwMode="auto">
          <a:xfrm>
            <a:off x="7113588" y="0"/>
            <a:ext cx="1993900" cy="1063625"/>
          </a:xfrm>
          <a:prstGeom prst="rect">
            <a:avLst/>
          </a:prstGeom>
          <a:noFill/>
          <a:ln w="9525" cap="flat">
            <a:noFill/>
            <a:round/>
            <a:headEnd/>
            <a:tailEnd/>
          </a:ln>
        </p:spPr>
      </p:pic>
      <p:pic>
        <p:nvPicPr>
          <p:cNvPr id="23558" name="Picture 6"/>
          <p:cNvPicPr>
            <a:picLocks noChangeAspect="1" noChangeArrowheads="1"/>
          </p:cNvPicPr>
          <p:nvPr/>
        </p:nvPicPr>
        <p:blipFill>
          <a:blip r:embed="rId5" cstate="print"/>
          <a:srcRect/>
          <a:stretch>
            <a:fillRect/>
          </a:stretch>
        </p:blipFill>
        <p:spPr bwMode="auto">
          <a:xfrm>
            <a:off x="0" y="0"/>
            <a:ext cx="1146175" cy="762000"/>
          </a:xfrm>
          <a:prstGeom prst="rect">
            <a:avLst/>
          </a:prstGeom>
          <a:noFill/>
          <a:ln w="9525" cap="flat">
            <a:noFill/>
            <a:round/>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r>
              <a:rPr lang="en-US" sz="3200" dirty="0" smtClean="0"/>
              <a:t>Value System</a:t>
            </a:r>
            <a:endParaRPr lang="en-US" sz="3200" dirty="0"/>
          </a:p>
        </p:txBody>
      </p:sp>
      <p:sp>
        <p:nvSpPr>
          <p:cNvPr id="3" name="Content Placeholder 2"/>
          <p:cNvSpPr>
            <a:spLocks noGrp="1"/>
          </p:cNvSpPr>
          <p:nvPr>
            <p:ph idx="1"/>
          </p:nvPr>
        </p:nvSpPr>
        <p:spPr>
          <a:xfrm>
            <a:off x="0" y="914400"/>
            <a:ext cx="9144000" cy="5791200"/>
          </a:xfrm>
        </p:spPr>
        <p:txBody>
          <a:bodyPr/>
          <a:lstStyle/>
          <a:p>
            <a:r>
              <a:rPr lang="en-US" sz="1800" dirty="0" smtClean="0"/>
              <a:t>Update since IPR1:</a:t>
            </a:r>
          </a:p>
          <a:p>
            <a:pPr lvl="1"/>
            <a:r>
              <a:rPr lang="en-US" sz="1600" dirty="0" smtClean="0"/>
              <a:t>Added 2 functions</a:t>
            </a:r>
          </a:p>
          <a:p>
            <a:pPr lvl="2"/>
            <a:r>
              <a:rPr lang="en-US" sz="1400" dirty="0" smtClean="0"/>
              <a:t>We felt it was necessary to add these functions into the value system after analyzing the Operational Architectures and determining that there was a missing piece of the system that was necessary to enable to completion of the mission required.</a:t>
            </a:r>
          </a:p>
          <a:p>
            <a:pPr lvl="3"/>
            <a:r>
              <a:rPr lang="en-US" sz="1100" dirty="0" smtClean="0">
                <a:solidFill>
                  <a:srgbClr val="FFFF00"/>
                </a:solidFill>
              </a:rPr>
              <a:t>Determine Capability Level </a:t>
            </a:r>
          </a:p>
          <a:p>
            <a:pPr lvl="3"/>
            <a:r>
              <a:rPr lang="en-US" sz="1100" dirty="0" smtClean="0">
                <a:solidFill>
                  <a:srgbClr val="FFFF00"/>
                </a:solidFill>
              </a:rPr>
              <a:t>Prioritize Threats</a:t>
            </a:r>
          </a:p>
          <a:p>
            <a:pPr lvl="1"/>
            <a:r>
              <a:rPr lang="en-US" sz="1600" dirty="0" smtClean="0"/>
              <a:t>Deleted 2 Evaluation Measures</a:t>
            </a:r>
          </a:p>
          <a:p>
            <a:pPr lvl="2"/>
            <a:r>
              <a:rPr lang="en-US" sz="1400" dirty="0" smtClean="0"/>
              <a:t>After the analysis of the needs, architectures and mission scenarios it was determined that there were additional constraints placed on the system that were not mission essential and therefore we felt could be lifted.</a:t>
            </a:r>
          </a:p>
          <a:p>
            <a:pPr lvl="3"/>
            <a:r>
              <a:rPr lang="en-US" sz="1100" dirty="0" smtClean="0">
                <a:solidFill>
                  <a:srgbClr val="FFFF00"/>
                </a:solidFill>
              </a:rPr>
              <a:t>Logistical Down Time </a:t>
            </a:r>
            <a:r>
              <a:rPr lang="en-US" sz="1100" dirty="0" smtClean="0"/>
              <a:t>– Not controlled directly by the system design or architecture, can impact but not at a high enough level to include in the value system.</a:t>
            </a:r>
          </a:p>
          <a:p>
            <a:pPr lvl="3"/>
            <a:r>
              <a:rPr lang="en-US" sz="1100" dirty="0" smtClean="0">
                <a:solidFill>
                  <a:srgbClr val="FFFF00"/>
                </a:solidFill>
              </a:rPr>
              <a:t>Reliability Confidence </a:t>
            </a:r>
            <a:r>
              <a:rPr lang="en-US" sz="1100" dirty="0" smtClean="0"/>
              <a:t>– It is a way to test the reliability of a system but not an overall requirement of the system</a:t>
            </a:r>
          </a:p>
          <a:p>
            <a:pPr lvl="1"/>
            <a:r>
              <a:rPr lang="en-US" sz="1600" dirty="0" smtClean="0"/>
              <a:t>Updated 2 Goals</a:t>
            </a:r>
          </a:p>
          <a:p>
            <a:pPr lvl="2"/>
            <a:r>
              <a:rPr lang="en-US" sz="1400" dirty="0" smtClean="0"/>
              <a:t>Analysis lead the team to believe that either the goals were too stringent or too loose based upon the mission requirements and constraints.  We also did an initial feasibility study to determine if the initial thresholds and objectives were achievable, with the results we determined it was necessary to reduce or expand the goal.</a:t>
            </a:r>
          </a:p>
          <a:p>
            <a:pPr lvl="3"/>
            <a:r>
              <a:rPr lang="en-US" sz="1100" dirty="0" err="1" smtClean="0">
                <a:solidFill>
                  <a:srgbClr val="FFFF00"/>
                </a:solidFill>
              </a:rPr>
              <a:t>Deployability</a:t>
            </a:r>
            <a:r>
              <a:rPr lang="en-US" sz="1100" dirty="0" smtClean="0"/>
              <a:t> – The </a:t>
            </a:r>
            <a:r>
              <a:rPr lang="en-US" sz="1100" dirty="0" err="1" smtClean="0"/>
              <a:t>deployability</a:t>
            </a:r>
            <a:r>
              <a:rPr lang="en-US" sz="1100" dirty="0" smtClean="0"/>
              <a:t> requirement was reduced to 24 Hours from 18 hours due to a review of the preliminary system requirements enclosure from the stakeholders</a:t>
            </a:r>
          </a:p>
          <a:p>
            <a:pPr lvl="3"/>
            <a:r>
              <a:rPr lang="en-US" sz="1100" dirty="0" smtClean="0">
                <a:solidFill>
                  <a:srgbClr val="FFFF00"/>
                </a:solidFill>
              </a:rPr>
              <a:t>Sense Potential Threats </a:t>
            </a:r>
            <a:r>
              <a:rPr lang="en-US" sz="1100" dirty="0" smtClean="0"/>
              <a:t>– The mission called for 1500m protection therefore the original goals were expanded</a:t>
            </a:r>
            <a:endParaRPr lang="en-US" sz="1100" dirty="0"/>
          </a:p>
        </p:txBody>
      </p:sp>
      <p:sp>
        <p:nvSpPr>
          <p:cNvPr id="4" name="Slide Number Placeholder 3"/>
          <p:cNvSpPr>
            <a:spLocks noGrp="1"/>
          </p:cNvSpPr>
          <p:nvPr>
            <p:ph type="sldNum" sz="quarter" idx="10"/>
          </p:nvPr>
        </p:nvSpPr>
        <p:spPr/>
        <p:txBody>
          <a:bodyPr/>
          <a:lstStyle/>
          <a:p>
            <a:fld id="{A960E6C9-AB16-4C76-9261-9DEBEF4E1C50}"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AutoShape 1"/>
          <p:cNvSpPr>
            <a:spLocks/>
          </p:cNvSpPr>
          <p:nvPr/>
        </p:nvSpPr>
        <p:spPr bwMode="auto">
          <a:xfrm>
            <a:off x="6350" y="12700"/>
            <a:ext cx="9129713" cy="6837363"/>
          </a:xfrm>
          <a:prstGeom prst="rtTriangle">
            <a:avLst/>
          </a:prstGeom>
          <a:gradFill rotWithShape="0">
            <a:gsLst>
              <a:gs pos="0">
                <a:srgbClr val="EAEBDE">
                  <a:alpha val="9999"/>
                </a:srgbClr>
              </a:gs>
              <a:gs pos="30000">
                <a:srgbClr val="EAEBDE">
                  <a:alpha val="7299"/>
                </a:srgbClr>
              </a:gs>
              <a:gs pos="100000">
                <a:srgbClr val="EAEBDE">
                  <a:alpha val="999"/>
                </a:srgbClr>
              </a:gs>
            </a:gsLst>
            <a:lin ang="18780000" scaled="1"/>
          </a:gradFill>
          <a:ln w="38100" cap="rnd">
            <a:noFill/>
            <a:round/>
            <a:headEnd type="none" w="med" len="med"/>
            <a:tailEnd type="none" w="med" len="med"/>
          </a:ln>
        </p:spPr>
        <p:txBody>
          <a:bodyPr lIns="0" tIns="0" rIns="0" bIns="0"/>
          <a:lstStyle/>
          <a:p>
            <a:endParaRPr lang="en-US"/>
          </a:p>
        </p:txBody>
      </p:sp>
      <p:sp>
        <p:nvSpPr>
          <p:cNvPr id="20482" name="Line 2"/>
          <p:cNvSpPr>
            <a:spLocks noChangeShapeType="1"/>
          </p:cNvSpPr>
          <p:nvPr/>
        </p:nvSpPr>
        <p:spPr bwMode="auto">
          <a:xfrm>
            <a:off x="0" y="6350"/>
            <a:ext cx="9136063" cy="6843713"/>
          </a:xfrm>
          <a:prstGeom prst="line">
            <a:avLst/>
          </a:prstGeom>
          <a:noFill/>
          <a:ln w="5000" cap="rnd">
            <a:solidFill>
              <a:srgbClr val="D3D4C8">
                <a:alpha val="34999"/>
              </a:srgbClr>
            </a:solidFill>
            <a:prstDash val="solid"/>
            <a:round/>
            <a:headEnd type="none" w="med" len="med"/>
            <a:tailEnd type="none" w="med" len="med"/>
          </a:ln>
        </p:spPr>
        <p:txBody>
          <a:bodyPr lIns="0" tIns="0" rIns="0" bIns="0"/>
          <a:lstStyle/>
          <a:p>
            <a:endParaRPr lang="en-US"/>
          </a:p>
        </p:txBody>
      </p:sp>
      <p:sp>
        <p:nvSpPr>
          <p:cNvPr id="20483" name="Line 3"/>
          <p:cNvSpPr>
            <a:spLocks noChangeShapeType="1"/>
          </p:cNvSpPr>
          <p:nvPr/>
        </p:nvSpPr>
        <p:spPr bwMode="auto">
          <a:xfrm flipH="1">
            <a:off x="6467475" y="4948238"/>
            <a:ext cx="2673350" cy="1900237"/>
          </a:xfrm>
          <a:prstGeom prst="line">
            <a:avLst/>
          </a:prstGeom>
          <a:noFill/>
          <a:ln w="6000" cap="rnd">
            <a:solidFill>
              <a:srgbClr val="D7D9CE">
                <a:alpha val="45000"/>
              </a:srgbClr>
            </a:solidFill>
            <a:prstDash val="solid"/>
            <a:round/>
            <a:headEnd type="none" w="med" len="med"/>
            <a:tailEnd type="none" w="med" len="med"/>
          </a:ln>
        </p:spPr>
        <p:txBody>
          <a:bodyPr lIns="0" tIns="0" rIns="0" bIns="0"/>
          <a:lstStyle/>
          <a:p>
            <a:endParaRPr lang="en-US"/>
          </a:p>
        </p:txBody>
      </p:sp>
      <p:sp>
        <p:nvSpPr>
          <p:cNvPr id="20484" name="Text Box 4"/>
          <p:cNvSpPr txBox="1">
            <a:spLocks noChangeArrowheads="1"/>
          </p:cNvSpPr>
          <p:nvPr/>
        </p:nvSpPr>
        <p:spPr bwMode="auto">
          <a:xfrm>
            <a:off x="7699375" y="6515100"/>
            <a:ext cx="280988" cy="266700"/>
          </a:xfrm>
          <a:prstGeom prst="rect">
            <a:avLst/>
          </a:prstGeom>
          <a:noFill/>
          <a:ln w="12700">
            <a:noFill/>
            <a:miter lim="800000"/>
            <a:headEnd/>
            <a:tailEnd/>
          </a:ln>
          <a:effectLst/>
        </p:spPr>
        <p:txBody>
          <a:bodyPr wrap="none" anchor="b"/>
          <a:lstStyle/>
          <a:p>
            <a:fld id="{15B37100-D5F5-4C7F-AC8C-9EA5D1E3224B}" type="slidenum">
              <a:rPr lang="en-US" sz="1200">
                <a:solidFill>
                  <a:schemeClr val="tx1"/>
                </a:solidFill>
                <a:latin typeface="Lucida Grande" charset="0"/>
                <a:ea typeface="Lucida Grande" charset="0"/>
                <a:cs typeface="Lucida Grande" charset="0"/>
                <a:sym typeface="Lucida Grande" charset="0"/>
              </a:rPr>
              <a:pPr/>
              <a:t>8</a:t>
            </a:fld>
            <a:endParaRPr lang="en-US" sz="1200">
              <a:solidFill>
                <a:schemeClr val="tx1"/>
              </a:solidFill>
              <a:latin typeface="Lucida Grande" charset="0"/>
              <a:ea typeface="Lucida Grande" charset="0"/>
              <a:cs typeface="Lucida Grande" charset="0"/>
              <a:sym typeface="Lucida Grande" charset="0"/>
            </a:endParaRPr>
          </a:p>
        </p:txBody>
      </p:sp>
      <p:sp>
        <p:nvSpPr>
          <p:cNvPr id="20485" name="Rectangle 5"/>
          <p:cNvSpPr>
            <a:spLocks noGrp="1" noChangeArrowheads="1"/>
          </p:cNvSpPr>
          <p:nvPr>
            <p:ph type="title"/>
          </p:nvPr>
        </p:nvSpPr>
        <p:spPr>
          <a:xfrm>
            <a:off x="0" y="-103188"/>
            <a:ext cx="8229600" cy="1246188"/>
          </a:xfrm>
          <a:ln/>
        </p:spPr>
        <p:txBody>
          <a:bodyPr/>
          <a:lstStyle/>
          <a:p>
            <a:pPr algn="ctr"/>
            <a:r>
              <a:rPr lang="en-US" sz="3500" dirty="0"/>
              <a:t>Value System </a:t>
            </a:r>
            <a:r>
              <a:rPr lang="en-US" sz="2800" dirty="0"/>
              <a:t/>
            </a:r>
            <a:br>
              <a:rPr lang="en-US" sz="2800" dirty="0"/>
            </a:br>
            <a:r>
              <a:rPr lang="en-US" sz="1800" dirty="0">
                <a:effectLst/>
              </a:rPr>
              <a:t>	</a:t>
            </a:r>
            <a:r>
              <a:rPr lang="en-US" sz="1800" i="1" dirty="0">
                <a:effectLst/>
              </a:rPr>
              <a:t>Functions, Sub-functions, and non functions</a:t>
            </a:r>
          </a:p>
        </p:txBody>
      </p:sp>
      <p:sp>
        <p:nvSpPr>
          <p:cNvPr id="20486" name="Rectangle 6"/>
          <p:cNvSpPr>
            <a:spLocks noGrp="1" noChangeArrowheads="1"/>
          </p:cNvSpPr>
          <p:nvPr>
            <p:ph type="body" idx="1"/>
          </p:nvPr>
        </p:nvSpPr>
        <p:spPr>
          <a:xfrm>
            <a:off x="76200" y="1371600"/>
            <a:ext cx="4876800" cy="6096000"/>
          </a:xfrm>
          <a:ln/>
        </p:spPr>
        <p:txBody>
          <a:bodyPr/>
          <a:lstStyle/>
          <a:p>
            <a:pPr>
              <a:buFont typeface="Wingdings 2" pitchFamily="18" charset="2"/>
              <a:buChar char=""/>
            </a:pPr>
            <a:r>
              <a:rPr lang="en-US" sz="1800" dirty="0">
                <a:effectLst>
                  <a:outerShdw blurRad="38100" dist="38100" dir="2700000" algn="tl">
                    <a:srgbClr val="000000">
                      <a:alpha val="43137"/>
                    </a:srgbClr>
                  </a:outerShdw>
                </a:effectLst>
              </a:rPr>
              <a:t>1 Detect all objects of interest</a:t>
            </a:r>
            <a:endParaRPr lang="en-US" dirty="0">
              <a:effectLst>
                <a:outerShdw blurRad="38100" dist="38100" dir="2700000" algn="tl">
                  <a:srgbClr val="000000">
                    <a:alpha val="43137"/>
                  </a:srgbClr>
                </a:outerShdw>
              </a:effectLst>
            </a:endParaRPr>
          </a:p>
          <a:p>
            <a:pPr lvl="1">
              <a:spcBef>
                <a:spcPts val="400"/>
              </a:spcBef>
              <a:buSzPct val="80000"/>
              <a:buFont typeface="Wingdings 2" pitchFamily="18" charset="2"/>
              <a:buChar char=""/>
            </a:pPr>
            <a:r>
              <a:rPr lang="en-US" sz="1600" dirty="0"/>
              <a:t>1.1 Sense Object</a:t>
            </a:r>
            <a:endParaRPr lang="en-US" dirty="0"/>
          </a:p>
          <a:p>
            <a:pPr lvl="1">
              <a:spcBef>
                <a:spcPts val="400"/>
              </a:spcBef>
              <a:buSzPct val="80000"/>
              <a:buFont typeface="Wingdings 2" pitchFamily="18" charset="2"/>
              <a:buChar char=""/>
            </a:pPr>
            <a:r>
              <a:rPr lang="en-US" sz="1600" dirty="0"/>
              <a:t>1.2 Locate Object</a:t>
            </a:r>
            <a:endParaRPr lang="en-US" dirty="0"/>
          </a:p>
          <a:p>
            <a:pPr lvl="1">
              <a:spcBef>
                <a:spcPts val="400"/>
              </a:spcBef>
              <a:buSzPct val="80000"/>
              <a:buFont typeface="Wingdings 2" pitchFamily="18" charset="2"/>
              <a:buChar char=""/>
            </a:pPr>
            <a:r>
              <a:rPr lang="en-US" sz="1600" dirty="0"/>
              <a:t>1.3 Track Object</a:t>
            </a:r>
            <a:endParaRPr lang="en-US" dirty="0"/>
          </a:p>
          <a:p>
            <a:pPr>
              <a:spcBef>
                <a:spcPts val="400"/>
              </a:spcBef>
              <a:buFont typeface="Wingdings 2" pitchFamily="18" charset="2"/>
              <a:buChar char=""/>
            </a:pPr>
            <a:r>
              <a:rPr lang="en-US" sz="1800" dirty="0">
                <a:effectLst>
                  <a:outerShdw blurRad="38100" dist="38100" dir="2700000" algn="tl">
                    <a:srgbClr val="000000">
                      <a:alpha val="43137"/>
                    </a:srgbClr>
                  </a:outerShdw>
                </a:effectLst>
              </a:rPr>
              <a:t>2 Assess data to relay relevant intelligence</a:t>
            </a:r>
            <a:endParaRPr lang="en-US" dirty="0">
              <a:effectLst>
                <a:outerShdw blurRad="38100" dist="38100" dir="2700000" algn="tl">
                  <a:srgbClr val="000000">
                    <a:alpha val="43137"/>
                  </a:srgbClr>
                </a:outerShdw>
              </a:effectLst>
            </a:endParaRPr>
          </a:p>
          <a:p>
            <a:pPr lvl="1">
              <a:spcBef>
                <a:spcPts val="400"/>
              </a:spcBef>
              <a:buSzPct val="80000"/>
              <a:buFont typeface="Wingdings 2" pitchFamily="18" charset="2"/>
              <a:buChar char=""/>
            </a:pPr>
            <a:r>
              <a:rPr lang="en-US" sz="1600" dirty="0"/>
              <a:t>2.1 Identify Object</a:t>
            </a:r>
            <a:endParaRPr lang="en-US" dirty="0"/>
          </a:p>
          <a:p>
            <a:pPr lvl="1">
              <a:spcBef>
                <a:spcPts val="400"/>
              </a:spcBef>
              <a:buSzPct val="80000"/>
              <a:buFont typeface="Wingdings 2" pitchFamily="18" charset="2"/>
              <a:buChar char=""/>
            </a:pPr>
            <a:r>
              <a:rPr lang="en-US" sz="1600" dirty="0"/>
              <a:t>2.2 Classify Object</a:t>
            </a:r>
            <a:endParaRPr lang="en-US" dirty="0"/>
          </a:p>
          <a:p>
            <a:pPr lvl="1">
              <a:spcBef>
                <a:spcPts val="400"/>
              </a:spcBef>
              <a:buSzPct val="80000"/>
              <a:buFont typeface="Wingdings 2" pitchFamily="18" charset="2"/>
              <a:buChar char=""/>
            </a:pPr>
            <a:r>
              <a:rPr lang="en-US" sz="1600" dirty="0"/>
              <a:t>2.3 Determine </a:t>
            </a:r>
            <a:r>
              <a:rPr lang="en-US" sz="1600" dirty="0" smtClean="0"/>
              <a:t>Intent</a:t>
            </a:r>
          </a:p>
          <a:p>
            <a:pPr lvl="1">
              <a:spcBef>
                <a:spcPts val="400"/>
              </a:spcBef>
              <a:buSzPct val="80000"/>
              <a:buFont typeface="Wingdings 2" pitchFamily="18" charset="2"/>
              <a:buChar char=""/>
            </a:pPr>
            <a:r>
              <a:rPr lang="en-US" sz="1600" dirty="0" smtClean="0"/>
              <a:t>2.4 Determine Capability</a:t>
            </a:r>
          </a:p>
          <a:p>
            <a:pPr lvl="1">
              <a:spcBef>
                <a:spcPts val="400"/>
              </a:spcBef>
              <a:buSzPct val="80000"/>
              <a:buFont typeface="Wingdings 2" pitchFamily="18" charset="2"/>
              <a:buChar char=""/>
            </a:pPr>
            <a:r>
              <a:rPr lang="en-US" sz="1600" dirty="0" smtClean="0"/>
              <a:t>2.5 Prioritize Threats</a:t>
            </a:r>
            <a:endParaRPr lang="en-US" dirty="0"/>
          </a:p>
          <a:p>
            <a:pPr>
              <a:spcBef>
                <a:spcPts val="400"/>
              </a:spcBef>
              <a:buFont typeface="Wingdings 2" pitchFamily="18" charset="2"/>
              <a:buChar char=""/>
            </a:pPr>
            <a:r>
              <a:rPr lang="en-US" sz="1800" dirty="0">
                <a:effectLst>
                  <a:outerShdw blurRad="38100" dist="38100" dir="2700000" algn="tl">
                    <a:srgbClr val="000000">
                      <a:alpha val="43137"/>
                    </a:srgbClr>
                  </a:outerShdw>
                </a:effectLst>
              </a:rPr>
              <a:t>3 Communicate to appropriate personnel of pending threat</a:t>
            </a:r>
            <a:endParaRPr lang="en-US" dirty="0">
              <a:effectLst>
                <a:outerShdw blurRad="38100" dist="38100" dir="2700000" algn="tl">
                  <a:srgbClr val="000000">
                    <a:alpha val="43137"/>
                  </a:srgbClr>
                </a:outerShdw>
              </a:effectLst>
            </a:endParaRPr>
          </a:p>
          <a:p>
            <a:pPr lvl="1">
              <a:spcBef>
                <a:spcPts val="400"/>
              </a:spcBef>
              <a:buSzPct val="80000"/>
              <a:buFont typeface="Wingdings 2" pitchFamily="18" charset="2"/>
              <a:buChar char=""/>
            </a:pPr>
            <a:r>
              <a:rPr lang="en-US" sz="1600" dirty="0"/>
              <a:t>3.1 Transport Data</a:t>
            </a:r>
            <a:endParaRPr lang="en-US" dirty="0"/>
          </a:p>
          <a:p>
            <a:pPr lvl="1">
              <a:spcBef>
                <a:spcPts val="400"/>
              </a:spcBef>
              <a:buSzPct val="80000"/>
              <a:buFont typeface="Wingdings 2" pitchFamily="18" charset="2"/>
              <a:buChar char=""/>
            </a:pPr>
            <a:r>
              <a:rPr lang="en-US" sz="1600" dirty="0"/>
              <a:t>3.2 Disseminate Information</a:t>
            </a:r>
            <a:endParaRPr lang="en-US" dirty="0"/>
          </a:p>
          <a:p>
            <a:pPr>
              <a:spcBef>
                <a:spcPts val="400"/>
              </a:spcBef>
              <a:buFont typeface="Wingdings 2" pitchFamily="18" charset="2"/>
              <a:buChar char=""/>
            </a:pPr>
            <a:r>
              <a:rPr lang="en-US" sz="1800" dirty="0">
                <a:effectLst>
                  <a:outerShdw blurRad="38100" dist="38100" dir="2700000" algn="tl">
                    <a:srgbClr val="000000">
                      <a:alpha val="43137"/>
                    </a:srgbClr>
                  </a:outerShdw>
                </a:effectLst>
              </a:rPr>
              <a:t>4 Defend personnel, facilities, and equipment</a:t>
            </a:r>
            <a:endParaRPr lang="en-US" dirty="0">
              <a:effectLst>
                <a:outerShdw blurRad="38100" dist="38100" dir="2700000" algn="tl">
                  <a:srgbClr val="000000">
                    <a:alpha val="43137"/>
                  </a:srgbClr>
                </a:outerShdw>
              </a:effectLst>
            </a:endParaRPr>
          </a:p>
          <a:p>
            <a:pPr lvl="1">
              <a:spcBef>
                <a:spcPts val="400"/>
              </a:spcBef>
              <a:buSzPct val="80000"/>
              <a:buFont typeface="Wingdings 2" pitchFamily="18" charset="2"/>
              <a:buChar char=""/>
            </a:pPr>
            <a:r>
              <a:rPr lang="en-US" sz="1600" dirty="0"/>
              <a:t>4.1 Engage Threat</a:t>
            </a:r>
            <a:endParaRPr lang="en-US" dirty="0"/>
          </a:p>
          <a:p>
            <a:pPr lvl="1">
              <a:spcBef>
                <a:spcPts val="400"/>
              </a:spcBef>
              <a:buSzPct val="80000"/>
              <a:buFont typeface="Wingdings 2" pitchFamily="18" charset="2"/>
              <a:buChar char=""/>
            </a:pPr>
            <a:r>
              <a:rPr lang="en-US" sz="1600" dirty="0"/>
              <a:t>4.2 Prevent Penetration</a:t>
            </a:r>
          </a:p>
        </p:txBody>
      </p:sp>
      <p:sp>
        <p:nvSpPr>
          <p:cNvPr id="20487" name="Rectangle 7"/>
          <p:cNvSpPr>
            <a:spLocks/>
          </p:cNvSpPr>
          <p:nvPr/>
        </p:nvSpPr>
        <p:spPr bwMode="auto">
          <a:xfrm>
            <a:off x="0" y="685800"/>
            <a:ext cx="8394700" cy="1017588"/>
          </a:xfrm>
          <a:prstGeom prst="rect">
            <a:avLst/>
          </a:prstGeom>
          <a:noFill/>
          <a:ln w="12700" cap="rnd">
            <a:noFill/>
            <a:round/>
            <a:headEnd type="none" w="med" len="med"/>
            <a:tailEnd type="none" w="med" len="med"/>
          </a:ln>
        </p:spPr>
        <p:txBody>
          <a:bodyPr lIns="38100" tIns="38100" rIns="38100" bIns="38100" anchor="ctr"/>
          <a:lstStyle/>
          <a:p>
            <a:pPr marL="446088" algn="l"/>
            <a:r>
              <a:rPr lang="en-US" sz="2000" dirty="0">
                <a:solidFill>
                  <a:srgbClr val="AAD2AD"/>
                </a:solidFill>
                <a:effectLst>
                  <a:outerShdw blurRad="38100" dist="38100" dir="2700000" algn="tl">
                    <a:srgbClr val="000000"/>
                  </a:outerShdw>
                </a:effectLst>
                <a:latin typeface="Lucida Grande" charset="0"/>
                <a:ea typeface="Lucida Grande" charset="0"/>
                <a:cs typeface="Lucida Grande" charset="0"/>
                <a:sym typeface="Lucida Grande" charset="0"/>
              </a:rPr>
              <a:t>Functions</a:t>
            </a:r>
          </a:p>
        </p:txBody>
      </p:sp>
      <p:sp>
        <p:nvSpPr>
          <p:cNvPr id="20488" name="Rectangle 8"/>
          <p:cNvSpPr>
            <a:spLocks/>
          </p:cNvSpPr>
          <p:nvPr/>
        </p:nvSpPr>
        <p:spPr bwMode="auto">
          <a:xfrm>
            <a:off x="5257800" y="1295400"/>
            <a:ext cx="4432300" cy="6096000"/>
          </a:xfrm>
          <a:prstGeom prst="rect">
            <a:avLst/>
          </a:prstGeom>
          <a:noFill/>
          <a:ln w="12700" cap="rnd">
            <a:noFill/>
            <a:round/>
            <a:headEnd type="none" w="med" len="med"/>
            <a:tailEnd type="none" w="med" len="med"/>
          </a:ln>
        </p:spPr>
        <p:txBody>
          <a:bodyPr lIns="38100" tIns="38100" rIns="38100" bIns="38100"/>
          <a:lstStyle/>
          <a:p>
            <a:pPr marL="409575" indent="-384175" algn="l">
              <a:spcBef>
                <a:spcPts val="425"/>
              </a:spcBef>
              <a:buClr>
                <a:srgbClr val="72A376"/>
              </a:buClr>
              <a:buSzPct val="80000"/>
              <a:buFont typeface="Wingdings 2" pitchFamily="18" charset="2"/>
              <a:buChar char=""/>
            </a:pPr>
            <a:r>
              <a:rPr lang="en-US" sz="1800" dirty="0">
                <a:solidFill>
                  <a:schemeClr val="tx1"/>
                </a:solidFill>
                <a:effectLst>
                  <a:outerShdw blurRad="38100" dist="38100" dir="2700000" algn="tl">
                    <a:srgbClr val="000000">
                      <a:alpha val="43137"/>
                    </a:srgbClr>
                  </a:outerShdw>
                </a:effectLst>
                <a:latin typeface="Lucida Grande" charset="0"/>
                <a:ea typeface="Lucida Grande" charset="0"/>
                <a:cs typeface="Lucida Grande" charset="0"/>
                <a:sym typeface="Lucida Grande" charset="0"/>
              </a:rPr>
              <a:t>5 Transportability</a:t>
            </a: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5.1 Man Power</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5.2 </a:t>
            </a:r>
            <a:r>
              <a:rPr lang="en-US" sz="1600" dirty="0" err="1">
                <a:solidFill>
                  <a:schemeClr val="tx1"/>
                </a:solidFill>
                <a:latin typeface="Lucida Grande" charset="0"/>
                <a:ea typeface="Lucida Grande" charset="0"/>
                <a:cs typeface="Lucida Grande" charset="0"/>
                <a:sym typeface="Lucida Grande" charset="0"/>
              </a:rPr>
              <a:t>Deployability</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5.3 Two Man Lift</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5.4 Unit Load</a:t>
            </a:r>
            <a:endParaRPr lang="en-US" sz="1800" dirty="0">
              <a:solidFill>
                <a:schemeClr val="tx1"/>
              </a:solidFill>
              <a:latin typeface="Lucida Grande" charset="0"/>
              <a:ea typeface="Lucida Grande" charset="0"/>
              <a:cs typeface="Lucida Grande" charset="0"/>
              <a:sym typeface="Lucida Grande" charset="0"/>
            </a:endParaRPr>
          </a:p>
          <a:p>
            <a:pPr marL="409575" indent="-384175" algn="l">
              <a:spcBef>
                <a:spcPts val="425"/>
              </a:spcBef>
              <a:buClr>
                <a:srgbClr val="72A376"/>
              </a:buClr>
              <a:buSzPct val="80000"/>
              <a:buFont typeface="Wingdings 2" pitchFamily="18" charset="2"/>
              <a:buChar char=""/>
            </a:pPr>
            <a:r>
              <a:rPr lang="en-US" sz="1800" dirty="0">
                <a:solidFill>
                  <a:schemeClr val="tx1"/>
                </a:solidFill>
                <a:effectLst>
                  <a:outerShdw blurRad="38100" dist="38100" dir="2700000" algn="tl">
                    <a:srgbClr val="000000">
                      <a:alpha val="43137"/>
                    </a:srgbClr>
                  </a:outerShdw>
                </a:effectLst>
                <a:latin typeface="Lucida Grande" charset="0"/>
                <a:ea typeface="Lucida Grande" charset="0"/>
                <a:cs typeface="Lucida Grande" charset="0"/>
                <a:sym typeface="Lucida Grande" charset="0"/>
              </a:rPr>
              <a:t>6 Availability</a:t>
            </a: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6.1 Operational Availability</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rgbClr val="FF0000"/>
                </a:solidFill>
                <a:latin typeface="Lucida Grande" charset="0"/>
                <a:ea typeface="Lucida Grande" charset="0"/>
                <a:cs typeface="Lucida Grande" charset="0"/>
                <a:sym typeface="Lucida Grande" charset="0"/>
              </a:rPr>
              <a:t>6.2 Logistical Down Time</a:t>
            </a:r>
            <a:endParaRPr lang="en-US" sz="1800" dirty="0">
              <a:solidFill>
                <a:srgbClr val="FF0000"/>
              </a:solidFill>
              <a:latin typeface="Lucida Grande" charset="0"/>
              <a:ea typeface="Lucida Grande" charset="0"/>
              <a:cs typeface="Lucida Grande" charset="0"/>
              <a:sym typeface="Lucida Grande" charset="0"/>
            </a:endParaRPr>
          </a:p>
          <a:p>
            <a:pPr marL="409575" indent="-384175" algn="l">
              <a:spcBef>
                <a:spcPts val="425"/>
              </a:spcBef>
              <a:buClr>
                <a:srgbClr val="72A376"/>
              </a:buClr>
              <a:buSzPct val="80000"/>
              <a:buFont typeface="Wingdings 2" pitchFamily="18" charset="2"/>
              <a:buChar char=""/>
            </a:pPr>
            <a:r>
              <a:rPr lang="en-US" sz="1800" dirty="0">
                <a:solidFill>
                  <a:schemeClr val="tx1"/>
                </a:solidFill>
                <a:effectLst>
                  <a:outerShdw blurRad="38100" dist="38100" dir="2700000" algn="tl">
                    <a:srgbClr val="000000">
                      <a:alpha val="43137"/>
                    </a:srgbClr>
                  </a:outerShdw>
                </a:effectLst>
                <a:latin typeface="Lucida Grande" charset="0"/>
                <a:ea typeface="Lucida Grande" charset="0"/>
                <a:cs typeface="Lucida Grande" charset="0"/>
                <a:sym typeface="Lucida Grande" charset="0"/>
              </a:rPr>
              <a:t>7 Reliability</a:t>
            </a: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7.1 Time Between Failures</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rgbClr val="FF0000"/>
                </a:solidFill>
                <a:latin typeface="Lucida Grande" charset="0"/>
                <a:ea typeface="Lucida Grande" charset="0"/>
                <a:cs typeface="Lucida Grande" charset="0"/>
                <a:sym typeface="Lucida Grande" charset="0"/>
              </a:rPr>
              <a:t>7.2 Confidence</a:t>
            </a:r>
            <a:endParaRPr lang="en-US" sz="1800" dirty="0">
              <a:solidFill>
                <a:srgbClr val="FF0000"/>
              </a:solidFill>
              <a:latin typeface="Lucida Grande" charset="0"/>
              <a:ea typeface="Lucida Grande" charset="0"/>
              <a:cs typeface="Lucida Grande" charset="0"/>
              <a:sym typeface="Lucida Grande" charset="0"/>
            </a:endParaRPr>
          </a:p>
          <a:p>
            <a:pPr marL="409575" indent="-384175" algn="l">
              <a:spcBef>
                <a:spcPts val="425"/>
              </a:spcBef>
              <a:buClr>
                <a:srgbClr val="72A376"/>
              </a:buClr>
              <a:buSzPct val="80000"/>
              <a:buFont typeface="Wingdings 2" pitchFamily="18" charset="2"/>
              <a:buChar char=""/>
            </a:pPr>
            <a:r>
              <a:rPr lang="en-US" sz="1800" dirty="0">
                <a:solidFill>
                  <a:schemeClr val="tx1"/>
                </a:solidFill>
                <a:effectLst>
                  <a:outerShdw blurRad="38100" dist="38100" dir="2700000" algn="tl">
                    <a:srgbClr val="000000">
                      <a:alpha val="43137"/>
                    </a:srgbClr>
                  </a:outerShdw>
                </a:effectLst>
                <a:latin typeface="Lucida Grande" charset="0"/>
                <a:ea typeface="Lucida Grande" charset="0"/>
                <a:cs typeface="Lucida Grande" charset="0"/>
                <a:sym typeface="Lucida Grande" charset="0"/>
              </a:rPr>
              <a:t>8 Supportability</a:t>
            </a: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8.1 Level of Repair</a:t>
            </a:r>
            <a:endParaRPr lang="en-US" sz="1800" dirty="0">
              <a:solidFill>
                <a:schemeClr val="tx1"/>
              </a:solidFill>
              <a:latin typeface="Lucida Grande" charset="0"/>
              <a:ea typeface="Lucida Grande" charset="0"/>
              <a:cs typeface="Lucida Grande" charset="0"/>
              <a:sym typeface="Lucida Grande" charset="0"/>
            </a:endParaRPr>
          </a:p>
          <a:p>
            <a:pPr marL="866775" lvl="1" indent="-384175" algn="l">
              <a:spcBef>
                <a:spcPts val="375"/>
              </a:spcBef>
              <a:buClr>
                <a:srgbClr val="72A376"/>
              </a:buClr>
              <a:buSzPct val="80000"/>
              <a:buFont typeface="Wingdings 2" pitchFamily="18" charset="2"/>
              <a:buChar char=""/>
            </a:pPr>
            <a:r>
              <a:rPr lang="en-US" sz="1600" dirty="0">
                <a:solidFill>
                  <a:schemeClr val="tx1"/>
                </a:solidFill>
                <a:latin typeface="Lucida Grande" charset="0"/>
                <a:ea typeface="Lucida Grande" charset="0"/>
                <a:cs typeface="Lucida Grande" charset="0"/>
                <a:sym typeface="Lucida Grande" charset="0"/>
              </a:rPr>
              <a:t>8.2 Time to Repair</a:t>
            </a:r>
          </a:p>
        </p:txBody>
      </p:sp>
      <p:sp>
        <p:nvSpPr>
          <p:cNvPr id="20489" name="Rectangle 9"/>
          <p:cNvSpPr>
            <a:spLocks/>
          </p:cNvSpPr>
          <p:nvPr/>
        </p:nvSpPr>
        <p:spPr bwMode="auto">
          <a:xfrm>
            <a:off x="4572000" y="657225"/>
            <a:ext cx="8394700" cy="1019175"/>
          </a:xfrm>
          <a:prstGeom prst="rect">
            <a:avLst/>
          </a:prstGeom>
          <a:noFill/>
          <a:ln w="12700" cap="rnd">
            <a:noFill/>
            <a:round/>
            <a:headEnd type="none" w="med" len="med"/>
            <a:tailEnd type="none" w="med" len="med"/>
          </a:ln>
        </p:spPr>
        <p:txBody>
          <a:bodyPr lIns="38100" tIns="38100" rIns="38100" bIns="38100" anchor="ctr"/>
          <a:lstStyle/>
          <a:p>
            <a:pPr marL="446088" algn="l"/>
            <a:r>
              <a:rPr lang="en-US" sz="2000" dirty="0">
                <a:solidFill>
                  <a:srgbClr val="AAD2AD"/>
                </a:solidFill>
                <a:effectLst>
                  <a:outerShdw blurRad="38100" dist="38100" dir="2700000" algn="tl">
                    <a:srgbClr val="000000"/>
                  </a:outerShdw>
                </a:effectLst>
                <a:latin typeface="Lucida Grande" charset="0"/>
                <a:ea typeface="Lucida Grande" charset="0"/>
                <a:cs typeface="Lucida Grande" charset="0"/>
                <a:sym typeface="Lucida Grande" charset="0"/>
              </a:rPr>
              <a:t>Non-Functions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2"/>
          <p:cNvSpPr>
            <a:spLocks noGrp="1"/>
          </p:cNvSpPr>
          <p:nvPr>
            <p:ph type="title"/>
          </p:nvPr>
        </p:nvSpPr>
        <p:spPr>
          <a:xfrm>
            <a:off x="0" y="0"/>
            <a:ext cx="8077200" cy="944562"/>
          </a:xfrm>
        </p:spPr>
        <p:txBody>
          <a:bodyPr>
            <a:normAutofit/>
          </a:bodyPr>
          <a:lstStyle/>
          <a:p>
            <a:r>
              <a:rPr lang="en-US" sz="3200" dirty="0" smtClean="0"/>
              <a:t>OV-1</a:t>
            </a:r>
            <a:endParaRPr lang="en-US" sz="3200" dirty="0"/>
          </a:p>
        </p:txBody>
      </p:sp>
      <p:grpSp>
        <p:nvGrpSpPr>
          <p:cNvPr id="136" name="Group 135"/>
          <p:cNvGrpSpPr/>
          <p:nvPr/>
        </p:nvGrpSpPr>
        <p:grpSpPr>
          <a:xfrm>
            <a:off x="0" y="990600"/>
            <a:ext cx="9144000" cy="5867400"/>
            <a:chOff x="0" y="990600"/>
            <a:chExt cx="9144000" cy="5867400"/>
          </a:xfrm>
        </p:grpSpPr>
        <p:grpSp>
          <p:nvGrpSpPr>
            <p:cNvPr id="2" name="Group 192"/>
            <p:cNvGrpSpPr/>
            <p:nvPr/>
          </p:nvGrpSpPr>
          <p:grpSpPr>
            <a:xfrm>
              <a:off x="0" y="990600"/>
              <a:ext cx="9144000" cy="5356538"/>
              <a:chOff x="0" y="430680"/>
              <a:chExt cx="9144000" cy="5356538"/>
            </a:xfrm>
          </p:grpSpPr>
          <p:pic>
            <p:nvPicPr>
              <p:cNvPr id="54" name="Picture 53" descr="camp-complete.jpg"/>
              <p:cNvPicPr>
                <a:picLocks noChangeAspect="1"/>
              </p:cNvPicPr>
              <p:nvPr/>
            </p:nvPicPr>
            <p:blipFill>
              <a:blip r:embed="rId3" cstate="print"/>
              <a:stretch>
                <a:fillRect/>
              </a:stretch>
            </p:blipFill>
            <p:spPr>
              <a:xfrm>
                <a:off x="0" y="457200"/>
                <a:ext cx="9144000" cy="5039699"/>
              </a:xfrm>
              <a:prstGeom prst="rect">
                <a:avLst/>
              </a:prstGeom>
            </p:spPr>
          </p:pic>
          <p:grpSp>
            <p:nvGrpSpPr>
              <p:cNvPr id="3" name="Group 6"/>
              <p:cNvGrpSpPr/>
              <p:nvPr/>
            </p:nvGrpSpPr>
            <p:grpSpPr>
              <a:xfrm>
                <a:off x="8382001" y="4800600"/>
                <a:ext cx="76199" cy="228600"/>
                <a:chOff x="4656171" y="762000"/>
                <a:chExt cx="1592229" cy="4423648"/>
              </a:xfrm>
            </p:grpSpPr>
            <p:pic>
              <p:nvPicPr>
                <p:cNvPr id="10" name="Picture 9"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1" name="Rectangle 10"/>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6"/>
              <p:cNvGrpSpPr/>
              <p:nvPr/>
            </p:nvGrpSpPr>
            <p:grpSpPr>
              <a:xfrm>
                <a:off x="8534400" y="4724400"/>
                <a:ext cx="76199" cy="228600"/>
                <a:chOff x="4656171" y="762000"/>
                <a:chExt cx="1592229" cy="4423648"/>
              </a:xfrm>
            </p:grpSpPr>
            <p:pic>
              <p:nvPicPr>
                <p:cNvPr id="13" name="Picture 12"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4" name="Rectangle 13"/>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6"/>
              <p:cNvGrpSpPr/>
              <p:nvPr/>
            </p:nvGrpSpPr>
            <p:grpSpPr>
              <a:xfrm>
                <a:off x="8610600" y="4953000"/>
                <a:ext cx="76199" cy="228600"/>
                <a:chOff x="4656171" y="762000"/>
                <a:chExt cx="1592229" cy="4423648"/>
              </a:xfrm>
            </p:grpSpPr>
            <p:pic>
              <p:nvPicPr>
                <p:cNvPr id="16" name="Picture 15"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7" name="Rectangle 16"/>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6"/>
              <p:cNvGrpSpPr/>
              <p:nvPr/>
            </p:nvGrpSpPr>
            <p:grpSpPr>
              <a:xfrm>
                <a:off x="8458200" y="5029200"/>
                <a:ext cx="76199" cy="228600"/>
                <a:chOff x="4656171" y="762000"/>
                <a:chExt cx="1592229" cy="4423648"/>
              </a:xfrm>
            </p:grpSpPr>
            <p:pic>
              <p:nvPicPr>
                <p:cNvPr id="19" name="Picture 18"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20" name="Rectangle 19"/>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rot="658095">
                <a:off x="2535092" y="4001954"/>
                <a:ext cx="2057400" cy="412934"/>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Entry Control Point</a:t>
                </a:r>
                <a:endParaRPr lang="en-US" sz="1200" dirty="0">
                  <a:solidFill>
                    <a:schemeClr val="bg1"/>
                  </a:solidFill>
                  <a:effectLst>
                    <a:outerShdw blurRad="38100" dist="38100" dir="2700000" algn="tl">
                      <a:srgbClr val="000000">
                        <a:alpha val="43137"/>
                      </a:srgbClr>
                    </a:outerShdw>
                  </a:effectLst>
                </a:endParaRPr>
              </a:p>
            </p:txBody>
          </p:sp>
          <p:pic>
            <p:nvPicPr>
              <p:cNvPr id="11278" name="Picture 14" descr="http://2.bp.blogspot.com/_vmSD7AkKaFw/SH47xgo3DdI/AAAAAAAAAMA/KjUOTvEkleo/s200/red-cross.gif"/>
              <p:cNvPicPr>
                <a:picLocks noChangeAspect="1" noChangeArrowheads="1"/>
              </p:cNvPicPr>
              <p:nvPr/>
            </p:nvPicPr>
            <p:blipFill>
              <a:blip r:embed="rId5" cstate="print"/>
              <a:srcRect/>
              <a:stretch>
                <a:fillRect/>
              </a:stretch>
            </p:blipFill>
            <p:spPr bwMode="auto">
              <a:xfrm>
                <a:off x="6248400" y="2362200"/>
                <a:ext cx="228600" cy="228600"/>
              </a:xfrm>
              <a:prstGeom prst="rect">
                <a:avLst/>
              </a:prstGeom>
              <a:noFill/>
            </p:spPr>
          </p:pic>
          <p:sp>
            <p:nvSpPr>
              <p:cNvPr id="59" name="TextBox 58"/>
              <p:cNvSpPr txBox="1"/>
              <p:nvPr/>
            </p:nvSpPr>
            <p:spPr>
              <a:xfrm>
                <a:off x="7620000" y="5257800"/>
                <a:ext cx="1524000" cy="412934"/>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Subordinate Unit</a:t>
                </a:r>
                <a:endParaRPr lang="en-US" sz="1200" dirty="0">
                  <a:solidFill>
                    <a:schemeClr val="bg1"/>
                  </a:solidFill>
                  <a:effectLst>
                    <a:outerShdw blurRad="38100" dist="38100" dir="2700000" algn="tl">
                      <a:srgbClr val="000000">
                        <a:alpha val="43137"/>
                      </a:srgbClr>
                    </a:outerShdw>
                  </a:effectLst>
                </a:endParaRPr>
              </a:p>
            </p:txBody>
          </p:sp>
          <p:pic>
            <p:nvPicPr>
              <p:cNvPr id="63" name="Picture 15" descr="C:\Users\christine.k.brennan\AppData\Local\Microsoft\Windows\Temporary Internet Files\Content.IE5\Y5INWZ70\MC900337854[1].wmf"/>
              <p:cNvPicPr>
                <a:picLocks noChangeAspect="1" noChangeArrowheads="1"/>
              </p:cNvPicPr>
              <p:nvPr/>
            </p:nvPicPr>
            <p:blipFill>
              <a:blip r:embed="rId6" cstate="print"/>
              <a:srcRect/>
              <a:stretch>
                <a:fillRect/>
              </a:stretch>
            </p:blipFill>
            <p:spPr bwMode="auto">
              <a:xfrm rot="821395">
                <a:off x="4226540" y="4870518"/>
                <a:ext cx="636075" cy="376699"/>
              </a:xfrm>
              <a:prstGeom prst="rect">
                <a:avLst/>
              </a:prstGeom>
              <a:noFill/>
            </p:spPr>
          </p:pic>
          <p:pic>
            <p:nvPicPr>
              <p:cNvPr id="64" name="Picture 15" descr="C:\Users\christine.k.brennan\AppData\Local\Microsoft\Windows\Temporary Internet Files\Content.IE5\Y5INWZ70\MC900337854[1].wmf"/>
              <p:cNvPicPr>
                <a:picLocks noChangeAspect="1" noChangeArrowheads="1"/>
              </p:cNvPicPr>
              <p:nvPr/>
            </p:nvPicPr>
            <p:blipFill>
              <a:blip r:embed="rId6" cstate="print"/>
              <a:srcRect/>
              <a:stretch>
                <a:fillRect/>
              </a:stretch>
            </p:blipFill>
            <p:spPr bwMode="auto">
              <a:xfrm rot="821395">
                <a:off x="4683740" y="5251518"/>
                <a:ext cx="636075" cy="376699"/>
              </a:xfrm>
              <a:prstGeom prst="rect">
                <a:avLst/>
              </a:prstGeom>
              <a:noFill/>
            </p:spPr>
          </p:pic>
          <p:pic>
            <p:nvPicPr>
              <p:cNvPr id="65" name="Picture 15" descr="C:\Users\christine.k.brennan\AppData\Local\Microsoft\Windows\Temporary Internet Files\Content.IE5\Y5INWZ70\MC900337854[1].wmf"/>
              <p:cNvPicPr>
                <a:picLocks noChangeAspect="1" noChangeArrowheads="1"/>
              </p:cNvPicPr>
              <p:nvPr/>
            </p:nvPicPr>
            <p:blipFill>
              <a:blip r:embed="rId6" cstate="print"/>
              <a:srcRect/>
              <a:stretch>
                <a:fillRect/>
              </a:stretch>
            </p:blipFill>
            <p:spPr bwMode="auto">
              <a:xfrm rot="821395">
                <a:off x="3540742" y="4870518"/>
                <a:ext cx="636075" cy="376699"/>
              </a:xfrm>
              <a:prstGeom prst="rect">
                <a:avLst/>
              </a:prstGeom>
              <a:noFill/>
            </p:spPr>
          </p:pic>
          <p:sp>
            <p:nvSpPr>
              <p:cNvPr id="66" name="TextBox 65"/>
              <p:cNvSpPr txBox="1"/>
              <p:nvPr/>
            </p:nvSpPr>
            <p:spPr>
              <a:xfrm rot="1022401">
                <a:off x="3449447" y="5374284"/>
                <a:ext cx="1524000" cy="412934"/>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Logistics Convoy</a:t>
                </a:r>
                <a:endParaRPr lang="en-US" sz="1200" dirty="0">
                  <a:solidFill>
                    <a:schemeClr val="bg1"/>
                  </a:solidFill>
                  <a:effectLst>
                    <a:outerShdw blurRad="38100" dist="38100" dir="2700000" algn="tl">
                      <a:srgbClr val="000000">
                        <a:alpha val="43137"/>
                      </a:srgbClr>
                    </a:outerShdw>
                  </a:effectLst>
                </a:endParaRPr>
              </a:p>
            </p:txBody>
          </p:sp>
          <p:sp>
            <p:nvSpPr>
              <p:cNvPr id="67" name="Oval 66"/>
              <p:cNvSpPr/>
              <p:nvPr/>
            </p:nvSpPr>
            <p:spPr bwMode="auto">
              <a:xfrm>
                <a:off x="7467600" y="457200"/>
                <a:ext cx="914400" cy="685800"/>
              </a:xfrm>
              <a:prstGeom prst="ellipse">
                <a:avLst/>
              </a:prstGeom>
              <a:no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grpSp>
            <p:nvGrpSpPr>
              <p:cNvPr id="7" name="Group 6"/>
              <p:cNvGrpSpPr/>
              <p:nvPr/>
            </p:nvGrpSpPr>
            <p:grpSpPr>
              <a:xfrm>
                <a:off x="7696200" y="533400"/>
                <a:ext cx="76199" cy="228600"/>
                <a:chOff x="4656171" y="762000"/>
                <a:chExt cx="1592229" cy="4423648"/>
              </a:xfrm>
            </p:grpSpPr>
            <p:pic>
              <p:nvPicPr>
                <p:cNvPr id="69" name="Picture 68"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70" name="Rectangle 69"/>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6"/>
              <p:cNvGrpSpPr/>
              <p:nvPr/>
            </p:nvGrpSpPr>
            <p:grpSpPr>
              <a:xfrm>
                <a:off x="7772400" y="685800"/>
                <a:ext cx="76199" cy="228600"/>
                <a:chOff x="4656171" y="762000"/>
                <a:chExt cx="1592229" cy="4423648"/>
              </a:xfrm>
            </p:grpSpPr>
            <p:pic>
              <p:nvPicPr>
                <p:cNvPr id="72" name="Picture 71"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73" name="Rectangle 72"/>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p:cNvSpPr txBox="1"/>
              <p:nvPr/>
            </p:nvSpPr>
            <p:spPr>
              <a:xfrm>
                <a:off x="7010398" y="1143000"/>
                <a:ext cx="1905001" cy="412934"/>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Higher Headquarters</a:t>
                </a:r>
                <a:endParaRPr lang="en-US" sz="1200" dirty="0">
                  <a:solidFill>
                    <a:schemeClr val="bg1"/>
                  </a:solidFill>
                  <a:effectLst>
                    <a:outerShdw blurRad="38100" dist="38100" dir="2700000" algn="tl">
                      <a:srgbClr val="000000">
                        <a:alpha val="43137"/>
                      </a:srgbClr>
                    </a:outerShdw>
                  </a:effectLst>
                </a:endParaRPr>
              </a:p>
            </p:txBody>
          </p:sp>
          <p:grpSp>
            <p:nvGrpSpPr>
              <p:cNvPr id="9" name="Group 76"/>
              <p:cNvGrpSpPr/>
              <p:nvPr/>
            </p:nvGrpSpPr>
            <p:grpSpPr>
              <a:xfrm>
                <a:off x="7848600" y="762000"/>
                <a:ext cx="228600" cy="265922"/>
                <a:chOff x="-2362200" y="1562878"/>
                <a:chExt cx="228600" cy="265922"/>
              </a:xfrm>
            </p:grpSpPr>
            <p:sp>
              <p:nvSpPr>
                <p:cNvPr id="75" name="Cube 74"/>
                <p:cNvSpPr/>
                <p:nvPr/>
              </p:nvSpPr>
              <p:spPr bwMode="auto">
                <a:xfrm>
                  <a:off x="-2362200" y="1676400"/>
                  <a:ext cx="228600" cy="152400"/>
                </a:xfrm>
                <a:prstGeom prst="cube">
                  <a:avLst/>
                </a:prstGeom>
                <a:solidFill>
                  <a:srgbClr val="92D05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76" name="Isosceles Triangle 75"/>
                <p:cNvSpPr/>
                <p:nvPr/>
              </p:nvSpPr>
              <p:spPr bwMode="auto">
                <a:xfrm>
                  <a:off x="-2362200" y="1562878"/>
                  <a:ext cx="228600" cy="152400"/>
                </a:xfrm>
                <a:prstGeom prst="triangle">
                  <a:avLst/>
                </a:prstGeom>
                <a:solidFill>
                  <a:srgbClr val="92D05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grpSp>
          <p:grpSp>
            <p:nvGrpSpPr>
              <p:cNvPr id="12" name="Group 77"/>
              <p:cNvGrpSpPr/>
              <p:nvPr/>
            </p:nvGrpSpPr>
            <p:grpSpPr>
              <a:xfrm>
                <a:off x="8001000" y="533400"/>
                <a:ext cx="228600" cy="265922"/>
                <a:chOff x="-2362200" y="1562878"/>
                <a:chExt cx="228600" cy="265922"/>
              </a:xfrm>
            </p:grpSpPr>
            <p:sp>
              <p:nvSpPr>
                <p:cNvPr id="79" name="Cube 78"/>
                <p:cNvSpPr/>
                <p:nvPr/>
              </p:nvSpPr>
              <p:spPr bwMode="auto">
                <a:xfrm>
                  <a:off x="-2362200" y="1676400"/>
                  <a:ext cx="228600" cy="152400"/>
                </a:xfrm>
                <a:prstGeom prst="cube">
                  <a:avLst/>
                </a:prstGeom>
                <a:solidFill>
                  <a:srgbClr val="92D05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0" name="Isosceles Triangle 79"/>
                <p:cNvSpPr/>
                <p:nvPr/>
              </p:nvSpPr>
              <p:spPr bwMode="auto">
                <a:xfrm>
                  <a:off x="-2362200" y="1562878"/>
                  <a:ext cx="228600" cy="152400"/>
                </a:xfrm>
                <a:prstGeom prst="triangle">
                  <a:avLst/>
                </a:prstGeom>
                <a:solidFill>
                  <a:srgbClr val="92D05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grpSp>
          <p:grpSp>
            <p:nvGrpSpPr>
              <p:cNvPr id="15" name="Group 6"/>
              <p:cNvGrpSpPr/>
              <p:nvPr/>
            </p:nvGrpSpPr>
            <p:grpSpPr>
              <a:xfrm>
                <a:off x="4724402" y="533400"/>
                <a:ext cx="76199" cy="228600"/>
                <a:chOff x="4656171" y="762000"/>
                <a:chExt cx="1592229" cy="4423648"/>
              </a:xfrm>
            </p:grpSpPr>
            <p:pic>
              <p:nvPicPr>
                <p:cNvPr id="83" name="Picture 82"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84" name="Rectangle 83"/>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6"/>
              <p:cNvGrpSpPr/>
              <p:nvPr/>
            </p:nvGrpSpPr>
            <p:grpSpPr>
              <a:xfrm>
                <a:off x="4800602" y="685800"/>
                <a:ext cx="76199" cy="228600"/>
                <a:chOff x="4656171" y="762000"/>
                <a:chExt cx="1592229" cy="4423648"/>
              </a:xfrm>
            </p:grpSpPr>
            <p:pic>
              <p:nvPicPr>
                <p:cNvPr id="86" name="Picture 85"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87" name="Rectangle 86"/>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4038600" y="914400"/>
                <a:ext cx="1905001" cy="412934"/>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Adjacent Units</a:t>
                </a:r>
                <a:endParaRPr lang="en-US" sz="1200" dirty="0">
                  <a:solidFill>
                    <a:schemeClr val="bg1"/>
                  </a:solidFill>
                  <a:effectLst>
                    <a:outerShdw blurRad="38100" dist="38100" dir="2700000" algn="tl">
                      <a:srgbClr val="000000">
                        <a:alpha val="43137"/>
                      </a:srgbClr>
                    </a:outerShdw>
                  </a:effectLst>
                </a:endParaRPr>
              </a:p>
            </p:txBody>
          </p:sp>
          <p:grpSp>
            <p:nvGrpSpPr>
              <p:cNvPr id="21" name="Group 91"/>
              <p:cNvGrpSpPr/>
              <p:nvPr/>
            </p:nvGrpSpPr>
            <p:grpSpPr>
              <a:xfrm>
                <a:off x="5029202" y="533400"/>
                <a:ext cx="228600" cy="265922"/>
                <a:chOff x="-2362200" y="1562878"/>
                <a:chExt cx="228600" cy="265922"/>
              </a:xfrm>
            </p:grpSpPr>
            <p:sp>
              <p:nvSpPr>
                <p:cNvPr id="93" name="Cube 92"/>
                <p:cNvSpPr/>
                <p:nvPr/>
              </p:nvSpPr>
              <p:spPr bwMode="auto">
                <a:xfrm>
                  <a:off x="-2362200" y="1676400"/>
                  <a:ext cx="228600" cy="152400"/>
                </a:xfrm>
                <a:prstGeom prst="cube">
                  <a:avLst/>
                </a:prstGeom>
                <a:solidFill>
                  <a:srgbClr val="92D05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4" name="Isosceles Triangle 93"/>
                <p:cNvSpPr/>
                <p:nvPr/>
              </p:nvSpPr>
              <p:spPr bwMode="auto">
                <a:xfrm>
                  <a:off x="-2362200" y="1562878"/>
                  <a:ext cx="228600" cy="152400"/>
                </a:xfrm>
                <a:prstGeom prst="triangle">
                  <a:avLst/>
                </a:prstGeom>
                <a:solidFill>
                  <a:srgbClr val="92D05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grpSp>
          <p:grpSp>
            <p:nvGrpSpPr>
              <p:cNvPr id="22" name="Group 6"/>
              <p:cNvGrpSpPr/>
              <p:nvPr/>
            </p:nvGrpSpPr>
            <p:grpSpPr>
              <a:xfrm>
                <a:off x="381001" y="4343400"/>
                <a:ext cx="76199" cy="228600"/>
                <a:chOff x="4656171" y="762000"/>
                <a:chExt cx="1592229" cy="4423648"/>
              </a:xfrm>
            </p:grpSpPr>
            <p:pic>
              <p:nvPicPr>
                <p:cNvPr id="97" name="Picture 96"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98" name="Rectangle 97"/>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6"/>
              <p:cNvGrpSpPr/>
              <p:nvPr/>
            </p:nvGrpSpPr>
            <p:grpSpPr>
              <a:xfrm>
                <a:off x="533400" y="4267200"/>
                <a:ext cx="76199" cy="228600"/>
                <a:chOff x="4656171" y="762000"/>
                <a:chExt cx="1592229" cy="4423648"/>
              </a:xfrm>
            </p:grpSpPr>
            <p:pic>
              <p:nvPicPr>
                <p:cNvPr id="100" name="Picture 99"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01" name="Rectangle 100"/>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6"/>
              <p:cNvGrpSpPr/>
              <p:nvPr/>
            </p:nvGrpSpPr>
            <p:grpSpPr>
              <a:xfrm>
                <a:off x="609600" y="4495800"/>
                <a:ext cx="76199" cy="228600"/>
                <a:chOff x="4656171" y="762000"/>
                <a:chExt cx="1592229" cy="4423648"/>
              </a:xfrm>
            </p:grpSpPr>
            <p:pic>
              <p:nvPicPr>
                <p:cNvPr id="103" name="Picture 102"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04" name="Rectangle 103"/>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6"/>
              <p:cNvGrpSpPr/>
              <p:nvPr/>
            </p:nvGrpSpPr>
            <p:grpSpPr>
              <a:xfrm>
                <a:off x="457200" y="4572000"/>
                <a:ext cx="76199" cy="228600"/>
                <a:chOff x="4656171" y="762000"/>
                <a:chExt cx="1592229" cy="4423648"/>
              </a:xfrm>
            </p:grpSpPr>
            <p:pic>
              <p:nvPicPr>
                <p:cNvPr id="106" name="Picture 105"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07" name="Rectangle 106"/>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6"/>
              <p:cNvGrpSpPr/>
              <p:nvPr/>
            </p:nvGrpSpPr>
            <p:grpSpPr>
              <a:xfrm>
                <a:off x="1600200" y="4876800"/>
                <a:ext cx="76199" cy="228600"/>
                <a:chOff x="4656171" y="762000"/>
                <a:chExt cx="1592229" cy="4423648"/>
              </a:xfrm>
            </p:grpSpPr>
            <p:pic>
              <p:nvPicPr>
                <p:cNvPr id="109" name="Picture 108"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10" name="Rectangle 109"/>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6"/>
              <p:cNvGrpSpPr/>
              <p:nvPr/>
            </p:nvGrpSpPr>
            <p:grpSpPr>
              <a:xfrm>
                <a:off x="838200" y="4953000"/>
                <a:ext cx="76199" cy="228600"/>
                <a:chOff x="4656171" y="762000"/>
                <a:chExt cx="1592229" cy="4423648"/>
              </a:xfrm>
            </p:grpSpPr>
            <p:pic>
              <p:nvPicPr>
                <p:cNvPr id="112" name="Picture 111"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13" name="Rectangle 112"/>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6"/>
              <p:cNvGrpSpPr/>
              <p:nvPr/>
            </p:nvGrpSpPr>
            <p:grpSpPr>
              <a:xfrm>
                <a:off x="1371600" y="4953000"/>
                <a:ext cx="76199" cy="228600"/>
                <a:chOff x="4656171" y="762000"/>
                <a:chExt cx="1592229" cy="4423648"/>
              </a:xfrm>
            </p:grpSpPr>
            <p:pic>
              <p:nvPicPr>
                <p:cNvPr id="115" name="Picture 114"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16" name="Rectangle 115"/>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6"/>
              <p:cNvGrpSpPr/>
              <p:nvPr/>
            </p:nvGrpSpPr>
            <p:grpSpPr>
              <a:xfrm>
                <a:off x="1066800" y="4800600"/>
                <a:ext cx="76199" cy="228600"/>
                <a:chOff x="4656171" y="762000"/>
                <a:chExt cx="1592229" cy="4423648"/>
              </a:xfrm>
            </p:grpSpPr>
            <p:pic>
              <p:nvPicPr>
                <p:cNvPr id="118" name="Picture 117"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19" name="Rectangle 118"/>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TextBox 119"/>
              <p:cNvSpPr txBox="1"/>
              <p:nvPr/>
            </p:nvSpPr>
            <p:spPr>
              <a:xfrm rot="211366">
                <a:off x="314661" y="5053135"/>
                <a:ext cx="1524000" cy="412934"/>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Enemy</a:t>
                </a:r>
                <a:endParaRPr lang="en-US" sz="1200" dirty="0">
                  <a:solidFill>
                    <a:schemeClr val="bg1"/>
                  </a:solidFill>
                  <a:effectLst>
                    <a:outerShdw blurRad="38100" dist="38100" dir="2700000" algn="tl">
                      <a:srgbClr val="000000">
                        <a:alpha val="43137"/>
                      </a:srgbClr>
                    </a:outerShdw>
                  </a:effectLst>
                </a:endParaRPr>
              </a:p>
            </p:txBody>
          </p:sp>
          <p:pic>
            <p:nvPicPr>
              <p:cNvPr id="11281" name="Picture 17" descr="C:\Users\christine.k.brennan\AppData\Local\Microsoft\Windows\Temporary Internet Files\Content.IE5\REZ72F1K\MC900337874[1].wmf"/>
              <p:cNvPicPr>
                <a:picLocks noChangeAspect="1" noChangeArrowheads="1"/>
              </p:cNvPicPr>
              <p:nvPr/>
            </p:nvPicPr>
            <p:blipFill>
              <a:blip r:embed="rId7" cstate="print"/>
              <a:srcRect/>
              <a:stretch>
                <a:fillRect/>
              </a:stretch>
            </p:blipFill>
            <p:spPr bwMode="auto">
              <a:xfrm>
                <a:off x="7696200" y="4724400"/>
                <a:ext cx="848716" cy="490435"/>
              </a:xfrm>
              <a:prstGeom prst="rect">
                <a:avLst/>
              </a:prstGeom>
              <a:noFill/>
            </p:spPr>
          </p:pic>
          <p:sp>
            <p:nvSpPr>
              <p:cNvPr id="123" name="TextBox 122"/>
              <p:cNvSpPr txBox="1"/>
              <p:nvPr/>
            </p:nvSpPr>
            <p:spPr>
              <a:xfrm>
                <a:off x="914400" y="430680"/>
                <a:ext cx="1524000" cy="461665"/>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Semi Automated UGV</a:t>
                </a:r>
                <a:endParaRPr lang="en-US" sz="1200" dirty="0">
                  <a:solidFill>
                    <a:schemeClr val="bg1"/>
                  </a:solidFill>
                  <a:effectLst>
                    <a:outerShdw blurRad="38100" dist="38100" dir="2700000" algn="tl">
                      <a:srgbClr val="000000">
                        <a:alpha val="43137"/>
                      </a:srgbClr>
                    </a:outerShdw>
                  </a:effectLst>
                </a:endParaRPr>
              </a:p>
            </p:txBody>
          </p:sp>
          <p:sp>
            <p:nvSpPr>
              <p:cNvPr id="131" name="TextBox 130"/>
              <p:cNvSpPr txBox="1"/>
              <p:nvPr/>
            </p:nvSpPr>
            <p:spPr>
              <a:xfrm>
                <a:off x="8077200" y="3352800"/>
                <a:ext cx="1066800" cy="733534"/>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Mortar attack</a:t>
                </a:r>
                <a:endParaRPr lang="en-US" sz="1200" dirty="0">
                  <a:solidFill>
                    <a:schemeClr val="bg1"/>
                  </a:solidFill>
                  <a:effectLst>
                    <a:outerShdw blurRad="38100" dist="38100" dir="2700000" algn="tl">
                      <a:srgbClr val="000000">
                        <a:alpha val="43137"/>
                      </a:srgbClr>
                    </a:outerShdw>
                  </a:effectLst>
                </a:endParaRPr>
              </a:p>
            </p:txBody>
          </p:sp>
          <p:grpSp>
            <p:nvGrpSpPr>
              <p:cNvPr id="30" name="Group 6"/>
              <p:cNvGrpSpPr/>
              <p:nvPr/>
            </p:nvGrpSpPr>
            <p:grpSpPr>
              <a:xfrm>
                <a:off x="8839200" y="3124200"/>
                <a:ext cx="76199" cy="228600"/>
                <a:chOff x="4656171" y="762000"/>
                <a:chExt cx="1592229" cy="4423648"/>
              </a:xfrm>
            </p:grpSpPr>
            <p:pic>
              <p:nvPicPr>
                <p:cNvPr id="133" name="Picture 132"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34" name="Rectangle 133"/>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 name="Can 134"/>
              <p:cNvSpPr/>
              <p:nvPr/>
            </p:nvSpPr>
            <p:spPr bwMode="auto">
              <a:xfrm>
                <a:off x="5562600" y="2971800"/>
                <a:ext cx="228600" cy="304800"/>
              </a:xfrm>
              <a:prstGeom prst="can">
                <a:avLst/>
              </a:prstGeom>
              <a:solidFill>
                <a:srgbClr val="996633"/>
              </a:solidFill>
              <a:ln w="12700" cap="flat" cmpd="sng" algn="ctr">
                <a:solidFill>
                  <a:srgbClr val="000000"/>
                </a:solid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11287" name="Picture 23" descr="C:\Users\christine.k.brennan\AppData\Local\Microsoft\Windows\Temporary Internet Files\Content.IE5\CWXV8X8M\MC900388728[1].wmf"/>
              <p:cNvPicPr>
                <a:picLocks noChangeAspect="1" noChangeArrowheads="1"/>
              </p:cNvPicPr>
              <p:nvPr/>
            </p:nvPicPr>
            <p:blipFill>
              <a:blip r:embed="rId8" cstate="print"/>
              <a:srcRect/>
              <a:stretch>
                <a:fillRect/>
              </a:stretch>
            </p:blipFill>
            <p:spPr bwMode="auto">
              <a:xfrm flipH="1">
                <a:off x="1600200" y="4267200"/>
                <a:ext cx="704574" cy="257556"/>
              </a:xfrm>
              <a:prstGeom prst="rect">
                <a:avLst/>
              </a:prstGeom>
              <a:noFill/>
            </p:spPr>
          </p:pic>
          <p:sp>
            <p:nvSpPr>
              <p:cNvPr id="138" name="TextBox 137"/>
              <p:cNvSpPr txBox="1"/>
              <p:nvPr/>
            </p:nvSpPr>
            <p:spPr>
              <a:xfrm rot="211366">
                <a:off x="1154246" y="4439511"/>
                <a:ext cx="1524000" cy="412934"/>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Local Contractor</a:t>
                </a:r>
                <a:endParaRPr lang="en-US" sz="1200" dirty="0">
                  <a:solidFill>
                    <a:schemeClr val="bg1"/>
                  </a:solidFill>
                  <a:effectLst>
                    <a:outerShdw blurRad="38100" dist="38100" dir="2700000" algn="tl">
                      <a:srgbClr val="000000">
                        <a:alpha val="43137"/>
                      </a:srgbClr>
                    </a:outerShdw>
                  </a:effectLst>
                </a:endParaRPr>
              </a:p>
            </p:txBody>
          </p:sp>
          <p:sp>
            <p:nvSpPr>
              <p:cNvPr id="89" name="TextBox 88"/>
              <p:cNvSpPr txBox="1"/>
              <p:nvPr/>
            </p:nvSpPr>
            <p:spPr>
              <a:xfrm>
                <a:off x="4267200" y="3675167"/>
                <a:ext cx="1143000" cy="412934"/>
              </a:xfrm>
              <a:prstGeom prst="rect">
                <a:avLst/>
              </a:prstGeom>
              <a:noFill/>
            </p:spPr>
            <p:txBody>
              <a:bodyPr wrap="square" rtlCol="0">
                <a:spAutoFit/>
              </a:bodyPr>
              <a:lstStyle/>
              <a:p>
                <a:r>
                  <a:rPr lang="en-US" sz="1050" dirty="0" smtClean="0">
                    <a:solidFill>
                      <a:schemeClr val="bg1"/>
                    </a:solidFill>
                    <a:effectLst>
                      <a:outerShdw blurRad="38100" dist="38100" dir="2700000" algn="tl">
                        <a:srgbClr val="000000">
                          <a:alpha val="43137"/>
                        </a:srgbClr>
                      </a:outerShdw>
                    </a:effectLst>
                  </a:rPr>
                  <a:t>Bed Down</a:t>
                </a:r>
                <a:endParaRPr lang="en-US" sz="1050" dirty="0">
                  <a:solidFill>
                    <a:schemeClr val="bg1"/>
                  </a:solidFill>
                  <a:effectLst>
                    <a:outerShdw blurRad="38100" dist="38100" dir="2700000" algn="tl">
                      <a:srgbClr val="000000">
                        <a:alpha val="43137"/>
                      </a:srgbClr>
                    </a:outerShdw>
                  </a:effectLst>
                </a:endParaRPr>
              </a:p>
            </p:txBody>
          </p:sp>
          <p:cxnSp>
            <p:nvCxnSpPr>
              <p:cNvPr id="95" name="Straight Connector 94"/>
              <p:cNvCxnSpPr/>
              <p:nvPr/>
            </p:nvCxnSpPr>
            <p:spPr bwMode="auto">
              <a:xfrm rot="5400000" flipH="1" flipV="1">
                <a:off x="2971800" y="1219200"/>
                <a:ext cx="1524000" cy="1371600"/>
              </a:xfrm>
              <a:prstGeom prst="line">
                <a:avLst/>
              </a:prstGeom>
              <a:ln>
                <a:solidFill>
                  <a:srgbClr val="FF0000"/>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bwMode="auto">
              <a:xfrm flipV="1">
                <a:off x="3048000" y="1371600"/>
                <a:ext cx="4114800" cy="1295400"/>
              </a:xfrm>
              <a:prstGeom prst="line">
                <a:avLst/>
              </a:prstGeom>
              <a:ln>
                <a:solidFill>
                  <a:srgbClr val="FF0000"/>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bwMode="auto">
              <a:xfrm>
                <a:off x="3200400" y="3048000"/>
                <a:ext cx="4648200" cy="1828800"/>
              </a:xfrm>
              <a:prstGeom prst="line">
                <a:avLst/>
              </a:prstGeom>
              <a:ln>
                <a:solidFill>
                  <a:srgbClr val="FF0000"/>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bwMode="auto">
              <a:xfrm rot="5400000" flipH="1" flipV="1">
                <a:off x="2819400" y="2362200"/>
                <a:ext cx="304800" cy="152400"/>
              </a:xfrm>
              <a:prstGeom prst="line">
                <a:avLst/>
              </a:prstGeom>
              <a:ln>
                <a:solidFill>
                  <a:srgbClr val="00B0F0"/>
                </a:solidFill>
                <a:prstDash val="lgDash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bwMode="auto">
              <a:xfrm flipV="1">
                <a:off x="762000" y="2133600"/>
                <a:ext cx="2133600" cy="1371600"/>
              </a:xfrm>
              <a:prstGeom prst="line">
                <a:avLst/>
              </a:prstGeom>
              <a:ln>
                <a:solidFill>
                  <a:srgbClr val="00B0F0"/>
                </a:solidFill>
                <a:prstDash val="lgDash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bwMode="auto">
              <a:xfrm rot="16200000" flipV="1">
                <a:off x="228600" y="3962400"/>
                <a:ext cx="990600" cy="381000"/>
              </a:xfrm>
              <a:prstGeom prst="line">
                <a:avLst/>
              </a:prstGeom>
              <a:ln>
                <a:solidFill>
                  <a:srgbClr val="FFFF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bwMode="auto">
              <a:xfrm rot="5400000" flipH="1" flipV="1">
                <a:off x="762000" y="2514600"/>
                <a:ext cx="2438400" cy="1828800"/>
              </a:xfrm>
              <a:prstGeom prst="line">
                <a:avLst/>
              </a:prstGeom>
              <a:ln>
                <a:solidFill>
                  <a:srgbClr val="00B0F0"/>
                </a:solidFill>
                <a:prstDash val="lgDash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bwMode="auto">
              <a:xfrm rot="10800000">
                <a:off x="3581400" y="2286000"/>
                <a:ext cx="1905000" cy="762000"/>
              </a:xfrm>
              <a:prstGeom prst="line">
                <a:avLst/>
              </a:prstGeom>
              <a:ln>
                <a:solidFill>
                  <a:srgbClr val="00B0F0"/>
                </a:solidFill>
                <a:prstDash val="lgDash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bwMode="auto">
              <a:xfrm rot="10800000">
                <a:off x="3886200" y="2133600"/>
                <a:ext cx="3200400" cy="1371600"/>
              </a:xfrm>
              <a:prstGeom prst="line">
                <a:avLst/>
              </a:prstGeom>
              <a:ln>
                <a:solidFill>
                  <a:srgbClr val="00B0F0"/>
                </a:solidFill>
                <a:prstDash val="lgDash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bwMode="auto">
              <a:xfrm rot="5400000" flipH="1" flipV="1">
                <a:off x="2286000" y="2819400"/>
                <a:ext cx="1752600" cy="685800"/>
              </a:xfrm>
              <a:prstGeom prst="line">
                <a:avLst/>
              </a:prstGeom>
              <a:ln>
                <a:solidFill>
                  <a:srgbClr val="00B0F0"/>
                </a:solidFill>
                <a:prstDash val="lgDash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bwMode="auto">
              <a:xfrm rot="16200000" flipV="1">
                <a:off x="2743200" y="3048000"/>
                <a:ext cx="2438400" cy="914400"/>
              </a:xfrm>
              <a:prstGeom prst="line">
                <a:avLst/>
              </a:prstGeom>
              <a:ln>
                <a:solidFill>
                  <a:srgbClr val="FF0000"/>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bwMode="auto">
              <a:xfrm rot="10800000">
                <a:off x="3886200" y="2133600"/>
                <a:ext cx="4800600" cy="990600"/>
              </a:xfrm>
              <a:prstGeom prst="line">
                <a:avLst/>
              </a:prstGeom>
              <a:ln>
                <a:solidFill>
                  <a:srgbClr val="00B0F0"/>
                </a:solidFill>
                <a:prstDash val="lgDash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58" idx="0"/>
                <a:endCxn id="123" idx="2"/>
              </p:cNvCxnSpPr>
              <p:nvPr/>
            </p:nvCxnSpPr>
            <p:spPr bwMode="auto">
              <a:xfrm rot="16200000" flipV="1">
                <a:off x="2065423" y="503323"/>
                <a:ext cx="936455" cy="1714500"/>
              </a:xfrm>
              <a:prstGeom prst="line">
                <a:avLst/>
              </a:prstGeom>
              <a:ln>
                <a:solidFill>
                  <a:srgbClr val="00B0F0"/>
                </a:solidFill>
                <a:prstDash val="dash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bwMode="auto">
              <a:xfrm rot="5400000" flipH="1" flipV="1">
                <a:off x="5181600" y="3505200"/>
                <a:ext cx="228600" cy="76200"/>
              </a:xfrm>
              <a:prstGeom prst="line">
                <a:avLst/>
              </a:prstGeom>
              <a:ln>
                <a:solidFill>
                  <a:srgbClr val="FF0000"/>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bwMode="auto">
              <a:xfrm flipV="1">
                <a:off x="7467600" y="3352800"/>
                <a:ext cx="1295400" cy="228600"/>
              </a:xfrm>
              <a:prstGeom prst="line">
                <a:avLst/>
              </a:prstGeom>
              <a:ln>
                <a:solidFill>
                  <a:srgbClr val="FFFF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73" name="TextBox 172"/>
              <p:cNvSpPr txBox="1"/>
              <p:nvPr/>
            </p:nvSpPr>
            <p:spPr>
              <a:xfrm>
                <a:off x="6477000" y="3886200"/>
                <a:ext cx="1143000" cy="363433"/>
              </a:xfrm>
              <a:prstGeom prst="rect">
                <a:avLst/>
              </a:prstGeom>
              <a:noFill/>
            </p:spPr>
            <p:txBody>
              <a:bodyPr wrap="square" rtlCol="0">
                <a:spAutoFit/>
              </a:bodyPr>
              <a:lstStyle/>
              <a:p>
                <a:r>
                  <a:rPr lang="en-US" sz="1050" dirty="0" smtClean="0">
                    <a:solidFill>
                      <a:schemeClr val="bg1"/>
                    </a:solidFill>
                    <a:effectLst>
                      <a:outerShdw blurRad="38100" dist="38100" dir="2700000" algn="tl">
                        <a:srgbClr val="000000">
                          <a:alpha val="43137"/>
                        </a:srgbClr>
                      </a:outerShdw>
                    </a:effectLst>
                  </a:rPr>
                  <a:t>QRF</a:t>
                </a:r>
                <a:endParaRPr lang="en-US" sz="1050" dirty="0">
                  <a:solidFill>
                    <a:schemeClr val="bg1"/>
                  </a:solidFill>
                  <a:effectLst>
                    <a:outerShdw blurRad="38100" dist="38100" dir="2700000" algn="tl">
                      <a:srgbClr val="000000">
                        <a:alpha val="43137"/>
                      </a:srgbClr>
                    </a:outerShdw>
                  </a:effectLst>
                </a:endParaRPr>
              </a:p>
            </p:txBody>
          </p:sp>
          <p:grpSp>
            <p:nvGrpSpPr>
              <p:cNvPr id="31" name="Group 6"/>
              <p:cNvGrpSpPr/>
              <p:nvPr/>
            </p:nvGrpSpPr>
            <p:grpSpPr>
              <a:xfrm>
                <a:off x="6705600" y="3733800"/>
                <a:ext cx="76199" cy="228600"/>
                <a:chOff x="4656171" y="762000"/>
                <a:chExt cx="1592229" cy="4423648"/>
              </a:xfrm>
            </p:grpSpPr>
            <p:pic>
              <p:nvPicPr>
                <p:cNvPr id="175" name="Picture 174"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76" name="Rectangle 175"/>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6"/>
              <p:cNvGrpSpPr/>
              <p:nvPr/>
            </p:nvGrpSpPr>
            <p:grpSpPr>
              <a:xfrm>
                <a:off x="6858000" y="3733800"/>
                <a:ext cx="76199" cy="228600"/>
                <a:chOff x="4656171" y="762000"/>
                <a:chExt cx="1592229" cy="4423648"/>
              </a:xfrm>
            </p:grpSpPr>
            <p:pic>
              <p:nvPicPr>
                <p:cNvPr id="178" name="Picture 177"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79" name="Rectangle 178"/>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6"/>
              <p:cNvGrpSpPr/>
              <p:nvPr/>
            </p:nvGrpSpPr>
            <p:grpSpPr>
              <a:xfrm>
                <a:off x="6781799" y="3962400"/>
                <a:ext cx="76199" cy="228600"/>
                <a:chOff x="4656171" y="762000"/>
                <a:chExt cx="1592229" cy="4423648"/>
              </a:xfrm>
            </p:grpSpPr>
            <p:pic>
              <p:nvPicPr>
                <p:cNvPr id="181" name="Picture 180" descr="infantry_edits (2).jpg"/>
                <p:cNvPicPr>
                  <a:picLocks noChangeAspect="1"/>
                </p:cNvPicPr>
                <p:nvPr/>
              </p:nvPicPr>
              <p:blipFill>
                <a:blip r:embed="rId4" cstate="print">
                  <a:clrChange>
                    <a:clrFrom>
                      <a:srgbClr val="C2C7CA"/>
                    </a:clrFrom>
                    <a:clrTo>
                      <a:srgbClr val="C2C7CA">
                        <a:alpha val="0"/>
                      </a:srgbClr>
                    </a:clrTo>
                  </a:clrChange>
                </a:blip>
                <a:srcRect l="5272"/>
                <a:stretch>
                  <a:fillRect/>
                </a:stretch>
              </p:blipFill>
              <p:spPr>
                <a:xfrm>
                  <a:off x="4724400" y="838200"/>
                  <a:ext cx="1524000" cy="4331789"/>
                </a:xfrm>
                <a:prstGeom prst="rect">
                  <a:avLst/>
                </a:prstGeom>
              </p:spPr>
            </p:pic>
            <p:sp>
              <p:nvSpPr>
                <p:cNvPr id="182" name="Rectangle 181"/>
                <p:cNvSpPr/>
                <p:nvPr/>
              </p:nvSpPr>
              <p:spPr>
                <a:xfrm>
                  <a:off x="4656171" y="762000"/>
                  <a:ext cx="79518" cy="4423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3" name="Straight Connector 182"/>
              <p:cNvCxnSpPr/>
              <p:nvPr/>
            </p:nvCxnSpPr>
            <p:spPr bwMode="auto">
              <a:xfrm rot="16200000" flipV="1">
                <a:off x="6096000" y="3505200"/>
                <a:ext cx="609600" cy="609600"/>
              </a:xfrm>
              <a:prstGeom prst="line">
                <a:avLst/>
              </a:prstGeom>
              <a:ln>
                <a:solidFill>
                  <a:srgbClr val="FF0000"/>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bwMode="auto">
              <a:xfrm rot="10800000">
                <a:off x="3657600" y="2209800"/>
                <a:ext cx="2971800" cy="1905000"/>
              </a:xfrm>
              <a:prstGeom prst="line">
                <a:avLst/>
              </a:prstGeom>
              <a:ln>
                <a:solidFill>
                  <a:srgbClr val="FF0000"/>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4724400" y="3124200"/>
                <a:ext cx="2057399" cy="412934"/>
              </a:xfrm>
              <a:prstGeom prst="rect">
                <a:avLst/>
              </a:prstGeom>
              <a:noFill/>
            </p:spPr>
            <p:txBody>
              <a:bodyPr wrap="square" rtlCol="0">
                <a:spAutoFit/>
              </a:bodyPr>
              <a:lstStyle/>
              <a:p>
                <a:r>
                  <a:rPr lang="en-US" sz="1100" dirty="0" smtClean="0">
                    <a:solidFill>
                      <a:schemeClr val="bg1"/>
                    </a:solidFill>
                    <a:effectLst>
                      <a:outerShdw blurRad="38100" dist="38100" dir="2700000" algn="tl">
                        <a:srgbClr val="000000">
                          <a:alpha val="43137"/>
                        </a:srgbClr>
                      </a:outerShdw>
                    </a:effectLst>
                  </a:rPr>
                  <a:t>Early Warning System</a:t>
                </a:r>
                <a:endParaRPr lang="en-US" sz="1100" dirty="0">
                  <a:solidFill>
                    <a:schemeClr val="bg1"/>
                  </a:solidFill>
                  <a:effectLst>
                    <a:outerShdw blurRad="38100" dist="38100" dir="2700000" algn="tl">
                      <a:srgbClr val="000000">
                        <a:alpha val="43137"/>
                      </a:srgbClr>
                    </a:outerShdw>
                  </a:effectLst>
                </a:endParaRPr>
              </a:p>
            </p:txBody>
          </p:sp>
          <p:sp>
            <p:nvSpPr>
              <p:cNvPr id="90" name="TextBox 89"/>
              <p:cNvSpPr txBox="1"/>
              <p:nvPr/>
            </p:nvSpPr>
            <p:spPr>
              <a:xfrm>
                <a:off x="2286000" y="2667000"/>
                <a:ext cx="1295400" cy="412934"/>
              </a:xfrm>
              <a:prstGeom prst="rect">
                <a:avLst/>
              </a:prstGeom>
              <a:noFill/>
            </p:spPr>
            <p:txBody>
              <a:bodyPr wrap="square" rtlCol="0">
                <a:spAutoFit/>
              </a:bodyPr>
              <a:lstStyle/>
              <a:p>
                <a:r>
                  <a:rPr lang="en-US" sz="1050" dirty="0" smtClean="0">
                    <a:solidFill>
                      <a:schemeClr val="bg1"/>
                    </a:solidFill>
                    <a:effectLst>
                      <a:outerShdw blurRad="38100" dist="38100" dir="2700000" algn="tl">
                        <a:srgbClr val="000000">
                          <a:alpha val="43137"/>
                        </a:srgbClr>
                      </a:outerShdw>
                    </a:effectLst>
                  </a:rPr>
                  <a:t>FOB Command</a:t>
                </a:r>
                <a:endParaRPr lang="en-US" sz="1050" dirty="0">
                  <a:solidFill>
                    <a:schemeClr val="bg1"/>
                  </a:solidFill>
                  <a:effectLst>
                    <a:outerShdw blurRad="38100" dist="38100" dir="2700000" algn="tl">
                      <a:srgbClr val="000000">
                        <a:alpha val="43137"/>
                      </a:srgbClr>
                    </a:outerShdw>
                  </a:effectLst>
                </a:endParaRPr>
              </a:p>
            </p:txBody>
          </p:sp>
          <p:sp>
            <p:nvSpPr>
              <p:cNvPr id="58" name="TextBox 57"/>
              <p:cNvSpPr txBox="1"/>
              <p:nvPr/>
            </p:nvSpPr>
            <p:spPr>
              <a:xfrm>
                <a:off x="2819400" y="1828800"/>
                <a:ext cx="1143000" cy="412934"/>
              </a:xfrm>
              <a:prstGeom prst="rect">
                <a:avLst/>
              </a:prstGeom>
              <a:noFill/>
            </p:spPr>
            <p:txBody>
              <a:bodyPr wrap="square" rtlCol="0">
                <a:spAutoFit/>
              </a:bodyPr>
              <a:lstStyle/>
              <a:p>
                <a:r>
                  <a:rPr lang="en-US" sz="1050" dirty="0" smtClean="0">
                    <a:solidFill>
                      <a:schemeClr val="bg1"/>
                    </a:solidFill>
                    <a:effectLst>
                      <a:outerShdw blurRad="38100" dist="38100" dir="2700000" algn="tl">
                        <a:srgbClr val="000000">
                          <a:alpha val="43137"/>
                        </a:srgbClr>
                      </a:outerShdw>
                    </a:effectLst>
                  </a:rPr>
                  <a:t>BDOC</a:t>
                </a:r>
                <a:endParaRPr lang="en-US" sz="1050" dirty="0">
                  <a:solidFill>
                    <a:schemeClr val="bg1"/>
                  </a:solidFill>
                  <a:effectLst>
                    <a:outerShdw blurRad="38100" dist="38100" dir="2700000" algn="tl">
                      <a:srgbClr val="000000">
                        <a:alpha val="43137"/>
                      </a:srgbClr>
                    </a:outerShdw>
                  </a:effectLst>
                </a:endParaRPr>
              </a:p>
            </p:txBody>
          </p:sp>
          <p:cxnSp>
            <p:nvCxnSpPr>
              <p:cNvPr id="190" name="Straight Connector 189"/>
              <p:cNvCxnSpPr/>
              <p:nvPr/>
            </p:nvCxnSpPr>
            <p:spPr bwMode="auto">
              <a:xfrm rot="10800000">
                <a:off x="685800" y="3657600"/>
                <a:ext cx="1828800" cy="381000"/>
              </a:xfrm>
              <a:prstGeom prst="line">
                <a:avLst/>
              </a:prstGeom>
              <a:ln>
                <a:solidFill>
                  <a:srgbClr val="FFFF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17" name="TextBox 116"/>
            <p:cNvSpPr txBox="1"/>
            <p:nvPr/>
          </p:nvSpPr>
          <p:spPr>
            <a:xfrm>
              <a:off x="0" y="6211669"/>
              <a:ext cx="2971800" cy="646331"/>
            </a:xfrm>
            <a:prstGeom prst="rect">
              <a:avLst/>
            </a:prstGeom>
            <a:noFill/>
          </p:spPr>
          <p:txBody>
            <a:bodyPr wrap="square" rtlCol="0">
              <a:spAutoFit/>
            </a:bodyPr>
            <a:lstStyle/>
            <a:p>
              <a:r>
                <a:rPr lang="en-US" sz="1200" dirty="0" smtClean="0">
                  <a:solidFill>
                    <a:schemeClr val="bg1"/>
                  </a:solidFill>
                </a:rPr>
                <a:t>Data</a:t>
              </a:r>
            </a:p>
            <a:p>
              <a:r>
                <a:rPr lang="en-US" sz="1200" dirty="0" err="1" smtClean="0">
                  <a:solidFill>
                    <a:schemeClr val="bg1"/>
                  </a:solidFill>
                </a:rPr>
                <a:t>Comms</a:t>
              </a:r>
              <a:endParaRPr lang="en-US" sz="1200" dirty="0" smtClean="0">
                <a:solidFill>
                  <a:schemeClr val="bg1"/>
                </a:solidFill>
              </a:endParaRPr>
            </a:p>
            <a:p>
              <a:r>
                <a:rPr lang="en-US" sz="1200" dirty="0" smtClean="0">
                  <a:solidFill>
                    <a:schemeClr val="bg1"/>
                  </a:solidFill>
                </a:rPr>
                <a:t>Fires</a:t>
              </a:r>
              <a:endParaRPr lang="en-US" sz="1200" dirty="0">
                <a:solidFill>
                  <a:schemeClr val="bg1"/>
                </a:solidFill>
              </a:endParaRPr>
            </a:p>
          </p:txBody>
        </p:sp>
        <p:cxnSp>
          <p:nvCxnSpPr>
            <p:cNvPr id="121" name="Straight Connector 120"/>
            <p:cNvCxnSpPr/>
            <p:nvPr/>
          </p:nvCxnSpPr>
          <p:spPr bwMode="auto">
            <a:xfrm>
              <a:off x="609600" y="6569333"/>
              <a:ext cx="457200" cy="0"/>
            </a:xfrm>
            <a:prstGeom prst="line">
              <a:avLst/>
            </a:prstGeom>
            <a:ln>
              <a:solidFill>
                <a:srgbClr val="FF0000"/>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bwMode="auto">
            <a:xfrm rot="10800000">
              <a:off x="609600" y="6340733"/>
              <a:ext cx="457200" cy="0"/>
            </a:xfrm>
            <a:prstGeom prst="line">
              <a:avLst/>
            </a:prstGeom>
            <a:ln>
              <a:solidFill>
                <a:srgbClr val="00B0F0"/>
              </a:solidFill>
              <a:prstDash val="lgDash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bwMode="auto">
            <a:xfrm>
              <a:off x="685800" y="6797933"/>
              <a:ext cx="304800" cy="0"/>
            </a:xfrm>
            <a:prstGeom prst="line">
              <a:avLst/>
            </a:prstGeom>
            <a:ln>
              <a:solidFill>
                <a:srgbClr val="FFFF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8" name="TextBox 147"/>
            <p:cNvSpPr txBox="1"/>
            <p:nvPr/>
          </p:nvSpPr>
          <p:spPr>
            <a:xfrm rot="18449443">
              <a:off x="1254978" y="3796326"/>
              <a:ext cx="1295400" cy="307777"/>
            </a:xfrm>
            <a:prstGeom prst="rect">
              <a:avLst/>
            </a:prstGeom>
            <a:noFill/>
          </p:spPr>
          <p:txBody>
            <a:bodyPr wrap="square" rtlCol="0">
              <a:spAutoFit/>
            </a:bodyPr>
            <a:lstStyle/>
            <a:p>
              <a:r>
                <a:rPr lang="en-US" sz="1400" dirty="0" smtClean="0">
                  <a:solidFill>
                    <a:schemeClr val="bg1"/>
                  </a:solidFill>
                  <a:effectLst>
                    <a:outerShdw blurRad="38100" dist="38100" dir="2700000" algn="tl">
                      <a:srgbClr val="000000">
                        <a:alpha val="43137"/>
                      </a:srgbClr>
                    </a:outerShdw>
                  </a:effectLst>
                </a:rPr>
                <a:t>Detect</a:t>
              </a:r>
              <a:endParaRPr lang="en-US" sz="1400" dirty="0">
                <a:solidFill>
                  <a:schemeClr val="bg1"/>
                </a:solidFill>
                <a:effectLst>
                  <a:outerShdw blurRad="38100" dist="38100" dir="2700000" algn="tl">
                    <a:srgbClr val="000000">
                      <a:alpha val="43137"/>
                    </a:srgbClr>
                  </a:outerShdw>
                </a:effectLst>
              </a:endParaRPr>
            </a:p>
          </p:txBody>
        </p:sp>
        <p:sp>
          <p:nvSpPr>
            <p:cNvPr id="149" name="TextBox 148"/>
            <p:cNvSpPr txBox="1"/>
            <p:nvPr/>
          </p:nvSpPr>
          <p:spPr>
            <a:xfrm rot="19661939">
              <a:off x="1413315" y="2944194"/>
              <a:ext cx="1295400" cy="307777"/>
            </a:xfrm>
            <a:prstGeom prst="rect">
              <a:avLst/>
            </a:prstGeom>
            <a:noFill/>
          </p:spPr>
          <p:txBody>
            <a:bodyPr wrap="square" rtlCol="0">
              <a:spAutoFit/>
            </a:bodyPr>
            <a:lstStyle/>
            <a:p>
              <a:r>
                <a:rPr lang="en-US" sz="1400" dirty="0" smtClean="0">
                  <a:solidFill>
                    <a:schemeClr val="bg1"/>
                  </a:solidFill>
                  <a:effectLst>
                    <a:outerShdw blurRad="38100" dist="38100" dir="2700000" algn="tl">
                      <a:srgbClr val="000000">
                        <a:alpha val="43137"/>
                      </a:srgbClr>
                    </a:outerShdw>
                  </a:effectLst>
                </a:rPr>
                <a:t>Control</a:t>
              </a:r>
              <a:endParaRPr lang="en-US" sz="1400" dirty="0">
                <a:solidFill>
                  <a:schemeClr val="bg1"/>
                </a:solidFill>
                <a:effectLst>
                  <a:outerShdw blurRad="38100" dist="38100" dir="2700000" algn="tl">
                    <a:srgbClr val="000000">
                      <a:alpha val="43137"/>
                    </a:srgbClr>
                  </a:outerShdw>
                </a:effectLst>
              </a:endParaRPr>
            </a:p>
          </p:txBody>
        </p:sp>
        <p:sp>
          <p:nvSpPr>
            <p:cNvPr id="150" name="TextBox 149"/>
            <p:cNvSpPr txBox="1"/>
            <p:nvPr/>
          </p:nvSpPr>
          <p:spPr>
            <a:xfrm rot="687939">
              <a:off x="7028064" y="3224143"/>
              <a:ext cx="1295400" cy="307777"/>
            </a:xfrm>
            <a:prstGeom prst="rect">
              <a:avLst/>
            </a:prstGeom>
            <a:noFill/>
          </p:spPr>
          <p:txBody>
            <a:bodyPr wrap="square" rtlCol="0">
              <a:spAutoFit/>
            </a:bodyPr>
            <a:lstStyle/>
            <a:p>
              <a:r>
                <a:rPr lang="en-US" sz="1400" dirty="0" smtClean="0">
                  <a:solidFill>
                    <a:schemeClr val="bg1"/>
                  </a:solidFill>
                  <a:effectLst>
                    <a:outerShdw blurRad="38100" dist="38100" dir="2700000" algn="tl">
                      <a:srgbClr val="000000">
                        <a:alpha val="43137"/>
                      </a:srgbClr>
                    </a:outerShdw>
                  </a:effectLst>
                </a:rPr>
                <a:t>Detect</a:t>
              </a:r>
              <a:endParaRPr lang="en-US" sz="1400" dirty="0">
                <a:solidFill>
                  <a:schemeClr val="bg1"/>
                </a:solidFill>
                <a:effectLst>
                  <a:outerShdw blurRad="38100" dist="38100" dir="2700000" algn="tl">
                    <a:srgbClr val="000000">
                      <a:alpha val="43137"/>
                    </a:srgbClr>
                  </a:outerShdw>
                </a:effectLst>
              </a:endParaRPr>
            </a:p>
          </p:txBody>
        </p:sp>
        <p:pic>
          <p:nvPicPr>
            <p:cNvPr id="53250" name="Picture 2" descr="http://www.redstone.army.mil/ugvsjpo/images/Gladiator%20240G.jpg"/>
            <p:cNvPicPr>
              <a:picLocks noChangeAspect="1" noChangeArrowheads="1"/>
            </p:cNvPicPr>
            <p:nvPr/>
          </p:nvPicPr>
          <p:blipFill>
            <a:blip r:embed="rId9" cstate="print"/>
            <a:srcRect/>
            <a:stretch>
              <a:fillRect/>
            </a:stretch>
          </p:blipFill>
          <p:spPr bwMode="auto">
            <a:xfrm>
              <a:off x="2438400" y="990600"/>
              <a:ext cx="762652" cy="501650"/>
            </a:xfrm>
            <a:prstGeom prst="rect">
              <a:avLst/>
            </a:prstGeom>
            <a:noFill/>
          </p:spPr>
        </p:pic>
        <p:sp>
          <p:nvSpPr>
            <p:cNvPr id="132" name="TextBox 131"/>
            <p:cNvSpPr txBox="1"/>
            <p:nvPr/>
          </p:nvSpPr>
          <p:spPr>
            <a:xfrm rot="17701661">
              <a:off x="-226727" y="3352800"/>
              <a:ext cx="1524000" cy="461665"/>
            </a:xfrm>
            <a:prstGeom prst="rect">
              <a:avLst/>
            </a:prstGeom>
            <a:noFill/>
          </p:spPr>
          <p:txBody>
            <a:bodyPr wrap="square" rtlCol="0">
              <a:spAutoFit/>
            </a:bodyPr>
            <a:lstStyle/>
            <a:p>
              <a:r>
                <a:rPr lang="en-US" sz="1200" dirty="0" smtClean="0">
                  <a:solidFill>
                    <a:schemeClr val="bg1"/>
                  </a:solidFill>
                  <a:effectLst>
                    <a:outerShdw blurRad="38100" dist="38100" dir="2700000" algn="tl">
                      <a:srgbClr val="000000">
                        <a:alpha val="43137"/>
                      </a:srgbClr>
                    </a:outerShdw>
                  </a:effectLst>
                </a:rPr>
                <a:t>Semi Automated Weapon </a:t>
              </a:r>
              <a:endParaRPr lang="en-US" sz="1200" dirty="0">
                <a:solidFill>
                  <a:schemeClr val="bg1"/>
                </a:solidFill>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 Title Slid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Default - Title Slide">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Default - Title and Content">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Pages>0</Pages>
  <Words>4941</Words>
  <Characters>0</Characters>
  <Application>Microsoft Office PowerPoint</Application>
  <PresentationFormat>On-screen Show (4:3)</PresentationFormat>
  <Lines>0</Lines>
  <Paragraphs>1033</Paragraphs>
  <Slides>43</Slides>
  <Notes>29</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Default - Title Slide</vt:lpstr>
      <vt:lpstr>Default - Title and Content</vt:lpstr>
      <vt:lpstr>Integrated Base Defense  Interim Program Review (IPR)</vt:lpstr>
      <vt:lpstr>Agenda</vt:lpstr>
      <vt:lpstr>ROBOCOP Development Team</vt:lpstr>
      <vt:lpstr>Problem Background</vt:lpstr>
      <vt:lpstr>Capability Needs  Functional</vt:lpstr>
      <vt:lpstr>Stakeholder Expectations</vt:lpstr>
      <vt:lpstr>Value System</vt:lpstr>
      <vt:lpstr>Value System   Functions, Sub-functions, and non functions</vt:lpstr>
      <vt:lpstr>OV-1</vt:lpstr>
      <vt:lpstr>Slide 10</vt:lpstr>
      <vt:lpstr>Operational Nodes</vt:lpstr>
      <vt:lpstr>Top Level System Functions</vt:lpstr>
      <vt:lpstr>Top Level Requirements Indicates Top Level Requirement</vt:lpstr>
      <vt:lpstr>Ranking Process</vt:lpstr>
      <vt:lpstr>Slide 15</vt:lpstr>
      <vt:lpstr>Functional Hierarchy (SV-4)</vt:lpstr>
      <vt:lpstr>Concept Designs</vt:lpstr>
      <vt:lpstr>Top Instantiated Concepts</vt:lpstr>
      <vt:lpstr>Systems Analysis</vt:lpstr>
      <vt:lpstr>Variant Value Score</vt:lpstr>
      <vt:lpstr>OMOE vs Cost Evaluation</vt:lpstr>
      <vt:lpstr>Preferred Concept Alternative</vt:lpstr>
      <vt:lpstr>System Baseline</vt:lpstr>
      <vt:lpstr>Overarching Summary</vt:lpstr>
      <vt:lpstr>Way Ahead</vt:lpstr>
      <vt:lpstr>Back Up</vt:lpstr>
      <vt:lpstr>Problem Background</vt:lpstr>
      <vt:lpstr>Effective Need</vt:lpstr>
      <vt:lpstr>Value System (Con’t)  Functions, Sub-functions, EM, Definitions and Goals</vt:lpstr>
      <vt:lpstr>Value System (Con’t)  Non-Functions, Sub Categories, EM, Definitions and Goals</vt:lpstr>
      <vt:lpstr>Top Level Requirements Indicates Top Level Requirement</vt:lpstr>
      <vt:lpstr>Top Level Requirements Indicates Top Level Requirement</vt:lpstr>
      <vt:lpstr>Morphology Matrix Detection Sub-system</vt:lpstr>
      <vt:lpstr>Morphology Matrix  Assessment Sub-system</vt:lpstr>
      <vt:lpstr>Morphology Matrix Communication Sub-system</vt:lpstr>
      <vt:lpstr>Morphology Matrix Defense Sub-system</vt:lpstr>
      <vt:lpstr>Value System Weighting  Prioritized Stakeholders Assessment of Priority</vt:lpstr>
      <vt:lpstr>Swing Weight Rankings</vt:lpstr>
      <vt:lpstr>Value Curves</vt:lpstr>
      <vt:lpstr>Other Boundary and Interface Assumptions  Necessary for the basis of the value system hierarchy</vt:lpstr>
      <vt:lpstr>System Boundary and External Interfaces</vt:lpstr>
      <vt:lpstr>Feasibility Criteria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Base Defense  Interim Program Review (IPR)</dc:title>
  <dc:creator>US Army User</dc:creator>
  <cp:lastModifiedBy>US Army User</cp:lastModifiedBy>
  <cp:revision>38</cp:revision>
  <dcterms:modified xsi:type="dcterms:W3CDTF">2011-09-10T01:25:08Z</dcterms:modified>
</cp:coreProperties>
</file>