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31"/>
  </p:notesMasterIdLst>
  <p:sldIdLst>
    <p:sldId id="256" r:id="rId3"/>
    <p:sldId id="257" r:id="rId4"/>
    <p:sldId id="258" r:id="rId5"/>
    <p:sldId id="289" r:id="rId6"/>
    <p:sldId id="290" r:id="rId7"/>
    <p:sldId id="260" r:id="rId8"/>
    <p:sldId id="261" r:id="rId9"/>
    <p:sldId id="262" r:id="rId10"/>
    <p:sldId id="286" r:id="rId11"/>
    <p:sldId id="287" r:id="rId12"/>
    <p:sldId id="288" r:id="rId13"/>
    <p:sldId id="266" r:id="rId14"/>
    <p:sldId id="283" r:id="rId15"/>
    <p:sldId id="284" r:id="rId16"/>
    <p:sldId id="291" r:id="rId17"/>
    <p:sldId id="292" r:id="rId18"/>
    <p:sldId id="297" r:id="rId19"/>
    <p:sldId id="294" r:id="rId20"/>
    <p:sldId id="295" r:id="rId21"/>
    <p:sldId id="273" r:id="rId22"/>
    <p:sldId id="274" r:id="rId23"/>
    <p:sldId id="275" r:id="rId24"/>
    <p:sldId id="276" r:id="rId25"/>
    <p:sldId id="299" r:id="rId26"/>
    <p:sldId id="298" r:id="rId27"/>
    <p:sldId id="277" r:id="rId28"/>
    <p:sldId id="278" r:id="rId29"/>
    <p:sldId id="279" r:id="rId30"/>
  </p:sldIdLst>
  <p:sldSz cx="9144000" cy="6858000" type="screen4x3"/>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D2AD"/>
    <a:srgbClr val="C3DFC5"/>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641" autoAdjust="0"/>
  </p:normalViewPr>
  <p:slideViewPr>
    <p:cSldViewPr>
      <p:cViewPr varScale="1">
        <p:scale>
          <a:sx n="80" d="100"/>
          <a:sy n="80" d="100"/>
        </p:scale>
        <p:origin x="-780"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589427-691B-4058-B38D-1C17177EF51A}" type="datetimeFigureOut">
              <a:rPr lang="en-US" smtClean="0"/>
              <a:t>8/2/2011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31DEBE-64B8-43C0-A749-78C59371D83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BRENNAN</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OEXMANN</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OEXMANN </a:t>
            </a:r>
            <a:r>
              <a:rPr lang="en-US" dirty="0" smtClean="0"/>
              <a:t>– 3 minutes</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BRENNAN</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BRENNAN</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BRENNAN – 3 min</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TORRES</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TORRES – 2 Min</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BERKLICH</a:t>
            </a:r>
            <a:endParaRPr lang="en-US" dirty="0"/>
          </a:p>
        </p:txBody>
      </p:sp>
      <p:sp>
        <p:nvSpPr>
          <p:cNvPr id="4" name="Slide Number Placeholder 3"/>
          <p:cNvSpPr>
            <a:spLocks noGrp="1"/>
          </p:cNvSpPr>
          <p:nvPr>
            <p:ph type="sldNum" sz="quarter" idx="10"/>
          </p:nvPr>
        </p:nvSpPr>
        <p:spPr/>
        <p:txBody>
          <a:bodyPr/>
          <a:lstStyle/>
          <a:p>
            <a:fld id="{4BB88C3F-1DFF-4B40-9953-5768DA867408}" type="slidenum">
              <a:rPr lang="en-US" smtClean="0"/>
              <a:pPr/>
              <a:t>17</a:t>
            </a:fld>
            <a:endParaRPr lang="en-US"/>
          </a:p>
        </p:txBody>
      </p:sp>
    </p:spTree>
    <p:extLst>
      <p:ext uri="{BB962C8B-B14F-4D97-AF65-F5344CB8AC3E}">
        <p14:creationId xmlns="" xmlns:p14="http://schemas.microsoft.com/office/powerpoint/2010/main" val="2815354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BERKLICH</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BERKLICH – 3 min</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BRENNAN</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BRENNAN</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BRENNAN</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BRENNAN – 3 min</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BRENNAN</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BRENNAN</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BRENNAN</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BRENNAN – 2 minutes</a:t>
            </a:r>
          </a:p>
          <a:p>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BRENNAN</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BERKLICH</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BERKLICH – 1 minute</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BRENNAN – 30-45 sec</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MAZZA</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MAZZA – 2</a:t>
            </a:r>
            <a:r>
              <a:rPr lang="en-US" baseline="0" dirty="0" smtClean="0"/>
              <a:t> minutes</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OEXMANN</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26C9B432-7809-4178-A130-FB11D3DD4296}" type="slidenum">
              <a:rPr lang="en-US"/>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6AD821B7-D054-498A-BA37-FC72BD0DEEFC}" type="slidenum">
              <a:rPr lang="en-US"/>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8125" y="776288"/>
            <a:ext cx="2014538" cy="3225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9750" y="776288"/>
            <a:ext cx="5895975" cy="3225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DA9A3183-1B1C-4D1F-8C98-B5AE1F99574B}" type="slidenum">
              <a:rPr lang="en-US"/>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91986BC1-3D73-45B5-A2D2-6F96718C773B}" type="slidenum">
              <a:rPr lang="en-US"/>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960E6C9-AB16-4C76-9261-9DEBEF4E1C50}" type="slidenum">
              <a:rPr lang="en-US"/>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DEC3ECA5-01BE-4CE0-A273-E01CCDFEC2ED}" type="slidenum">
              <a:rPr lang="en-US"/>
              <a:pPr/>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82775"/>
            <a:ext cx="40386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82775"/>
            <a:ext cx="40386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32326BFA-DA9B-4451-939E-C95445F22F38}" type="slidenum">
              <a:rPr lang="en-US"/>
              <a:pPr/>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18EB5FA1-B9E9-425B-9CB1-3C5718A73261}" type="slidenum">
              <a:rPr lang="en-US"/>
              <a:pPr/>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BDCD4B00-B861-4C0E-9583-577EAF0C1021}" type="slidenum">
              <a:rPr lang="en-US"/>
              <a:pPr/>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F71EC06E-C48A-4938-B17A-4D043AFE7BCC}" type="slidenum">
              <a:rPr lang="en-US"/>
              <a:pPr/>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5906B1A-4FB6-4C55-B7E9-7924197C2EA8}"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43A3C91-C548-440B-B401-E54D3436F39A}" type="slidenum">
              <a:rPr lang="en-US"/>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7D2065B2-86D4-4A68-A195-16D2118D7515}" type="slidenum">
              <a:rPr lang="en-US"/>
              <a:pPr/>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445F4A8-4DBB-48E2-81E7-1A919B1D53D7}" type="slidenum">
              <a:rPr lang="en-US"/>
              <a:pPr/>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66700"/>
            <a:ext cx="2057400" cy="6188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66700"/>
            <a:ext cx="6019800" cy="6188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33449F68-5249-4989-8E8C-EE6311202549}" type="slidenum">
              <a:rPr lang="en-US"/>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29099D24-FDCD-40C1-BBF6-BEA6A26E2F9F}" type="slidenum">
              <a:rPr lang="en-US"/>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9750" y="2249488"/>
            <a:ext cx="3954463" cy="175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2249488"/>
            <a:ext cx="3956050" cy="175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8738ECC1-C291-426A-BF30-755FA2F74AE7}" type="slidenum">
              <a:rPr lang="en-US"/>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1DD0860C-478C-448C-94AB-7F1168ACD6DB}"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45858E55-9332-4BA2-A98D-F85EA5ADE301}" type="slidenum">
              <a:rPr lang="en-US"/>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4DCCB8BE-2B4C-4EA0-B00F-32BDE2AA8E93}" type="slidenum">
              <a:rPr lang="en-US"/>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B0C68F6-4B85-48B2-9985-CBDEE8D5854F}" type="slidenum">
              <a:rPr lang="en-US"/>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7448A12-541C-405C-B759-5F549F4DE516}"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4F5532"/>
            </a:gs>
            <a:gs pos="100000">
              <a:srgbClr val="6B7343"/>
            </a:gs>
          </a:gsLst>
          <a:lin ang="5400000" scaled="1"/>
        </a:gra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39750" y="776288"/>
            <a:ext cx="8062913" cy="1470025"/>
          </a:xfrm>
          <a:prstGeom prst="rect">
            <a:avLst/>
          </a:prstGeom>
          <a:noFill/>
          <a:ln w="12700">
            <a:noFill/>
            <a:miter lim="800000"/>
            <a:headEnd/>
            <a:tailEnd/>
          </a:ln>
          <a:effectLst/>
        </p:spPr>
        <p:txBody>
          <a:bodyPr vert="horz" wrap="square" lIns="38100" tIns="38100" rIns="38100" bIns="38100" numCol="1" anchor="b" anchorCtr="0" compatLnSpc="1">
            <a:prstTxWarp prst="textNoShape">
              <a:avLst/>
            </a:prstTxWarp>
          </a:bodyPr>
          <a:lstStyle/>
          <a:p>
            <a:pPr lvl="0"/>
            <a:r>
              <a:rPr lang="en-US" smtClean="0">
                <a:sym typeface="Lucida Grande" charset="0"/>
              </a:rPr>
              <a:t>Click to edit Master title style</a:t>
            </a:r>
          </a:p>
        </p:txBody>
      </p:sp>
      <p:sp>
        <p:nvSpPr>
          <p:cNvPr id="1026" name="Rectangle 2"/>
          <p:cNvSpPr>
            <a:spLocks noGrp="1" noChangeArrowheads="1"/>
          </p:cNvSpPr>
          <p:nvPr>
            <p:ph type="body" idx="1"/>
          </p:nvPr>
        </p:nvSpPr>
        <p:spPr bwMode="auto">
          <a:xfrm>
            <a:off x="539750" y="2249488"/>
            <a:ext cx="8062913" cy="17526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p>
        </p:txBody>
      </p:sp>
      <p:sp>
        <p:nvSpPr>
          <p:cNvPr id="1027" name="Text Box 3"/>
          <p:cNvSpPr txBox="1">
            <a:spLocks noGrp="1" noChangeArrowheads="1"/>
          </p:cNvSpPr>
          <p:nvPr>
            <p:ph type="sldNum" sz="quarter" idx="4"/>
          </p:nvPr>
        </p:nvSpPr>
        <p:spPr bwMode="auto">
          <a:xfrm>
            <a:off x="8494713" y="5837238"/>
            <a:ext cx="296862" cy="2794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lvl1pPr>
              <a:defRPr sz="1300">
                <a:solidFill>
                  <a:schemeClr val="tx1"/>
                </a:solidFill>
                <a:latin typeface="+mn-lt"/>
                <a:ea typeface="Lucida Grande" charset="0"/>
                <a:cs typeface="Lucida Grande" charset="0"/>
                <a:sym typeface="Lucida Grande" charset="0"/>
              </a:defRPr>
            </a:lvl1pPr>
          </a:lstStyle>
          <a:p>
            <a:fld id="{811C2968-09A8-4314-993B-3DA5ED913D23}"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hf hdr="0" ftr="0" dt="0"/>
  <p:txStyles>
    <p:titleStyle>
      <a:lvl1pPr marL="446088" algn="r" rtl="0" fontAlgn="base">
        <a:spcBef>
          <a:spcPct val="0"/>
        </a:spcBef>
        <a:spcAft>
          <a:spcPct val="0"/>
        </a:spcAft>
        <a:defRPr sz="4400">
          <a:solidFill>
            <a:srgbClr val="AAD2AD"/>
          </a:solidFill>
          <a:effectLst>
            <a:outerShdw blurRad="38100" dist="38100" dir="2700000" algn="tl">
              <a:srgbClr val="000000"/>
            </a:outerShdw>
          </a:effectLst>
          <a:latin typeface="+mj-lt"/>
          <a:ea typeface="+mj-ea"/>
          <a:cs typeface="+mj-cs"/>
          <a:sym typeface="Lucida Grande" charset="0"/>
        </a:defRPr>
      </a:lvl1pPr>
      <a:lvl2pPr marL="446088" algn="r" rtl="0" fontAlgn="base">
        <a:spcBef>
          <a:spcPct val="0"/>
        </a:spcBef>
        <a:spcAft>
          <a:spcPct val="0"/>
        </a:spcAft>
        <a:defRPr sz="44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2pPr>
      <a:lvl3pPr marL="446088" algn="r" rtl="0" fontAlgn="base">
        <a:spcBef>
          <a:spcPct val="0"/>
        </a:spcBef>
        <a:spcAft>
          <a:spcPct val="0"/>
        </a:spcAft>
        <a:defRPr sz="44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3pPr>
      <a:lvl4pPr marL="446088" algn="r" rtl="0" fontAlgn="base">
        <a:spcBef>
          <a:spcPct val="0"/>
        </a:spcBef>
        <a:spcAft>
          <a:spcPct val="0"/>
        </a:spcAft>
        <a:defRPr sz="44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4pPr>
      <a:lvl5pPr marL="446088" algn="r" rtl="0" fontAlgn="base">
        <a:spcBef>
          <a:spcPct val="0"/>
        </a:spcBef>
        <a:spcAft>
          <a:spcPct val="0"/>
        </a:spcAft>
        <a:defRPr sz="44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5pPr>
      <a:lvl6pPr marL="903288" algn="r" rtl="0" fontAlgn="base">
        <a:spcBef>
          <a:spcPct val="0"/>
        </a:spcBef>
        <a:spcAft>
          <a:spcPct val="0"/>
        </a:spcAft>
        <a:defRPr sz="44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6pPr>
      <a:lvl7pPr marL="1360488" algn="r" rtl="0" fontAlgn="base">
        <a:spcBef>
          <a:spcPct val="0"/>
        </a:spcBef>
        <a:spcAft>
          <a:spcPct val="0"/>
        </a:spcAft>
        <a:defRPr sz="44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7pPr>
      <a:lvl8pPr marL="1817688" algn="r" rtl="0" fontAlgn="base">
        <a:spcBef>
          <a:spcPct val="0"/>
        </a:spcBef>
        <a:spcAft>
          <a:spcPct val="0"/>
        </a:spcAft>
        <a:defRPr sz="44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8pPr>
      <a:lvl9pPr marL="2274888" algn="r" rtl="0" fontAlgn="base">
        <a:spcBef>
          <a:spcPct val="0"/>
        </a:spcBef>
        <a:spcAft>
          <a:spcPct val="0"/>
        </a:spcAft>
        <a:defRPr sz="44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9pPr>
    </p:titleStyle>
    <p:bodyStyle>
      <a:lvl1pPr algn="r" rtl="0" fontAlgn="base">
        <a:spcBef>
          <a:spcPct val="0"/>
        </a:spcBef>
        <a:spcAft>
          <a:spcPct val="0"/>
        </a:spcAft>
        <a:defRPr sz="3000">
          <a:solidFill>
            <a:schemeClr val="tx1"/>
          </a:solidFill>
          <a:latin typeface="+mn-lt"/>
          <a:ea typeface="+mn-ea"/>
          <a:cs typeface="+mn-cs"/>
          <a:sym typeface="Lucida Grande" charset="0"/>
        </a:defRPr>
      </a:lvl1pPr>
      <a:lvl2pPr marL="419100" algn="ctr" rtl="0" fontAlgn="base">
        <a:spcBef>
          <a:spcPts val="600"/>
        </a:spcBef>
        <a:spcAft>
          <a:spcPct val="0"/>
        </a:spcAft>
        <a:defRPr sz="2600">
          <a:solidFill>
            <a:schemeClr val="tx1"/>
          </a:solidFill>
          <a:latin typeface="+mn-lt"/>
          <a:ea typeface="+mn-ea"/>
          <a:cs typeface="+mn-cs"/>
          <a:sym typeface="Lucida Grande" charset="0"/>
        </a:defRPr>
      </a:lvl2pPr>
      <a:lvl3pPr marL="876300" algn="ctr" rtl="0" fontAlgn="base">
        <a:spcBef>
          <a:spcPts val="600"/>
        </a:spcBef>
        <a:spcAft>
          <a:spcPct val="0"/>
        </a:spcAft>
        <a:defRPr sz="2400">
          <a:solidFill>
            <a:schemeClr val="tx1"/>
          </a:solidFill>
          <a:latin typeface="+mn-lt"/>
          <a:ea typeface="+mn-ea"/>
          <a:cs typeface="+mn-cs"/>
          <a:sym typeface="Lucida Grande" charset="0"/>
        </a:defRPr>
      </a:lvl3pPr>
      <a:lvl4pPr marL="1333500" algn="ctr" rtl="0" fontAlgn="base">
        <a:spcBef>
          <a:spcPts val="500"/>
        </a:spcBef>
        <a:spcAft>
          <a:spcPct val="0"/>
        </a:spcAft>
        <a:defRPr sz="2000">
          <a:solidFill>
            <a:schemeClr val="tx1"/>
          </a:solidFill>
          <a:latin typeface="+mn-lt"/>
          <a:ea typeface="+mn-ea"/>
          <a:cs typeface="+mn-cs"/>
          <a:sym typeface="Lucida Grande" charset="0"/>
        </a:defRPr>
      </a:lvl4pPr>
      <a:lvl5pPr marL="1790700" algn="ctr" rtl="0" fontAlgn="base">
        <a:spcBef>
          <a:spcPts val="500"/>
        </a:spcBef>
        <a:spcAft>
          <a:spcPct val="0"/>
        </a:spcAft>
        <a:defRPr sz="1900">
          <a:solidFill>
            <a:schemeClr val="tx1"/>
          </a:solidFill>
          <a:latin typeface="+mn-lt"/>
          <a:ea typeface="+mn-ea"/>
          <a:cs typeface="+mn-cs"/>
          <a:sym typeface="Lucida Grande" charset="0"/>
        </a:defRPr>
      </a:lvl5pPr>
      <a:lvl6pPr marL="2247900" algn="ctr" rtl="0" fontAlgn="base">
        <a:spcBef>
          <a:spcPts val="500"/>
        </a:spcBef>
        <a:spcAft>
          <a:spcPct val="0"/>
        </a:spcAft>
        <a:defRPr sz="1900">
          <a:solidFill>
            <a:schemeClr val="tx1"/>
          </a:solidFill>
          <a:latin typeface="+mn-lt"/>
          <a:ea typeface="+mn-ea"/>
          <a:cs typeface="+mn-cs"/>
          <a:sym typeface="Lucida Grande" charset="0"/>
        </a:defRPr>
      </a:lvl6pPr>
      <a:lvl7pPr marL="2705100" algn="ctr" rtl="0" fontAlgn="base">
        <a:spcBef>
          <a:spcPts val="500"/>
        </a:spcBef>
        <a:spcAft>
          <a:spcPct val="0"/>
        </a:spcAft>
        <a:defRPr sz="1900">
          <a:solidFill>
            <a:schemeClr val="tx1"/>
          </a:solidFill>
          <a:latin typeface="+mn-lt"/>
          <a:ea typeface="+mn-ea"/>
          <a:cs typeface="+mn-cs"/>
          <a:sym typeface="Lucida Grande" charset="0"/>
        </a:defRPr>
      </a:lvl7pPr>
      <a:lvl8pPr marL="3162300" algn="ctr" rtl="0" fontAlgn="base">
        <a:spcBef>
          <a:spcPts val="500"/>
        </a:spcBef>
        <a:spcAft>
          <a:spcPct val="0"/>
        </a:spcAft>
        <a:defRPr sz="1900">
          <a:solidFill>
            <a:schemeClr val="tx1"/>
          </a:solidFill>
          <a:latin typeface="+mn-lt"/>
          <a:ea typeface="+mn-ea"/>
          <a:cs typeface="+mn-cs"/>
          <a:sym typeface="Lucida Grande" charset="0"/>
        </a:defRPr>
      </a:lvl8pPr>
      <a:lvl9pPr marL="3619500" algn="ctr" rtl="0" fontAlgn="base">
        <a:spcBef>
          <a:spcPts val="500"/>
        </a:spcBef>
        <a:spcAft>
          <a:spcPct val="0"/>
        </a:spcAft>
        <a:defRPr sz="1900">
          <a:solidFill>
            <a:schemeClr val="tx1"/>
          </a:solidFill>
          <a:latin typeface="+mn-lt"/>
          <a:ea typeface="+mn-ea"/>
          <a:cs typeface="+mn-cs"/>
          <a:sym typeface="Lucida Grand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4F5532"/>
            </a:gs>
            <a:gs pos="100000">
              <a:srgbClr val="6B7343"/>
            </a:gs>
          </a:gsLst>
          <a:lin ang="5400000" scaled="1"/>
        </a:gra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457200" y="266700"/>
            <a:ext cx="8229600" cy="1398588"/>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smtClean="0">
                <a:sym typeface="Lucida Grande" charset="0"/>
              </a:rPr>
              <a:t>Click to edit Master title style</a:t>
            </a:r>
          </a:p>
        </p:txBody>
      </p:sp>
      <p:sp>
        <p:nvSpPr>
          <p:cNvPr id="2050" name="Rectangle 2"/>
          <p:cNvSpPr>
            <a:spLocks noGrp="1" noChangeArrowheads="1"/>
          </p:cNvSpPr>
          <p:nvPr>
            <p:ph type="body" idx="1"/>
          </p:nvPr>
        </p:nvSpPr>
        <p:spPr bwMode="auto">
          <a:xfrm>
            <a:off x="457200" y="1882775"/>
            <a:ext cx="8229600" cy="45720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p>
        </p:txBody>
      </p:sp>
      <p:sp>
        <p:nvSpPr>
          <p:cNvPr id="2051" name="Text Box 3"/>
          <p:cNvSpPr txBox="1">
            <a:spLocks noGrp="1" noChangeArrowheads="1"/>
          </p:cNvSpPr>
          <p:nvPr>
            <p:ph type="sldNum" sz="quarter" idx="4"/>
          </p:nvPr>
        </p:nvSpPr>
        <p:spPr bwMode="auto">
          <a:xfrm>
            <a:off x="7699375" y="6515100"/>
            <a:ext cx="280988" cy="266700"/>
          </a:xfrm>
          <a:prstGeom prst="rect">
            <a:avLst/>
          </a:prstGeom>
          <a:noFill/>
          <a:ln w="12700">
            <a:noFill/>
            <a:miter lim="800000"/>
            <a:headEnd/>
            <a:tailEnd/>
          </a:ln>
          <a:effectLst/>
        </p:spPr>
        <p:txBody>
          <a:bodyPr vert="horz" wrap="none" lIns="91440" tIns="45720" rIns="91440" bIns="45720" numCol="1" anchor="b" anchorCtr="0" compatLnSpc="1">
            <a:prstTxWarp prst="textNoShape">
              <a:avLst/>
            </a:prstTxWarp>
          </a:bodyPr>
          <a:lstStyle>
            <a:lvl1pPr>
              <a:defRPr sz="1200">
                <a:solidFill>
                  <a:schemeClr val="tx1"/>
                </a:solidFill>
                <a:latin typeface="+mn-lt"/>
                <a:ea typeface="Lucida Grande" charset="0"/>
                <a:cs typeface="Lucida Grande" charset="0"/>
                <a:sym typeface="Lucida Grande" charset="0"/>
              </a:defRPr>
            </a:lvl1pPr>
          </a:lstStyle>
          <a:p>
            <a:fld id="{952219BB-EF4B-45FD-80B6-D010A1390A69}"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dt="0"/>
  <p:txStyles>
    <p:titleStyle>
      <a:lvl1pPr marL="446088" algn="l" rtl="0" fontAlgn="base">
        <a:spcBef>
          <a:spcPct val="0"/>
        </a:spcBef>
        <a:spcAft>
          <a:spcPct val="0"/>
        </a:spcAft>
        <a:defRPr sz="4200">
          <a:solidFill>
            <a:srgbClr val="AAD2AD"/>
          </a:solidFill>
          <a:effectLst>
            <a:outerShdw blurRad="38100" dist="38100" dir="2700000" algn="tl">
              <a:srgbClr val="000000"/>
            </a:outerShdw>
          </a:effectLst>
          <a:latin typeface="+mj-lt"/>
          <a:ea typeface="+mj-ea"/>
          <a:cs typeface="+mj-cs"/>
          <a:sym typeface="Lucida Grande" charset="0"/>
        </a:defRPr>
      </a:lvl1pPr>
      <a:lvl2pPr marL="446088" algn="l" rtl="0" fontAlgn="base">
        <a:spcBef>
          <a:spcPct val="0"/>
        </a:spcBef>
        <a:spcAft>
          <a:spcPct val="0"/>
        </a:spcAft>
        <a:defRPr sz="42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2pPr>
      <a:lvl3pPr marL="446088" algn="l" rtl="0" fontAlgn="base">
        <a:spcBef>
          <a:spcPct val="0"/>
        </a:spcBef>
        <a:spcAft>
          <a:spcPct val="0"/>
        </a:spcAft>
        <a:defRPr sz="42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3pPr>
      <a:lvl4pPr marL="446088" algn="l" rtl="0" fontAlgn="base">
        <a:spcBef>
          <a:spcPct val="0"/>
        </a:spcBef>
        <a:spcAft>
          <a:spcPct val="0"/>
        </a:spcAft>
        <a:defRPr sz="42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4pPr>
      <a:lvl5pPr marL="446088" algn="l" rtl="0" fontAlgn="base">
        <a:spcBef>
          <a:spcPct val="0"/>
        </a:spcBef>
        <a:spcAft>
          <a:spcPct val="0"/>
        </a:spcAft>
        <a:defRPr sz="42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5pPr>
      <a:lvl6pPr marL="903288" algn="l" rtl="0" fontAlgn="base">
        <a:spcBef>
          <a:spcPct val="0"/>
        </a:spcBef>
        <a:spcAft>
          <a:spcPct val="0"/>
        </a:spcAft>
        <a:defRPr sz="42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6pPr>
      <a:lvl7pPr marL="1360488" algn="l" rtl="0" fontAlgn="base">
        <a:spcBef>
          <a:spcPct val="0"/>
        </a:spcBef>
        <a:spcAft>
          <a:spcPct val="0"/>
        </a:spcAft>
        <a:defRPr sz="42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7pPr>
      <a:lvl8pPr marL="1817688" algn="l" rtl="0" fontAlgn="base">
        <a:spcBef>
          <a:spcPct val="0"/>
        </a:spcBef>
        <a:spcAft>
          <a:spcPct val="0"/>
        </a:spcAft>
        <a:defRPr sz="42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8pPr>
      <a:lvl9pPr marL="2274888" algn="l" rtl="0" fontAlgn="base">
        <a:spcBef>
          <a:spcPct val="0"/>
        </a:spcBef>
        <a:spcAft>
          <a:spcPct val="0"/>
        </a:spcAft>
        <a:defRPr sz="42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9pPr>
    </p:titleStyle>
    <p:bodyStyle>
      <a:lvl1pPr marL="409575" indent="-384175" algn="l" rtl="0" fontAlgn="base">
        <a:spcBef>
          <a:spcPts val="700"/>
        </a:spcBef>
        <a:spcAft>
          <a:spcPct val="0"/>
        </a:spcAft>
        <a:buClr>
          <a:srgbClr val="72A376"/>
        </a:buClr>
        <a:buSzPct val="80000"/>
        <a:buFont typeface="Wingdings 2" charset="2"/>
        <a:buChar char=""/>
        <a:defRPr sz="3000">
          <a:solidFill>
            <a:schemeClr val="tx1"/>
          </a:solidFill>
          <a:latin typeface="+mn-lt"/>
          <a:ea typeface="+mn-ea"/>
          <a:cs typeface="+mn-cs"/>
          <a:sym typeface="Lucida Grande" charset="0"/>
        </a:defRPr>
      </a:lvl1pPr>
      <a:lvl2pPr marL="784225" indent="-285750" algn="l" rtl="0" fontAlgn="base">
        <a:spcBef>
          <a:spcPts val="600"/>
        </a:spcBef>
        <a:spcAft>
          <a:spcPct val="0"/>
        </a:spcAft>
        <a:buClr>
          <a:srgbClr val="72A376"/>
        </a:buClr>
        <a:buSzPct val="94000"/>
        <a:buFont typeface="Verdana" charset="0"/>
        <a:buChar char="›"/>
        <a:defRPr sz="2600">
          <a:solidFill>
            <a:schemeClr val="tx1"/>
          </a:solidFill>
          <a:latin typeface="+mn-lt"/>
          <a:ea typeface="+mn-ea"/>
          <a:cs typeface="+mn-cs"/>
          <a:sym typeface="Lucida Grande" charset="0"/>
        </a:defRPr>
      </a:lvl2pPr>
      <a:lvl3pPr marL="1066800" indent="-228600" algn="l" rtl="0" fontAlgn="base">
        <a:spcBef>
          <a:spcPts val="600"/>
        </a:spcBef>
        <a:spcAft>
          <a:spcPct val="0"/>
        </a:spcAft>
        <a:buClr>
          <a:srgbClr val="72A376"/>
        </a:buClr>
        <a:buSzPct val="100000"/>
        <a:buFont typeface="Wingdings 2" charset="2"/>
        <a:buChar char=""/>
        <a:defRPr sz="2400">
          <a:solidFill>
            <a:schemeClr val="tx1"/>
          </a:solidFill>
          <a:latin typeface="+mn-lt"/>
          <a:ea typeface="+mn-ea"/>
          <a:cs typeface="+mn-cs"/>
          <a:sym typeface="Lucida Grande" charset="0"/>
        </a:defRPr>
      </a:lvl3pPr>
      <a:lvl4pPr marL="1333500" indent="-211138" algn="l" rtl="0" fontAlgn="base">
        <a:spcBef>
          <a:spcPts val="500"/>
        </a:spcBef>
        <a:spcAft>
          <a:spcPct val="0"/>
        </a:spcAft>
        <a:buClr>
          <a:srgbClr val="72A376"/>
        </a:buClr>
        <a:buSzPct val="100000"/>
        <a:buFont typeface="Wingdings 2" charset="2"/>
        <a:buChar char=""/>
        <a:defRPr sz="2000">
          <a:solidFill>
            <a:schemeClr val="tx1"/>
          </a:solidFill>
          <a:latin typeface="+mn-lt"/>
          <a:ea typeface="+mn-ea"/>
          <a:cs typeface="+mn-cs"/>
          <a:sym typeface="Lucida Grande" charset="0"/>
        </a:defRPr>
      </a:lvl4pPr>
      <a:lvl5pPr marL="1562100" indent="-211138" algn="l" rtl="0" fontAlgn="base">
        <a:spcBef>
          <a:spcPts val="500"/>
        </a:spcBef>
        <a:spcAft>
          <a:spcPct val="0"/>
        </a:spcAft>
        <a:buClr>
          <a:srgbClr val="BDD3BE"/>
        </a:buClr>
        <a:buSzPct val="100000"/>
        <a:buFont typeface="Wingdings 2" charset="2"/>
        <a:buChar char=""/>
        <a:defRPr sz="1900">
          <a:solidFill>
            <a:schemeClr val="tx1"/>
          </a:solidFill>
          <a:latin typeface="+mn-lt"/>
          <a:ea typeface="+mn-ea"/>
          <a:cs typeface="+mn-cs"/>
          <a:sym typeface="Lucida Grande" charset="0"/>
        </a:defRPr>
      </a:lvl5pPr>
      <a:lvl6pPr marL="2019300" indent="-211138" algn="l" rtl="0" fontAlgn="base">
        <a:spcBef>
          <a:spcPts val="500"/>
        </a:spcBef>
        <a:spcAft>
          <a:spcPct val="0"/>
        </a:spcAft>
        <a:buClr>
          <a:srgbClr val="BDD3BE"/>
        </a:buClr>
        <a:buSzPct val="100000"/>
        <a:buFont typeface="Wingdings 2" charset="2"/>
        <a:buChar char=""/>
        <a:defRPr sz="1900">
          <a:solidFill>
            <a:schemeClr val="tx1"/>
          </a:solidFill>
          <a:latin typeface="+mn-lt"/>
          <a:ea typeface="+mn-ea"/>
          <a:cs typeface="+mn-cs"/>
          <a:sym typeface="Lucida Grande" charset="0"/>
        </a:defRPr>
      </a:lvl6pPr>
      <a:lvl7pPr marL="2476500" indent="-211138" algn="l" rtl="0" fontAlgn="base">
        <a:spcBef>
          <a:spcPts val="500"/>
        </a:spcBef>
        <a:spcAft>
          <a:spcPct val="0"/>
        </a:spcAft>
        <a:buClr>
          <a:srgbClr val="BDD3BE"/>
        </a:buClr>
        <a:buSzPct val="100000"/>
        <a:buFont typeface="Wingdings 2" charset="2"/>
        <a:buChar char=""/>
        <a:defRPr sz="1900">
          <a:solidFill>
            <a:schemeClr val="tx1"/>
          </a:solidFill>
          <a:latin typeface="+mn-lt"/>
          <a:ea typeface="+mn-ea"/>
          <a:cs typeface="+mn-cs"/>
          <a:sym typeface="Lucida Grande" charset="0"/>
        </a:defRPr>
      </a:lvl7pPr>
      <a:lvl8pPr marL="2933700" indent="-211138" algn="l" rtl="0" fontAlgn="base">
        <a:spcBef>
          <a:spcPts val="500"/>
        </a:spcBef>
        <a:spcAft>
          <a:spcPct val="0"/>
        </a:spcAft>
        <a:buClr>
          <a:srgbClr val="BDD3BE"/>
        </a:buClr>
        <a:buSzPct val="100000"/>
        <a:buFont typeface="Wingdings 2" charset="2"/>
        <a:buChar char=""/>
        <a:defRPr sz="1900">
          <a:solidFill>
            <a:schemeClr val="tx1"/>
          </a:solidFill>
          <a:latin typeface="+mn-lt"/>
          <a:ea typeface="+mn-ea"/>
          <a:cs typeface="+mn-cs"/>
          <a:sym typeface="Lucida Grande" charset="0"/>
        </a:defRPr>
      </a:lvl8pPr>
      <a:lvl9pPr marL="3390900" indent="-211138" algn="l" rtl="0" fontAlgn="base">
        <a:spcBef>
          <a:spcPts val="500"/>
        </a:spcBef>
        <a:spcAft>
          <a:spcPct val="0"/>
        </a:spcAft>
        <a:buClr>
          <a:srgbClr val="BDD3BE"/>
        </a:buClr>
        <a:buSzPct val="100000"/>
        <a:buFont typeface="Wingdings 2" charset="2"/>
        <a:buChar char=""/>
        <a:defRPr sz="1900">
          <a:solidFill>
            <a:schemeClr val="tx1"/>
          </a:solidFill>
          <a:latin typeface="+mn-lt"/>
          <a:ea typeface="+mn-ea"/>
          <a:cs typeface="+mn-cs"/>
          <a:sym typeface="Lucida Grand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6.jpe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19.jpeg"/><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8" Type="http://schemas.openxmlformats.org/officeDocument/2006/relationships/hyperlink" Target="http://www.yuma.usmc.mil/desertwarrior/2010/06/10/HiRes4.jpg" TargetMode="External"/><Relationship Id="rId13" Type="http://schemas.openxmlformats.org/officeDocument/2006/relationships/hyperlink" Target="http://www.defenselink.mil/dodcmsshare/homepagephoto/2009-08/hires_090818-M-6159T-168b.jpg" TargetMode="External"/><Relationship Id="rId18" Type="http://schemas.openxmlformats.org/officeDocument/2006/relationships/image" Target="../media/image33.jpeg"/><Relationship Id="rId3" Type="http://schemas.openxmlformats.org/officeDocument/2006/relationships/image" Target="../media/image20.jpeg"/><Relationship Id="rId7" Type="http://schemas.openxmlformats.org/officeDocument/2006/relationships/image" Target="../media/image24.jpeg"/><Relationship Id="rId12" Type="http://schemas.openxmlformats.org/officeDocument/2006/relationships/image" Target="../media/image28.png"/><Relationship Id="rId17" Type="http://schemas.openxmlformats.org/officeDocument/2006/relationships/image" Target="../media/image32.jpeg"/><Relationship Id="rId2" Type="http://schemas.openxmlformats.org/officeDocument/2006/relationships/notesSlide" Target="../notesSlides/notesSlide18.xml"/><Relationship Id="rId16" Type="http://schemas.openxmlformats.org/officeDocument/2006/relationships/image" Target="../media/image31.jpeg"/><Relationship Id="rId1" Type="http://schemas.openxmlformats.org/officeDocument/2006/relationships/slideLayout" Target="../slideLayouts/slideLayout13.xml"/><Relationship Id="rId6" Type="http://schemas.openxmlformats.org/officeDocument/2006/relationships/image" Target="../media/image23.jpeg"/><Relationship Id="rId11" Type="http://schemas.openxmlformats.org/officeDocument/2006/relationships/image" Target="../media/image27.jpeg"/><Relationship Id="rId5" Type="http://schemas.openxmlformats.org/officeDocument/2006/relationships/image" Target="../media/image22.jpeg"/><Relationship Id="rId15" Type="http://schemas.openxmlformats.org/officeDocument/2006/relationships/image" Target="../media/image30.png"/><Relationship Id="rId10" Type="http://schemas.openxmlformats.org/officeDocument/2006/relationships/image" Target="../media/image26.jpeg"/><Relationship Id="rId19" Type="http://schemas.openxmlformats.org/officeDocument/2006/relationships/image" Target="../media/image34.jpeg"/><Relationship Id="rId4" Type="http://schemas.openxmlformats.org/officeDocument/2006/relationships/image" Target="../media/image21.jpeg"/><Relationship Id="rId9" Type="http://schemas.openxmlformats.org/officeDocument/2006/relationships/image" Target="../media/image25.jpeg"/><Relationship Id="rId1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asc.army.mil/docs/pubs/alt/2009/3_JulAugSep/articles/34_UAVs_Thrive_With_PEO_IEW&amp;S_Payloads,_Ground_Assets_200907.pdf" TargetMode="External"/><Relationship Id="rId2" Type="http://schemas.openxmlformats.org/officeDocument/2006/relationships/hyperlink" Target="http://smallwarsjournal.com/blog/journal/docs-temp/138-hsia.pdf" TargetMode="External"/><Relationship Id="rId1" Type="http://schemas.openxmlformats.org/officeDocument/2006/relationships/slideLayout" Target="../slideLayouts/slideLayout13.xml"/><Relationship Id="rId4" Type="http://schemas.openxmlformats.org/officeDocument/2006/relationships/hyperlink" Target="http://www.2ndbn5thmar.com/fight/MortarTactics.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3.jpeg"/><Relationship Id="rId5" Type="http://schemas.openxmlformats.org/officeDocument/2006/relationships/hyperlink" Target="file:///\\localhost\Users\Brennan\api.viglink.com\api\click?format=go&amp;key=cdee124b11d6baacda6c3e29b12e23dc&amp;loc=http%253A%252F%252F4gwar.wordpress.com%252Fcategory%252Fafghanistan%252Fpage%252F6%252F&amp;v=1&amp;libid=1312224152816&amp;out=http%253A%252F%252F4gwar.files.wordpress.com%252F2010%252F09%252Ffrifoto-afghan-attack.jpg&amp;ref=http%253A%252F%252Fwww.google.com%252Fimgres%253Fimgurl%253Dhttp%253A%252F%252F4gwar.files.wordpress.com%252F2010%252F09%252Ffrifoto-afghan-attack.jpg%2526imgrefurl%253Dhttp%253A%252F%252F4gwar.wordpress.com%252Fcategory%252Fafghanistan%252Fpage%252F6%252F%2526usg%253D__WoQue2EOmSUPXrl23afUWez7C8A%253D%2526h%253D2528%2526w%253D3792%2526sz%253D6061%2526hl%253Den%2526start%253D136%2526sig2%253Dxv9laIDq6gMubSo8QWrFHQ%2526zoom%253D1%2526um%253D1%2526itbs%253D1%2526tbnid%253DdBDO0yj7Tuzd1M%253A%2526tbnh%253D100%2526tbnw%253D150%2526prev%253D%252Fsearch%25253Fq%25253Dafghanistan%25252Battack%252526start%25253D120%252526um%25253D1%252526hl%25253Den%252526sa%25253DN%252526rls%25253Dcom.microsoft%253A*%252526ndsp%25253D20%252526tbm%25253Disch%2526ei%253DgvM2TqF9z42wAtOD1ZkL&amp;title=Afghanistan%2520%25C2%25AB%25204GWAR&amp;txt=" TargetMode="Externa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AutoShape 1"/>
          <p:cNvSpPr>
            <a:spLocks/>
          </p:cNvSpPr>
          <p:nvPr/>
        </p:nvSpPr>
        <p:spPr bwMode="auto">
          <a:xfrm>
            <a:off x="6350" y="12700"/>
            <a:ext cx="9129713" cy="6837363"/>
          </a:xfrm>
          <a:prstGeom prst="rtTriangle">
            <a:avLst/>
          </a:prstGeom>
          <a:gradFill rotWithShape="0">
            <a:gsLst>
              <a:gs pos="0">
                <a:srgbClr val="EAEBDE">
                  <a:alpha val="9999"/>
                </a:srgbClr>
              </a:gs>
              <a:gs pos="30000">
                <a:srgbClr val="EAEBDE">
                  <a:alpha val="7299"/>
                </a:srgbClr>
              </a:gs>
              <a:gs pos="100000">
                <a:srgbClr val="EAEBDE">
                  <a:alpha val="999"/>
                </a:srgbClr>
              </a:gs>
            </a:gsLst>
            <a:lin ang="18780000" scaled="1"/>
          </a:gradFill>
          <a:ln w="38100" cap="rnd">
            <a:noFill/>
            <a:round/>
            <a:headEnd type="none" w="med" len="med"/>
            <a:tailEnd type="none" w="med" len="med"/>
          </a:ln>
        </p:spPr>
        <p:txBody>
          <a:bodyPr lIns="0" tIns="0" rIns="0" bIns="0"/>
          <a:lstStyle/>
          <a:p>
            <a:endParaRPr lang="en-US"/>
          </a:p>
        </p:txBody>
      </p:sp>
      <p:sp>
        <p:nvSpPr>
          <p:cNvPr id="3074" name="Line 2"/>
          <p:cNvSpPr>
            <a:spLocks noChangeShapeType="1"/>
          </p:cNvSpPr>
          <p:nvPr/>
        </p:nvSpPr>
        <p:spPr bwMode="auto">
          <a:xfrm>
            <a:off x="0" y="6350"/>
            <a:ext cx="9136063" cy="6843713"/>
          </a:xfrm>
          <a:prstGeom prst="line">
            <a:avLst/>
          </a:prstGeom>
          <a:noFill/>
          <a:ln w="5000" cap="rnd">
            <a:solidFill>
              <a:srgbClr val="D3D4C8">
                <a:alpha val="34999"/>
              </a:srgbClr>
            </a:solidFill>
            <a:prstDash val="solid"/>
            <a:round/>
            <a:headEnd type="none" w="med" len="med"/>
            <a:tailEnd type="none" w="med" len="med"/>
          </a:ln>
        </p:spPr>
        <p:txBody>
          <a:bodyPr lIns="0" tIns="0" rIns="0" bIns="0"/>
          <a:lstStyle/>
          <a:p>
            <a:endParaRPr lang="en-US"/>
          </a:p>
        </p:txBody>
      </p:sp>
      <p:sp>
        <p:nvSpPr>
          <p:cNvPr id="3075" name="Line 3"/>
          <p:cNvSpPr>
            <a:spLocks noChangeShapeType="1"/>
          </p:cNvSpPr>
          <p:nvPr/>
        </p:nvSpPr>
        <p:spPr bwMode="auto">
          <a:xfrm flipH="1">
            <a:off x="6467475" y="4948238"/>
            <a:ext cx="2673350" cy="1900237"/>
          </a:xfrm>
          <a:prstGeom prst="line">
            <a:avLst/>
          </a:prstGeom>
          <a:noFill/>
          <a:ln w="6000" cap="rnd">
            <a:solidFill>
              <a:srgbClr val="D7D9CE">
                <a:alpha val="45000"/>
              </a:srgbClr>
            </a:solidFill>
            <a:prstDash val="solid"/>
            <a:round/>
            <a:headEnd type="none" w="med" len="med"/>
            <a:tailEnd type="none" w="med" len="med"/>
          </a:ln>
        </p:spPr>
        <p:txBody>
          <a:bodyPr lIns="0" tIns="0" rIns="0" bIns="0"/>
          <a:lstStyle/>
          <a:p>
            <a:endParaRPr lang="en-US"/>
          </a:p>
        </p:txBody>
      </p:sp>
      <p:sp>
        <p:nvSpPr>
          <p:cNvPr id="3076" name="AutoShape 4"/>
          <p:cNvSpPr>
            <a:spLocks/>
          </p:cNvSpPr>
          <p:nvPr/>
        </p:nvSpPr>
        <p:spPr bwMode="auto">
          <a:xfrm rot="-5400000">
            <a:off x="7552531" y="5252244"/>
            <a:ext cx="1893888" cy="1295400"/>
          </a:xfrm>
          <a:custGeom>
            <a:avLst/>
            <a:gdLst>
              <a:gd name="T0" fmla="*/ 10800 w 21600"/>
              <a:gd name="T1" fmla="*/ 10800 h 21600"/>
            </a:gdLst>
            <a:ahLst/>
            <a:cxnLst>
              <a:cxn ang="0">
                <a:pos x="T0" y="T1"/>
              </a:cxn>
            </a:cxnLst>
            <a:rect l="0" t="0" r="r" b="b"/>
            <a:pathLst>
              <a:path w="21600" h="21600">
                <a:moveTo>
                  <a:pt x="0" y="21600"/>
                </a:moveTo>
                <a:lnTo>
                  <a:pt x="11086" y="0"/>
                </a:lnTo>
                <a:lnTo>
                  <a:pt x="21600" y="21600"/>
                </a:lnTo>
                <a:close/>
                <a:moveTo>
                  <a:pt x="0" y="21600"/>
                </a:moveTo>
              </a:path>
            </a:pathLst>
          </a:custGeom>
          <a:gradFill rotWithShape="0">
            <a:gsLst>
              <a:gs pos="0">
                <a:srgbClr val="B9E2BC"/>
              </a:gs>
              <a:gs pos="40001">
                <a:srgbClr val="63B169"/>
              </a:gs>
              <a:gs pos="100000">
                <a:srgbClr val="3A663D"/>
              </a:gs>
            </a:gsLst>
            <a:lin ang="20880000" scaled="1"/>
          </a:gradFill>
          <a:ln w="38100" cap="rnd">
            <a:noFill/>
            <a:round/>
            <a:headEnd type="none" w="med" len="med"/>
            <a:tailEnd type="none" w="med" len="med"/>
          </a:ln>
        </p:spPr>
        <p:txBody>
          <a:bodyPr lIns="0" tIns="0" rIns="0" bIns="0"/>
          <a:lstStyle/>
          <a:p>
            <a:endParaRPr lang="en-US"/>
          </a:p>
        </p:txBody>
      </p:sp>
      <p:sp>
        <p:nvSpPr>
          <p:cNvPr id="3077" name="Text Box 5"/>
          <p:cNvSpPr txBox="1">
            <a:spLocks noChangeArrowheads="1"/>
          </p:cNvSpPr>
          <p:nvPr/>
        </p:nvSpPr>
        <p:spPr bwMode="auto">
          <a:xfrm>
            <a:off x="8494713" y="5837238"/>
            <a:ext cx="296862" cy="279400"/>
          </a:xfrm>
          <a:prstGeom prst="rect">
            <a:avLst/>
          </a:prstGeom>
          <a:noFill/>
          <a:ln w="12700">
            <a:noFill/>
            <a:miter lim="800000"/>
            <a:headEnd/>
            <a:tailEnd/>
          </a:ln>
          <a:effectLst/>
        </p:spPr>
        <p:txBody>
          <a:bodyPr wrap="none" anchor="ctr"/>
          <a:lstStyle/>
          <a:p>
            <a:fld id="{E39E0AE6-9A67-4880-A332-E66FF77104B7}" type="slidenum">
              <a:rPr lang="en-US" sz="1300">
                <a:solidFill>
                  <a:schemeClr val="tx1"/>
                </a:solidFill>
                <a:latin typeface="Lucida Grande" charset="0"/>
                <a:ea typeface="Lucida Grande" charset="0"/>
                <a:cs typeface="Lucida Grande" charset="0"/>
                <a:sym typeface="Lucida Grande" charset="0"/>
              </a:rPr>
              <a:pPr/>
              <a:t>1</a:t>
            </a:fld>
            <a:endParaRPr lang="en-US" sz="1300">
              <a:solidFill>
                <a:schemeClr val="tx1"/>
              </a:solidFill>
              <a:latin typeface="Lucida Grande" charset="0"/>
              <a:ea typeface="Lucida Grande" charset="0"/>
              <a:cs typeface="Lucida Grande" charset="0"/>
              <a:sym typeface="Lucida Grande" charset="0"/>
            </a:endParaRPr>
          </a:p>
        </p:txBody>
      </p:sp>
      <p:sp>
        <p:nvSpPr>
          <p:cNvPr id="3078" name="Rectangle 6"/>
          <p:cNvSpPr>
            <a:spLocks noGrp="1" noChangeArrowheads="1"/>
          </p:cNvSpPr>
          <p:nvPr>
            <p:ph type="title"/>
          </p:nvPr>
        </p:nvSpPr>
        <p:spPr>
          <a:ln/>
        </p:spPr>
        <p:txBody>
          <a:bodyPr/>
          <a:lstStyle/>
          <a:p>
            <a:r>
              <a:rPr lang="en-US"/>
              <a:t>Integrated Base Defense </a:t>
            </a:r>
            <a:br>
              <a:rPr lang="en-US"/>
            </a:br>
            <a:r>
              <a:rPr lang="en-US" sz="2400" b="1"/>
              <a:t>Interim Program Review (IPR)</a:t>
            </a:r>
            <a:endParaRPr lang="en-US" sz="2400" b="1">
              <a:ea typeface="ヒラギノ角ゴ ProN W6" charset="0"/>
              <a:cs typeface="ヒラギノ角ゴ ProN W6" charset="0"/>
            </a:endParaRPr>
          </a:p>
        </p:txBody>
      </p:sp>
      <p:sp>
        <p:nvSpPr>
          <p:cNvPr id="3079" name="Rectangle 7"/>
          <p:cNvSpPr>
            <a:spLocks noGrp="1" noChangeArrowheads="1"/>
          </p:cNvSpPr>
          <p:nvPr>
            <p:ph type="body" idx="1"/>
          </p:nvPr>
        </p:nvSpPr>
        <p:spPr>
          <a:xfrm>
            <a:off x="144463" y="2819400"/>
            <a:ext cx="8458200" cy="1752600"/>
          </a:xfrm>
          <a:ln/>
        </p:spPr>
        <p:txBody>
          <a:bodyPr/>
          <a:lstStyle/>
          <a:p>
            <a:pPr algn="l"/>
            <a:r>
              <a:rPr lang="en-US" sz="1400" b="1">
                <a:effectLst>
                  <a:outerShdw blurRad="38100" dist="38100" dir="2700000" algn="tl">
                    <a:srgbClr val="000000"/>
                  </a:outerShdw>
                </a:effectLst>
              </a:rPr>
              <a:t>Present to: Mrs. Bridgette Kwinn, COCOM</a:t>
            </a:r>
            <a:endParaRPr lang="en-US"/>
          </a:p>
          <a:p>
            <a:pPr algn="l"/>
            <a:r>
              <a:rPr lang="en-US" sz="1400" b="1">
                <a:effectLst>
                  <a:outerShdw blurRad="38100" dist="38100" dir="2700000" algn="tl">
                    <a:srgbClr val="000000"/>
                  </a:outerShdw>
                </a:effectLst>
              </a:rPr>
              <a:t>By: ROBOCOP (Reliable Offensive Base Overwatch and Command Outpost Protection)</a:t>
            </a:r>
            <a:r>
              <a:rPr lang="en-US" sz="1800" b="1">
                <a:solidFill>
                  <a:srgbClr val="AAD2AD"/>
                </a:solidFill>
                <a:effectLst>
                  <a:outerShdw blurRad="38100" dist="38100" dir="2700000" algn="tl">
                    <a:srgbClr val="000000"/>
                  </a:outerShdw>
                </a:effectLst>
              </a:rPr>
              <a:t> </a:t>
            </a:r>
            <a:r>
              <a:rPr lang="en-US" sz="1400" b="1">
                <a:effectLst>
                  <a:outerShdw blurRad="38100" dist="38100" dir="2700000" algn="tl">
                    <a:srgbClr val="000000"/>
                  </a:outerShdw>
                </a:effectLst>
              </a:rPr>
              <a:t>LLC</a:t>
            </a:r>
            <a:endParaRPr lang="en-US" sz="1400" b="1">
              <a:effectLst>
                <a:outerShdw blurRad="38100" dist="38100" dir="2700000" algn="tl">
                  <a:srgbClr val="000000"/>
                </a:outerShdw>
              </a:effectLst>
              <a:ea typeface="ヒラギノ角ゴ ProN W6" charset="0"/>
              <a:cs typeface="ヒラギノ角ゴ ProN W6" charset="0"/>
            </a:endParaRPr>
          </a:p>
        </p:txBody>
      </p:sp>
      <p:sp>
        <p:nvSpPr>
          <p:cNvPr id="3080" name="Rectangle 8"/>
          <p:cNvSpPr>
            <a:spLocks/>
          </p:cNvSpPr>
          <p:nvPr/>
        </p:nvSpPr>
        <p:spPr bwMode="auto">
          <a:xfrm>
            <a:off x="0" y="6324600"/>
            <a:ext cx="8623300" cy="342900"/>
          </a:xfrm>
          <a:prstGeom prst="rect">
            <a:avLst/>
          </a:prstGeom>
          <a:noFill/>
          <a:ln w="12700" cap="rnd">
            <a:noFill/>
            <a:round/>
            <a:headEnd type="none" w="med" len="med"/>
            <a:tailEnd type="none" w="med" len="med"/>
          </a:ln>
        </p:spPr>
        <p:txBody>
          <a:bodyPr lIns="38100" tIns="38100" rIns="38100" bIns="38100"/>
          <a:lstStyle/>
          <a:p>
            <a:pPr algn="l"/>
            <a:r>
              <a:rPr lang="en-US" sz="1800">
                <a:solidFill>
                  <a:schemeClr val="tx1"/>
                </a:solidFill>
                <a:effectLst>
                  <a:outerShdw blurRad="38100" dist="38100" dir="2700000" algn="tl">
                    <a:srgbClr val="000000"/>
                  </a:outerShdw>
                </a:effectLst>
                <a:latin typeface="Lucida Grande" charset="0"/>
                <a:ea typeface="Lucida Grande" charset="0"/>
                <a:cs typeface="Lucida Grande" charset="0"/>
                <a:sym typeface="Lucida Grande" charset="0"/>
              </a:rPr>
              <a:t>“Our Mission is to ensure you complete yours”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AutoShape 1"/>
          <p:cNvSpPr>
            <a:spLocks/>
          </p:cNvSpPr>
          <p:nvPr/>
        </p:nvSpPr>
        <p:spPr bwMode="auto">
          <a:xfrm>
            <a:off x="6350" y="12700"/>
            <a:ext cx="9129713" cy="6837363"/>
          </a:xfrm>
          <a:prstGeom prst="rtTriangle">
            <a:avLst/>
          </a:prstGeom>
          <a:gradFill rotWithShape="0">
            <a:gsLst>
              <a:gs pos="0">
                <a:srgbClr val="EAEBDE">
                  <a:alpha val="9999"/>
                </a:srgbClr>
              </a:gs>
              <a:gs pos="30000">
                <a:srgbClr val="EAEBDE">
                  <a:alpha val="7299"/>
                </a:srgbClr>
              </a:gs>
              <a:gs pos="100000">
                <a:srgbClr val="EAEBDE">
                  <a:alpha val="999"/>
                </a:srgbClr>
              </a:gs>
            </a:gsLst>
            <a:lin ang="18780000" scaled="1"/>
          </a:gradFill>
          <a:ln w="38100" cap="rnd">
            <a:noFill/>
            <a:round/>
            <a:headEnd type="none" w="med" len="med"/>
            <a:tailEnd type="none" w="med" len="med"/>
          </a:ln>
        </p:spPr>
        <p:txBody>
          <a:bodyPr lIns="0" tIns="0" rIns="0" bIns="0"/>
          <a:lstStyle/>
          <a:p>
            <a:endParaRPr lang="en-US"/>
          </a:p>
        </p:txBody>
      </p:sp>
      <p:sp>
        <p:nvSpPr>
          <p:cNvPr id="11266" name="Line 2"/>
          <p:cNvSpPr>
            <a:spLocks noChangeShapeType="1"/>
          </p:cNvSpPr>
          <p:nvPr/>
        </p:nvSpPr>
        <p:spPr bwMode="auto">
          <a:xfrm>
            <a:off x="0" y="6350"/>
            <a:ext cx="9136063" cy="6843713"/>
          </a:xfrm>
          <a:prstGeom prst="line">
            <a:avLst/>
          </a:prstGeom>
          <a:noFill/>
          <a:ln w="5000" cap="rnd">
            <a:solidFill>
              <a:srgbClr val="D3D4C8">
                <a:alpha val="34999"/>
              </a:srgbClr>
            </a:solidFill>
            <a:prstDash val="solid"/>
            <a:round/>
            <a:headEnd type="none" w="med" len="med"/>
            <a:tailEnd type="none" w="med" len="med"/>
          </a:ln>
        </p:spPr>
        <p:txBody>
          <a:bodyPr lIns="0" tIns="0" rIns="0" bIns="0"/>
          <a:lstStyle/>
          <a:p>
            <a:endParaRPr lang="en-US"/>
          </a:p>
        </p:txBody>
      </p:sp>
      <p:sp>
        <p:nvSpPr>
          <p:cNvPr id="11267" name="Line 3"/>
          <p:cNvSpPr>
            <a:spLocks noChangeShapeType="1"/>
          </p:cNvSpPr>
          <p:nvPr/>
        </p:nvSpPr>
        <p:spPr bwMode="auto">
          <a:xfrm flipH="1">
            <a:off x="6467475" y="4948238"/>
            <a:ext cx="2673350" cy="1900237"/>
          </a:xfrm>
          <a:prstGeom prst="line">
            <a:avLst/>
          </a:prstGeom>
          <a:noFill/>
          <a:ln w="6000" cap="rnd">
            <a:solidFill>
              <a:srgbClr val="D7D9CE">
                <a:alpha val="45000"/>
              </a:srgbClr>
            </a:solidFill>
            <a:prstDash val="solid"/>
            <a:round/>
            <a:headEnd type="none" w="med" len="med"/>
            <a:tailEnd type="none" w="med" len="med"/>
          </a:ln>
        </p:spPr>
        <p:txBody>
          <a:bodyPr lIns="0" tIns="0" rIns="0" bIns="0"/>
          <a:lstStyle/>
          <a:p>
            <a:endParaRPr lang="en-US"/>
          </a:p>
        </p:txBody>
      </p:sp>
      <p:sp>
        <p:nvSpPr>
          <p:cNvPr id="11268" name="Text Box 4"/>
          <p:cNvSpPr txBox="1">
            <a:spLocks noChangeArrowheads="1"/>
          </p:cNvSpPr>
          <p:nvPr/>
        </p:nvSpPr>
        <p:spPr bwMode="auto">
          <a:xfrm>
            <a:off x="7699375" y="6515100"/>
            <a:ext cx="280988" cy="266700"/>
          </a:xfrm>
          <a:prstGeom prst="rect">
            <a:avLst/>
          </a:prstGeom>
          <a:noFill/>
          <a:ln w="12700">
            <a:noFill/>
            <a:miter lim="800000"/>
            <a:headEnd/>
            <a:tailEnd/>
          </a:ln>
          <a:effectLst/>
        </p:spPr>
        <p:txBody>
          <a:bodyPr wrap="none" anchor="b"/>
          <a:lstStyle/>
          <a:p>
            <a:fld id="{914F4B90-1181-4E30-8722-51ED3A12A901}" type="slidenum">
              <a:rPr lang="en-US" sz="1200">
                <a:solidFill>
                  <a:schemeClr val="tx1"/>
                </a:solidFill>
                <a:latin typeface="Lucida Grande" charset="0"/>
                <a:ea typeface="Lucida Grande" charset="0"/>
                <a:cs typeface="Lucida Grande" charset="0"/>
                <a:sym typeface="Lucida Grande" charset="0"/>
              </a:rPr>
              <a:pPr/>
              <a:t>10</a:t>
            </a:fld>
            <a:endParaRPr lang="en-US" sz="1200">
              <a:solidFill>
                <a:schemeClr val="tx1"/>
              </a:solidFill>
              <a:latin typeface="Lucida Grande" charset="0"/>
              <a:ea typeface="Lucida Grande" charset="0"/>
              <a:cs typeface="Lucida Grande" charset="0"/>
              <a:sym typeface="Lucida Grande" charset="0"/>
            </a:endParaRPr>
          </a:p>
        </p:txBody>
      </p:sp>
      <p:sp>
        <p:nvSpPr>
          <p:cNvPr id="11269" name="Rectangle 5"/>
          <p:cNvSpPr>
            <a:spLocks noGrp="1" noChangeArrowheads="1"/>
          </p:cNvSpPr>
          <p:nvPr>
            <p:ph type="title"/>
          </p:nvPr>
        </p:nvSpPr>
        <p:spPr>
          <a:xfrm>
            <a:off x="-114300" y="0"/>
            <a:ext cx="8229600" cy="787400"/>
          </a:xfrm>
          <a:ln/>
        </p:spPr>
        <p:txBody>
          <a:bodyPr/>
          <a:lstStyle/>
          <a:p>
            <a:r>
              <a:rPr lang="en-US" sz="3500" dirty="0"/>
              <a:t>Threat </a:t>
            </a:r>
            <a:r>
              <a:rPr lang="en-US" sz="3500" dirty="0" smtClean="0"/>
              <a:t>Analysis (</a:t>
            </a:r>
            <a:r>
              <a:rPr lang="en-US" sz="3500" dirty="0" err="1" smtClean="0"/>
              <a:t>Con’t</a:t>
            </a:r>
            <a:r>
              <a:rPr lang="en-US" sz="3500" dirty="0" smtClean="0"/>
              <a:t>)</a:t>
            </a:r>
            <a:endParaRPr lang="en-US" sz="3500" dirty="0"/>
          </a:p>
        </p:txBody>
      </p:sp>
      <p:sp>
        <p:nvSpPr>
          <p:cNvPr id="11270" name="Rectangle 6"/>
          <p:cNvSpPr>
            <a:spLocks noGrp="1" noChangeArrowheads="1"/>
          </p:cNvSpPr>
          <p:nvPr>
            <p:ph type="body" idx="1"/>
          </p:nvPr>
        </p:nvSpPr>
        <p:spPr>
          <a:xfrm>
            <a:off x="2743200" y="762000"/>
            <a:ext cx="6400800" cy="5981700"/>
          </a:xfrm>
          <a:ln/>
        </p:spPr>
        <p:txBody>
          <a:bodyPr lIns="0" tIns="0" rIns="0" bIns="0"/>
          <a:lstStyle/>
          <a:p>
            <a:pPr algn="ctr">
              <a:lnSpc>
                <a:spcPct val="130000"/>
              </a:lnSpc>
              <a:buNone/>
              <a:tabLst>
                <a:tab pos="914400" algn="l"/>
                <a:tab pos="914400" algn="l"/>
                <a:tab pos="914400" algn="l"/>
                <a:tab pos="914400" algn="l"/>
                <a:tab pos="914400" algn="l"/>
                <a:tab pos="914400" algn="l"/>
                <a:tab pos="914400" algn="l"/>
              </a:tabLst>
            </a:pPr>
            <a:r>
              <a:rPr lang="en-US" sz="1600" b="1" dirty="0" smtClean="0">
                <a:solidFill>
                  <a:srgbClr val="C2E5A6"/>
                </a:solidFill>
              </a:rPr>
              <a:t>Small Arms</a:t>
            </a:r>
            <a:endParaRPr lang="en-US" sz="1600" b="1" dirty="0" smtClean="0">
              <a:solidFill>
                <a:srgbClr val="C2E5A6"/>
              </a:solidFill>
              <a:ea typeface="ヒラギノ角ゴ ProN W6" charset="0"/>
              <a:cs typeface="ヒラギノ角ゴ ProN W6" charset="0"/>
            </a:endParaRPr>
          </a:p>
          <a:p>
            <a:pPr marL="331788" indent="-331788">
              <a:tabLst>
                <a:tab pos="914400" algn="l"/>
                <a:tab pos="914400" algn="l"/>
                <a:tab pos="914400" algn="l"/>
                <a:tab pos="914400" algn="l"/>
                <a:tab pos="914400" algn="l"/>
                <a:tab pos="914400" algn="l"/>
                <a:tab pos="914400" algn="l"/>
              </a:tabLst>
            </a:pPr>
            <a:r>
              <a:rPr lang="en-US" sz="1000" b="1" u="sng" dirty="0" smtClean="0"/>
              <a:t>Description</a:t>
            </a:r>
            <a:r>
              <a:rPr lang="en-US" sz="1000" b="1" dirty="0" smtClean="0"/>
              <a:t>:</a:t>
            </a:r>
            <a:r>
              <a:rPr lang="en-US" sz="1000" dirty="0" smtClean="0"/>
              <a:t> </a:t>
            </a:r>
          </a:p>
          <a:p>
            <a:pPr marL="568325" lvl="1" indent="0">
              <a:buNone/>
              <a:tabLst>
                <a:tab pos="914400" algn="l"/>
                <a:tab pos="914400" algn="l"/>
                <a:tab pos="914400" algn="l"/>
                <a:tab pos="914400" algn="l"/>
                <a:tab pos="914400" algn="l"/>
                <a:tab pos="914400" algn="l"/>
                <a:tab pos="914400" algn="l"/>
              </a:tabLst>
            </a:pPr>
            <a:r>
              <a:rPr lang="en-US" sz="1000" dirty="0" smtClean="0"/>
              <a:t>Man portable, individual, and crew-served weapon systems up to 20mm (ref. JP 1-02). </a:t>
            </a:r>
          </a:p>
          <a:p>
            <a:pPr marL="568325" lvl="1" indent="0">
              <a:buNone/>
              <a:tabLst>
                <a:tab pos="914400" algn="l"/>
                <a:tab pos="914400" algn="l"/>
                <a:tab pos="914400" algn="l"/>
                <a:tab pos="914400" algn="l"/>
                <a:tab pos="914400" algn="l"/>
                <a:tab pos="914400" algn="l"/>
                <a:tab pos="914400" algn="l"/>
              </a:tabLst>
            </a:pPr>
            <a:r>
              <a:rPr lang="en-US" sz="1000" dirty="0" smtClean="0"/>
              <a:t>Examples include machine guns, hand guns, assault rifles, and sometimes hand grenades.</a:t>
            </a:r>
            <a:endParaRPr lang="en-US" sz="1000" b="1" dirty="0" smtClean="0">
              <a:ea typeface="ヒラギノ角ゴ ProN W6" charset="0"/>
              <a:cs typeface="ヒラギノ角ゴ ProN W6" charset="0"/>
            </a:endParaRPr>
          </a:p>
          <a:p>
            <a:pPr marL="331788" indent="-331788">
              <a:spcBef>
                <a:spcPts val="900"/>
              </a:spcBef>
              <a:tabLst>
                <a:tab pos="914400" algn="l"/>
                <a:tab pos="914400" algn="l"/>
                <a:tab pos="914400" algn="l"/>
                <a:tab pos="914400" algn="l"/>
                <a:tab pos="914400" algn="l"/>
                <a:tab pos="914400" algn="l"/>
                <a:tab pos="914400" algn="l"/>
              </a:tabLst>
            </a:pPr>
            <a:r>
              <a:rPr lang="en-US" sz="1000" b="1" u="sng" dirty="0" smtClean="0"/>
              <a:t>Target</a:t>
            </a:r>
            <a:r>
              <a:rPr lang="en-US" sz="1000" b="1" dirty="0" smtClean="0"/>
              <a:t>:</a:t>
            </a:r>
            <a:r>
              <a:rPr lang="en-US" sz="1000" dirty="0" smtClean="0"/>
              <a:t> </a:t>
            </a:r>
          </a:p>
          <a:p>
            <a:pPr marL="568325" lvl="1" indent="0">
              <a:spcBef>
                <a:spcPts val="900"/>
              </a:spcBef>
              <a:buNone/>
              <a:tabLst>
                <a:tab pos="914400" algn="l"/>
                <a:tab pos="914400" algn="l"/>
                <a:tab pos="914400" algn="l"/>
                <a:tab pos="914400" algn="l"/>
                <a:tab pos="914400" algn="l"/>
                <a:tab pos="914400" algn="l"/>
                <a:tab pos="914400" algn="l"/>
              </a:tabLst>
            </a:pPr>
            <a:r>
              <a:rPr lang="en-US" sz="1000" dirty="0" smtClean="0"/>
              <a:t>Mainly used against personnel and lightly/unarmored equipment often in patrols or convoys.</a:t>
            </a:r>
          </a:p>
          <a:p>
            <a:pPr marL="331788" indent="-331788">
              <a:spcBef>
                <a:spcPts val="900"/>
              </a:spcBef>
              <a:tabLst>
                <a:tab pos="914400" algn="l"/>
                <a:tab pos="914400" algn="l"/>
                <a:tab pos="914400" algn="l"/>
                <a:tab pos="914400" algn="l"/>
                <a:tab pos="914400" algn="l"/>
                <a:tab pos="914400" algn="l"/>
                <a:tab pos="914400" algn="l"/>
              </a:tabLst>
            </a:pPr>
            <a:r>
              <a:rPr lang="en-US" sz="1000" b="1" u="sng" dirty="0" smtClean="0"/>
              <a:t>Tactics</a:t>
            </a:r>
            <a:r>
              <a:rPr lang="en-US" sz="1000" b="1" dirty="0" smtClean="0"/>
              <a:t>:</a:t>
            </a:r>
            <a:r>
              <a:rPr lang="en-US" sz="1000" dirty="0" smtClean="0"/>
              <a:t>  </a:t>
            </a:r>
          </a:p>
          <a:p>
            <a:pPr marL="568325" lvl="1" indent="0">
              <a:spcBef>
                <a:spcPts val="900"/>
              </a:spcBef>
              <a:buNone/>
              <a:tabLst>
                <a:tab pos="914400" algn="l"/>
                <a:tab pos="914400" algn="l"/>
                <a:tab pos="914400" algn="l"/>
                <a:tab pos="914400" algn="l"/>
                <a:tab pos="914400" algn="l"/>
                <a:tab pos="914400" algn="l"/>
                <a:tab pos="914400" algn="l"/>
              </a:tabLst>
            </a:pPr>
            <a:r>
              <a:rPr lang="en-US" sz="1000" dirty="0" smtClean="0"/>
              <a:t>Fire often originates from buildings, streets, vehicles, prepared positions or hidden locations.   </a:t>
            </a:r>
          </a:p>
          <a:p>
            <a:pPr marL="568325" lvl="1" indent="0">
              <a:spcBef>
                <a:spcPts val="900"/>
              </a:spcBef>
              <a:buNone/>
              <a:tabLst>
                <a:tab pos="914400" algn="l"/>
                <a:tab pos="914400" algn="l"/>
                <a:tab pos="914400" algn="l"/>
                <a:tab pos="914400" algn="l"/>
                <a:tab pos="914400" algn="l"/>
                <a:tab pos="914400" algn="l"/>
                <a:tab pos="914400" algn="l"/>
              </a:tabLst>
            </a:pPr>
            <a:r>
              <a:rPr lang="en-US" sz="1000" dirty="0" smtClean="0"/>
              <a:t>Used both in planned attacks and in unplanned targets of opportunity (difficult to predict).</a:t>
            </a:r>
            <a:endParaRPr lang="en-US" sz="1000" b="1" dirty="0" smtClean="0">
              <a:ea typeface="ヒラギノ角ゴ ProN W6" charset="0"/>
              <a:cs typeface="ヒラギノ角ゴ ProN W6" charset="0"/>
            </a:endParaRPr>
          </a:p>
          <a:p>
            <a:pPr algn="ctr">
              <a:lnSpc>
                <a:spcPct val="130000"/>
              </a:lnSpc>
              <a:spcBef>
                <a:spcPts val="900"/>
              </a:spcBef>
              <a:buNone/>
              <a:tabLst>
                <a:tab pos="914400" algn="l"/>
                <a:tab pos="914400" algn="l"/>
                <a:tab pos="914400" algn="l"/>
                <a:tab pos="914400" algn="l"/>
                <a:tab pos="914400" algn="l"/>
                <a:tab pos="914400" algn="l"/>
                <a:tab pos="914400" algn="l"/>
              </a:tabLst>
            </a:pPr>
            <a:r>
              <a:rPr lang="en-US" sz="1600" b="1" dirty="0" smtClean="0">
                <a:solidFill>
                  <a:srgbClr val="C2E5A6"/>
                </a:solidFill>
              </a:rPr>
              <a:t>Civil </a:t>
            </a:r>
            <a:r>
              <a:rPr lang="en-US" sz="1600" b="1" dirty="0">
                <a:solidFill>
                  <a:srgbClr val="C2E5A6"/>
                </a:solidFill>
              </a:rPr>
              <a:t>Disturbances </a:t>
            </a:r>
            <a:endParaRPr lang="en-US" sz="1600" b="1" dirty="0">
              <a:solidFill>
                <a:srgbClr val="C2E5A6"/>
              </a:solidFill>
              <a:ea typeface="ヒラギノ角ゴ ProN W6" charset="0"/>
              <a:cs typeface="ヒラギノ角ゴ ProN W6" charset="0"/>
            </a:endParaRPr>
          </a:p>
          <a:p>
            <a:pPr marL="331788" indent="-331788">
              <a:spcBef>
                <a:spcPts val="900"/>
              </a:spcBef>
              <a:buFont typeface="Wingdings" charset="2"/>
              <a:buChar char=""/>
              <a:tabLst>
                <a:tab pos="914400" algn="l"/>
                <a:tab pos="914400" algn="l"/>
                <a:tab pos="914400" algn="l"/>
                <a:tab pos="914400" algn="l"/>
                <a:tab pos="914400" algn="l"/>
                <a:tab pos="914400" algn="l"/>
                <a:tab pos="914400" algn="l"/>
              </a:tabLst>
            </a:pPr>
            <a:r>
              <a:rPr lang="en-US" sz="1000" b="1" u="sng" dirty="0"/>
              <a:t>Description</a:t>
            </a:r>
            <a:r>
              <a:rPr lang="en-US" sz="1000" b="1" dirty="0"/>
              <a:t>:</a:t>
            </a:r>
            <a:r>
              <a:rPr lang="en-US" sz="1000" dirty="0" smtClean="0"/>
              <a:t> </a:t>
            </a:r>
          </a:p>
          <a:p>
            <a:pPr marL="568325" lvl="1" indent="0">
              <a:spcBef>
                <a:spcPts val="900"/>
              </a:spcBef>
              <a:buNone/>
              <a:tabLst>
                <a:tab pos="914400" algn="l"/>
                <a:tab pos="914400" algn="l"/>
                <a:tab pos="914400" algn="l"/>
                <a:tab pos="914400" algn="l"/>
                <a:tab pos="914400" algn="l"/>
                <a:tab pos="914400" algn="l"/>
                <a:tab pos="914400" algn="l"/>
              </a:tabLst>
            </a:pPr>
            <a:r>
              <a:rPr lang="en-US" sz="1000" dirty="0" smtClean="0"/>
              <a:t>Two </a:t>
            </a:r>
            <a:r>
              <a:rPr lang="en-US" sz="1000" dirty="0"/>
              <a:t>types of civil </a:t>
            </a:r>
            <a:r>
              <a:rPr lang="en-US" sz="1000" dirty="0" smtClean="0"/>
              <a:t>disturbances: harassment </a:t>
            </a:r>
            <a:r>
              <a:rPr lang="en-US" sz="1000" dirty="0"/>
              <a:t>ambushes and combat ambushes. </a:t>
            </a:r>
            <a:r>
              <a:rPr lang="en-US" sz="1000" dirty="0" smtClean="0"/>
              <a:t> </a:t>
            </a:r>
          </a:p>
          <a:p>
            <a:pPr marL="568325" lvl="1" indent="0">
              <a:spcBef>
                <a:spcPts val="900"/>
              </a:spcBef>
              <a:buNone/>
              <a:tabLst>
                <a:tab pos="914400" algn="l"/>
                <a:tab pos="914400" algn="l"/>
                <a:tab pos="914400" algn="l"/>
                <a:tab pos="914400" algn="l"/>
                <a:tab pos="914400" algn="l"/>
                <a:tab pos="914400" algn="l"/>
                <a:tab pos="914400" algn="l"/>
              </a:tabLst>
            </a:pPr>
            <a:r>
              <a:rPr lang="en-US" sz="1000" dirty="0" smtClean="0"/>
              <a:t>Harassment ambushes </a:t>
            </a:r>
            <a:r>
              <a:rPr lang="en-US" sz="1000" dirty="0"/>
              <a:t>attack and then </a:t>
            </a:r>
            <a:r>
              <a:rPr lang="en-US" sz="1000" dirty="0" smtClean="0"/>
              <a:t>withdraw; they are not </a:t>
            </a:r>
            <a:r>
              <a:rPr lang="en-US" sz="1000" dirty="0"/>
              <a:t>heavily </a:t>
            </a:r>
            <a:r>
              <a:rPr lang="en-US" sz="1000" dirty="0" smtClean="0"/>
              <a:t>armed.  </a:t>
            </a:r>
          </a:p>
          <a:p>
            <a:pPr marL="568325" lvl="1" indent="0">
              <a:spcBef>
                <a:spcPts val="900"/>
              </a:spcBef>
              <a:buNone/>
              <a:tabLst>
                <a:tab pos="914400" algn="l"/>
                <a:tab pos="914400" algn="l"/>
                <a:tab pos="914400" algn="l"/>
                <a:tab pos="914400" algn="l"/>
                <a:tab pos="914400" algn="l"/>
                <a:tab pos="914400" algn="l"/>
                <a:tab pos="914400" algn="l"/>
              </a:tabLst>
            </a:pPr>
            <a:r>
              <a:rPr lang="en-US" sz="1000" dirty="0" smtClean="0"/>
              <a:t>Combat </a:t>
            </a:r>
            <a:r>
              <a:rPr lang="en-US" sz="1000" dirty="0"/>
              <a:t>a</a:t>
            </a:r>
            <a:r>
              <a:rPr lang="en-US" sz="1000" dirty="0" smtClean="0"/>
              <a:t>mbushes attack </a:t>
            </a:r>
            <a:r>
              <a:rPr lang="en-US" sz="1000" dirty="0"/>
              <a:t>and destroy the </a:t>
            </a:r>
            <a:r>
              <a:rPr lang="en-US" sz="1000" dirty="0" smtClean="0"/>
              <a:t>target possibly </a:t>
            </a:r>
            <a:r>
              <a:rPr lang="en-US" sz="1000" dirty="0"/>
              <a:t>with IEDs, RPGs, AK-47s and mortars. </a:t>
            </a:r>
            <a:r>
              <a:rPr lang="en-US" sz="1000" dirty="0" smtClean="0"/>
              <a:t> </a:t>
            </a:r>
          </a:p>
          <a:p>
            <a:pPr marL="568325" lvl="1" indent="0">
              <a:spcBef>
                <a:spcPts val="900"/>
              </a:spcBef>
              <a:buNone/>
              <a:tabLst>
                <a:tab pos="914400" algn="l"/>
                <a:tab pos="914400" algn="l"/>
                <a:tab pos="914400" algn="l"/>
                <a:tab pos="914400" algn="l"/>
                <a:tab pos="914400" algn="l"/>
                <a:tab pos="914400" algn="l"/>
                <a:tab pos="914400" algn="l"/>
              </a:tabLst>
            </a:pPr>
            <a:r>
              <a:rPr lang="en-US" sz="1000" dirty="0" smtClean="0"/>
              <a:t>Insurgent </a:t>
            </a:r>
            <a:r>
              <a:rPr lang="en-US" sz="1000" dirty="0"/>
              <a:t>strength</a:t>
            </a:r>
            <a:r>
              <a:rPr lang="en-US" sz="1000" dirty="0" smtClean="0"/>
              <a:t> of 1 </a:t>
            </a:r>
            <a:r>
              <a:rPr lang="en-US" sz="1000" dirty="0"/>
              <a:t>to 200</a:t>
            </a:r>
            <a:r>
              <a:rPr lang="en-US" sz="1000" dirty="0" smtClean="0"/>
              <a:t> (</a:t>
            </a:r>
            <a:r>
              <a:rPr lang="en-US" sz="1000" dirty="0" err="1" smtClean="0"/>
              <a:t>avg</a:t>
            </a:r>
            <a:r>
              <a:rPr lang="en-US" sz="1000" dirty="0" smtClean="0"/>
              <a:t> ≈ 30) </a:t>
            </a:r>
            <a:r>
              <a:rPr lang="en-US" sz="1000" dirty="0"/>
              <a:t>with </a:t>
            </a:r>
            <a:r>
              <a:rPr lang="en-US" sz="1000" dirty="0" smtClean="0"/>
              <a:t>min </a:t>
            </a:r>
            <a:r>
              <a:rPr lang="en-US" sz="1000" dirty="0"/>
              <a:t>to moderate training in weapons and tactics.</a:t>
            </a:r>
            <a:endParaRPr lang="en-US" sz="1000" b="1" dirty="0">
              <a:ea typeface="ヒラギノ角ゴ ProN W6" charset="0"/>
              <a:cs typeface="ヒラギノ角ゴ ProN W6" charset="0"/>
            </a:endParaRPr>
          </a:p>
          <a:p>
            <a:pPr marL="331788" indent="-331788">
              <a:spcBef>
                <a:spcPts val="900"/>
              </a:spcBef>
              <a:buFont typeface="Wingdings" charset="2"/>
              <a:buChar char=""/>
              <a:tabLst>
                <a:tab pos="914400" algn="l"/>
                <a:tab pos="914400" algn="l"/>
                <a:tab pos="914400" algn="l"/>
                <a:tab pos="914400" algn="l"/>
                <a:tab pos="914400" algn="l"/>
                <a:tab pos="914400" algn="l"/>
                <a:tab pos="914400" algn="l"/>
              </a:tabLst>
            </a:pPr>
            <a:r>
              <a:rPr lang="en-US" sz="1000" b="1" u="sng" dirty="0"/>
              <a:t>Target</a:t>
            </a:r>
            <a:r>
              <a:rPr lang="en-US" sz="1000" b="1" dirty="0"/>
              <a:t>:</a:t>
            </a:r>
            <a:r>
              <a:rPr lang="en-US" sz="1000" dirty="0" smtClean="0"/>
              <a:t> </a:t>
            </a:r>
          </a:p>
          <a:p>
            <a:pPr marL="568325" lvl="1" indent="0">
              <a:spcBef>
                <a:spcPts val="900"/>
              </a:spcBef>
              <a:buNone/>
              <a:tabLst>
                <a:tab pos="914400" algn="l"/>
                <a:tab pos="914400" algn="l"/>
                <a:tab pos="914400" algn="l"/>
                <a:tab pos="914400" algn="l"/>
                <a:tab pos="914400" algn="l"/>
                <a:tab pos="914400" algn="l"/>
                <a:tab pos="914400" algn="l"/>
              </a:tabLst>
            </a:pPr>
            <a:r>
              <a:rPr lang="en-US" sz="1000" dirty="0" smtClean="0"/>
              <a:t>Convoys </a:t>
            </a:r>
            <a:r>
              <a:rPr lang="en-US" sz="1000" dirty="0"/>
              <a:t>and Patrol bases are the target of both harassment and combat ambushes.</a:t>
            </a:r>
          </a:p>
          <a:p>
            <a:pPr marL="331788" indent="-331788">
              <a:spcBef>
                <a:spcPts val="900"/>
              </a:spcBef>
              <a:buFont typeface="Wingdings" charset="2"/>
              <a:buChar char=""/>
              <a:tabLst>
                <a:tab pos="914400" algn="l"/>
                <a:tab pos="914400" algn="l"/>
                <a:tab pos="914400" algn="l"/>
                <a:tab pos="914400" algn="l"/>
                <a:tab pos="914400" algn="l"/>
                <a:tab pos="914400" algn="l"/>
                <a:tab pos="914400" algn="l"/>
              </a:tabLst>
            </a:pPr>
            <a:r>
              <a:rPr lang="en-US" sz="1000" b="1" u="sng" dirty="0"/>
              <a:t>Tactics</a:t>
            </a:r>
            <a:r>
              <a:rPr lang="en-US" sz="1000" b="1" dirty="0"/>
              <a:t>:</a:t>
            </a:r>
            <a:r>
              <a:rPr lang="en-US" sz="1000" dirty="0"/>
              <a:t> </a:t>
            </a:r>
            <a:r>
              <a:rPr lang="en-US" sz="1000" dirty="0" smtClean="0"/>
              <a:t> </a:t>
            </a:r>
          </a:p>
          <a:p>
            <a:pPr marL="568325" lvl="1" indent="0">
              <a:spcBef>
                <a:spcPts val="900"/>
              </a:spcBef>
              <a:buNone/>
              <a:tabLst>
                <a:tab pos="914400" algn="l"/>
                <a:tab pos="914400" algn="l"/>
                <a:tab pos="914400" algn="l"/>
                <a:tab pos="914400" algn="l"/>
                <a:tab pos="914400" algn="l"/>
                <a:tab pos="914400" algn="l"/>
                <a:tab pos="914400" algn="l"/>
              </a:tabLst>
            </a:pPr>
            <a:r>
              <a:rPr lang="en-US" sz="1000" dirty="0" smtClean="0"/>
              <a:t>Harassment </a:t>
            </a:r>
            <a:r>
              <a:rPr lang="en-US" sz="1000" dirty="0"/>
              <a:t>ambushers lay in wait, attack and </a:t>
            </a:r>
            <a:r>
              <a:rPr lang="en-US" sz="1000" dirty="0" smtClean="0"/>
              <a:t>withdraw; they are preplanned  </a:t>
            </a:r>
          </a:p>
          <a:p>
            <a:pPr marL="568325" lvl="1" indent="0">
              <a:spcBef>
                <a:spcPts val="900"/>
              </a:spcBef>
              <a:buNone/>
              <a:tabLst>
                <a:tab pos="914400" algn="l"/>
                <a:tab pos="914400" algn="l"/>
                <a:tab pos="914400" algn="l"/>
                <a:tab pos="914400" algn="l"/>
                <a:tab pos="914400" algn="l"/>
                <a:tab pos="914400" algn="l"/>
                <a:tab pos="914400" algn="l"/>
              </a:tabLst>
            </a:pPr>
            <a:r>
              <a:rPr lang="en-US" sz="1000" dirty="0" smtClean="0"/>
              <a:t>Combat </a:t>
            </a:r>
            <a:r>
              <a:rPr lang="en-US" sz="1000" dirty="0"/>
              <a:t>ambush has the intent to cause maximum </a:t>
            </a:r>
            <a:r>
              <a:rPr lang="en-US" sz="1000" dirty="0" smtClean="0"/>
              <a:t>damage.</a:t>
            </a:r>
            <a:endParaRPr lang="en-US" sz="1000" dirty="0"/>
          </a:p>
        </p:txBody>
      </p:sp>
      <p:pic>
        <p:nvPicPr>
          <p:cNvPr id="11273" name="Picture 9" descr="http://cdn.wn.com/pd/a7/be/15369d79b657ddbbd7dd7650b08c_grande.jpg"/>
          <p:cNvPicPr>
            <a:picLocks noChangeAspect="1" noChangeArrowheads="1"/>
          </p:cNvPicPr>
          <p:nvPr/>
        </p:nvPicPr>
        <p:blipFill>
          <a:blip r:embed="rId3" cstate="print"/>
          <a:srcRect/>
          <a:stretch>
            <a:fillRect/>
          </a:stretch>
        </p:blipFill>
        <p:spPr bwMode="auto">
          <a:xfrm>
            <a:off x="152400" y="4894059"/>
            <a:ext cx="2457552" cy="1963941"/>
          </a:xfrm>
          <a:prstGeom prst="rect">
            <a:avLst/>
          </a:prstGeom>
          <a:ln>
            <a:noFill/>
          </a:ln>
          <a:effectLst>
            <a:softEdge rad="112500"/>
          </a:effectLst>
        </p:spPr>
      </p:pic>
      <p:pic>
        <p:nvPicPr>
          <p:cNvPr id="11274" name="Picture 10"/>
          <p:cNvPicPr>
            <a:picLocks noChangeAspect="1" noChangeArrowheads="1"/>
          </p:cNvPicPr>
          <p:nvPr/>
        </p:nvPicPr>
        <p:blipFill>
          <a:blip r:embed="rId4" cstate="print"/>
          <a:srcRect/>
          <a:stretch>
            <a:fillRect/>
          </a:stretch>
        </p:blipFill>
        <p:spPr bwMode="auto">
          <a:xfrm>
            <a:off x="152400" y="914400"/>
            <a:ext cx="2483754" cy="1666875"/>
          </a:xfrm>
          <a:prstGeom prst="rect">
            <a:avLst/>
          </a:prstGeom>
          <a:ln>
            <a:noFill/>
          </a:ln>
          <a:effectLst>
            <a:softEdge rad="112500"/>
          </a:effectLst>
        </p:spPr>
      </p:pic>
      <p:pic>
        <p:nvPicPr>
          <p:cNvPr id="10" name="Picture 19"/>
          <p:cNvPicPr>
            <a:picLocks noChangeAspect="1" noChangeArrowheads="1"/>
          </p:cNvPicPr>
          <p:nvPr/>
        </p:nvPicPr>
        <p:blipFill>
          <a:blip r:embed="rId5" cstate="print"/>
          <a:srcRect/>
          <a:stretch>
            <a:fillRect/>
          </a:stretch>
        </p:blipFill>
        <p:spPr bwMode="auto">
          <a:xfrm>
            <a:off x="76200" y="2975728"/>
            <a:ext cx="2667000" cy="1443872"/>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AutoShape 1"/>
          <p:cNvSpPr>
            <a:spLocks/>
          </p:cNvSpPr>
          <p:nvPr/>
        </p:nvSpPr>
        <p:spPr bwMode="auto">
          <a:xfrm>
            <a:off x="6350" y="12700"/>
            <a:ext cx="9129713" cy="6837363"/>
          </a:xfrm>
          <a:prstGeom prst="rtTriangle">
            <a:avLst/>
          </a:prstGeom>
          <a:gradFill rotWithShape="0">
            <a:gsLst>
              <a:gs pos="0">
                <a:srgbClr val="EAEBDE">
                  <a:alpha val="9999"/>
                </a:srgbClr>
              </a:gs>
              <a:gs pos="30000">
                <a:srgbClr val="EAEBDE">
                  <a:alpha val="7299"/>
                </a:srgbClr>
              </a:gs>
              <a:gs pos="100000">
                <a:srgbClr val="EAEBDE">
                  <a:alpha val="999"/>
                </a:srgbClr>
              </a:gs>
            </a:gsLst>
            <a:lin ang="18780000" scaled="1"/>
          </a:gradFill>
          <a:ln w="38100" cap="rnd">
            <a:noFill/>
            <a:round/>
            <a:headEnd type="none" w="med" len="med"/>
            <a:tailEnd type="none" w="med" len="med"/>
          </a:ln>
        </p:spPr>
        <p:txBody>
          <a:bodyPr lIns="0" tIns="0" rIns="0" bIns="0"/>
          <a:lstStyle/>
          <a:p>
            <a:endParaRPr lang="en-US"/>
          </a:p>
        </p:txBody>
      </p:sp>
      <p:sp>
        <p:nvSpPr>
          <p:cNvPr id="12290" name="Line 2"/>
          <p:cNvSpPr>
            <a:spLocks noChangeShapeType="1"/>
          </p:cNvSpPr>
          <p:nvPr/>
        </p:nvSpPr>
        <p:spPr bwMode="auto">
          <a:xfrm>
            <a:off x="0" y="6350"/>
            <a:ext cx="9136063" cy="6843713"/>
          </a:xfrm>
          <a:prstGeom prst="line">
            <a:avLst/>
          </a:prstGeom>
          <a:noFill/>
          <a:ln w="5000" cap="rnd">
            <a:solidFill>
              <a:srgbClr val="D3D4C8">
                <a:alpha val="34999"/>
              </a:srgbClr>
            </a:solidFill>
            <a:prstDash val="solid"/>
            <a:round/>
            <a:headEnd type="none" w="med" len="med"/>
            <a:tailEnd type="none" w="med" len="med"/>
          </a:ln>
        </p:spPr>
        <p:txBody>
          <a:bodyPr lIns="0" tIns="0" rIns="0" bIns="0"/>
          <a:lstStyle/>
          <a:p>
            <a:endParaRPr lang="en-US"/>
          </a:p>
        </p:txBody>
      </p:sp>
      <p:sp>
        <p:nvSpPr>
          <p:cNvPr id="12291" name="Line 3"/>
          <p:cNvSpPr>
            <a:spLocks noChangeShapeType="1"/>
          </p:cNvSpPr>
          <p:nvPr/>
        </p:nvSpPr>
        <p:spPr bwMode="auto">
          <a:xfrm flipH="1">
            <a:off x="6467475" y="4948238"/>
            <a:ext cx="2673350" cy="1900237"/>
          </a:xfrm>
          <a:prstGeom prst="line">
            <a:avLst/>
          </a:prstGeom>
          <a:noFill/>
          <a:ln w="6000" cap="rnd">
            <a:solidFill>
              <a:srgbClr val="D7D9CE">
                <a:alpha val="45000"/>
              </a:srgbClr>
            </a:solidFill>
            <a:prstDash val="solid"/>
            <a:round/>
            <a:headEnd type="none" w="med" len="med"/>
            <a:tailEnd type="none" w="med" len="med"/>
          </a:ln>
        </p:spPr>
        <p:txBody>
          <a:bodyPr lIns="0" tIns="0" rIns="0" bIns="0"/>
          <a:lstStyle/>
          <a:p>
            <a:endParaRPr lang="en-US"/>
          </a:p>
        </p:txBody>
      </p:sp>
      <p:sp>
        <p:nvSpPr>
          <p:cNvPr id="12292" name="Text Box 4"/>
          <p:cNvSpPr txBox="1">
            <a:spLocks noChangeArrowheads="1"/>
          </p:cNvSpPr>
          <p:nvPr/>
        </p:nvSpPr>
        <p:spPr bwMode="auto">
          <a:xfrm>
            <a:off x="7699375" y="6515100"/>
            <a:ext cx="280988" cy="266700"/>
          </a:xfrm>
          <a:prstGeom prst="rect">
            <a:avLst/>
          </a:prstGeom>
          <a:noFill/>
          <a:ln w="12700">
            <a:noFill/>
            <a:miter lim="800000"/>
            <a:headEnd/>
            <a:tailEnd/>
          </a:ln>
          <a:effectLst/>
        </p:spPr>
        <p:txBody>
          <a:bodyPr wrap="none" anchor="b"/>
          <a:lstStyle/>
          <a:p>
            <a:fld id="{286DB025-7CCA-4B95-816A-DB15E9A45660}" type="slidenum">
              <a:rPr lang="en-US" sz="1200">
                <a:solidFill>
                  <a:schemeClr val="tx1"/>
                </a:solidFill>
                <a:latin typeface="Lucida Grande" charset="0"/>
                <a:ea typeface="Lucida Grande" charset="0"/>
                <a:cs typeface="Lucida Grande" charset="0"/>
                <a:sym typeface="Lucida Grande" charset="0"/>
              </a:rPr>
              <a:pPr/>
              <a:t>11</a:t>
            </a:fld>
            <a:endParaRPr lang="en-US" sz="1200">
              <a:solidFill>
                <a:schemeClr val="tx1"/>
              </a:solidFill>
              <a:latin typeface="Lucida Grande" charset="0"/>
              <a:ea typeface="Lucida Grande" charset="0"/>
              <a:cs typeface="Lucida Grande" charset="0"/>
              <a:sym typeface="Lucida Grande" charset="0"/>
            </a:endParaRPr>
          </a:p>
        </p:txBody>
      </p:sp>
      <p:sp>
        <p:nvSpPr>
          <p:cNvPr id="12293" name="Rectangle 5"/>
          <p:cNvSpPr>
            <a:spLocks noGrp="1" noChangeArrowheads="1"/>
          </p:cNvSpPr>
          <p:nvPr>
            <p:ph type="title"/>
          </p:nvPr>
        </p:nvSpPr>
        <p:spPr>
          <a:xfrm>
            <a:off x="-304800" y="-25400"/>
            <a:ext cx="8229600" cy="787400"/>
          </a:xfrm>
          <a:ln/>
        </p:spPr>
        <p:txBody>
          <a:bodyPr/>
          <a:lstStyle/>
          <a:p>
            <a:r>
              <a:rPr lang="en-US" sz="3500" dirty="0"/>
              <a:t>Threat </a:t>
            </a:r>
            <a:r>
              <a:rPr lang="en-US" sz="3500" dirty="0" smtClean="0"/>
              <a:t>Analysis (</a:t>
            </a:r>
            <a:r>
              <a:rPr lang="en-US" sz="3500" dirty="0" err="1" smtClean="0"/>
              <a:t>Con’t</a:t>
            </a:r>
            <a:r>
              <a:rPr lang="en-US" sz="3500" dirty="0" smtClean="0"/>
              <a:t>)</a:t>
            </a:r>
            <a:endParaRPr lang="en-US" sz="3500" dirty="0"/>
          </a:p>
        </p:txBody>
      </p:sp>
      <p:sp>
        <p:nvSpPr>
          <p:cNvPr id="12294" name="Rectangle 6"/>
          <p:cNvSpPr>
            <a:spLocks noGrp="1" noChangeArrowheads="1"/>
          </p:cNvSpPr>
          <p:nvPr>
            <p:ph type="body" idx="1"/>
          </p:nvPr>
        </p:nvSpPr>
        <p:spPr>
          <a:xfrm>
            <a:off x="76200" y="876300"/>
            <a:ext cx="6705600" cy="5981700"/>
          </a:xfrm>
          <a:ln/>
        </p:spPr>
        <p:txBody>
          <a:bodyPr lIns="0" tIns="0" rIns="0" bIns="0"/>
          <a:lstStyle/>
          <a:p>
            <a:pPr algn="ctr">
              <a:lnSpc>
                <a:spcPct val="130000"/>
              </a:lnSpc>
              <a:buNone/>
              <a:tabLst>
                <a:tab pos="914400" algn="l"/>
                <a:tab pos="914400" algn="l"/>
                <a:tab pos="914400" algn="l"/>
                <a:tab pos="914400" algn="l"/>
                <a:tab pos="914400" algn="l"/>
                <a:tab pos="914400" algn="l"/>
                <a:tab pos="914400" algn="l"/>
                <a:tab pos="914400" algn="l"/>
                <a:tab pos="914400" algn="l"/>
                <a:tab pos="914400" algn="l"/>
              </a:tabLst>
            </a:pPr>
            <a:r>
              <a:rPr lang="en-US" sz="1400" b="1" dirty="0">
                <a:solidFill>
                  <a:srgbClr val="C2E5A6"/>
                </a:solidFill>
              </a:rPr>
              <a:t>Vehicle Bourne Improvised Explosive Device (VBIED)</a:t>
            </a:r>
            <a:endParaRPr lang="en-US" sz="1400" b="1" dirty="0">
              <a:solidFill>
                <a:srgbClr val="1D547F"/>
              </a:solidFill>
              <a:ea typeface="ヒラギノ角ゴ ProN W6" charset="0"/>
              <a:cs typeface="ヒラギノ角ゴ ProN W6" charset="0"/>
            </a:endParaRPr>
          </a:p>
          <a:p>
            <a:pPr marL="331788" indent="-379413">
              <a:buFont typeface="Wingdings" charset="2"/>
              <a:buChar char=""/>
              <a:tabLst>
                <a:tab pos="914400" algn="l"/>
                <a:tab pos="914400" algn="l"/>
                <a:tab pos="914400" algn="l"/>
                <a:tab pos="914400" algn="l"/>
                <a:tab pos="914400" algn="l"/>
                <a:tab pos="914400" algn="l"/>
                <a:tab pos="914400" algn="l"/>
                <a:tab pos="914400" algn="l"/>
                <a:tab pos="914400" algn="l"/>
                <a:tab pos="914400" algn="l"/>
              </a:tabLst>
            </a:pPr>
            <a:r>
              <a:rPr lang="en-US" sz="1000" b="1" u="sng" dirty="0"/>
              <a:t>Description</a:t>
            </a:r>
            <a:r>
              <a:rPr lang="en-US" sz="1000" b="1" dirty="0"/>
              <a:t>:</a:t>
            </a:r>
            <a:r>
              <a:rPr lang="en-US" sz="1000" dirty="0" smtClean="0"/>
              <a:t> </a:t>
            </a:r>
          </a:p>
          <a:p>
            <a:pPr marL="568325" lvl="1" indent="0">
              <a:buNone/>
              <a:tabLst>
                <a:tab pos="514350" algn="l"/>
                <a:tab pos="630238" algn="l"/>
                <a:tab pos="798513" algn="l"/>
                <a:tab pos="914400" algn="l"/>
                <a:tab pos="914400" algn="l"/>
              </a:tabLst>
            </a:pPr>
            <a:r>
              <a:rPr lang="en-US" sz="1000" dirty="0" smtClean="0"/>
              <a:t>Homemade </a:t>
            </a:r>
            <a:r>
              <a:rPr lang="en-US" sz="1000" dirty="0"/>
              <a:t>bombs and are comprised of five basic </a:t>
            </a:r>
            <a:r>
              <a:rPr lang="en-US" sz="1000" dirty="0" smtClean="0"/>
              <a:t>parts; </a:t>
            </a:r>
            <a:r>
              <a:rPr lang="en-US" sz="1000" dirty="0"/>
              <a:t>a power supply, a trigger, a detonator, a main charge and a container to hold everything together. </a:t>
            </a:r>
            <a:r>
              <a:rPr lang="en-US" sz="1000" dirty="0" smtClean="0"/>
              <a:t> </a:t>
            </a:r>
          </a:p>
          <a:p>
            <a:pPr marL="568325" lvl="1" indent="0">
              <a:buNone/>
              <a:tabLst>
                <a:tab pos="914400" algn="l"/>
                <a:tab pos="914400" algn="l"/>
                <a:tab pos="914400" algn="l"/>
                <a:tab pos="914400" algn="l"/>
                <a:tab pos="914400" algn="l"/>
                <a:tab pos="914400" algn="l"/>
                <a:tab pos="914400" algn="l"/>
                <a:tab pos="914400" algn="l"/>
                <a:tab pos="914400" algn="l"/>
                <a:tab pos="914400" algn="l"/>
              </a:tabLst>
            </a:pPr>
            <a:r>
              <a:rPr lang="en-US" sz="1000" dirty="0" smtClean="0"/>
              <a:t>Are </a:t>
            </a:r>
            <a:r>
              <a:rPr lang="en-US" sz="1000" dirty="0"/>
              <a:t>easily assembled explosives that can cause catastrophic damage.</a:t>
            </a:r>
            <a:r>
              <a:rPr lang="en-US" sz="1000" dirty="0" smtClean="0"/>
              <a:t> The </a:t>
            </a:r>
            <a:r>
              <a:rPr lang="en-US" sz="1000" dirty="0"/>
              <a:t>main charge can be comprised of </a:t>
            </a:r>
            <a:r>
              <a:rPr lang="en-US" sz="1000" dirty="0" smtClean="0"/>
              <a:t>C4</a:t>
            </a:r>
            <a:r>
              <a:rPr lang="en-US" sz="1000" dirty="0"/>
              <a:t>, dynamite or </a:t>
            </a:r>
            <a:r>
              <a:rPr lang="en-US" sz="1000" dirty="0" err="1" smtClean="0"/>
              <a:t>Semtex</a:t>
            </a:r>
            <a:r>
              <a:rPr lang="en-US" sz="1000" dirty="0"/>
              <a:t>;</a:t>
            </a:r>
            <a:r>
              <a:rPr lang="en-US" sz="1000" dirty="0" smtClean="0"/>
              <a:t> </a:t>
            </a:r>
            <a:r>
              <a:rPr lang="en-US" sz="1000" dirty="0"/>
              <a:t>all readily available explosives</a:t>
            </a:r>
            <a:r>
              <a:rPr lang="en-US" sz="1000" dirty="0" smtClean="0"/>
              <a:t>. In </a:t>
            </a:r>
            <a:r>
              <a:rPr lang="en-US" sz="1000" dirty="0"/>
              <a:t>most cases the container is filled with shrapnel, anything from pellets to nuts and bolts. </a:t>
            </a:r>
            <a:r>
              <a:rPr lang="en-US" sz="1000" dirty="0" smtClean="0"/>
              <a:t> </a:t>
            </a:r>
          </a:p>
          <a:p>
            <a:pPr marL="568325" lvl="1" indent="0">
              <a:buNone/>
              <a:tabLst>
                <a:tab pos="914400" algn="l"/>
                <a:tab pos="914400" algn="l"/>
                <a:tab pos="914400" algn="l"/>
                <a:tab pos="914400" algn="l"/>
                <a:tab pos="914400" algn="l"/>
                <a:tab pos="914400" algn="l"/>
                <a:tab pos="914400" algn="l"/>
                <a:tab pos="914400" algn="l"/>
                <a:tab pos="914400" algn="l"/>
                <a:tab pos="914400" algn="l"/>
              </a:tabLst>
            </a:pPr>
            <a:r>
              <a:rPr lang="en-US" sz="1000" dirty="0" err="1" smtClean="0"/>
              <a:t>VBIEDs</a:t>
            </a:r>
            <a:r>
              <a:rPr lang="en-US" sz="1000" dirty="0" smtClean="0"/>
              <a:t> </a:t>
            </a:r>
            <a:r>
              <a:rPr lang="en-US" sz="1000" dirty="0"/>
              <a:t>can be any means by which the IED is transported, a car, truck, airplane or boat</a:t>
            </a:r>
            <a:r>
              <a:rPr lang="en-US" sz="1000" dirty="0" smtClean="0"/>
              <a:t>.</a:t>
            </a:r>
            <a:endParaRPr lang="en-US" sz="1000" b="1" dirty="0" smtClean="0">
              <a:ea typeface="ヒラギノ角ゴ ProN W6" charset="0"/>
              <a:cs typeface="ヒラギノ角ゴ ProN W6" charset="0"/>
            </a:endParaRPr>
          </a:p>
          <a:p>
            <a:pPr marL="331788" indent="-379413">
              <a:spcBef>
                <a:spcPts val="900"/>
              </a:spcBef>
              <a:buFont typeface="Wingdings" charset="2"/>
              <a:buChar char=""/>
              <a:tabLst>
                <a:tab pos="914400" algn="l"/>
                <a:tab pos="914400" algn="l"/>
                <a:tab pos="914400" algn="l"/>
                <a:tab pos="914400" algn="l"/>
                <a:tab pos="914400" algn="l"/>
                <a:tab pos="914400" algn="l"/>
                <a:tab pos="914400" algn="l"/>
                <a:tab pos="914400" algn="l"/>
                <a:tab pos="914400" algn="l"/>
                <a:tab pos="914400" algn="l"/>
              </a:tabLst>
            </a:pPr>
            <a:r>
              <a:rPr lang="en-US" sz="1000" b="1" u="sng" dirty="0"/>
              <a:t>Target</a:t>
            </a:r>
            <a:r>
              <a:rPr lang="en-US" sz="1000" b="1" dirty="0"/>
              <a:t>:</a:t>
            </a:r>
            <a:r>
              <a:rPr lang="en-US" sz="1000" dirty="0" smtClean="0"/>
              <a:t> </a:t>
            </a:r>
          </a:p>
          <a:p>
            <a:pPr marL="568325" lvl="1" indent="0">
              <a:spcBef>
                <a:spcPts val="900"/>
              </a:spcBef>
              <a:buNone/>
              <a:tabLst>
                <a:tab pos="914400" algn="l"/>
                <a:tab pos="914400" algn="l"/>
                <a:tab pos="914400" algn="l"/>
                <a:tab pos="914400" algn="l"/>
                <a:tab pos="914400" algn="l"/>
                <a:tab pos="914400" algn="l"/>
                <a:tab pos="914400" algn="l"/>
                <a:tab pos="914400" algn="l"/>
                <a:tab pos="914400" algn="l"/>
                <a:tab pos="914400" algn="l"/>
              </a:tabLst>
            </a:pPr>
            <a:r>
              <a:rPr lang="en-US" sz="1000" dirty="0" smtClean="0"/>
              <a:t>Lightly </a:t>
            </a:r>
            <a:r>
              <a:rPr lang="en-US" sz="1000" dirty="0"/>
              <a:t>armored vehicles, buildings and personnel</a:t>
            </a:r>
            <a:r>
              <a:rPr lang="en-US" sz="1000" dirty="0" smtClean="0"/>
              <a:t>.</a:t>
            </a:r>
          </a:p>
          <a:p>
            <a:pPr marL="331788" indent="-379413">
              <a:spcBef>
                <a:spcPts val="900"/>
              </a:spcBef>
              <a:buFont typeface="Wingdings" charset="2"/>
              <a:buChar char=""/>
              <a:tabLst>
                <a:tab pos="914400" algn="l"/>
                <a:tab pos="914400" algn="l"/>
                <a:tab pos="914400" algn="l"/>
                <a:tab pos="914400" algn="l"/>
                <a:tab pos="914400" algn="l"/>
                <a:tab pos="914400" algn="l"/>
                <a:tab pos="914400" algn="l"/>
                <a:tab pos="914400" algn="l"/>
                <a:tab pos="914400" algn="l"/>
                <a:tab pos="914400" algn="l"/>
              </a:tabLst>
            </a:pPr>
            <a:r>
              <a:rPr lang="en-US" sz="1000" b="1" u="sng" dirty="0"/>
              <a:t>Tactics</a:t>
            </a:r>
            <a:r>
              <a:rPr lang="en-US" sz="1000" b="1" dirty="0"/>
              <a:t>:</a:t>
            </a:r>
            <a:r>
              <a:rPr lang="en-US" sz="1000" dirty="0"/>
              <a:t> </a:t>
            </a:r>
            <a:r>
              <a:rPr lang="en-US" sz="1000" dirty="0" smtClean="0"/>
              <a:t> </a:t>
            </a:r>
          </a:p>
          <a:p>
            <a:pPr marL="568325" lvl="1" indent="0">
              <a:spcBef>
                <a:spcPts val="900"/>
              </a:spcBef>
              <a:buNone/>
              <a:tabLst>
                <a:tab pos="914400" algn="l"/>
                <a:tab pos="914400" algn="l"/>
                <a:tab pos="914400" algn="l"/>
                <a:tab pos="914400" algn="l"/>
                <a:tab pos="914400" algn="l"/>
                <a:tab pos="914400" algn="l"/>
                <a:tab pos="914400" algn="l"/>
                <a:tab pos="914400" algn="l"/>
                <a:tab pos="914400" algn="l"/>
                <a:tab pos="914400" algn="l"/>
              </a:tabLst>
            </a:pPr>
            <a:r>
              <a:rPr lang="en-US" sz="1000" dirty="0" smtClean="0"/>
              <a:t>Remotely </a:t>
            </a:r>
            <a:r>
              <a:rPr lang="en-US" sz="1000" dirty="0"/>
              <a:t>detonated</a:t>
            </a:r>
            <a:r>
              <a:rPr lang="en-US" sz="1000" dirty="0" smtClean="0"/>
              <a:t> (when </a:t>
            </a:r>
            <a:r>
              <a:rPr lang="en-US" sz="1000" dirty="0"/>
              <a:t>the target walks by or when the target is most </a:t>
            </a:r>
            <a:r>
              <a:rPr lang="en-US" sz="1000" dirty="0" smtClean="0"/>
              <a:t>crowded) or dropping </a:t>
            </a:r>
            <a:r>
              <a:rPr lang="en-US" sz="1000" dirty="0"/>
              <a:t>off a vehicle, walking away and detonating</a:t>
            </a:r>
            <a:r>
              <a:rPr lang="en-US" sz="1000" dirty="0" smtClean="0"/>
              <a:t>.</a:t>
            </a:r>
            <a:endParaRPr lang="en-US" sz="1000" b="1" dirty="0" smtClean="0">
              <a:ea typeface="ヒラギノ角ゴ ProN W6" charset="0"/>
              <a:cs typeface="ヒラギノ角ゴ ProN W6" charset="0"/>
            </a:endParaRPr>
          </a:p>
          <a:p>
            <a:pPr algn="ctr">
              <a:lnSpc>
                <a:spcPct val="130000"/>
              </a:lnSpc>
              <a:spcBef>
                <a:spcPts val="900"/>
              </a:spcBef>
              <a:buNone/>
              <a:tabLst>
                <a:tab pos="914400" algn="l"/>
                <a:tab pos="914400" algn="l"/>
                <a:tab pos="914400" algn="l"/>
                <a:tab pos="914400" algn="l"/>
                <a:tab pos="914400" algn="l"/>
                <a:tab pos="914400" algn="l"/>
                <a:tab pos="914400" algn="l"/>
                <a:tab pos="914400" algn="l"/>
                <a:tab pos="914400" algn="l"/>
                <a:tab pos="914400" algn="l"/>
              </a:tabLst>
            </a:pPr>
            <a:r>
              <a:rPr lang="en-US" sz="1400" b="1" dirty="0" smtClean="0">
                <a:solidFill>
                  <a:srgbClr val="C2E5A6"/>
                </a:solidFill>
              </a:rPr>
              <a:t>Suicide </a:t>
            </a:r>
            <a:r>
              <a:rPr lang="en-US" sz="1400" b="1" dirty="0">
                <a:solidFill>
                  <a:srgbClr val="C2E5A6"/>
                </a:solidFill>
              </a:rPr>
              <a:t>Bomber</a:t>
            </a:r>
            <a:endParaRPr lang="en-US" sz="1400" b="1" dirty="0">
              <a:solidFill>
                <a:srgbClr val="C2E5A6"/>
              </a:solidFill>
              <a:ea typeface="ヒラギノ角ゴ ProN W6" charset="0"/>
              <a:cs typeface="ヒラギノ角ゴ ProN W6" charset="0"/>
            </a:endParaRPr>
          </a:p>
          <a:p>
            <a:pPr marL="346075" indent="-320675">
              <a:spcBef>
                <a:spcPts val="900"/>
              </a:spcBef>
              <a:buFont typeface="Wingdings" charset="2"/>
              <a:buChar char=""/>
              <a:tabLst>
                <a:tab pos="914400" algn="l"/>
                <a:tab pos="914400" algn="l"/>
                <a:tab pos="914400" algn="l"/>
                <a:tab pos="914400" algn="l"/>
                <a:tab pos="914400" algn="l"/>
                <a:tab pos="914400" algn="l"/>
                <a:tab pos="914400" algn="l"/>
                <a:tab pos="914400" algn="l"/>
                <a:tab pos="914400" algn="l"/>
                <a:tab pos="914400" algn="l"/>
              </a:tabLst>
            </a:pPr>
            <a:r>
              <a:rPr lang="en-US" sz="1000" b="1" u="sng" dirty="0"/>
              <a:t>Description</a:t>
            </a:r>
            <a:r>
              <a:rPr lang="en-US" sz="1000" b="1" dirty="0" smtClean="0"/>
              <a:t>:</a:t>
            </a:r>
            <a:r>
              <a:rPr lang="en-US" sz="1000" dirty="0" smtClean="0"/>
              <a:t> </a:t>
            </a:r>
          </a:p>
          <a:p>
            <a:pPr marL="568325" lvl="1" indent="0">
              <a:buNone/>
              <a:tabLst>
                <a:tab pos="914400" algn="l"/>
                <a:tab pos="914400" algn="l"/>
                <a:tab pos="914400" algn="l"/>
                <a:tab pos="914400" algn="l"/>
                <a:tab pos="914400" algn="l"/>
                <a:tab pos="914400" algn="l"/>
                <a:tab pos="914400" algn="l"/>
                <a:tab pos="914400" algn="l"/>
                <a:tab pos="914400" algn="l"/>
                <a:tab pos="914400" algn="l"/>
              </a:tabLst>
            </a:pPr>
            <a:r>
              <a:rPr lang="en-US" sz="1000" dirty="0" smtClean="0"/>
              <a:t>Homemade bombs and are comprised of five basic parts; a power supply, a trigger, a detonator, a main charge and a container to hold everything together.  </a:t>
            </a:r>
          </a:p>
          <a:p>
            <a:pPr marL="568325" lvl="1" indent="0">
              <a:buNone/>
              <a:tabLst>
                <a:tab pos="914400" algn="l"/>
                <a:tab pos="914400" algn="l"/>
                <a:tab pos="914400" algn="l"/>
                <a:tab pos="914400" algn="l"/>
                <a:tab pos="914400" algn="l"/>
                <a:tab pos="914400" algn="l"/>
                <a:tab pos="914400" algn="l"/>
                <a:tab pos="914400" algn="l"/>
                <a:tab pos="914400" algn="l"/>
                <a:tab pos="914400" algn="l"/>
              </a:tabLst>
            </a:pPr>
            <a:r>
              <a:rPr lang="en-US" sz="1000" dirty="0" smtClean="0"/>
              <a:t>Are easily assembled explosives that can cause catastrophic damage. The main charge can be comprised of c4, dynamite or </a:t>
            </a:r>
            <a:r>
              <a:rPr lang="en-US" sz="1000" dirty="0" err="1" smtClean="0"/>
              <a:t>Semtex</a:t>
            </a:r>
            <a:r>
              <a:rPr lang="en-US" sz="1000" dirty="0" smtClean="0"/>
              <a:t>; all readily available explosives. In most cases the container is filled with shrapnel, anything from pellets to nuts and bolts.  </a:t>
            </a:r>
          </a:p>
          <a:p>
            <a:pPr marL="346075" indent="-320675">
              <a:lnSpc>
                <a:spcPct val="130000"/>
              </a:lnSpc>
              <a:spcBef>
                <a:spcPts val="900"/>
              </a:spcBef>
              <a:buFont typeface="Wingdings" charset="2"/>
              <a:buChar char=""/>
              <a:tabLst>
                <a:tab pos="914400" algn="l"/>
                <a:tab pos="914400" algn="l"/>
                <a:tab pos="914400" algn="l"/>
                <a:tab pos="914400" algn="l"/>
                <a:tab pos="914400" algn="l"/>
                <a:tab pos="914400" algn="l"/>
                <a:tab pos="914400" algn="l"/>
                <a:tab pos="914400" algn="l"/>
                <a:tab pos="914400" algn="l"/>
                <a:tab pos="914400" algn="l"/>
              </a:tabLst>
            </a:pPr>
            <a:r>
              <a:rPr lang="en-US" sz="1000" b="1" u="sng" dirty="0" smtClean="0"/>
              <a:t>Target</a:t>
            </a:r>
            <a:r>
              <a:rPr lang="en-US" sz="1000" b="1" dirty="0"/>
              <a:t>:</a:t>
            </a:r>
            <a:r>
              <a:rPr lang="en-US" sz="1000" dirty="0" smtClean="0"/>
              <a:t> </a:t>
            </a:r>
          </a:p>
          <a:p>
            <a:pPr marL="568325" lvl="1" indent="0">
              <a:lnSpc>
                <a:spcPct val="130000"/>
              </a:lnSpc>
              <a:spcBef>
                <a:spcPts val="900"/>
              </a:spcBef>
              <a:buNone/>
              <a:tabLst>
                <a:tab pos="914400" algn="l"/>
                <a:tab pos="914400" algn="l"/>
                <a:tab pos="914400" algn="l"/>
                <a:tab pos="914400" algn="l"/>
                <a:tab pos="914400" algn="l"/>
                <a:tab pos="914400" algn="l"/>
                <a:tab pos="914400" algn="l"/>
                <a:tab pos="914400" algn="l"/>
                <a:tab pos="914400" algn="l"/>
                <a:tab pos="914400" algn="l"/>
              </a:tabLst>
            </a:pPr>
            <a:r>
              <a:rPr lang="en-US" sz="1000" dirty="0" smtClean="0"/>
              <a:t>Personnel, often </a:t>
            </a:r>
            <a:r>
              <a:rPr lang="en-US" sz="1000" dirty="0"/>
              <a:t>key </a:t>
            </a:r>
            <a:r>
              <a:rPr lang="en-US" sz="1000" dirty="0" smtClean="0"/>
              <a:t>personnel </a:t>
            </a:r>
            <a:r>
              <a:rPr lang="en-US" sz="1000" dirty="0"/>
              <a:t>in their homes, offices or </a:t>
            </a:r>
            <a:r>
              <a:rPr lang="en-US" sz="1000" dirty="0" smtClean="0"/>
              <a:t>cars or personnel on bases or </a:t>
            </a:r>
            <a:r>
              <a:rPr lang="en-US" sz="1000" dirty="0"/>
              <a:t>posts.</a:t>
            </a:r>
          </a:p>
          <a:p>
            <a:pPr marL="346075" indent="-320675">
              <a:lnSpc>
                <a:spcPct val="130000"/>
              </a:lnSpc>
              <a:spcBef>
                <a:spcPts val="900"/>
              </a:spcBef>
              <a:buFont typeface="Wingdings" charset="2"/>
              <a:buChar char=""/>
              <a:tabLst>
                <a:tab pos="914400" algn="l"/>
                <a:tab pos="914400" algn="l"/>
                <a:tab pos="914400" algn="l"/>
                <a:tab pos="914400" algn="l"/>
                <a:tab pos="914400" algn="l"/>
                <a:tab pos="914400" algn="l"/>
                <a:tab pos="914400" algn="l"/>
                <a:tab pos="914400" algn="l"/>
                <a:tab pos="914400" algn="l"/>
                <a:tab pos="914400" algn="l"/>
              </a:tabLst>
            </a:pPr>
            <a:r>
              <a:rPr lang="en-US" sz="1000" b="1" u="sng" dirty="0"/>
              <a:t>Tactics</a:t>
            </a:r>
            <a:r>
              <a:rPr lang="en-US" sz="1000" b="1" dirty="0"/>
              <a:t>:</a:t>
            </a:r>
            <a:r>
              <a:rPr lang="en-US" sz="1000" dirty="0"/>
              <a:t> </a:t>
            </a:r>
            <a:r>
              <a:rPr lang="en-US" sz="1000" dirty="0" smtClean="0"/>
              <a:t>   </a:t>
            </a:r>
          </a:p>
          <a:p>
            <a:pPr marL="568325" lvl="1" indent="0">
              <a:lnSpc>
                <a:spcPct val="130000"/>
              </a:lnSpc>
              <a:spcBef>
                <a:spcPts val="900"/>
              </a:spcBef>
              <a:buNone/>
              <a:tabLst>
                <a:tab pos="914400" algn="l"/>
                <a:tab pos="914400" algn="l"/>
                <a:tab pos="914400" algn="l"/>
                <a:tab pos="914400" algn="l"/>
                <a:tab pos="914400" algn="l"/>
                <a:tab pos="914400" algn="l"/>
                <a:tab pos="914400" algn="l"/>
                <a:tab pos="914400" algn="l"/>
                <a:tab pos="914400" algn="l"/>
                <a:tab pos="914400" algn="l"/>
              </a:tabLst>
            </a:pPr>
            <a:r>
              <a:rPr lang="en-US" sz="1000" dirty="0" smtClean="0"/>
              <a:t>Utilize </a:t>
            </a:r>
            <a:r>
              <a:rPr lang="en-US" sz="1000" dirty="0"/>
              <a:t>IEDs (as described above) and will carry them in some sort of suitcase, bag, backpack, briefcase or strapped directly to their </a:t>
            </a:r>
            <a:r>
              <a:rPr lang="en-US" sz="1000" dirty="0" smtClean="0"/>
              <a:t>chest; often will walk into the intended target.</a:t>
            </a:r>
            <a:endParaRPr lang="en-US" sz="1000" b="1" dirty="0" smtClean="0">
              <a:ea typeface="ヒラギノ角ゴ ProN W6" charset="0"/>
              <a:cs typeface="ヒラギノ角ゴ ProN W6" charset="0"/>
            </a:endParaRPr>
          </a:p>
          <a:p>
            <a:pPr>
              <a:lnSpc>
                <a:spcPct val="130000"/>
              </a:lnSpc>
              <a:spcBef>
                <a:spcPts val="900"/>
              </a:spcBef>
              <a:buNone/>
              <a:tabLst>
                <a:tab pos="914400" algn="l"/>
                <a:tab pos="914400" algn="l"/>
                <a:tab pos="914400" algn="l"/>
                <a:tab pos="914400" algn="l"/>
                <a:tab pos="914400" algn="l"/>
                <a:tab pos="914400" algn="l"/>
                <a:tab pos="914400" algn="l"/>
                <a:tab pos="914400" algn="l"/>
                <a:tab pos="914400" algn="l"/>
                <a:tab pos="914400" algn="l"/>
              </a:tabLst>
            </a:pPr>
            <a:endParaRPr lang="en-US" sz="800" b="1" dirty="0">
              <a:solidFill>
                <a:srgbClr val="000000"/>
              </a:solidFill>
              <a:ea typeface="ヒラギノ角ゴ ProN W6" charset="0"/>
              <a:cs typeface="ヒラギノ角ゴ ProN W6" charset="0"/>
            </a:endParaRPr>
          </a:p>
          <a:p>
            <a:pPr>
              <a:lnSpc>
                <a:spcPct val="130000"/>
              </a:lnSpc>
              <a:spcBef>
                <a:spcPts val="900"/>
              </a:spcBef>
              <a:buNone/>
              <a:tabLst>
                <a:tab pos="914400" algn="l"/>
                <a:tab pos="914400" algn="l"/>
                <a:tab pos="914400" algn="l"/>
                <a:tab pos="914400" algn="l"/>
                <a:tab pos="914400" algn="l"/>
                <a:tab pos="914400" algn="l"/>
                <a:tab pos="914400" algn="l"/>
                <a:tab pos="914400" algn="l"/>
                <a:tab pos="914400" algn="l"/>
                <a:tab pos="914400" algn="l"/>
              </a:tabLst>
            </a:pPr>
            <a:endParaRPr lang="en-US" sz="800" b="1" dirty="0">
              <a:solidFill>
                <a:srgbClr val="000000"/>
              </a:solidFill>
              <a:ea typeface="ヒラギノ角ゴ ProN W6" charset="0"/>
              <a:cs typeface="ヒラギノ角ゴ ProN W6" charset="0"/>
            </a:endParaRPr>
          </a:p>
          <a:p>
            <a:pPr>
              <a:lnSpc>
                <a:spcPct val="130000"/>
              </a:lnSpc>
              <a:spcBef>
                <a:spcPts val="900"/>
              </a:spcBef>
              <a:buNone/>
              <a:tabLst>
                <a:tab pos="914400" algn="l"/>
                <a:tab pos="914400" algn="l"/>
                <a:tab pos="914400" algn="l"/>
                <a:tab pos="914400" algn="l"/>
                <a:tab pos="914400" algn="l"/>
                <a:tab pos="914400" algn="l"/>
                <a:tab pos="914400" algn="l"/>
                <a:tab pos="914400" algn="l"/>
                <a:tab pos="914400" algn="l"/>
                <a:tab pos="914400" algn="l"/>
              </a:tabLst>
            </a:pPr>
            <a:endParaRPr lang="en-US" sz="800" b="1" dirty="0">
              <a:solidFill>
                <a:srgbClr val="000000"/>
              </a:solidFill>
              <a:ea typeface="ヒラギノ角ゴ ProN W6" charset="0"/>
              <a:cs typeface="ヒラギノ角ゴ ProN W6" charset="0"/>
            </a:endParaRPr>
          </a:p>
          <a:p>
            <a:pPr>
              <a:lnSpc>
                <a:spcPct val="130000"/>
              </a:lnSpc>
              <a:spcBef>
                <a:spcPts val="900"/>
              </a:spcBef>
              <a:buNone/>
              <a:tabLst>
                <a:tab pos="914400" algn="l"/>
                <a:tab pos="914400" algn="l"/>
                <a:tab pos="914400" algn="l"/>
                <a:tab pos="914400" algn="l"/>
                <a:tab pos="914400" algn="l"/>
                <a:tab pos="914400" algn="l"/>
                <a:tab pos="914400" algn="l"/>
                <a:tab pos="914400" algn="l"/>
                <a:tab pos="914400" algn="l"/>
                <a:tab pos="914400" algn="l"/>
              </a:tabLst>
            </a:pPr>
            <a:endParaRPr lang="en-US" sz="1800" dirty="0"/>
          </a:p>
        </p:txBody>
      </p:sp>
      <p:pic>
        <p:nvPicPr>
          <p:cNvPr id="9" name="Picture 6"/>
          <p:cNvPicPr>
            <a:picLocks noChangeAspect="1" noChangeArrowheads="1"/>
          </p:cNvPicPr>
          <p:nvPr/>
        </p:nvPicPr>
        <p:blipFill>
          <a:blip r:embed="rId3" cstate="print"/>
          <a:srcRect/>
          <a:stretch>
            <a:fillRect/>
          </a:stretch>
        </p:blipFill>
        <p:spPr bwMode="auto">
          <a:xfrm>
            <a:off x="6821466" y="1066800"/>
            <a:ext cx="2322534" cy="1524000"/>
          </a:xfrm>
          <a:prstGeom prst="rect">
            <a:avLst/>
          </a:prstGeom>
          <a:ln>
            <a:noFill/>
          </a:ln>
          <a:effectLst>
            <a:softEdge rad="112500"/>
          </a:effectLst>
        </p:spPr>
      </p:pic>
      <p:pic>
        <p:nvPicPr>
          <p:cNvPr id="10" name="Picture 7"/>
          <p:cNvPicPr>
            <a:picLocks noChangeAspect="1" noChangeArrowheads="1"/>
          </p:cNvPicPr>
          <p:nvPr/>
        </p:nvPicPr>
        <p:blipFill>
          <a:blip r:embed="rId4" cstate="print"/>
          <a:srcRect/>
          <a:stretch>
            <a:fillRect/>
          </a:stretch>
        </p:blipFill>
        <p:spPr bwMode="auto">
          <a:xfrm>
            <a:off x="6914367" y="2971800"/>
            <a:ext cx="2229633" cy="1524000"/>
          </a:xfrm>
          <a:prstGeom prst="rect">
            <a:avLst/>
          </a:prstGeom>
          <a:ln>
            <a:noFill/>
          </a:ln>
          <a:effectLst>
            <a:softEdge rad="112500"/>
          </a:effectLst>
        </p:spPr>
      </p:pic>
      <p:pic>
        <p:nvPicPr>
          <p:cNvPr id="11" name="Picture 8"/>
          <p:cNvPicPr>
            <a:picLocks noChangeAspect="1" noChangeArrowheads="1"/>
          </p:cNvPicPr>
          <p:nvPr/>
        </p:nvPicPr>
        <p:blipFill>
          <a:blip r:embed="rId5" cstate="print"/>
          <a:srcRect/>
          <a:stretch>
            <a:fillRect/>
          </a:stretch>
        </p:blipFill>
        <p:spPr bwMode="auto">
          <a:xfrm>
            <a:off x="6914367" y="4800600"/>
            <a:ext cx="2229633" cy="15240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6350" y="12700"/>
            <a:ext cx="9129713" cy="6837363"/>
          </a:xfrm>
          <a:prstGeom prst="rtTriangle">
            <a:avLst/>
          </a:prstGeom>
          <a:gradFill rotWithShape="0">
            <a:gsLst>
              <a:gs pos="0">
                <a:srgbClr val="EAEBDE">
                  <a:alpha val="9999"/>
                </a:srgbClr>
              </a:gs>
              <a:gs pos="30000">
                <a:srgbClr val="EAEBDE">
                  <a:alpha val="7299"/>
                </a:srgbClr>
              </a:gs>
              <a:gs pos="100000">
                <a:srgbClr val="EAEBDE">
                  <a:alpha val="999"/>
                </a:srgbClr>
              </a:gs>
            </a:gsLst>
            <a:lin ang="18780000" scaled="1"/>
          </a:gradFill>
          <a:ln w="38100" cap="rnd">
            <a:noFill/>
            <a:round/>
            <a:headEnd type="none" w="med" len="med"/>
            <a:tailEnd type="none" w="med" len="med"/>
          </a:ln>
        </p:spPr>
        <p:txBody>
          <a:bodyPr lIns="0" tIns="0" rIns="0" bIns="0"/>
          <a:lstStyle/>
          <a:p>
            <a:endParaRPr lang="en-US"/>
          </a:p>
        </p:txBody>
      </p:sp>
      <p:sp>
        <p:nvSpPr>
          <p:cNvPr id="13314" name="Line 2"/>
          <p:cNvSpPr>
            <a:spLocks noChangeShapeType="1"/>
          </p:cNvSpPr>
          <p:nvPr/>
        </p:nvSpPr>
        <p:spPr bwMode="auto">
          <a:xfrm>
            <a:off x="0" y="6350"/>
            <a:ext cx="9136063" cy="6843713"/>
          </a:xfrm>
          <a:prstGeom prst="line">
            <a:avLst/>
          </a:prstGeom>
          <a:noFill/>
          <a:ln w="5000" cap="rnd">
            <a:solidFill>
              <a:srgbClr val="D3D4C8">
                <a:alpha val="34999"/>
              </a:srgbClr>
            </a:solidFill>
            <a:prstDash val="solid"/>
            <a:round/>
            <a:headEnd type="none" w="med" len="med"/>
            <a:tailEnd type="none" w="med" len="med"/>
          </a:ln>
        </p:spPr>
        <p:txBody>
          <a:bodyPr lIns="0" tIns="0" rIns="0" bIns="0"/>
          <a:lstStyle/>
          <a:p>
            <a:endParaRPr lang="en-US"/>
          </a:p>
        </p:txBody>
      </p:sp>
      <p:sp>
        <p:nvSpPr>
          <p:cNvPr id="13315" name="Line 3"/>
          <p:cNvSpPr>
            <a:spLocks noChangeShapeType="1"/>
          </p:cNvSpPr>
          <p:nvPr/>
        </p:nvSpPr>
        <p:spPr bwMode="auto">
          <a:xfrm flipH="1">
            <a:off x="6467475" y="4948238"/>
            <a:ext cx="2673350" cy="1900237"/>
          </a:xfrm>
          <a:prstGeom prst="line">
            <a:avLst/>
          </a:prstGeom>
          <a:noFill/>
          <a:ln w="6000" cap="rnd">
            <a:solidFill>
              <a:srgbClr val="D7D9CE">
                <a:alpha val="45000"/>
              </a:srgbClr>
            </a:solidFill>
            <a:prstDash val="solid"/>
            <a:round/>
            <a:headEnd type="none" w="med" len="med"/>
            <a:tailEnd type="none" w="med" len="med"/>
          </a:ln>
        </p:spPr>
        <p:txBody>
          <a:bodyPr lIns="0" tIns="0" rIns="0" bIns="0"/>
          <a:lstStyle/>
          <a:p>
            <a:endParaRPr lang="en-US"/>
          </a:p>
        </p:txBody>
      </p:sp>
      <p:sp>
        <p:nvSpPr>
          <p:cNvPr id="13316" name="Text Box 4"/>
          <p:cNvSpPr txBox="1">
            <a:spLocks noChangeArrowheads="1"/>
          </p:cNvSpPr>
          <p:nvPr/>
        </p:nvSpPr>
        <p:spPr bwMode="auto">
          <a:xfrm>
            <a:off x="7699375" y="6515100"/>
            <a:ext cx="280988" cy="266700"/>
          </a:xfrm>
          <a:prstGeom prst="rect">
            <a:avLst/>
          </a:prstGeom>
          <a:noFill/>
          <a:ln w="12700">
            <a:noFill/>
            <a:miter lim="800000"/>
            <a:headEnd/>
            <a:tailEnd/>
          </a:ln>
          <a:effectLst/>
        </p:spPr>
        <p:txBody>
          <a:bodyPr wrap="none" anchor="b"/>
          <a:lstStyle/>
          <a:p>
            <a:fld id="{D55EA90B-AA6A-469D-8668-30AD94F4DFC7}" type="slidenum">
              <a:rPr lang="en-US" sz="1200">
                <a:solidFill>
                  <a:schemeClr val="tx1"/>
                </a:solidFill>
                <a:latin typeface="Lucida Grande" charset="0"/>
                <a:ea typeface="Lucida Grande" charset="0"/>
                <a:cs typeface="Lucida Grande" charset="0"/>
                <a:sym typeface="Lucida Grande" charset="0"/>
              </a:rPr>
              <a:pPr/>
              <a:t>12</a:t>
            </a:fld>
            <a:endParaRPr lang="en-US" sz="1200">
              <a:solidFill>
                <a:schemeClr val="tx1"/>
              </a:solidFill>
              <a:latin typeface="Lucida Grande" charset="0"/>
              <a:ea typeface="Lucida Grande" charset="0"/>
              <a:cs typeface="Lucida Grande" charset="0"/>
              <a:sym typeface="Lucida Grande" charset="0"/>
            </a:endParaRPr>
          </a:p>
        </p:txBody>
      </p:sp>
      <p:sp>
        <p:nvSpPr>
          <p:cNvPr id="13317" name="Rectangle 5"/>
          <p:cNvSpPr>
            <a:spLocks noGrp="1" noChangeArrowheads="1"/>
          </p:cNvSpPr>
          <p:nvPr>
            <p:ph type="title"/>
          </p:nvPr>
        </p:nvSpPr>
        <p:spPr>
          <a:xfrm>
            <a:off x="-152400" y="-152400"/>
            <a:ext cx="8229600" cy="1398588"/>
          </a:xfrm>
          <a:ln/>
        </p:spPr>
        <p:txBody>
          <a:bodyPr/>
          <a:lstStyle/>
          <a:p>
            <a:r>
              <a:rPr lang="en-US" sz="3500" dirty="0"/>
              <a:t>Operational Concept</a:t>
            </a:r>
          </a:p>
        </p:txBody>
      </p:sp>
      <p:sp>
        <p:nvSpPr>
          <p:cNvPr id="13318" name="Rectangle 6"/>
          <p:cNvSpPr>
            <a:spLocks noGrp="1" noChangeArrowheads="1"/>
          </p:cNvSpPr>
          <p:nvPr>
            <p:ph type="body" idx="1"/>
          </p:nvPr>
        </p:nvSpPr>
        <p:spPr>
          <a:xfrm>
            <a:off x="228600" y="1146175"/>
            <a:ext cx="8839200" cy="5461000"/>
          </a:xfrm>
          <a:ln/>
        </p:spPr>
        <p:txBody>
          <a:bodyPr/>
          <a:lstStyle/>
          <a:p>
            <a:pPr>
              <a:lnSpc>
                <a:spcPct val="130000"/>
              </a:lnSpc>
              <a:buNone/>
              <a:tabLst>
                <a:tab pos="457200" algn="l"/>
                <a:tab pos="914400" algn="l"/>
                <a:tab pos="914400" algn="l"/>
                <a:tab pos="914400" algn="l"/>
              </a:tabLst>
            </a:pPr>
            <a:r>
              <a:rPr lang="en-US" sz="1600" b="1" dirty="0">
                <a:solidFill>
                  <a:srgbClr val="C2E5A6"/>
                </a:solidFill>
              </a:rPr>
              <a:t> Mission Definition</a:t>
            </a:r>
            <a:endParaRPr lang="en-US" sz="1600" b="1" dirty="0">
              <a:solidFill>
                <a:srgbClr val="C2E5A6"/>
              </a:solidFill>
              <a:ea typeface="ヒラギノ角ゴ ProN W6" charset="0"/>
              <a:cs typeface="ヒラギノ角ゴ ProN W6" charset="0"/>
            </a:endParaRPr>
          </a:p>
          <a:p>
            <a:pPr indent="-9525">
              <a:lnSpc>
                <a:spcPct val="130000"/>
              </a:lnSpc>
              <a:buNone/>
              <a:tabLst>
                <a:tab pos="457200" algn="l"/>
                <a:tab pos="914400" algn="l"/>
                <a:tab pos="914400" algn="l"/>
                <a:tab pos="914400" algn="l"/>
              </a:tabLst>
            </a:pPr>
            <a:r>
              <a:rPr lang="en-US" sz="1100" dirty="0"/>
              <a:t>The system will be expected to protect personnel, equipment and assets located on the base camp and within the AOR.  There are </a:t>
            </a:r>
            <a:r>
              <a:rPr lang="en-US" sz="1100" dirty="0" smtClean="0"/>
              <a:t>three </a:t>
            </a:r>
            <a:r>
              <a:rPr lang="en-US" sz="1100" dirty="0"/>
              <a:t>main scenarios this base will support in order ensure mission effectiveness.  Mission one is to prevent intrusion, mission two is to defend base against direct </a:t>
            </a:r>
            <a:r>
              <a:rPr lang="en-US" sz="1100" dirty="0" smtClean="0"/>
              <a:t>attack, including early warning to the FOB Commander </a:t>
            </a:r>
            <a:r>
              <a:rPr lang="en-US" sz="1100" dirty="0"/>
              <a:t>and mission three is to be capable of defending patrol bases and incoming convoys.  </a:t>
            </a:r>
          </a:p>
          <a:p>
            <a:pPr>
              <a:lnSpc>
                <a:spcPct val="130000"/>
              </a:lnSpc>
              <a:spcBef>
                <a:spcPts val="900"/>
              </a:spcBef>
              <a:buNone/>
              <a:tabLst>
                <a:tab pos="457200" algn="l"/>
                <a:tab pos="914400" algn="l"/>
                <a:tab pos="914400" algn="l"/>
                <a:tab pos="914400" algn="l"/>
              </a:tabLst>
            </a:pPr>
            <a:r>
              <a:rPr lang="en-US" sz="1100" b="1" u="sng" dirty="0"/>
              <a:t>Entry Check Point </a:t>
            </a:r>
            <a:r>
              <a:rPr lang="en-US" sz="1100" b="1" u="sng" dirty="0" smtClean="0"/>
              <a:t>Protection:</a:t>
            </a:r>
            <a:r>
              <a:rPr lang="en-US" sz="1100" b="1" dirty="0" smtClean="0"/>
              <a:t> </a:t>
            </a:r>
            <a:r>
              <a:rPr lang="en-US" sz="1100" dirty="0" smtClean="0"/>
              <a:t> </a:t>
            </a:r>
          </a:p>
          <a:p>
            <a:pPr indent="-9525">
              <a:lnSpc>
                <a:spcPct val="130000"/>
              </a:lnSpc>
              <a:spcBef>
                <a:spcPts val="900"/>
              </a:spcBef>
              <a:buNone/>
              <a:tabLst>
                <a:tab pos="457200" algn="l"/>
                <a:tab pos="914400" algn="l"/>
                <a:tab pos="914400" algn="l"/>
                <a:tab pos="914400" algn="l"/>
              </a:tabLst>
            </a:pPr>
            <a:r>
              <a:rPr lang="en-US" sz="1100" dirty="0" smtClean="0"/>
              <a:t>A </a:t>
            </a:r>
            <a:r>
              <a:rPr lang="en-US" sz="1100" dirty="0"/>
              <a:t>local vendor has been contracted to provide bottled water the COP.  The driver has arrived at the Entry Check Point and is being inspected along with all his cargo and his entire vehicle.  During inspection a suspicious package is found within the bed of the truck, the object of interest must be assessed and it must be determined whether the driver himself can be rendered safe or if he is a potential hostile threat before access can be granted or denied.</a:t>
            </a:r>
          </a:p>
          <a:p>
            <a:pPr>
              <a:lnSpc>
                <a:spcPct val="130000"/>
              </a:lnSpc>
              <a:spcBef>
                <a:spcPts val="900"/>
              </a:spcBef>
              <a:buNone/>
              <a:tabLst>
                <a:tab pos="457200" algn="l"/>
                <a:tab pos="914400" algn="l"/>
                <a:tab pos="914400" algn="l"/>
                <a:tab pos="914400" algn="l"/>
              </a:tabLst>
            </a:pPr>
            <a:r>
              <a:rPr lang="en-US" sz="1100" b="1" u="sng" dirty="0"/>
              <a:t>Direct Attack on Base</a:t>
            </a:r>
            <a:r>
              <a:rPr lang="en-US" sz="1100" b="1" dirty="0"/>
              <a:t>:</a:t>
            </a:r>
            <a:r>
              <a:rPr lang="en-US" sz="1100" dirty="0"/>
              <a:t>  </a:t>
            </a:r>
            <a:endParaRPr lang="en-US" sz="1100" dirty="0" smtClean="0"/>
          </a:p>
          <a:p>
            <a:pPr indent="-9525">
              <a:lnSpc>
                <a:spcPct val="130000"/>
              </a:lnSpc>
              <a:spcBef>
                <a:spcPts val="900"/>
              </a:spcBef>
              <a:buNone/>
              <a:tabLst>
                <a:tab pos="457200" algn="l"/>
                <a:tab pos="914400" algn="l"/>
                <a:tab pos="914400" algn="l"/>
                <a:tab pos="914400" algn="l"/>
              </a:tabLst>
            </a:pPr>
            <a:r>
              <a:rPr lang="en-US" sz="1100" dirty="0" smtClean="0"/>
              <a:t>There </a:t>
            </a:r>
            <a:r>
              <a:rPr lang="en-US" sz="1100" dirty="0"/>
              <a:t>is a disturbance out in the hills 200m outside the base perimeter.  The object of interest is identified as foe with a RPG.  The base is being ambushed.  The adversary has attacked the base utilizing RPGs, mortars, and small arms.  The enemy is not more that 100 strong and has moved within 150m to utilize the short range weapons. </a:t>
            </a:r>
            <a:endParaRPr lang="en-US" sz="1100" b="1" dirty="0">
              <a:ea typeface="ヒラギノ角ゴ ProN W6" charset="0"/>
              <a:cs typeface="ヒラギノ角ゴ ProN W6" charset="0"/>
            </a:endParaRPr>
          </a:p>
          <a:p>
            <a:pPr>
              <a:lnSpc>
                <a:spcPct val="130000"/>
              </a:lnSpc>
              <a:spcBef>
                <a:spcPts val="900"/>
              </a:spcBef>
              <a:buNone/>
              <a:tabLst>
                <a:tab pos="457200" algn="l"/>
                <a:tab pos="914400" algn="l"/>
                <a:tab pos="914400" algn="l"/>
                <a:tab pos="914400" algn="l"/>
              </a:tabLst>
            </a:pPr>
            <a:r>
              <a:rPr lang="en-US" sz="1100" b="1" u="sng" dirty="0"/>
              <a:t>Convoy Security</a:t>
            </a:r>
            <a:r>
              <a:rPr lang="en-US" sz="1100" b="1" dirty="0"/>
              <a:t>:</a:t>
            </a:r>
            <a:r>
              <a:rPr lang="en-US" sz="1100" dirty="0"/>
              <a:t>  </a:t>
            </a:r>
            <a:endParaRPr lang="en-US" sz="1100" dirty="0" smtClean="0"/>
          </a:p>
          <a:p>
            <a:pPr indent="-9525">
              <a:lnSpc>
                <a:spcPct val="130000"/>
              </a:lnSpc>
              <a:spcBef>
                <a:spcPts val="900"/>
              </a:spcBef>
              <a:buNone/>
              <a:tabLst>
                <a:tab pos="457200" algn="l"/>
                <a:tab pos="914400" algn="l"/>
                <a:tab pos="914400" algn="l"/>
                <a:tab pos="914400" algn="l"/>
              </a:tabLst>
            </a:pPr>
            <a:r>
              <a:rPr lang="en-US" sz="1100" dirty="0" smtClean="0"/>
              <a:t>A </a:t>
            </a:r>
            <a:r>
              <a:rPr lang="en-US" sz="1100" dirty="0"/>
              <a:t>convoy patrol is on its way in from a super FOB 150Km away.  As the patrol draws within a 100m of the base they are ambushed by group of insurgents who appear to be armed with small arms and RPGs.  There also appears to be an abandoned vehicle 30m in front of the convoy.  The base radios this information to the convoy commander and prepares to engage the enemy from the base perimeter.  </a:t>
            </a:r>
            <a:endParaRPr lang="en-US" sz="1100" b="1" dirty="0">
              <a:ea typeface="ヒラギノ角ゴ ProN W6" charset="0"/>
              <a:cs typeface="ヒラギノ角ゴ ProN W6" charset="0"/>
            </a:endParaRPr>
          </a:p>
          <a:p>
            <a:pPr>
              <a:lnSpc>
                <a:spcPct val="130000"/>
              </a:lnSpc>
              <a:spcBef>
                <a:spcPts val="900"/>
              </a:spcBef>
              <a:tabLst>
                <a:tab pos="457200" algn="l"/>
                <a:tab pos="914400" algn="l"/>
                <a:tab pos="914400" algn="l"/>
                <a:tab pos="914400" algn="l"/>
              </a:tabLst>
            </a:pPr>
            <a:endParaRPr lang="en-US" sz="11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AutoShape 1"/>
          <p:cNvSpPr>
            <a:spLocks/>
          </p:cNvSpPr>
          <p:nvPr/>
        </p:nvSpPr>
        <p:spPr bwMode="auto">
          <a:xfrm>
            <a:off x="6350" y="12700"/>
            <a:ext cx="9129713" cy="6837363"/>
          </a:xfrm>
          <a:prstGeom prst="rtTriangle">
            <a:avLst/>
          </a:prstGeom>
          <a:gradFill rotWithShape="0">
            <a:gsLst>
              <a:gs pos="0">
                <a:srgbClr val="EAEBDE">
                  <a:alpha val="9999"/>
                </a:srgbClr>
              </a:gs>
              <a:gs pos="30000">
                <a:srgbClr val="EAEBDE">
                  <a:alpha val="7299"/>
                </a:srgbClr>
              </a:gs>
              <a:gs pos="100000">
                <a:srgbClr val="EAEBDE">
                  <a:alpha val="999"/>
                </a:srgbClr>
              </a:gs>
            </a:gsLst>
            <a:lin ang="18780000" scaled="1"/>
          </a:gradFill>
          <a:ln w="38100" cap="rnd">
            <a:noFill/>
            <a:round/>
            <a:headEnd type="none" w="med" len="med"/>
            <a:tailEnd type="none" w="med" len="med"/>
          </a:ln>
        </p:spPr>
        <p:txBody>
          <a:bodyPr lIns="0" tIns="0" rIns="0" bIns="0"/>
          <a:lstStyle/>
          <a:p>
            <a:endParaRPr lang="en-US"/>
          </a:p>
        </p:txBody>
      </p:sp>
      <p:sp>
        <p:nvSpPr>
          <p:cNvPr id="14338" name="Line 2"/>
          <p:cNvSpPr>
            <a:spLocks noChangeShapeType="1"/>
          </p:cNvSpPr>
          <p:nvPr/>
        </p:nvSpPr>
        <p:spPr bwMode="auto">
          <a:xfrm>
            <a:off x="0" y="6350"/>
            <a:ext cx="9136063" cy="6843713"/>
          </a:xfrm>
          <a:prstGeom prst="line">
            <a:avLst/>
          </a:prstGeom>
          <a:noFill/>
          <a:ln w="5000" cap="rnd">
            <a:solidFill>
              <a:srgbClr val="D3D4C8">
                <a:alpha val="34999"/>
              </a:srgbClr>
            </a:solidFill>
            <a:prstDash val="solid"/>
            <a:round/>
            <a:headEnd type="none" w="med" len="med"/>
            <a:tailEnd type="none" w="med" len="med"/>
          </a:ln>
        </p:spPr>
        <p:txBody>
          <a:bodyPr lIns="0" tIns="0" rIns="0" bIns="0"/>
          <a:lstStyle/>
          <a:p>
            <a:endParaRPr lang="en-US"/>
          </a:p>
        </p:txBody>
      </p:sp>
      <p:sp>
        <p:nvSpPr>
          <p:cNvPr id="14339" name="Line 3"/>
          <p:cNvSpPr>
            <a:spLocks noChangeShapeType="1"/>
          </p:cNvSpPr>
          <p:nvPr/>
        </p:nvSpPr>
        <p:spPr bwMode="auto">
          <a:xfrm flipH="1">
            <a:off x="6467475" y="4948238"/>
            <a:ext cx="2673350" cy="1900237"/>
          </a:xfrm>
          <a:prstGeom prst="line">
            <a:avLst/>
          </a:prstGeom>
          <a:noFill/>
          <a:ln w="6000" cap="rnd">
            <a:solidFill>
              <a:srgbClr val="D7D9CE">
                <a:alpha val="45000"/>
              </a:srgbClr>
            </a:solidFill>
            <a:prstDash val="solid"/>
            <a:round/>
            <a:headEnd type="none" w="med" len="med"/>
            <a:tailEnd type="none" w="med" len="med"/>
          </a:ln>
        </p:spPr>
        <p:txBody>
          <a:bodyPr lIns="0" tIns="0" rIns="0" bIns="0"/>
          <a:lstStyle/>
          <a:p>
            <a:endParaRPr lang="en-US"/>
          </a:p>
        </p:txBody>
      </p:sp>
      <p:sp>
        <p:nvSpPr>
          <p:cNvPr id="14340" name="Text Box 4"/>
          <p:cNvSpPr txBox="1">
            <a:spLocks noChangeArrowheads="1"/>
          </p:cNvSpPr>
          <p:nvPr/>
        </p:nvSpPr>
        <p:spPr bwMode="auto">
          <a:xfrm>
            <a:off x="7699375" y="6515100"/>
            <a:ext cx="280988" cy="266700"/>
          </a:xfrm>
          <a:prstGeom prst="rect">
            <a:avLst/>
          </a:prstGeom>
          <a:noFill/>
          <a:ln w="12700">
            <a:noFill/>
            <a:miter lim="800000"/>
            <a:headEnd/>
            <a:tailEnd/>
          </a:ln>
          <a:effectLst/>
        </p:spPr>
        <p:txBody>
          <a:bodyPr wrap="none" anchor="b"/>
          <a:lstStyle/>
          <a:p>
            <a:fld id="{72A4241D-A860-4232-AA66-ECF79F4D476A}" type="slidenum">
              <a:rPr lang="en-US" sz="1200">
                <a:solidFill>
                  <a:schemeClr val="tx1"/>
                </a:solidFill>
                <a:latin typeface="Lucida Grande" charset="0"/>
                <a:ea typeface="Lucida Grande" charset="0"/>
                <a:cs typeface="Lucida Grande" charset="0"/>
                <a:sym typeface="Lucida Grande" charset="0"/>
              </a:rPr>
              <a:pPr/>
              <a:t>13</a:t>
            </a:fld>
            <a:endParaRPr lang="en-US" sz="1200">
              <a:solidFill>
                <a:schemeClr val="tx1"/>
              </a:solidFill>
              <a:latin typeface="Lucida Grande" charset="0"/>
              <a:ea typeface="Lucida Grande" charset="0"/>
              <a:cs typeface="Lucida Grande" charset="0"/>
              <a:sym typeface="Lucida Grande" charset="0"/>
            </a:endParaRPr>
          </a:p>
        </p:txBody>
      </p:sp>
      <p:sp>
        <p:nvSpPr>
          <p:cNvPr id="14341" name="Rectangle 5"/>
          <p:cNvSpPr>
            <a:spLocks noGrp="1" noChangeArrowheads="1"/>
          </p:cNvSpPr>
          <p:nvPr>
            <p:ph type="title"/>
          </p:nvPr>
        </p:nvSpPr>
        <p:spPr>
          <a:xfrm>
            <a:off x="0" y="-252413"/>
            <a:ext cx="8229600" cy="1397001"/>
          </a:xfrm>
          <a:ln/>
        </p:spPr>
        <p:txBody>
          <a:bodyPr/>
          <a:lstStyle/>
          <a:p>
            <a:r>
              <a:rPr lang="en-US" sz="3500" dirty="0"/>
              <a:t>Operational </a:t>
            </a:r>
            <a:r>
              <a:rPr lang="en-US" sz="3500" dirty="0" smtClean="0"/>
              <a:t>Concept (</a:t>
            </a:r>
            <a:r>
              <a:rPr lang="en-US" sz="3500" dirty="0" err="1" smtClean="0"/>
              <a:t>Con’t</a:t>
            </a:r>
            <a:r>
              <a:rPr lang="en-US" sz="3500" dirty="0" smtClean="0"/>
              <a:t>)</a:t>
            </a:r>
            <a:endParaRPr lang="en-US" sz="3500" dirty="0"/>
          </a:p>
        </p:txBody>
      </p:sp>
      <p:sp>
        <p:nvSpPr>
          <p:cNvPr id="14342" name="Rectangle 6"/>
          <p:cNvSpPr>
            <a:spLocks noGrp="1" noChangeArrowheads="1"/>
          </p:cNvSpPr>
          <p:nvPr>
            <p:ph type="body" idx="1"/>
          </p:nvPr>
        </p:nvSpPr>
        <p:spPr>
          <a:xfrm>
            <a:off x="152400" y="1146175"/>
            <a:ext cx="8839200" cy="5638800"/>
          </a:xfrm>
          <a:ln/>
        </p:spPr>
        <p:txBody>
          <a:bodyPr/>
          <a:lstStyle/>
          <a:p>
            <a:pPr>
              <a:lnSpc>
                <a:spcPct val="130000"/>
              </a:lnSpc>
              <a:buNone/>
              <a:tabLst>
                <a:tab pos="457200" algn="l"/>
                <a:tab pos="457200" algn="l"/>
                <a:tab pos="457200" algn="l"/>
                <a:tab pos="457200" algn="l"/>
                <a:tab pos="711200" algn="l"/>
                <a:tab pos="1066800" algn="l"/>
                <a:tab pos="1422400" algn="l"/>
                <a:tab pos="1778000" algn="l"/>
                <a:tab pos="2133600" algn="l"/>
                <a:tab pos="2489200" algn="l"/>
                <a:tab pos="2844800" algn="l"/>
                <a:tab pos="3200400" algn="l"/>
                <a:tab pos="3556000" algn="l"/>
                <a:tab pos="3911600" algn="l"/>
                <a:tab pos="4267200" algn="l"/>
                <a:tab pos="457200" algn="l"/>
              </a:tabLst>
            </a:pPr>
            <a:r>
              <a:rPr lang="en-US" sz="1200" b="1" dirty="0">
                <a:solidFill>
                  <a:srgbClr val="C2E5A6"/>
                </a:solidFill>
              </a:rPr>
              <a:t> Performance and Physical Parameters</a:t>
            </a:r>
            <a:endParaRPr lang="en-US" sz="1200" b="1" dirty="0">
              <a:solidFill>
                <a:srgbClr val="C2E5A6"/>
              </a:solidFill>
              <a:ea typeface="ヒラギノ角ゴ ProN W6" charset="0"/>
              <a:cs typeface="ヒラギノ角ゴ ProN W6" charset="0"/>
            </a:endParaRPr>
          </a:p>
          <a:p>
            <a:pPr indent="-9525">
              <a:lnSpc>
                <a:spcPct val="130000"/>
              </a:lnSpc>
              <a:buNone/>
              <a:tabLst>
                <a:tab pos="457200" algn="l"/>
                <a:tab pos="457200" algn="l"/>
                <a:tab pos="457200" algn="l"/>
                <a:tab pos="457200" algn="l"/>
                <a:tab pos="711200" algn="l"/>
                <a:tab pos="1066800" algn="l"/>
                <a:tab pos="1422400" algn="l"/>
                <a:tab pos="1778000" algn="l"/>
                <a:tab pos="2133600" algn="l"/>
                <a:tab pos="2489200" algn="l"/>
                <a:tab pos="2844800" algn="l"/>
                <a:tab pos="3200400" algn="l"/>
                <a:tab pos="3556000" algn="l"/>
                <a:tab pos="3911600" algn="l"/>
                <a:tab pos="4267200" algn="l"/>
                <a:tab pos="457200" algn="l"/>
              </a:tabLst>
            </a:pPr>
            <a:r>
              <a:rPr lang="en-US" sz="1100" dirty="0"/>
              <a:t>The System shall not increase soldier workload and implement systems that require limited soldier interactions (</a:t>
            </a:r>
            <a:r>
              <a:rPr lang="en-US" sz="1100" dirty="0" err="1"/>
              <a:t>ie</a:t>
            </a:r>
            <a:r>
              <a:rPr lang="en-US" sz="1100" dirty="0"/>
              <a:t> automated lower level functions).  However the system shall ensure soldier safety (provide a means for human over-rides). The expected population for protection is between </a:t>
            </a:r>
            <a:r>
              <a:rPr lang="en-US" sz="1100" dirty="0" smtClean="0"/>
              <a:t>150-500 </a:t>
            </a:r>
            <a:r>
              <a:rPr lang="en-US" sz="1100" dirty="0"/>
              <a:t>troops.   </a:t>
            </a:r>
          </a:p>
          <a:p>
            <a:pPr>
              <a:lnSpc>
                <a:spcPct val="130000"/>
              </a:lnSpc>
              <a:spcBef>
                <a:spcPts val="900"/>
              </a:spcBef>
              <a:buNone/>
              <a:tabLst>
                <a:tab pos="457200" algn="l"/>
                <a:tab pos="457200" algn="l"/>
                <a:tab pos="457200" algn="l"/>
                <a:tab pos="457200" algn="l"/>
                <a:tab pos="711200" algn="l"/>
                <a:tab pos="1066800" algn="l"/>
                <a:tab pos="1422400" algn="l"/>
                <a:tab pos="1778000" algn="l"/>
                <a:tab pos="2133600" algn="l"/>
                <a:tab pos="2489200" algn="l"/>
                <a:tab pos="2844800" algn="l"/>
                <a:tab pos="3200400" algn="l"/>
                <a:tab pos="3556000" algn="l"/>
                <a:tab pos="3911600" algn="l"/>
                <a:tab pos="4267200" algn="l"/>
                <a:tab pos="457200" algn="l"/>
              </a:tabLst>
            </a:pPr>
            <a:r>
              <a:rPr lang="en-US" sz="1200" b="1" dirty="0">
                <a:solidFill>
                  <a:srgbClr val="C2E5A6"/>
                </a:solidFill>
              </a:rPr>
              <a:t> Operational Deployment and Distribution</a:t>
            </a:r>
            <a:endParaRPr lang="en-US" sz="1200" b="1" dirty="0">
              <a:solidFill>
                <a:srgbClr val="C2E5A6"/>
              </a:solidFill>
              <a:ea typeface="ヒラギノ角ゴ ProN W6" charset="0"/>
              <a:cs typeface="ヒラギノ角ゴ ProN W6" charset="0"/>
            </a:endParaRPr>
          </a:p>
          <a:p>
            <a:pPr indent="-9525">
              <a:lnSpc>
                <a:spcPct val="130000"/>
              </a:lnSpc>
              <a:buNone/>
              <a:tabLst>
                <a:tab pos="457200" algn="l"/>
                <a:tab pos="457200" algn="l"/>
                <a:tab pos="457200" algn="l"/>
                <a:tab pos="457200" algn="l"/>
                <a:tab pos="711200" algn="l"/>
                <a:tab pos="1066800" algn="l"/>
                <a:tab pos="1422400" algn="l"/>
                <a:tab pos="1778000" algn="l"/>
                <a:tab pos="2133600" algn="l"/>
                <a:tab pos="2489200" algn="l"/>
                <a:tab pos="2844800" algn="l"/>
                <a:tab pos="3200400" algn="l"/>
                <a:tab pos="3556000" algn="l"/>
                <a:tab pos="3911600" algn="l"/>
                <a:tab pos="4267200" algn="l"/>
                <a:tab pos="457200" algn="l"/>
              </a:tabLst>
            </a:pPr>
            <a:r>
              <a:rPr lang="en-US" sz="1100" dirty="0"/>
              <a:t>The System shall be transported and configured by combat or combat support teams of not more than 10 personnel. The System shall be independent of the utility infrastructure normally found at larger </a:t>
            </a:r>
            <a:r>
              <a:rPr lang="en-US" sz="1100" dirty="0" smtClean="0"/>
              <a:t>bases.  </a:t>
            </a:r>
            <a:r>
              <a:rPr lang="en-US" sz="1100" dirty="0"/>
              <a:t>Operators shall be fully trained prior to system </a:t>
            </a:r>
            <a:r>
              <a:rPr lang="en-US" sz="1100" dirty="0" smtClean="0"/>
              <a:t>deployment.</a:t>
            </a:r>
            <a:endParaRPr lang="en-US" sz="1100" b="1" dirty="0">
              <a:solidFill>
                <a:srgbClr val="FF0000"/>
              </a:solidFill>
              <a:ea typeface="ヒラギノ角ゴ ProN W6" charset="0"/>
              <a:cs typeface="ヒラギノ角ゴ ProN W6" charset="0"/>
            </a:endParaRPr>
          </a:p>
          <a:p>
            <a:pPr>
              <a:lnSpc>
                <a:spcPct val="130000"/>
              </a:lnSpc>
              <a:spcBef>
                <a:spcPts val="900"/>
              </a:spcBef>
              <a:buNone/>
              <a:tabLst>
                <a:tab pos="457200" algn="l"/>
                <a:tab pos="457200" algn="l"/>
                <a:tab pos="457200" algn="l"/>
                <a:tab pos="457200" algn="l"/>
                <a:tab pos="711200" algn="l"/>
                <a:tab pos="1066800" algn="l"/>
                <a:tab pos="1422400" algn="l"/>
                <a:tab pos="1778000" algn="l"/>
                <a:tab pos="2133600" algn="l"/>
                <a:tab pos="2489200" algn="l"/>
                <a:tab pos="2844800" algn="l"/>
                <a:tab pos="3200400" algn="l"/>
                <a:tab pos="3556000" algn="l"/>
                <a:tab pos="3911600" algn="l"/>
                <a:tab pos="4267200" algn="l"/>
                <a:tab pos="457200" algn="l"/>
              </a:tabLst>
            </a:pPr>
            <a:r>
              <a:rPr lang="en-US" sz="1200" b="1" dirty="0">
                <a:solidFill>
                  <a:srgbClr val="C2E5A6"/>
                </a:solidFill>
              </a:rPr>
              <a:t>Operational life cycle</a:t>
            </a:r>
            <a:endParaRPr lang="en-US" sz="1200" b="1" dirty="0">
              <a:solidFill>
                <a:srgbClr val="C2E5A6"/>
              </a:solidFill>
              <a:ea typeface="ヒラギノ角ゴ ProN W6" charset="0"/>
              <a:cs typeface="ヒラギノ角ゴ ProN W6" charset="0"/>
            </a:endParaRPr>
          </a:p>
          <a:p>
            <a:pPr indent="-9525">
              <a:lnSpc>
                <a:spcPct val="130000"/>
              </a:lnSpc>
              <a:spcBef>
                <a:spcPts val="900"/>
              </a:spcBef>
              <a:buNone/>
              <a:tabLst>
                <a:tab pos="457200" algn="l"/>
                <a:tab pos="457200" algn="l"/>
                <a:tab pos="457200" algn="l"/>
                <a:tab pos="457200" algn="l"/>
                <a:tab pos="711200" algn="l"/>
                <a:tab pos="1066800" algn="l"/>
                <a:tab pos="1422400" algn="l"/>
                <a:tab pos="1778000" algn="l"/>
                <a:tab pos="2133600" algn="l"/>
                <a:tab pos="2489200" algn="l"/>
                <a:tab pos="2844800" algn="l"/>
                <a:tab pos="3200400" algn="l"/>
                <a:tab pos="3556000" algn="l"/>
                <a:tab pos="3911600" algn="l"/>
                <a:tab pos="4267200" algn="l"/>
                <a:tab pos="457200" algn="l"/>
              </a:tabLst>
            </a:pPr>
            <a:r>
              <a:rPr lang="en-US" sz="1100" dirty="0"/>
              <a:t>The proposed system shall be constructed and operational within 18 months of contract award, and the operational life cycle for the bridge shall be 6-12 months.  However, depending upon economic and political climates it may be longer</a:t>
            </a:r>
            <a:r>
              <a:rPr lang="en-US" sz="1100" dirty="0" smtClean="0"/>
              <a:t>.  Therefore, the syste</a:t>
            </a:r>
            <a:r>
              <a:rPr lang="en-US" sz="1100" dirty="0" smtClean="0"/>
              <a:t>m is expected to have an operational life cycle of 5 years.  The system will be utilized on more than one base, if applicable.</a:t>
            </a:r>
            <a:endParaRPr lang="en-US" sz="1100" dirty="0"/>
          </a:p>
          <a:p>
            <a:pPr>
              <a:lnSpc>
                <a:spcPct val="130000"/>
              </a:lnSpc>
              <a:spcBef>
                <a:spcPts val="900"/>
              </a:spcBef>
              <a:buNone/>
              <a:tabLst>
                <a:tab pos="457200" algn="l"/>
                <a:tab pos="457200" algn="l"/>
                <a:tab pos="457200" algn="l"/>
                <a:tab pos="457200" algn="l"/>
                <a:tab pos="711200" algn="l"/>
                <a:tab pos="1066800" algn="l"/>
                <a:tab pos="1422400" algn="l"/>
                <a:tab pos="1778000" algn="l"/>
                <a:tab pos="2133600" algn="l"/>
                <a:tab pos="2489200" algn="l"/>
                <a:tab pos="2844800" algn="l"/>
                <a:tab pos="3200400" algn="l"/>
                <a:tab pos="3556000" algn="l"/>
                <a:tab pos="3911600" algn="l"/>
                <a:tab pos="4267200" algn="l"/>
                <a:tab pos="457200" algn="l"/>
              </a:tabLst>
            </a:pPr>
            <a:r>
              <a:rPr lang="en-US" sz="1200" b="1" dirty="0">
                <a:solidFill>
                  <a:srgbClr val="C2E5A6"/>
                </a:solidFill>
              </a:rPr>
              <a:t> Effectiveness Factors</a:t>
            </a:r>
            <a:endParaRPr lang="en-US" sz="1200" b="1" dirty="0">
              <a:solidFill>
                <a:srgbClr val="C2E5A6"/>
              </a:solidFill>
              <a:ea typeface="ヒラギノ角ゴ ProN W6" charset="0"/>
              <a:cs typeface="ヒラギノ角ゴ ProN W6" charset="0"/>
            </a:endParaRPr>
          </a:p>
          <a:p>
            <a:pPr indent="-9525">
              <a:lnSpc>
                <a:spcPct val="130000"/>
              </a:lnSpc>
              <a:buNone/>
              <a:tabLst>
                <a:tab pos="457200" algn="l"/>
                <a:tab pos="457200" algn="l"/>
                <a:tab pos="457200" algn="l"/>
                <a:tab pos="457200" algn="l"/>
                <a:tab pos="711200" algn="l"/>
                <a:tab pos="1066800" algn="l"/>
                <a:tab pos="1422400" algn="l"/>
                <a:tab pos="1778000" algn="l"/>
                <a:tab pos="2133600" algn="l"/>
                <a:tab pos="2489200" algn="l"/>
                <a:tab pos="2844800" algn="l"/>
                <a:tab pos="3200400" algn="l"/>
                <a:tab pos="3556000" algn="l"/>
                <a:tab pos="3911600" algn="l"/>
                <a:tab pos="4267200" algn="l"/>
                <a:tab pos="457200" algn="l"/>
              </a:tabLst>
            </a:pPr>
            <a:r>
              <a:rPr lang="en-US" sz="1100" dirty="0"/>
              <a:t>The System shall exhibit an availability parameter of </a:t>
            </a:r>
            <a:r>
              <a:rPr lang="en-US" sz="1100" dirty="0" err="1"/>
              <a:t>Ao</a:t>
            </a:r>
            <a:r>
              <a:rPr lang="en-US" sz="1100" dirty="0"/>
              <a:t>=0.90 and shall follow the traditional O-level, I-level and D-level paradigm for preventive and corrective maintenance, unless other approaches prove to be more effective.  The System should utilize remote trouble-shooting and corrective action is also preferred.  Finally, the System shall exhibit a reliability of MTBF = 750 hours.   The maintenance support system shall rely on organic system support, limiting the number of contractors required, and utilize a sense-and-respond logistics approach.  This incorporates the prognostic and CBM approach.  Finally, the system shall display graceful degradation to avoid catastrophic failure or the complete failure of mission essential equipment.</a:t>
            </a:r>
          </a:p>
          <a:p>
            <a:pPr>
              <a:lnSpc>
                <a:spcPct val="130000"/>
              </a:lnSpc>
              <a:tabLst>
                <a:tab pos="457200" algn="l"/>
                <a:tab pos="457200" algn="l"/>
                <a:tab pos="457200" algn="l"/>
                <a:tab pos="457200" algn="l"/>
                <a:tab pos="711200" algn="l"/>
                <a:tab pos="1066800" algn="l"/>
                <a:tab pos="1422400" algn="l"/>
                <a:tab pos="1778000" algn="l"/>
                <a:tab pos="2133600" algn="l"/>
                <a:tab pos="2489200" algn="l"/>
                <a:tab pos="2844800" algn="l"/>
                <a:tab pos="3200400" algn="l"/>
                <a:tab pos="3556000" algn="l"/>
                <a:tab pos="3911600" algn="l"/>
                <a:tab pos="4267200" algn="l"/>
                <a:tab pos="457200" algn="l"/>
              </a:tabLst>
            </a:pPr>
            <a:endParaRPr lang="en-US" sz="1100" dirty="0">
              <a:latin typeface="Helvetica Neue Light" charset="0"/>
              <a:sym typeface="Helvetica Neue Light"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AutoShape 1"/>
          <p:cNvSpPr>
            <a:spLocks/>
          </p:cNvSpPr>
          <p:nvPr/>
        </p:nvSpPr>
        <p:spPr bwMode="auto">
          <a:xfrm>
            <a:off x="6350" y="12700"/>
            <a:ext cx="9129713" cy="6837363"/>
          </a:xfrm>
          <a:prstGeom prst="rtTriangle">
            <a:avLst/>
          </a:prstGeom>
          <a:gradFill rotWithShape="0">
            <a:gsLst>
              <a:gs pos="0">
                <a:srgbClr val="EAEBDE">
                  <a:alpha val="9999"/>
                </a:srgbClr>
              </a:gs>
              <a:gs pos="30000">
                <a:srgbClr val="EAEBDE">
                  <a:alpha val="7299"/>
                </a:srgbClr>
              </a:gs>
              <a:gs pos="100000">
                <a:srgbClr val="EAEBDE">
                  <a:alpha val="999"/>
                </a:srgbClr>
              </a:gs>
            </a:gsLst>
            <a:lin ang="18780000" scaled="1"/>
          </a:gradFill>
          <a:ln w="38100" cap="rnd">
            <a:noFill/>
            <a:round/>
            <a:headEnd type="none" w="med" len="med"/>
            <a:tailEnd type="none" w="med" len="med"/>
          </a:ln>
        </p:spPr>
        <p:txBody>
          <a:bodyPr lIns="0" tIns="0" rIns="0" bIns="0"/>
          <a:lstStyle/>
          <a:p>
            <a:endParaRPr lang="en-US"/>
          </a:p>
        </p:txBody>
      </p:sp>
      <p:sp>
        <p:nvSpPr>
          <p:cNvPr id="15362" name="Line 2"/>
          <p:cNvSpPr>
            <a:spLocks noChangeShapeType="1"/>
          </p:cNvSpPr>
          <p:nvPr/>
        </p:nvSpPr>
        <p:spPr bwMode="auto">
          <a:xfrm>
            <a:off x="0" y="6350"/>
            <a:ext cx="9136063" cy="6843713"/>
          </a:xfrm>
          <a:prstGeom prst="line">
            <a:avLst/>
          </a:prstGeom>
          <a:noFill/>
          <a:ln w="5000" cap="rnd">
            <a:solidFill>
              <a:srgbClr val="D3D4C8">
                <a:alpha val="34999"/>
              </a:srgbClr>
            </a:solidFill>
            <a:prstDash val="solid"/>
            <a:round/>
            <a:headEnd type="none" w="med" len="med"/>
            <a:tailEnd type="none" w="med" len="med"/>
          </a:ln>
        </p:spPr>
        <p:txBody>
          <a:bodyPr lIns="0" tIns="0" rIns="0" bIns="0"/>
          <a:lstStyle/>
          <a:p>
            <a:endParaRPr lang="en-US"/>
          </a:p>
        </p:txBody>
      </p:sp>
      <p:sp>
        <p:nvSpPr>
          <p:cNvPr id="15363" name="Line 3"/>
          <p:cNvSpPr>
            <a:spLocks noChangeShapeType="1"/>
          </p:cNvSpPr>
          <p:nvPr/>
        </p:nvSpPr>
        <p:spPr bwMode="auto">
          <a:xfrm flipH="1">
            <a:off x="6467475" y="4948238"/>
            <a:ext cx="2673350" cy="1900237"/>
          </a:xfrm>
          <a:prstGeom prst="line">
            <a:avLst/>
          </a:prstGeom>
          <a:noFill/>
          <a:ln w="6000" cap="rnd">
            <a:solidFill>
              <a:srgbClr val="D7D9CE">
                <a:alpha val="45000"/>
              </a:srgbClr>
            </a:solidFill>
            <a:prstDash val="solid"/>
            <a:round/>
            <a:headEnd type="none" w="med" len="med"/>
            <a:tailEnd type="none" w="med" len="med"/>
          </a:ln>
        </p:spPr>
        <p:txBody>
          <a:bodyPr lIns="0" tIns="0" rIns="0" bIns="0"/>
          <a:lstStyle/>
          <a:p>
            <a:endParaRPr lang="en-US"/>
          </a:p>
        </p:txBody>
      </p:sp>
      <p:sp>
        <p:nvSpPr>
          <p:cNvPr id="15364" name="Text Box 4"/>
          <p:cNvSpPr txBox="1">
            <a:spLocks noChangeArrowheads="1"/>
          </p:cNvSpPr>
          <p:nvPr/>
        </p:nvSpPr>
        <p:spPr bwMode="auto">
          <a:xfrm>
            <a:off x="7699375" y="6515100"/>
            <a:ext cx="280988" cy="266700"/>
          </a:xfrm>
          <a:prstGeom prst="rect">
            <a:avLst/>
          </a:prstGeom>
          <a:noFill/>
          <a:ln w="12700">
            <a:noFill/>
            <a:miter lim="800000"/>
            <a:headEnd/>
            <a:tailEnd/>
          </a:ln>
          <a:effectLst/>
        </p:spPr>
        <p:txBody>
          <a:bodyPr wrap="none" anchor="b"/>
          <a:lstStyle/>
          <a:p>
            <a:fld id="{E617888E-DCAD-4AF0-9C88-9DB578073CCA}" type="slidenum">
              <a:rPr lang="en-US" sz="1200">
                <a:solidFill>
                  <a:schemeClr val="tx1"/>
                </a:solidFill>
                <a:latin typeface="Lucida Grande" charset="0"/>
                <a:ea typeface="Lucida Grande" charset="0"/>
                <a:cs typeface="Lucida Grande" charset="0"/>
                <a:sym typeface="Lucida Grande" charset="0"/>
              </a:rPr>
              <a:pPr/>
              <a:t>14</a:t>
            </a:fld>
            <a:endParaRPr lang="en-US" sz="1200">
              <a:solidFill>
                <a:schemeClr val="tx1"/>
              </a:solidFill>
              <a:latin typeface="Lucida Grande" charset="0"/>
              <a:ea typeface="Lucida Grande" charset="0"/>
              <a:cs typeface="Lucida Grande" charset="0"/>
              <a:sym typeface="Lucida Grande" charset="0"/>
            </a:endParaRPr>
          </a:p>
        </p:txBody>
      </p:sp>
      <p:sp>
        <p:nvSpPr>
          <p:cNvPr id="15365" name="Rectangle 5"/>
          <p:cNvSpPr>
            <a:spLocks noGrp="1" noChangeArrowheads="1"/>
          </p:cNvSpPr>
          <p:nvPr>
            <p:ph type="title"/>
          </p:nvPr>
        </p:nvSpPr>
        <p:spPr>
          <a:xfrm>
            <a:off x="0" y="0"/>
            <a:ext cx="8229600" cy="1398588"/>
          </a:xfrm>
          <a:ln/>
        </p:spPr>
        <p:txBody>
          <a:bodyPr/>
          <a:lstStyle/>
          <a:p>
            <a:r>
              <a:rPr lang="en-US" sz="3500" dirty="0"/>
              <a:t>Operational </a:t>
            </a:r>
            <a:r>
              <a:rPr lang="en-US" sz="3500" dirty="0" smtClean="0"/>
              <a:t>Concept (</a:t>
            </a:r>
            <a:r>
              <a:rPr lang="en-US" sz="3500" dirty="0" err="1" smtClean="0"/>
              <a:t>Con’t</a:t>
            </a:r>
            <a:r>
              <a:rPr lang="en-US" sz="3500" dirty="0" smtClean="0"/>
              <a:t>)</a:t>
            </a:r>
            <a:endParaRPr lang="en-US" sz="3500" dirty="0"/>
          </a:p>
        </p:txBody>
      </p:sp>
      <p:sp>
        <p:nvSpPr>
          <p:cNvPr id="15366" name="Rectangle 6"/>
          <p:cNvSpPr>
            <a:spLocks noGrp="1" noChangeArrowheads="1"/>
          </p:cNvSpPr>
          <p:nvPr>
            <p:ph type="body" idx="1"/>
          </p:nvPr>
        </p:nvSpPr>
        <p:spPr>
          <a:xfrm>
            <a:off x="0" y="1146175"/>
            <a:ext cx="9042400" cy="5461000"/>
          </a:xfrm>
          <a:ln/>
        </p:spPr>
        <p:txBody>
          <a:bodyPr/>
          <a:lstStyle/>
          <a:p>
            <a:pPr>
              <a:lnSpc>
                <a:spcPct val="130000"/>
              </a:lnSpc>
              <a:tabLst>
                <a:tab pos="457200" algn="l"/>
                <a:tab pos="711200" algn="l"/>
                <a:tab pos="1066800" algn="l"/>
                <a:tab pos="1422400" algn="l"/>
                <a:tab pos="1778000" algn="l"/>
                <a:tab pos="2133600" algn="l"/>
                <a:tab pos="2489200" algn="l"/>
                <a:tab pos="2844800" algn="l"/>
                <a:tab pos="3200400" algn="l"/>
                <a:tab pos="3556000" algn="l"/>
                <a:tab pos="3911600" algn="l"/>
                <a:tab pos="4267200" algn="l"/>
                <a:tab pos="457200" algn="l"/>
                <a:tab pos="914400" algn="l"/>
              </a:tabLst>
            </a:pPr>
            <a:r>
              <a:rPr lang="en-US" sz="1400" b="1" dirty="0">
                <a:solidFill>
                  <a:srgbClr val="C2E5A6"/>
                </a:solidFill>
              </a:rPr>
              <a:t>Environmental Factors</a:t>
            </a:r>
            <a:endParaRPr lang="en-US" sz="1400" b="1" dirty="0">
              <a:solidFill>
                <a:srgbClr val="C2E5A6"/>
              </a:solidFill>
              <a:ea typeface="ヒラギノ角ゴ ProN W6" charset="0"/>
              <a:cs typeface="ヒラギノ角ゴ ProN W6" charset="0"/>
            </a:endParaRPr>
          </a:p>
          <a:p>
            <a:pPr marL="461963" lvl="3" indent="0">
              <a:lnSpc>
                <a:spcPct val="130000"/>
              </a:lnSpc>
              <a:spcBef>
                <a:spcPct val="0"/>
              </a:spcBef>
              <a:buNone/>
              <a:tabLst>
                <a:tab pos="457200" algn="l"/>
                <a:tab pos="711200" algn="l"/>
                <a:tab pos="1066800" algn="l"/>
                <a:tab pos="1422400" algn="l"/>
                <a:tab pos="1778000" algn="l"/>
                <a:tab pos="2133600" algn="l"/>
                <a:tab pos="2489200" algn="l"/>
                <a:tab pos="2844800" algn="l"/>
                <a:tab pos="3200400" algn="l"/>
                <a:tab pos="3556000" algn="l"/>
                <a:tab pos="3911600" algn="l"/>
                <a:tab pos="4267200" algn="l"/>
                <a:tab pos="457200" algn="l"/>
                <a:tab pos="914400" algn="l"/>
              </a:tabLst>
            </a:pPr>
            <a:r>
              <a:rPr lang="en-US" sz="1200" dirty="0"/>
              <a:t>The System shall operate in all weather and visibility </a:t>
            </a:r>
            <a:r>
              <a:rPr lang="en-US" sz="1200" dirty="0" smtClean="0"/>
              <a:t>conditions identified in MIL-STD 810F, </a:t>
            </a:r>
            <a:r>
              <a:rPr lang="en-US" sz="1200" dirty="0"/>
              <a:t>including sand or dust storms, smoke screens or obscurants employed by hostile adversaries, in which an enemy could employ direct or indirect fires.  The System should be </a:t>
            </a:r>
            <a:r>
              <a:rPr lang="en-US" sz="1200" dirty="0" err="1"/>
              <a:t>tailorable</a:t>
            </a:r>
            <a:r>
              <a:rPr lang="en-US" sz="1200" dirty="0"/>
              <a:t> for different terrain, including but not limited to mountainous, desert, forest, rural and operation near an urban environment</a:t>
            </a:r>
            <a:r>
              <a:rPr lang="en-US" sz="1200" dirty="0" smtClean="0"/>
              <a:t>. </a:t>
            </a:r>
            <a:r>
              <a:rPr lang="en-US" sz="1200" dirty="0"/>
              <a:t>Temperature ranges for operation are </a:t>
            </a:r>
            <a:r>
              <a:rPr lang="en-US" sz="1200" dirty="0" smtClean="0"/>
              <a:t>hot to severe cold (-60</a:t>
            </a:r>
            <a:r>
              <a:rPr lang="en-US" sz="1200" baseline="30000" dirty="0" smtClean="0"/>
              <a:t>o</a:t>
            </a:r>
            <a:r>
              <a:rPr lang="en-US" sz="1200" dirty="0" smtClean="0"/>
              <a:t>F to 160</a:t>
            </a:r>
            <a:r>
              <a:rPr lang="en-US" sz="1200" baseline="30000" dirty="0" smtClean="0"/>
              <a:t>o</a:t>
            </a:r>
            <a:r>
              <a:rPr lang="en-US" sz="1200" dirty="0" smtClean="0"/>
              <a:t>F ).</a:t>
            </a:r>
            <a:endParaRPr lang="en-US" sz="1200" b="1" dirty="0">
              <a:ea typeface="ヒラギノ角ゴ ProN W6" charset="0"/>
              <a:cs typeface="ヒラギノ角ゴ ProN W6" charset="0"/>
            </a:endParaRPr>
          </a:p>
          <a:p>
            <a:pPr>
              <a:lnSpc>
                <a:spcPct val="130000"/>
              </a:lnSpc>
              <a:spcBef>
                <a:spcPts val="900"/>
              </a:spcBef>
              <a:tabLst>
                <a:tab pos="457200" algn="l"/>
                <a:tab pos="711200" algn="l"/>
                <a:tab pos="1066800" algn="l"/>
                <a:tab pos="1422400" algn="l"/>
                <a:tab pos="1778000" algn="l"/>
                <a:tab pos="2133600" algn="l"/>
                <a:tab pos="2489200" algn="l"/>
                <a:tab pos="2844800" algn="l"/>
                <a:tab pos="3200400" algn="l"/>
                <a:tab pos="3556000" algn="l"/>
                <a:tab pos="3911600" algn="l"/>
                <a:tab pos="4267200" algn="l"/>
                <a:tab pos="457200" algn="l"/>
                <a:tab pos="914400" algn="l"/>
              </a:tabLst>
            </a:pPr>
            <a:r>
              <a:rPr lang="en-US" sz="1400" b="1" dirty="0">
                <a:solidFill>
                  <a:srgbClr val="C2E5A6"/>
                </a:solidFill>
              </a:rPr>
              <a:t>  Utilization requirements</a:t>
            </a:r>
            <a:endParaRPr lang="en-US" sz="1400" b="1" dirty="0">
              <a:solidFill>
                <a:srgbClr val="C2E5A6"/>
              </a:solidFill>
              <a:ea typeface="ヒラギノ角ゴ ProN W6" charset="0"/>
              <a:cs typeface="ヒラギノ角ゴ ProN W6" charset="0"/>
            </a:endParaRPr>
          </a:p>
          <a:p>
            <a:pPr indent="-9525">
              <a:lnSpc>
                <a:spcPct val="130000"/>
              </a:lnSpc>
              <a:buNone/>
              <a:tabLst>
                <a:tab pos="457200" algn="l"/>
                <a:tab pos="711200" algn="l"/>
                <a:tab pos="1066800" algn="l"/>
                <a:tab pos="1422400" algn="l"/>
                <a:tab pos="1778000" algn="l"/>
                <a:tab pos="2133600" algn="l"/>
                <a:tab pos="2489200" algn="l"/>
                <a:tab pos="2844800" algn="l"/>
                <a:tab pos="3200400" algn="l"/>
                <a:tab pos="3556000" algn="l"/>
                <a:tab pos="3911600" algn="l"/>
                <a:tab pos="4267200" algn="l"/>
                <a:tab pos="457200" algn="l"/>
                <a:tab pos="914400" algn="l"/>
              </a:tabLst>
            </a:pPr>
            <a:r>
              <a:rPr lang="en-US" sz="1200" dirty="0"/>
              <a:t>The system will be utilized 24 hours a day, 7 days a week, however the prioritization of loads may allow for certain non mission essential elements of the system to be operated only when a threat is identified.  The operator will use the system to detect, identify, assess, warn and defend the base.  Many of these defensive functions will require limited human interfacing, however there is a need have a decision maker involved if the system is used as an offensive attack, or a preemptive strike to counter an oncoming attack.</a:t>
            </a:r>
            <a:endParaRPr lang="en-US" sz="1200" b="1" dirty="0">
              <a:ea typeface="ヒラギノ角ゴ ProN W6" charset="0"/>
              <a:cs typeface="ヒラギノ角ゴ ProN W6" charset="0"/>
            </a:endParaRPr>
          </a:p>
          <a:p>
            <a:pPr>
              <a:lnSpc>
                <a:spcPct val="130000"/>
              </a:lnSpc>
              <a:spcBef>
                <a:spcPts val="900"/>
              </a:spcBef>
              <a:tabLst>
                <a:tab pos="457200" algn="l"/>
                <a:tab pos="711200" algn="l"/>
                <a:tab pos="1066800" algn="l"/>
                <a:tab pos="1422400" algn="l"/>
                <a:tab pos="1778000" algn="l"/>
                <a:tab pos="2133600" algn="l"/>
                <a:tab pos="2489200" algn="l"/>
                <a:tab pos="2844800" algn="l"/>
                <a:tab pos="3200400" algn="l"/>
                <a:tab pos="3556000" algn="l"/>
                <a:tab pos="3911600" algn="l"/>
                <a:tab pos="4267200" algn="l"/>
                <a:tab pos="457200" algn="l"/>
                <a:tab pos="914400" algn="l"/>
              </a:tabLst>
            </a:pPr>
            <a:endParaRPr lang="en-US" sz="1200" b="1" dirty="0">
              <a:ea typeface="ヒラギノ角ゴ ProN W6" charset="0"/>
              <a:cs typeface="ヒラギノ角ゴ ProN W6" charset="0"/>
            </a:endParaRPr>
          </a:p>
          <a:p>
            <a:pPr>
              <a:lnSpc>
                <a:spcPct val="130000"/>
              </a:lnSpc>
              <a:spcBef>
                <a:spcPts val="900"/>
              </a:spcBef>
              <a:tabLst>
                <a:tab pos="457200" algn="l"/>
                <a:tab pos="711200" algn="l"/>
                <a:tab pos="1066800" algn="l"/>
                <a:tab pos="1422400" algn="l"/>
                <a:tab pos="1778000" algn="l"/>
                <a:tab pos="2133600" algn="l"/>
                <a:tab pos="2489200" algn="l"/>
                <a:tab pos="2844800" algn="l"/>
                <a:tab pos="3200400" algn="l"/>
                <a:tab pos="3556000" algn="l"/>
                <a:tab pos="3911600" algn="l"/>
                <a:tab pos="4267200" algn="l"/>
                <a:tab pos="457200" algn="l"/>
                <a:tab pos="914400" algn="l"/>
              </a:tabLst>
            </a:pPr>
            <a:endParaRPr lang="en-US" sz="12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77F5CE2D-0E0E-40E9-B2D6-D28A1C3A1325}" type="slidenum">
              <a:rPr lang="en-US"/>
              <a:pPr/>
              <a:t>15</a:t>
            </a:fld>
            <a:endParaRPr lang="en-US"/>
          </a:p>
        </p:txBody>
      </p:sp>
      <p:sp>
        <p:nvSpPr>
          <p:cNvPr id="19457" name="AutoShape 1"/>
          <p:cNvSpPr>
            <a:spLocks/>
          </p:cNvSpPr>
          <p:nvPr/>
        </p:nvSpPr>
        <p:spPr bwMode="auto">
          <a:xfrm>
            <a:off x="6350" y="12700"/>
            <a:ext cx="9129713" cy="6837363"/>
          </a:xfrm>
          <a:prstGeom prst="rtTriangle">
            <a:avLst/>
          </a:prstGeom>
          <a:gradFill rotWithShape="0">
            <a:gsLst>
              <a:gs pos="0">
                <a:srgbClr val="EAEBDE">
                  <a:alpha val="998"/>
                </a:srgbClr>
              </a:gs>
              <a:gs pos="29999">
                <a:srgbClr val="EAEBDE">
                  <a:alpha val="3698"/>
                </a:srgbClr>
              </a:gs>
              <a:gs pos="100000">
                <a:srgbClr val="EAEBDE">
                  <a:alpha val="9998"/>
                </a:srgbClr>
              </a:gs>
            </a:gsLst>
            <a:lin ang="18780000" scaled="1"/>
          </a:gradFill>
          <a:ln w="38100" cap="rnd">
            <a:noFill/>
            <a:round/>
            <a:headEnd type="none" w="med" len="med"/>
            <a:tailEnd type="none" w="med" len="med"/>
          </a:ln>
        </p:spPr>
        <p:txBody>
          <a:bodyPr lIns="0" tIns="0" rIns="0" bIns="0"/>
          <a:lstStyle/>
          <a:p>
            <a:endParaRPr lang="en-US"/>
          </a:p>
        </p:txBody>
      </p:sp>
      <p:sp>
        <p:nvSpPr>
          <p:cNvPr id="19458" name="Line 2"/>
          <p:cNvSpPr>
            <a:spLocks noChangeShapeType="1"/>
          </p:cNvSpPr>
          <p:nvPr/>
        </p:nvSpPr>
        <p:spPr bwMode="auto">
          <a:xfrm>
            <a:off x="0" y="6350"/>
            <a:ext cx="9136063" cy="6843713"/>
          </a:xfrm>
          <a:prstGeom prst="line">
            <a:avLst/>
          </a:prstGeom>
          <a:noFill/>
          <a:ln w="5000" cap="rnd">
            <a:solidFill>
              <a:srgbClr val="D3D4C8">
                <a:alpha val="34900"/>
              </a:srgbClr>
            </a:solidFill>
            <a:prstDash val="solid"/>
            <a:round/>
            <a:headEnd type="none" w="med" len="med"/>
            <a:tailEnd type="none" w="med" len="med"/>
          </a:ln>
        </p:spPr>
        <p:txBody>
          <a:bodyPr lIns="0" tIns="0" rIns="0" bIns="0"/>
          <a:lstStyle/>
          <a:p>
            <a:endParaRPr lang="en-US"/>
          </a:p>
        </p:txBody>
      </p:sp>
      <p:sp>
        <p:nvSpPr>
          <p:cNvPr id="19459" name="Line 3"/>
          <p:cNvSpPr>
            <a:spLocks noChangeShapeType="1"/>
          </p:cNvSpPr>
          <p:nvPr/>
        </p:nvSpPr>
        <p:spPr bwMode="auto">
          <a:xfrm flipH="1">
            <a:off x="6467475" y="4948238"/>
            <a:ext cx="2673350" cy="1898650"/>
          </a:xfrm>
          <a:prstGeom prst="line">
            <a:avLst/>
          </a:prstGeom>
          <a:noFill/>
          <a:ln w="6000" cap="rnd">
            <a:solidFill>
              <a:srgbClr val="D7D9CE">
                <a:alpha val="45096"/>
              </a:srgbClr>
            </a:solidFill>
            <a:prstDash val="solid"/>
            <a:round/>
            <a:headEnd type="none" w="med" len="med"/>
            <a:tailEnd type="none" w="med" len="med"/>
          </a:ln>
        </p:spPr>
        <p:txBody>
          <a:bodyPr lIns="0" tIns="0" rIns="0" bIns="0"/>
          <a:lstStyle/>
          <a:p>
            <a:endParaRPr lang="en-US"/>
          </a:p>
        </p:txBody>
      </p:sp>
      <p:sp>
        <p:nvSpPr>
          <p:cNvPr id="19461" name="Rectangle 5"/>
          <p:cNvSpPr>
            <a:spLocks noChangeArrowheads="1"/>
          </p:cNvSpPr>
          <p:nvPr>
            <p:ph type="title"/>
          </p:nvPr>
        </p:nvSpPr>
        <p:spPr>
          <a:xfrm>
            <a:off x="0" y="-152400"/>
            <a:ext cx="9144000" cy="1144587"/>
          </a:xfrm>
          <a:ln/>
        </p:spPr>
        <p:txBody>
          <a:bodyPr/>
          <a:lstStyle/>
          <a:p>
            <a:r>
              <a:rPr lang="en-US" sz="3500" dirty="0"/>
              <a:t>System Boundary and External Interfaces</a:t>
            </a:r>
          </a:p>
        </p:txBody>
      </p:sp>
      <p:sp>
        <p:nvSpPr>
          <p:cNvPr id="19462" name="Rectangle 6"/>
          <p:cNvSpPr>
            <a:spLocks noChangeArrowheads="1"/>
          </p:cNvSpPr>
          <p:nvPr>
            <p:ph type="body" idx="1"/>
          </p:nvPr>
        </p:nvSpPr>
        <p:spPr>
          <a:xfrm>
            <a:off x="152400" y="968375"/>
            <a:ext cx="8839200" cy="5432425"/>
          </a:xfrm>
          <a:ln/>
        </p:spPr>
        <p:txBody>
          <a:bodyPr wrap="square" tIns="91440" spcCol="731520"/>
          <a:lstStyle/>
          <a:p>
            <a:pPr marL="371475" indent="-346075">
              <a:spcAft>
                <a:spcPts val="1200"/>
              </a:spcAft>
              <a:buSzPct val="125000"/>
              <a:buFont typeface="Wingdings 2" pitchFamily="18" charset="2"/>
              <a:buChar char=""/>
            </a:pPr>
            <a:r>
              <a:rPr lang="en-US" sz="1200" dirty="0" smtClean="0"/>
              <a:t>The system boundary consists of the physical and functional boundaries between various elements that will be employed in the operational protection system.  </a:t>
            </a:r>
          </a:p>
          <a:p>
            <a:pPr marL="371475" indent="-346075">
              <a:spcAft>
                <a:spcPts val="1200"/>
              </a:spcAft>
              <a:buSzPct val="125000"/>
              <a:buFont typeface="Wingdings 2" pitchFamily="18" charset="2"/>
              <a:buChar char=""/>
            </a:pPr>
            <a:r>
              <a:rPr lang="en-US" sz="1200" dirty="0" smtClean="0"/>
              <a:t>Physical boundaries will include the perimeter of the FOB to be protected</a:t>
            </a:r>
            <a:r>
              <a:rPr lang="en-US" sz="1200" dirty="0" smtClean="0">
                <a:latin typeface="+mj-lt"/>
              </a:rPr>
              <a:t>, any of the hardware components that will capture and supply data for the system, such as cameras, other motion sensors, audio detection equipment, microphones, and any required protection for those elements, as well as physical boundaries for any system elements that may be required to engage enemies such as remote operated weapon systems, unmanned autonomous ground mobile protection platforms or any other deterrent that </a:t>
            </a:r>
            <a:r>
              <a:rPr lang="en-US" sz="1200" dirty="0" smtClean="0"/>
              <a:t>may be employed against insurgents.</a:t>
            </a:r>
          </a:p>
          <a:p>
            <a:pPr marL="371475" indent="-346075">
              <a:spcAft>
                <a:spcPts val="1200"/>
              </a:spcAft>
              <a:buSzPct val="125000"/>
              <a:buFont typeface="Wingdings 2" pitchFamily="18" charset="2"/>
              <a:buChar char=""/>
            </a:pPr>
            <a:r>
              <a:rPr lang="en-US" sz="1200" dirty="0" smtClean="0"/>
              <a:t>Other physical boundaries for the protection system will exist within the FOB, such as the human interface to operators/users, and sustainers/maintainers.  Operators/users and sustainers/maintainers as a community constitute a laterally interoperating system.</a:t>
            </a:r>
          </a:p>
          <a:p>
            <a:pPr marL="371475" indent="-346075">
              <a:spcAft>
                <a:spcPts val="1200"/>
              </a:spcAft>
              <a:buSzPct val="125000"/>
              <a:buFont typeface="Wingdings 2" pitchFamily="18" charset="2"/>
              <a:buChar char=""/>
            </a:pPr>
            <a:r>
              <a:rPr lang="en-US" sz="1200" dirty="0" smtClean="0"/>
              <a:t>Any required power sources, as well as any consumable inputs required for system operation and maintenance, ammunition, lubrication, etc. can be considered to be crossing the system boundary (though possibly contained in stores within the FOB). </a:t>
            </a:r>
          </a:p>
          <a:p>
            <a:pPr marL="371475" indent="-346075">
              <a:spcAft>
                <a:spcPts val="1200"/>
              </a:spcAft>
              <a:buSzPct val="125000"/>
              <a:buFont typeface="Wingdings 2" pitchFamily="18" charset="2"/>
              <a:buChar char=""/>
            </a:pPr>
            <a:r>
              <a:rPr lang="en-US" sz="1200" dirty="0" smtClean="0"/>
              <a:t>Functional boundaries/external interfaces will include all elements listed &amp; software &amp; hardware/cable interfaces that process, transmit, analyze and display data for users and other system elements.  As well as those that transmit to existing C3 and/or other protection systems.  </a:t>
            </a:r>
            <a:endParaRPr lang="en-US" sz="1200" dirty="0" smtClean="0"/>
          </a:p>
          <a:p>
            <a:pPr marL="371475" indent="-346075">
              <a:spcAft>
                <a:spcPts val="1200"/>
              </a:spcAft>
              <a:buSzPct val="125000"/>
              <a:buFont typeface="Wingdings 2" pitchFamily="18" charset="2"/>
              <a:buChar char=""/>
            </a:pPr>
            <a:r>
              <a:rPr lang="en-US" sz="1200" dirty="0" smtClean="0"/>
              <a:t>It is necessary for the system to be capable of integrating with an existing C4 or Protection system if one is established, but will not depend on the existence of such systems.  The system boundary will consist of the interfaces with those systems and ensuring that the system does not cause operational mission failures.</a:t>
            </a:r>
          </a:p>
          <a:p>
            <a:pPr marL="371475" indent="-346075">
              <a:spcAft>
                <a:spcPts val="1200"/>
              </a:spcAft>
              <a:buSzPct val="125000"/>
              <a:buFont typeface="Wingdings 2" pitchFamily="18" charset="2"/>
              <a:buChar char=""/>
            </a:pPr>
            <a:r>
              <a:rPr lang="en-US" sz="1200" dirty="0" smtClean="0"/>
              <a:t>Elements clearly outside these system boundaries are the</a:t>
            </a:r>
            <a:r>
              <a:rPr lang="en-US" sz="1200" dirty="0" smtClean="0">
                <a:solidFill>
                  <a:srgbClr val="FFFF00"/>
                </a:solidFill>
              </a:rPr>
              <a:t> </a:t>
            </a:r>
            <a:r>
              <a:rPr lang="en-US" sz="1200" b="1" dirty="0" smtClean="0">
                <a:solidFill>
                  <a:srgbClr val="FFFF00"/>
                </a:solidFill>
              </a:rPr>
              <a:t>enemy, higher HQ personnel, the local populace</a:t>
            </a:r>
            <a:r>
              <a:rPr lang="en-US" sz="1200" b="1" dirty="0" smtClean="0"/>
              <a:t>, as well as </a:t>
            </a:r>
            <a:r>
              <a:rPr lang="en-US" sz="1200" b="1" dirty="0" smtClean="0">
                <a:solidFill>
                  <a:srgbClr val="FFFF00"/>
                </a:solidFill>
              </a:rPr>
              <a:t>higher level defense systems</a:t>
            </a:r>
            <a:r>
              <a:rPr lang="en-US" sz="1200" dirty="0" smtClean="0">
                <a:solidFill>
                  <a:srgbClr val="FFFF00"/>
                </a:solidFill>
              </a:rPr>
              <a:t> </a:t>
            </a:r>
            <a:r>
              <a:rPr lang="en-US" sz="1200" dirty="0" smtClean="0"/>
              <a:t>that may interoperate with other service branches supporting field operations.  Also, </a:t>
            </a:r>
            <a:r>
              <a:rPr lang="en-US" sz="1200" b="1" dirty="0" smtClean="0">
                <a:solidFill>
                  <a:srgbClr val="FFFF00"/>
                </a:solidFill>
              </a:rPr>
              <a:t>non Kinetic protection measures are not within the scope of this first increment of the FOB protection system</a:t>
            </a:r>
            <a:r>
              <a:rPr lang="en-US" sz="1200" dirty="0" smtClean="0"/>
              <a:t>.  Area beyond the reach of detection, counter attack and fire capability are also outside the system boundary.</a:t>
            </a:r>
            <a:endParaRPr lang="en-US" sz="120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ph type="title"/>
          </p:nvPr>
        </p:nvSpPr>
        <p:spPr>
          <a:xfrm>
            <a:off x="-12700" y="-227013"/>
            <a:ext cx="9131300" cy="1395413"/>
          </a:xfrm>
          <a:ln/>
        </p:spPr>
        <p:txBody>
          <a:bodyPr/>
          <a:lstStyle/>
          <a:p>
            <a:pPr marL="0" algn="ctr"/>
            <a:r>
              <a:rPr lang="en-US" sz="3500" dirty="0">
                <a:effectLst>
                  <a:outerShdw blurRad="38100" dist="38100" dir="2700000" algn="tl">
                    <a:srgbClr val="000000"/>
                  </a:outerShdw>
                </a:effectLst>
              </a:rPr>
              <a:t>Other Boundary and Interface </a:t>
            </a:r>
            <a:r>
              <a:rPr lang="en-US" sz="3500" dirty="0" smtClean="0">
                <a:effectLst>
                  <a:outerShdw blurRad="38100" dist="38100" dir="2700000" algn="tl">
                    <a:srgbClr val="000000"/>
                  </a:outerShdw>
                </a:effectLst>
              </a:rPr>
              <a:t>Assumptions</a:t>
            </a:r>
            <a:r>
              <a:rPr lang="en-US" sz="3200" dirty="0">
                <a:effectLst>
                  <a:outerShdw blurRad="38100" dist="38100" dir="2700000" algn="tl">
                    <a:srgbClr val="000000"/>
                  </a:outerShdw>
                </a:effectLst>
              </a:rPr>
              <a:t/>
            </a:r>
            <a:br>
              <a:rPr lang="en-US" sz="3200" dirty="0">
                <a:effectLst>
                  <a:outerShdw blurRad="38100" dist="38100" dir="2700000" algn="tl">
                    <a:srgbClr val="000000"/>
                  </a:outerShdw>
                </a:effectLst>
              </a:rPr>
            </a:br>
            <a:r>
              <a:rPr lang="en-US" sz="1800" dirty="0">
                <a:effectLst>
                  <a:outerShdw blurRad="38100" dist="38100" dir="2700000" algn="tl">
                    <a:srgbClr val="000000"/>
                  </a:outerShdw>
                </a:effectLst>
              </a:rPr>
              <a:t>	</a:t>
            </a:r>
            <a:r>
              <a:rPr lang="en-US" sz="1800" i="1" dirty="0">
                <a:solidFill>
                  <a:srgbClr val="C3DFC5"/>
                </a:solidFill>
                <a:effectLst>
                  <a:outerShdw blurRad="38100" dist="38100" dir="2700000" algn="tl">
                    <a:srgbClr val="000000"/>
                  </a:outerShdw>
                </a:effectLst>
              </a:rPr>
              <a:t>Necessary for the basis of the value system hierarchy</a:t>
            </a:r>
            <a:endParaRPr lang="en-US" sz="1600" i="1" dirty="0">
              <a:solidFill>
                <a:srgbClr val="C3DFC5"/>
              </a:solidFill>
              <a:effectLst>
                <a:outerShdw blurRad="38100" dist="38100" dir="2700000" algn="tl">
                  <a:srgbClr val="000000"/>
                </a:outerShdw>
              </a:effectLst>
            </a:endParaRPr>
          </a:p>
        </p:txBody>
      </p:sp>
      <p:sp>
        <p:nvSpPr>
          <p:cNvPr id="20482" name="Rectangle 2"/>
          <p:cNvSpPr>
            <a:spLocks noChangeArrowheads="1"/>
          </p:cNvSpPr>
          <p:nvPr>
            <p:ph type="body" idx="1"/>
          </p:nvPr>
        </p:nvSpPr>
        <p:spPr>
          <a:xfrm>
            <a:off x="304800" y="1219200"/>
            <a:ext cx="8597900" cy="5778500"/>
          </a:xfrm>
          <a:ln/>
        </p:spPr>
        <p:txBody>
          <a:bodyPr/>
          <a:lstStyle/>
          <a:p>
            <a:pPr marL="228600" indent="-215900">
              <a:lnSpc>
                <a:spcPct val="90000"/>
              </a:lnSpc>
              <a:buSzPct val="125000"/>
              <a:buFont typeface="Wingdings 2" pitchFamily="18" charset="2"/>
              <a:buChar char=""/>
              <a:tabLst>
                <a:tab pos="228600" algn="l"/>
                <a:tab pos="457200" algn="l"/>
                <a:tab pos="228600" algn="l"/>
                <a:tab pos="457200" algn="l"/>
                <a:tab pos="228600" algn="l"/>
                <a:tab pos="457200" algn="l"/>
                <a:tab pos="228600" algn="l"/>
                <a:tab pos="457200" algn="l"/>
                <a:tab pos="228600" algn="l"/>
                <a:tab pos="457200" algn="l"/>
                <a:tab pos="228600" algn="l"/>
                <a:tab pos="457200" algn="l"/>
              </a:tabLst>
            </a:pPr>
            <a:r>
              <a:rPr lang="en-US" sz="1200" dirty="0"/>
              <a:t>Inside the wire is considered “safe” so the system will not address breach issues or “insider” threats.</a:t>
            </a:r>
          </a:p>
          <a:p>
            <a:pPr marL="228600" indent="-215900">
              <a:lnSpc>
                <a:spcPct val="90000"/>
              </a:lnSpc>
              <a:spcBef>
                <a:spcPts val="900"/>
              </a:spcBef>
              <a:buSzPct val="125000"/>
              <a:buFont typeface="Wingdings 2" pitchFamily="18" charset="2"/>
              <a:buChar char=""/>
              <a:tabLst>
                <a:tab pos="228600" algn="l"/>
                <a:tab pos="457200" algn="l"/>
                <a:tab pos="228600" algn="l"/>
                <a:tab pos="457200" algn="l"/>
                <a:tab pos="228600" algn="l"/>
                <a:tab pos="457200" algn="l"/>
                <a:tab pos="228600" algn="l"/>
                <a:tab pos="457200" algn="l"/>
                <a:tab pos="228600" algn="l"/>
                <a:tab pos="457200" algn="l"/>
                <a:tab pos="228600" algn="l"/>
                <a:tab pos="457200" algn="l"/>
              </a:tabLst>
            </a:pPr>
            <a:r>
              <a:rPr lang="en-US" sz="1200" dirty="0"/>
              <a:t>Will not protect against CBRN or heavy artillery/tanks</a:t>
            </a:r>
          </a:p>
          <a:p>
            <a:pPr marL="228600" indent="-215900">
              <a:lnSpc>
                <a:spcPct val="90000"/>
              </a:lnSpc>
              <a:spcBef>
                <a:spcPts val="900"/>
              </a:spcBef>
              <a:buSzPct val="125000"/>
              <a:buFont typeface="Wingdings 2" pitchFamily="18" charset="2"/>
              <a:buChar char=""/>
              <a:tabLst>
                <a:tab pos="228600" algn="l"/>
                <a:tab pos="457200" algn="l"/>
                <a:tab pos="228600" algn="l"/>
                <a:tab pos="457200" algn="l"/>
                <a:tab pos="228600" algn="l"/>
                <a:tab pos="457200" algn="l"/>
                <a:tab pos="228600" algn="l"/>
                <a:tab pos="457200" algn="l"/>
                <a:tab pos="228600" algn="l"/>
                <a:tab pos="457200" algn="l"/>
                <a:tab pos="228600" algn="l"/>
                <a:tab pos="457200" algn="l"/>
              </a:tabLst>
            </a:pPr>
            <a:r>
              <a:rPr lang="en-US" sz="1200" dirty="0"/>
              <a:t>Electronic Protection is the responsibility of the C3 community within the Contingency Base effort, however will address specific interfaces and necessary equipment for protecting defense systems.</a:t>
            </a:r>
          </a:p>
          <a:p>
            <a:pPr marL="228600" indent="-215900">
              <a:lnSpc>
                <a:spcPct val="90000"/>
              </a:lnSpc>
              <a:spcBef>
                <a:spcPts val="900"/>
              </a:spcBef>
              <a:buSzPct val="125000"/>
              <a:buFont typeface="Wingdings 2" pitchFamily="18" charset="2"/>
              <a:buChar char=""/>
              <a:tabLst>
                <a:tab pos="228600" algn="l"/>
                <a:tab pos="457200" algn="l"/>
                <a:tab pos="228600" algn="l"/>
                <a:tab pos="457200" algn="l"/>
                <a:tab pos="228600" algn="l"/>
                <a:tab pos="457200" algn="l"/>
                <a:tab pos="228600" algn="l"/>
                <a:tab pos="457200" algn="l"/>
                <a:tab pos="228600" algn="l"/>
                <a:tab pos="457200" algn="l"/>
                <a:tab pos="228600" algn="l"/>
                <a:tab pos="457200" algn="l"/>
              </a:tabLst>
            </a:pPr>
            <a:r>
              <a:rPr lang="en-US" sz="1200" dirty="0"/>
              <a:t>Will not protect against sub-terrain threats</a:t>
            </a:r>
          </a:p>
          <a:p>
            <a:pPr marL="228600" indent="-215900">
              <a:lnSpc>
                <a:spcPct val="90000"/>
              </a:lnSpc>
              <a:spcBef>
                <a:spcPts val="900"/>
              </a:spcBef>
              <a:buSzPct val="125000"/>
              <a:buFont typeface="Wingdings 2" pitchFamily="18" charset="2"/>
              <a:buChar char=""/>
              <a:tabLst>
                <a:tab pos="228600" algn="l"/>
                <a:tab pos="457200" algn="l"/>
                <a:tab pos="228600" algn="l"/>
                <a:tab pos="457200" algn="l"/>
                <a:tab pos="228600" algn="l"/>
                <a:tab pos="457200" algn="l"/>
                <a:tab pos="228600" algn="l"/>
                <a:tab pos="457200" algn="l"/>
                <a:tab pos="228600" algn="l"/>
                <a:tab pos="457200" algn="l"/>
                <a:tab pos="228600" algn="l"/>
                <a:tab pos="457200" algn="l"/>
              </a:tabLst>
            </a:pPr>
            <a:r>
              <a:rPr lang="en-US" sz="1200" dirty="0"/>
              <a:t>Environmental threats such as hurricane, earthquake, flooding etc. are not included in base defense.  However, normal operating condition extremes and a need to operate in all visibility conditions will be included as assumptions, requirements and constraints for system elements to define necessary performance parameters and create threshold criteria for acceptance testing. </a:t>
            </a:r>
          </a:p>
          <a:p>
            <a:pPr marL="228600" indent="-215900">
              <a:lnSpc>
                <a:spcPct val="90000"/>
              </a:lnSpc>
              <a:spcBef>
                <a:spcPts val="900"/>
              </a:spcBef>
              <a:buSzPct val="125000"/>
              <a:buFont typeface="Wingdings 2" pitchFamily="18" charset="2"/>
              <a:buChar char=""/>
              <a:tabLst>
                <a:tab pos="228600" algn="l"/>
                <a:tab pos="457200" algn="l"/>
                <a:tab pos="228600" algn="l"/>
                <a:tab pos="457200" algn="l"/>
                <a:tab pos="228600" algn="l"/>
                <a:tab pos="457200" algn="l"/>
                <a:tab pos="228600" algn="l"/>
                <a:tab pos="457200" algn="l"/>
                <a:tab pos="228600" algn="l"/>
                <a:tab pos="457200" algn="l"/>
                <a:tab pos="228600" algn="l"/>
                <a:tab pos="457200" algn="l"/>
              </a:tabLst>
            </a:pPr>
            <a:r>
              <a:rPr lang="en-US" sz="1200" dirty="0"/>
              <a:t>Maximum attack of 25-150 enemy troops at a time</a:t>
            </a:r>
          </a:p>
          <a:p>
            <a:pPr marL="228600" indent="-215900">
              <a:lnSpc>
                <a:spcPct val="90000"/>
              </a:lnSpc>
              <a:buSzPct val="125000"/>
              <a:buFont typeface="Wingdings 2" pitchFamily="18" charset="2"/>
              <a:buChar char=""/>
              <a:tabLst>
                <a:tab pos="228600" algn="l"/>
                <a:tab pos="457200" algn="l"/>
                <a:tab pos="228600" algn="l"/>
                <a:tab pos="457200" algn="l"/>
                <a:tab pos="228600" algn="l"/>
                <a:tab pos="457200" algn="l"/>
                <a:tab pos="228600" algn="l"/>
                <a:tab pos="457200" algn="l"/>
                <a:tab pos="228600" algn="l"/>
                <a:tab pos="457200" algn="l"/>
                <a:tab pos="228600" algn="l"/>
                <a:tab pos="457200" algn="l"/>
              </a:tabLst>
            </a:pPr>
            <a:r>
              <a:rPr lang="en-US" sz="1200" dirty="0"/>
              <a:t>As a Combat Outpost (COP) there may be Patrol Bases or convoys that is the responsibility of the COP to defend.  If the base has 150-500 on post, there may be an additional 100-150 off post on small patrol bases that fall within the Area of Responsibility (AOR).</a:t>
            </a:r>
          </a:p>
          <a:p>
            <a:pPr marL="228600" indent="-215900">
              <a:buSzPct val="125000"/>
              <a:buFont typeface="Wingdings 2" pitchFamily="18" charset="2"/>
              <a:buChar char=""/>
              <a:tabLst>
                <a:tab pos="228600" algn="l"/>
                <a:tab pos="457200" algn="l"/>
                <a:tab pos="228600" algn="l"/>
                <a:tab pos="457200" algn="l"/>
                <a:tab pos="228600" algn="l"/>
                <a:tab pos="457200" algn="l"/>
                <a:tab pos="228600" algn="l"/>
                <a:tab pos="457200" algn="l"/>
                <a:tab pos="228600" algn="l"/>
                <a:tab pos="457200" algn="l"/>
                <a:tab pos="228600" algn="l"/>
                <a:tab pos="457200" algn="l"/>
              </a:tabLst>
            </a:pPr>
            <a:r>
              <a:rPr lang="en-US" sz="1200" dirty="0"/>
              <a:t>There are no cost constraints</a:t>
            </a:r>
          </a:p>
          <a:p>
            <a:pPr marL="228600" indent="-215900">
              <a:buSzPct val="125000"/>
              <a:buFont typeface="Wingdings 2" pitchFamily="18" charset="2"/>
              <a:buChar char=""/>
              <a:tabLst>
                <a:tab pos="228600" algn="l"/>
                <a:tab pos="457200" algn="l"/>
                <a:tab pos="228600" algn="l"/>
                <a:tab pos="457200" algn="l"/>
                <a:tab pos="228600" algn="l"/>
                <a:tab pos="457200" algn="l"/>
                <a:tab pos="228600" algn="l"/>
                <a:tab pos="457200" algn="l"/>
                <a:tab pos="228600" algn="l"/>
                <a:tab pos="457200" algn="l"/>
                <a:tab pos="228600" algn="l"/>
                <a:tab pos="457200" algn="l"/>
              </a:tabLst>
            </a:pPr>
            <a:r>
              <a:rPr lang="en-US" sz="1200" dirty="0"/>
              <a:t>An initial surveillance baseline identifying all terrain and natural objects has been conducted and recorded</a:t>
            </a:r>
          </a:p>
          <a:p>
            <a:pPr marL="228600" indent="-215900">
              <a:buSzPct val="125000"/>
              <a:buFont typeface="Wingdings 2" pitchFamily="18" charset="2"/>
              <a:buChar char=""/>
              <a:tabLst>
                <a:tab pos="228600" algn="l"/>
                <a:tab pos="457200" algn="l"/>
                <a:tab pos="228600" algn="l"/>
                <a:tab pos="457200" algn="l"/>
                <a:tab pos="228600" algn="l"/>
                <a:tab pos="457200" algn="l"/>
                <a:tab pos="228600" algn="l"/>
                <a:tab pos="457200" algn="l"/>
                <a:tab pos="228600" algn="l"/>
                <a:tab pos="457200" algn="l"/>
                <a:tab pos="228600" algn="l"/>
                <a:tab pos="457200" algn="l"/>
              </a:tabLst>
            </a:pPr>
            <a:r>
              <a:rPr lang="en-US" sz="1200" dirty="0"/>
              <a:t>Modification of the TTPs may be necessary</a:t>
            </a:r>
          </a:p>
          <a:p>
            <a:pPr marL="228600" indent="-215900">
              <a:buSzPct val="125000"/>
              <a:buFont typeface="Wingdings 2" pitchFamily="18" charset="2"/>
              <a:buChar char=""/>
              <a:tabLst>
                <a:tab pos="228600" algn="l"/>
                <a:tab pos="457200" algn="l"/>
                <a:tab pos="228600" algn="l"/>
                <a:tab pos="457200" algn="l"/>
                <a:tab pos="228600" algn="l"/>
                <a:tab pos="457200" algn="l"/>
                <a:tab pos="228600" algn="l"/>
                <a:tab pos="457200" algn="l"/>
                <a:tab pos="228600" algn="l"/>
                <a:tab pos="457200" algn="l"/>
                <a:tab pos="228600" algn="l"/>
                <a:tab pos="457200" algn="l"/>
              </a:tabLst>
            </a:pPr>
            <a:r>
              <a:rPr lang="en-US" sz="1200" dirty="0"/>
              <a:t>Modification of the MTOEs </a:t>
            </a:r>
            <a:r>
              <a:rPr lang="en-US" sz="1200" dirty="0" smtClean="0"/>
              <a:t>is not allowed</a:t>
            </a:r>
            <a:endParaRPr lang="en-US" sz="1200" dirty="0"/>
          </a:p>
          <a:p>
            <a:pPr marL="228600" indent="-215900">
              <a:buSzPct val="125000"/>
              <a:buFont typeface="Wingdings 2" pitchFamily="18" charset="2"/>
              <a:buChar char=""/>
              <a:tabLst>
                <a:tab pos="228600" algn="l"/>
                <a:tab pos="457200" algn="l"/>
                <a:tab pos="228600" algn="l"/>
                <a:tab pos="457200" algn="l"/>
                <a:tab pos="228600" algn="l"/>
                <a:tab pos="457200" algn="l"/>
                <a:tab pos="228600" algn="l"/>
                <a:tab pos="457200" algn="l"/>
                <a:tab pos="228600" algn="l"/>
                <a:tab pos="457200" algn="l"/>
                <a:tab pos="228600" algn="l"/>
                <a:tab pos="457200" algn="l"/>
              </a:tabLst>
            </a:pPr>
            <a:r>
              <a:rPr lang="en-US" sz="1200" dirty="0"/>
              <a:t>Will provide perimeter defense for up to 2000 meters of perimeter in a 500mx500m base area</a:t>
            </a:r>
          </a:p>
          <a:p>
            <a:pPr marL="228600" indent="-215900">
              <a:buSzPct val="125000"/>
              <a:buFont typeface="Wingdings 2" pitchFamily="18" charset="2"/>
              <a:buChar char=""/>
              <a:tabLst>
                <a:tab pos="228600" algn="l"/>
                <a:tab pos="457200" algn="l"/>
                <a:tab pos="228600" algn="l"/>
                <a:tab pos="457200" algn="l"/>
                <a:tab pos="228600" algn="l"/>
                <a:tab pos="457200" algn="l"/>
                <a:tab pos="228600" algn="l"/>
                <a:tab pos="457200" algn="l"/>
                <a:tab pos="228600" algn="l"/>
                <a:tab pos="457200" algn="l"/>
                <a:tab pos="228600" algn="l"/>
                <a:tab pos="457200" algn="l"/>
              </a:tabLst>
            </a:pPr>
            <a:r>
              <a:rPr lang="en-US" sz="1200" dirty="0"/>
              <a:t>Air Space is owned and therefore out of scope</a:t>
            </a:r>
          </a:p>
          <a:p>
            <a:pPr marL="228600" indent="-215900">
              <a:buSzPct val="125000"/>
              <a:buFont typeface="Wingdings 2" pitchFamily="18" charset="2"/>
              <a:buChar char=""/>
              <a:tabLst>
                <a:tab pos="228600" algn="l"/>
                <a:tab pos="457200" algn="l"/>
                <a:tab pos="228600" algn="l"/>
                <a:tab pos="457200" algn="l"/>
                <a:tab pos="228600" algn="l"/>
                <a:tab pos="457200" algn="l"/>
                <a:tab pos="228600" algn="l"/>
                <a:tab pos="457200" algn="l"/>
                <a:tab pos="228600" algn="l"/>
                <a:tab pos="457200" algn="l"/>
                <a:tab pos="228600" algn="l"/>
                <a:tab pos="457200" algn="l"/>
              </a:tabLst>
            </a:pPr>
            <a:r>
              <a:rPr lang="en-US" sz="1200" dirty="0"/>
              <a:t>AOR is 1500m, max effective range of 50 cal machine guns and gives an area of suppressive fire</a:t>
            </a:r>
          </a:p>
        </p:txBody>
      </p:sp>
      <p:sp>
        <p:nvSpPr>
          <p:cNvPr id="20483" name="Rectangle 3"/>
          <p:cNvSpPr>
            <a:spLocks/>
          </p:cNvSpPr>
          <p:nvPr/>
        </p:nvSpPr>
        <p:spPr bwMode="auto">
          <a:xfrm>
            <a:off x="7670800" y="6489700"/>
            <a:ext cx="349250" cy="292100"/>
          </a:xfrm>
          <a:prstGeom prst="rect">
            <a:avLst/>
          </a:prstGeom>
          <a:noFill/>
          <a:ln w="12700" cap="flat">
            <a:noFill/>
            <a:miter lim="800000"/>
            <a:headEnd type="none" w="med" len="med"/>
            <a:tailEnd type="none" w="med" len="med"/>
          </a:ln>
        </p:spPr>
        <p:txBody>
          <a:bodyPr wrap="none" lIns="0" tIns="0" rIns="40639" bIns="0" anchor="b">
            <a:spAutoFit/>
          </a:bodyPr>
          <a:lstStyle/>
          <a:p>
            <a:pPr marL="39688"/>
            <a:r>
              <a:rPr lang="en-US" sz="1200">
                <a:solidFill>
                  <a:srgbClr val="FFFFFF"/>
                </a:solidFill>
                <a:latin typeface="Lucida Grande" charset="0"/>
                <a:ea typeface="Lucida Grande" charset="0"/>
                <a:cs typeface="Lucida Grande" charset="0"/>
                <a:sym typeface="Lucida Grande" charset="0"/>
              </a:rPr>
              <a:t>18</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AutoShape 1"/>
          <p:cNvSpPr>
            <a:spLocks/>
          </p:cNvSpPr>
          <p:nvPr/>
        </p:nvSpPr>
        <p:spPr bwMode="auto">
          <a:xfrm>
            <a:off x="6350" y="12700"/>
            <a:ext cx="9129713" cy="6837363"/>
          </a:xfrm>
          <a:prstGeom prst="rtTriangle">
            <a:avLst/>
          </a:prstGeom>
          <a:gradFill rotWithShape="0">
            <a:gsLst>
              <a:gs pos="0">
                <a:srgbClr val="EAEBDE">
                  <a:alpha val="9999"/>
                </a:srgbClr>
              </a:gs>
              <a:gs pos="30000">
                <a:srgbClr val="EAEBDE">
                  <a:alpha val="7299"/>
                </a:srgbClr>
              </a:gs>
              <a:gs pos="100000">
                <a:srgbClr val="EAEBDE">
                  <a:alpha val="999"/>
                </a:srgbClr>
              </a:gs>
            </a:gsLst>
            <a:lin ang="18780000" scaled="1"/>
          </a:gradFill>
          <a:ln w="38100" cap="rnd">
            <a:noFill/>
            <a:round/>
            <a:headEnd type="none" w="med" len="med"/>
            <a:tailEnd type="none" w="med" len="med"/>
          </a:ln>
        </p:spPr>
        <p:txBody>
          <a:bodyPr lIns="0" tIns="0" rIns="0" bIns="0"/>
          <a:lstStyle/>
          <a:p>
            <a:pPr>
              <a:defRPr/>
            </a:pPr>
            <a:endParaRPr lang="en-US"/>
          </a:p>
        </p:txBody>
      </p:sp>
      <p:sp>
        <p:nvSpPr>
          <p:cNvPr id="7173" name="Line 2"/>
          <p:cNvSpPr>
            <a:spLocks noChangeShapeType="1"/>
          </p:cNvSpPr>
          <p:nvPr/>
        </p:nvSpPr>
        <p:spPr bwMode="auto">
          <a:xfrm>
            <a:off x="0" y="6350"/>
            <a:ext cx="9136063" cy="6843713"/>
          </a:xfrm>
          <a:prstGeom prst="line">
            <a:avLst/>
          </a:prstGeom>
          <a:noFill/>
          <a:ln w="5000" cap="rnd">
            <a:solidFill>
              <a:srgbClr val="D3D4C8">
                <a:alpha val="34901"/>
              </a:srgbClr>
            </a:solidFill>
            <a:round/>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7174" name="Line 3"/>
          <p:cNvSpPr>
            <a:spLocks noChangeShapeType="1"/>
          </p:cNvSpPr>
          <p:nvPr/>
        </p:nvSpPr>
        <p:spPr bwMode="auto">
          <a:xfrm flipH="1">
            <a:off x="6467475" y="4948238"/>
            <a:ext cx="2673350" cy="1900237"/>
          </a:xfrm>
          <a:prstGeom prst="line">
            <a:avLst/>
          </a:prstGeom>
          <a:noFill/>
          <a:ln w="6000" cap="rnd">
            <a:solidFill>
              <a:srgbClr val="D7D9CE">
                <a:alpha val="45097"/>
              </a:srgbClr>
            </a:solidFill>
            <a:round/>
            <a:headEn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7175" name="Text Box 4"/>
          <p:cNvSpPr txBox="1">
            <a:spLocks noChangeArrowheads="1"/>
          </p:cNvSpPr>
          <p:nvPr/>
        </p:nvSpPr>
        <p:spPr bwMode="auto">
          <a:xfrm>
            <a:off x="7699375" y="6515100"/>
            <a:ext cx="280988" cy="266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b"/>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eaLnBrk="1" hangingPunct="1"/>
            <a:fld id="{60761314-4D47-4906-865F-860DE286659B}" type="slidenum">
              <a:rPr lang="en-US" sz="1200">
                <a:solidFill>
                  <a:schemeClr val="tx1"/>
                </a:solidFill>
                <a:latin typeface="Lucida Grande" charset="0"/>
                <a:ea typeface="Lucida Grande" charset="0"/>
                <a:cs typeface="Lucida Grande" charset="0"/>
                <a:sym typeface="Lucida Grande" charset="0"/>
              </a:rPr>
              <a:pPr eaLnBrk="1" hangingPunct="1"/>
              <a:t>17</a:t>
            </a:fld>
            <a:endParaRPr lang="en-US" sz="1200">
              <a:solidFill>
                <a:schemeClr val="tx1"/>
              </a:solidFill>
              <a:latin typeface="Lucida Grande" charset="0"/>
              <a:ea typeface="Lucida Grande" charset="0"/>
              <a:cs typeface="Lucida Grande" charset="0"/>
              <a:sym typeface="Lucida Grande" charset="0"/>
            </a:endParaRPr>
          </a:p>
        </p:txBody>
      </p:sp>
      <p:sp>
        <p:nvSpPr>
          <p:cNvPr id="18437" name="Rectangle 5"/>
          <p:cNvSpPr>
            <a:spLocks noGrp="1" noChangeArrowheads="1"/>
          </p:cNvSpPr>
          <p:nvPr>
            <p:ph type="title"/>
          </p:nvPr>
        </p:nvSpPr>
        <p:spPr>
          <a:xfrm>
            <a:off x="0" y="0"/>
            <a:ext cx="4648200" cy="1398588"/>
          </a:xfrm>
        </p:spPr>
        <p:txBody>
          <a:bodyPr/>
          <a:lstStyle/>
          <a:p>
            <a:pPr eaLnBrk="1" hangingPunct="1">
              <a:defRPr/>
            </a:pPr>
            <a:r>
              <a:rPr lang="en-US" sz="3500" dirty="0" smtClean="0"/>
              <a:t>Stakeholder Types</a:t>
            </a:r>
          </a:p>
        </p:txBody>
      </p:sp>
      <p:sp>
        <p:nvSpPr>
          <p:cNvPr id="7177" name="Rectangle 6"/>
          <p:cNvSpPr>
            <a:spLocks noGrp="1" noChangeArrowheads="1"/>
          </p:cNvSpPr>
          <p:nvPr>
            <p:ph type="body" idx="1"/>
          </p:nvPr>
        </p:nvSpPr>
        <p:spPr>
          <a:xfrm>
            <a:off x="0" y="2133600"/>
            <a:ext cx="9144000" cy="4572000"/>
          </a:xfrm>
        </p:spPr>
        <p:txBody>
          <a:bodyPr/>
          <a:lstStyle/>
          <a:p>
            <a:pPr indent="-9525" eaLnBrk="1" hangingPunct="1">
              <a:buNone/>
            </a:pPr>
            <a:r>
              <a:rPr lang="en-US" sz="2600" dirty="0" smtClean="0"/>
              <a:t>The system stakeholders come in two flavors those that actively participate in the acquisition, development, deployment, and use of the system and those that are not actively engaged in the system but can be affected by its employment.  We also have “in-theater” stakeholder roles. An example would be an Afghani and his herd that could be mistaken for infiltrators.  </a:t>
            </a:r>
          </a:p>
          <a:p>
            <a:pPr eaLnBrk="1" hangingPunct="1">
              <a:buNone/>
            </a:pPr>
            <a:endParaRPr lang="en-US" sz="2800" dirty="0" smtClean="0"/>
          </a:p>
        </p:txBody>
      </p:sp>
      <p:pic>
        <p:nvPicPr>
          <p:cNvPr id="6146" name="Picture 2" descr="http://www.redcross.org.uk/What-we-do/Emergency-response/Past-emergency-appeals/West-Africa-crisis-2005/~/media/BritishRedCross/Images/Archive/GeneralContent/0/Goat%20herder%20in%20Tahoua%20w190.ashx"/>
          <p:cNvPicPr>
            <a:picLocks noChangeAspect="1" noChangeArrowheads="1"/>
          </p:cNvPicPr>
          <p:nvPr/>
        </p:nvPicPr>
        <p:blipFill>
          <a:blip r:embed="rId3" cstate="print"/>
          <a:srcRect/>
          <a:stretch>
            <a:fillRect/>
          </a:stretch>
        </p:blipFill>
        <p:spPr bwMode="auto">
          <a:xfrm>
            <a:off x="6858000" y="5305927"/>
            <a:ext cx="2286000" cy="1552074"/>
          </a:xfrm>
          <a:prstGeom prst="rect">
            <a:avLst/>
          </a:prstGeom>
          <a:noFill/>
        </p:spPr>
      </p:pic>
      <p:pic>
        <p:nvPicPr>
          <p:cNvPr id="6148" name="Picture 4" descr="http://www.libnot.com/wp-content/uploads/2009/04/af27_16867121.jpg"/>
          <p:cNvPicPr>
            <a:picLocks noChangeAspect="1" noChangeArrowheads="1"/>
          </p:cNvPicPr>
          <p:nvPr/>
        </p:nvPicPr>
        <p:blipFill>
          <a:blip r:embed="rId4" cstate="print"/>
          <a:srcRect/>
          <a:stretch>
            <a:fillRect/>
          </a:stretch>
        </p:blipFill>
        <p:spPr bwMode="auto">
          <a:xfrm>
            <a:off x="4495800" y="5315223"/>
            <a:ext cx="2376120" cy="1542777"/>
          </a:xfrm>
          <a:prstGeom prst="rect">
            <a:avLst/>
          </a:prstGeom>
          <a:noFill/>
        </p:spPr>
      </p:pic>
      <p:pic>
        <p:nvPicPr>
          <p:cNvPr id="6150" name="Picture 6" descr="http://img.dailymail.co.uk/i/pix/2007/10_03/CanadianMS2010_468x477.jpg"/>
          <p:cNvPicPr>
            <a:picLocks noChangeAspect="1" noChangeArrowheads="1"/>
          </p:cNvPicPr>
          <p:nvPr/>
        </p:nvPicPr>
        <p:blipFill>
          <a:blip r:embed="rId5" cstate="print"/>
          <a:srcRect/>
          <a:stretch>
            <a:fillRect/>
          </a:stretch>
        </p:blipFill>
        <p:spPr bwMode="auto">
          <a:xfrm>
            <a:off x="7274944" y="1"/>
            <a:ext cx="1869056" cy="1904999"/>
          </a:xfrm>
          <a:prstGeom prst="rect">
            <a:avLst/>
          </a:prstGeom>
          <a:noFill/>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10"/>
          </p:nvPr>
        </p:nvSpPr>
        <p:spPr/>
        <p:txBody>
          <a:bodyPr/>
          <a:lstStyle/>
          <a:p>
            <a:fld id="{B59EE250-192B-4583-939D-D0A4CEB6435C}" type="slidenum">
              <a:rPr lang="en-US"/>
              <a:pPr/>
              <a:t>18</a:t>
            </a:fld>
            <a:endParaRPr lang="en-US"/>
          </a:p>
        </p:txBody>
      </p:sp>
      <p:sp>
        <p:nvSpPr>
          <p:cNvPr id="22529" name="AutoShape 1"/>
          <p:cNvSpPr>
            <a:spLocks/>
          </p:cNvSpPr>
          <p:nvPr/>
        </p:nvSpPr>
        <p:spPr bwMode="auto">
          <a:xfrm>
            <a:off x="6350" y="12700"/>
            <a:ext cx="9129713" cy="6837363"/>
          </a:xfrm>
          <a:prstGeom prst="rtTriangle">
            <a:avLst/>
          </a:prstGeom>
          <a:gradFill rotWithShape="0">
            <a:gsLst>
              <a:gs pos="0">
                <a:srgbClr val="EAEBDE">
                  <a:alpha val="998"/>
                </a:srgbClr>
              </a:gs>
              <a:gs pos="29999">
                <a:srgbClr val="EAEBDE">
                  <a:alpha val="3698"/>
                </a:srgbClr>
              </a:gs>
              <a:gs pos="100000">
                <a:srgbClr val="EAEBDE">
                  <a:alpha val="9998"/>
                </a:srgbClr>
              </a:gs>
            </a:gsLst>
            <a:lin ang="18780000" scaled="1"/>
          </a:gradFill>
          <a:ln w="38100" cap="rnd">
            <a:noFill/>
            <a:round/>
            <a:headEnd type="none" w="med" len="med"/>
            <a:tailEnd type="none" w="med" len="med"/>
          </a:ln>
        </p:spPr>
        <p:txBody>
          <a:bodyPr lIns="0" tIns="0" rIns="0" bIns="0"/>
          <a:lstStyle/>
          <a:p>
            <a:endParaRPr lang="en-US"/>
          </a:p>
        </p:txBody>
      </p:sp>
      <p:sp>
        <p:nvSpPr>
          <p:cNvPr id="22530" name="Line 2"/>
          <p:cNvSpPr>
            <a:spLocks noChangeShapeType="1"/>
          </p:cNvSpPr>
          <p:nvPr/>
        </p:nvSpPr>
        <p:spPr bwMode="auto">
          <a:xfrm>
            <a:off x="0" y="6350"/>
            <a:ext cx="9136063" cy="6843713"/>
          </a:xfrm>
          <a:prstGeom prst="line">
            <a:avLst/>
          </a:prstGeom>
          <a:noFill/>
          <a:ln w="5000" cap="rnd">
            <a:solidFill>
              <a:srgbClr val="D3D4C8">
                <a:alpha val="34900"/>
              </a:srgbClr>
            </a:solidFill>
            <a:prstDash val="solid"/>
            <a:round/>
            <a:headEnd type="none" w="med" len="med"/>
            <a:tailEnd type="none" w="med" len="med"/>
          </a:ln>
        </p:spPr>
        <p:txBody>
          <a:bodyPr lIns="0" tIns="0" rIns="0" bIns="0"/>
          <a:lstStyle/>
          <a:p>
            <a:endParaRPr lang="en-US"/>
          </a:p>
        </p:txBody>
      </p:sp>
      <p:sp>
        <p:nvSpPr>
          <p:cNvPr id="22531" name="Line 3"/>
          <p:cNvSpPr>
            <a:spLocks noChangeShapeType="1"/>
          </p:cNvSpPr>
          <p:nvPr/>
        </p:nvSpPr>
        <p:spPr bwMode="auto">
          <a:xfrm flipH="1">
            <a:off x="6467475" y="4948238"/>
            <a:ext cx="2673350" cy="1898650"/>
          </a:xfrm>
          <a:prstGeom prst="line">
            <a:avLst/>
          </a:prstGeom>
          <a:noFill/>
          <a:ln w="6000" cap="rnd">
            <a:solidFill>
              <a:srgbClr val="D7D9CE">
                <a:alpha val="45096"/>
              </a:srgbClr>
            </a:solidFill>
            <a:prstDash val="solid"/>
            <a:round/>
            <a:headEnd type="none" w="med" len="med"/>
            <a:tailEnd type="none" w="med" len="med"/>
          </a:ln>
        </p:spPr>
        <p:txBody>
          <a:bodyPr lIns="0" tIns="0" rIns="0" bIns="0"/>
          <a:lstStyle/>
          <a:p>
            <a:endParaRPr lang="en-US"/>
          </a:p>
        </p:txBody>
      </p:sp>
      <p:sp>
        <p:nvSpPr>
          <p:cNvPr id="22532" name="Text Box 4"/>
          <p:cNvSpPr txBox="1">
            <a:spLocks noChangeArrowheads="1"/>
          </p:cNvSpPr>
          <p:nvPr/>
        </p:nvSpPr>
        <p:spPr bwMode="auto">
          <a:xfrm>
            <a:off x="7697788" y="6515100"/>
            <a:ext cx="282575" cy="266700"/>
          </a:xfrm>
          <a:prstGeom prst="rect">
            <a:avLst/>
          </a:prstGeom>
          <a:noFill/>
          <a:ln w="9525">
            <a:noFill/>
            <a:miter lim="800000"/>
            <a:headEnd/>
            <a:tailEnd/>
          </a:ln>
        </p:spPr>
        <p:txBody>
          <a:bodyPr wrap="none" anchor="b"/>
          <a:lstStyle/>
          <a:p>
            <a:pPr algn="r"/>
            <a:endParaRPr lang="en-US" sz="1200" dirty="0">
              <a:solidFill>
                <a:srgbClr val="FFFFFF"/>
              </a:solidFill>
              <a:latin typeface="Lucida Grande" charset="0"/>
              <a:ea typeface="Lucida Grande" charset="0"/>
              <a:cs typeface="Lucida Grande" charset="0"/>
              <a:sym typeface="Lucida Grande" charset="0"/>
            </a:endParaRPr>
          </a:p>
        </p:txBody>
      </p:sp>
      <p:sp>
        <p:nvSpPr>
          <p:cNvPr id="22533" name="Rectangle 5"/>
          <p:cNvSpPr>
            <a:spLocks noChangeArrowheads="1"/>
          </p:cNvSpPr>
          <p:nvPr>
            <p:ph type="title"/>
          </p:nvPr>
        </p:nvSpPr>
        <p:spPr>
          <a:xfrm>
            <a:off x="0" y="0"/>
            <a:ext cx="8229600" cy="1398588"/>
          </a:xfrm>
          <a:ln/>
        </p:spPr>
        <p:txBody>
          <a:bodyPr/>
          <a:lstStyle/>
          <a:p>
            <a:r>
              <a:rPr lang="en-US" sz="3500" dirty="0" smtClean="0"/>
              <a:t>Stakeholders</a:t>
            </a:r>
            <a:endParaRPr lang="en-US" sz="3500" dirty="0"/>
          </a:p>
        </p:txBody>
      </p:sp>
      <p:sp>
        <p:nvSpPr>
          <p:cNvPr id="22534" name="Rectangle 6"/>
          <p:cNvSpPr>
            <a:spLocks noChangeArrowheads="1"/>
          </p:cNvSpPr>
          <p:nvPr>
            <p:ph type="body" idx="1"/>
          </p:nvPr>
        </p:nvSpPr>
        <p:spPr>
          <a:xfrm>
            <a:off x="457200" y="1882775"/>
            <a:ext cx="7620000" cy="4572000"/>
          </a:xfrm>
          <a:ln/>
        </p:spPr>
        <p:txBody>
          <a:bodyPr/>
          <a:lstStyle/>
          <a:p>
            <a:pPr marL="371475" indent="-346075"/>
            <a:r>
              <a:rPr lang="en-US" sz="2400" dirty="0"/>
              <a:t>In theater     </a:t>
            </a:r>
            <a:endParaRPr lang="en-US" dirty="0"/>
          </a:p>
          <a:p>
            <a:pPr lvl="1"/>
            <a:r>
              <a:rPr lang="en-US" sz="2000" dirty="0"/>
              <a:t>Active: COCOM, FOB Commanders, </a:t>
            </a:r>
            <a:r>
              <a:rPr lang="en-US" sz="2000" dirty="0" err="1"/>
              <a:t>Warfighters</a:t>
            </a:r>
            <a:r>
              <a:rPr lang="en-US" sz="2000" dirty="0"/>
              <a:t>, Maintainers, enemy, Logistics, Allied Forces, Local Contractors </a:t>
            </a:r>
            <a:endParaRPr lang="en-US" dirty="0"/>
          </a:p>
          <a:p>
            <a:pPr lvl="1"/>
            <a:r>
              <a:rPr lang="en-US" sz="2000" dirty="0"/>
              <a:t>Passive: Local Populous, NGOs  </a:t>
            </a:r>
            <a:endParaRPr lang="en-US" dirty="0"/>
          </a:p>
          <a:p>
            <a:pPr marL="371475" indent="-346075"/>
            <a:endParaRPr lang="en-US" sz="2400" dirty="0"/>
          </a:p>
          <a:p>
            <a:pPr marL="371475" indent="-346075"/>
            <a:r>
              <a:rPr lang="en-US" sz="2400" dirty="0"/>
              <a:t>Other      </a:t>
            </a:r>
            <a:endParaRPr lang="en-US" dirty="0"/>
          </a:p>
          <a:p>
            <a:pPr lvl="1"/>
            <a:r>
              <a:rPr lang="en-US" sz="2000" dirty="0"/>
              <a:t> Active: Acquisition, Contractors, </a:t>
            </a:r>
            <a:r>
              <a:rPr lang="en-US" sz="2000" dirty="0" err="1"/>
              <a:t>DoD</a:t>
            </a:r>
            <a:r>
              <a:rPr lang="en-US" sz="2000" dirty="0"/>
              <a:t>    </a:t>
            </a:r>
            <a:endParaRPr lang="en-US" dirty="0"/>
          </a:p>
          <a:p>
            <a:pPr lvl="1"/>
            <a:r>
              <a:rPr lang="en-US" sz="2000" dirty="0"/>
              <a:t>Passive: Taxpayers, Congress, investors</a:t>
            </a:r>
          </a:p>
        </p:txBody>
      </p:sp>
      <p:pic>
        <p:nvPicPr>
          <p:cNvPr id="22535" name="Picture 7"/>
          <p:cNvPicPr>
            <a:picLocks noChangeAspect="1" noChangeArrowheads="1"/>
          </p:cNvPicPr>
          <p:nvPr/>
        </p:nvPicPr>
        <p:blipFill>
          <a:blip r:embed="rId3" cstate="print"/>
          <a:srcRect l="35860" r="6554"/>
          <a:stretch>
            <a:fillRect/>
          </a:stretch>
        </p:blipFill>
        <p:spPr bwMode="auto">
          <a:xfrm>
            <a:off x="8061325" y="1828800"/>
            <a:ext cx="1082675" cy="990600"/>
          </a:xfrm>
          <a:prstGeom prst="rect">
            <a:avLst/>
          </a:prstGeom>
          <a:noFill/>
          <a:ln w="9525" cap="flat">
            <a:noFill/>
            <a:round/>
            <a:headEnd/>
            <a:tailEnd/>
          </a:ln>
        </p:spPr>
      </p:pic>
      <p:pic>
        <p:nvPicPr>
          <p:cNvPr id="22536" name="Picture 8"/>
          <p:cNvPicPr>
            <a:picLocks noChangeAspect="1" noChangeArrowheads="1"/>
          </p:cNvPicPr>
          <p:nvPr/>
        </p:nvPicPr>
        <p:blipFill>
          <a:blip r:embed="rId4" cstate="print"/>
          <a:srcRect/>
          <a:stretch>
            <a:fillRect/>
          </a:stretch>
        </p:blipFill>
        <p:spPr bwMode="auto">
          <a:xfrm>
            <a:off x="4876800" y="5892800"/>
            <a:ext cx="914400" cy="965200"/>
          </a:xfrm>
          <a:prstGeom prst="rect">
            <a:avLst/>
          </a:prstGeom>
          <a:noFill/>
          <a:ln w="9525" cap="flat">
            <a:noFill/>
            <a:round/>
            <a:headEnd/>
            <a:tailEnd/>
          </a:ln>
        </p:spPr>
      </p:pic>
      <p:pic>
        <p:nvPicPr>
          <p:cNvPr id="22537" name="Picture 9"/>
          <p:cNvPicPr>
            <a:picLocks noChangeAspect="1" noChangeArrowheads="1"/>
          </p:cNvPicPr>
          <p:nvPr/>
        </p:nvPicPr>
        <p:blipFill>
          <a:blip r:embed="rId5" cstate="print"/>
          <a:srcRect/>
          <a:stretch>
            <a:fillRect/>
          </a:stretch>
        </p:blipFill>
        <p:spPr bwMode="auto">
          <a:xfrm>
            <a:off x="0" y="5929312"/>
            <a:ext cx="1346200" cy="928688"/>
          </a:xfrm>
          <a:prstGeom prst="rect">
            <a:avLst/>
          </a:prstGeom>
          <a:noFill/>
          <a:ln w="9525" cap="flat">
            <a:noFill/>
            <a:round/>
            <a:headEnd/>
            <a:tailEnd/>
          </a:ln>
        </p:spPr>
      </p:pic>
      <p:pic>
        <p:nvPicPr>
          <p:cNvPr id="22538" name="Picture 10"/>
          <p:cNvPicPr>
            <a:picLocks noChangeAspect="1" noChangeArrowheads="1"/>
          </p:cNvPicPr>
          <p:nvPr/>
        </p:nvPicPr>
        <p:blipFill>
          <a:blip r:embed="rId6" cstate="print"/>
          <a:srcRect/>
          <a:stretch>
            <a:fillRect/>
          </a:stretch>
        </p:blipFill>
        <p:spPr bwMode="auto">
          <a:xfrm>
            <a:off x="7842250" y="5334000"/>
            <a:ext cx="1301750" cy="838200"/>
          </a:xfrm>
          <a:prstGeom prst="rect">
            <a:avLst/>
          </a:prstGeom>
          <a:noFill/>
          <a:ln w="9525" cap="flat">
            <a:noFill/>
            <a:round/>
            <a:headEnd/>
            <a:tailEnd/>
          </a:ln>
        </p:spPr>
      </p:pic>
      <p:pic>
        <p:nvPicPr>
          <p:cNvPr id="22539" name="Picture 11"/>
          <p:cNvPicPr>
            <a:picLocks noChangeAspect="1" noChangeArrowheads="1"/>
          </p:cNvPicPr>
          <p:nvPr/>
        </p:nvPicPr>
        <p:blipFill>
          <a:blip r:embed="rId7" cstate="print"/>
          <a:srcRect l="15030" t="20000" r="17328" b="4999"/>
          <a:stretch>
            <a:fillRect/>
          </a:stretch>
        </p:blipFill>
        <p:spPr bwMode="auto">
          <a:xfrm>
            <a:off x="8458200" y="4191000"/>
            <a:ext cx="685800" cy="1143000"/>
          </a:xfrm>
          <a:prstGeom prst="rect">
            <a:avLst/>
          </a:prstGeom>
          <a:noFill/>
          <a:ln w="9525" cap="flat">
            <a:noFill/>
            <a:round/>
            <a:headEnd/>
            <a:tailEnd/>
          </a:ln>
        </p:spPr>
      </p:pic>
      <p:pic>
        <p:nvPicPr>
          <p:cNvPr id="22540" name="Picture 12">
            <a:hlinkClick r:id="rId8"/>
          </p:cNvPr>
          <p:cNvPicPr>
            <a:picLocks noChangeAspect="1" noChangeArrowheads="1"/>
          </p:cNvPicPr>
          <p:nvPr/>
        </p:nvPicPr>
        <p:blipFill>
          <a:blip r:embed="rId9" cstate="print"/>
          <a:srcRect/>
          <a:stretch>
            <a:fillRect/>
          </a:stretch>
        </p:blipFill>
        <p:spPr bwMode="auto">
          <a:xfrm>
            <a:off x="1295400" y="5797550"/>
            <a:ext cx="1600200" cy="1060450"/>
          </a:xfrm>
          <a:prstGeom prst="rect">
            <a:avLst/>
          </a:prstGeom>
          <a:noFill/>
          <a:ln w="9525" cap="flat">
            <a:noFill/>
            <a:round/>
            <a:headEnd/>
            <a:tailEnd/>
          </a:ln>
        </p:spPr>
      </p:pic>
      <p:pic>
        <p:nvPicPr>
          <p:cNvPr id="22541" name="Picture 13"/>
          <p:cNvPicPr>
            <a:picLocks noChangeAspect="1" noChangeArrowheads="1"/>
          </p:cNvPicPr>
          <p:nvPr/>
        </p:nvPicPr>
        <p:blipFill>
          <a:blip r:embed="rId10" cstate="print"/>
          <a:srcRect/>
          <a:stretch>
            <a:fillRect/>
          </a:stretch>
        </p:blipFill>
        <p:spPr bwMode="auto">
          <a:xfrm>
            <a:off x="7847012" y="76200"/>
            <a:ext cx="1296988" cy="852488"/>
          </a:xfrm>
          <a:prstGeom prst="rect">
            <a:avLst/>
          </a:prstGeom>
          <a:noFill/>
          <a:ln w="9525" cap="flat">
            <a:noFill/>
            <a:round/>
            <a:headEnd/>
            <a:tailEnd/>
          </a:ln>
        </p:spPr>
      </p:pic>
      <p:pic>
        <p:nvPicPr>
          <p:cNvPr id="22542" name="Picture 14"/>
          <p:cNvPicPr>
            <a:picLocks noChangeAspect="1" noChangeArrowheads="1"/>
          </p:cNvPicPr>
          <p:nvPr/>
        </p:nvPicPr>
        <p:blipFill>
          <a:blip r:embed="rId11" cstate="print"/>
          <a:srcRect/>
          <a:stretch>
            <a:fillRect/>
          </a:stretch>
        </p:blipFill>
        <p:spPr bwMode="auto">
          <a:xfrm>
            <a:off x="2895600" y="5937250"/>
            <a:ext cx="685800" cy="920750"/>
          </a:xfrm>
          <a:prstGeom prst="rect">
            <a:avLst/>
          </a:prstGeom>
          <a:noFill/>
          <a:ln w="9525" cap="flat">
            <a:noFill/>
            <a:round/>
            <a:headEnd/>
            <a:tailEnd/>
          </a:ln>
        </p:spPr>
      </p:pic>
      <p:pic>
        <p:nvPicPr>
          <p:cNvPr id="22543" name="Picture 15"/>
          <p:cNvPicPr>
            <a:picLocks noChangeAspect="1" noChangeArrowheads="1"/>
          </p:cNvPicPr>
          <p:nvPr/>
        </p:nvPicPr>
        <p:blipFill>
          <a:blip r:embed="rId12" cstate="print"/>
          <a:srcRect/>
          <a:stretch>
            <a:fillRect/>
          </a:stretch>
        </p:blipFill>
        <p:spPr bwMode="auto">
          <a:xfrm>
            <a:off x="5791200" y="5664200"/>
            <a:ext cx="795338" cy="1193800"/>
          </a:xfrm>
          <a:prstGeom prst="rect">
            <a:avLst/>
          </a:prstGeom>
          <a:noFill/>
          <a:ln w="9525" cap="flat">
            <a:noFill/>
            <a:round/>
            <a:headEnd/>
            <a:tailEnd/>
          </a:ln>
        </p:spPr>
      </p:pic>
      <p:pic>
        <p:nvPicPr>
          <p:cNvPr id="22544" name="Picture 16">
            <a:hlinkClick r:id="rId13"/>
          </p:cNvPr>
          <p:cNvPicPr>
            <a:picLocks noChangeAspect="1" noChangeArrowheads="1"/>
          </p:cNvPicPr>
          <p:nvPr/>
        </p:nvPicPr>
        <p:blipFill>
          <a:blip r:embed="rId14" cstate="print"/>
          <a:srcRect/>
          <a:stretch>
            <a:fillRect/>
          </a:stretch>
        </p:blipFill>
        <p:spPr bwMode="auto">
          <a:xfrm>
            <a:off x="7886700" y="990600"/>
            <a:ext cx="1257300" cy="838200"/>
          </a:xfrm>
          <a:prstGeom prst="rect">
            <a:avLst/>
          </a:prstGeom>
          <a:noFill/>
          <a:ln w="9525" cap="flat">
            <a:noFill/>
            <a:round/>
            <a:headEnd/>
            <a:tailEnd/>
          </a:ln>
        </p:spPr>
      </p:pic>
      <p:pic>
        <p:nvPicPr>
          <p:cNvPr id="22545" name="Picture 17"/>
          <p:cNvPicPr>
            <a:picLocks noChangeAspect="1" noChangeArrowheads="1"/>
          </p:cNvPicPr>
          <p:nvPr/>
        </p:nvPicPr>
        <p:blipFill>
          <a:blip r:embed="rId15" cstate="print"/>
          <a:srcRect/>
          <a:stretch>
            <a:fillRect/>
          </a:stretch>
        </p:blipFill>
        <p:spPr bwMode="auto">
          <a:xfrm>
            <a:off x="3581400" y="5991225"/>
            <a:ext cx="1316038" cy="866775"/>
          </a:xfrm>
          <a:prstGeom prst="rect">
            <a:avLst/>
          </a:prstGeom>
          <a:noFill/>
          <a:ln w="9525" cap="flat">
            <a:noFill/>
            <a:round/>
            <a:headEnd/>
            <a:tailEnd/>
          </a:ln>
        </p:spPr>
      </p:pic>
      <p:pic>
        <p:nvPicPr>
          <p:cNvPr id="22546" name="Picture 18"/>
          <p:cNvPicPr>
            <a:picLocks noChangeAspect="1" noChangeArrowheads="1"/>
          </p:cNvPicPr>
          <p:nvPr/>
        </p:nvPicPr>
        <p:blipFill>
          <a:blip r:embed="rId16" cstate="print"/>
          <a:srcRect/>
          <a:stretch>
            <a:fillRect/>
          </a:stretch>
        </p:blipFill>
        <p:spPr bwMode="auto">
          <a:xfrm>
            <a:off x="7999412" y="3429000"/>
            <a:ext cx="1144588" cy="762000"/>
          </a:xfrm>
          <a:prstGeom prst="rect">
            <a:avLst/>
          </a:prstGeom>
          <a:noFill/>
          <a:ln w="9525" cap="flat">
            <a:noFill/>
            <a:round/>
            <a:headEnd/>
            <a:tailEnd/>
          </a:ln>
        </p:spPr>
      </p:pic>
      <p:pic>
        <p:nvPicPr>
          <p:cNvPr id="22547" name="Picture 19"/>
          <p:cNvPicPr>
            <a:picLocks noChangeAspect="1" noChangeArrowheads="1"/>
          </p:cNvPicPr>
          <p:nvPr/>
        </p:nvPicPr>
        <p:blipFill>
          <a:blip r:embed="rId17" cstate="print"/>
          <a:srcRect/>
          <a:stretch>
            <a:fillRect/>
          </a:stretch>
        </p:blipFill>
        <p:spPr bwMode="auto">
          <a:xfrm>
            <a:off x="8299450" y="2819400"/>
            <a:ext cx="844550" cy="590550"/>
          </a:xfrm>
          <a:prstGeom prst="rect">
            <a:avLst/>
          </a:prstGeom>
          <a:noFill/>
          <a:ln w="9525" cap="flat">
            <a:noFill/>
            <a:round/>
            <a:headEnd/>
            <a:tailEnd/>
          </a:ln>
        </p:spPr>
      </p:pic>
      <p:pic>
        <p:nvPicPr>
          <p:cNvPr id="22548" name="Picture 20"/>
          <p:cNvPicPr>
            <a:picLocks noChangeAspect="1" noChangeArrowheads="1"/>
          </p:cNvPicPr>
          <p:nvPr/>
        </p:nvPicPr>
        <p:blipFill>
          <a:blip r:embed="rId18" cstate="print"/>
          <a:srcRect/>
          <a:stretch>
            <a:fillRect/>
          </a:stretch>
        </p:blipFill>
        <p:spPr bwMode="auto">
          <a:xfrm>
            <a:off x="8048625" y="6172200"/>
            <a:ext cx="1095375" cy="685800"/>
          </a:xfrm>
          <a:prstGeom prst="rect">
            <a:avLst/>
          </a:prstGeom>
          <a:noFill/>
          <a:ln w="9525" cap="flat">
            <a:noFill/>
            <a:round/>
            <a:headEnd/>
            <a:tailEnd/>
          </a:ln>
        </p:spPr>
      </p:pic>
      <p:pic>
        <p:nvPicPr>
          <p:cNvPr id="22549" name="Picture 21"/>
          <p:cNvPicPr>
            <a:picLocks noChangeAspect="1" noChangeArrowheads="1"/>
          </p:cNvPicPr>
          <p:nvPr/>
        </p:nvPicPr>
        <p:blipFill>
          <a:blip r:embed="rId19" cstate="print"/>
          <a:srcRect/>
          <a:stretch>
            <a:fillRect/>
          </a:stretch>
        </p:blipFill>
        <p:spPr bwMode="auto">
          <a:xfrm>
            <a:off x="6629400" y="5892800"/>
            <a:ext cx="914400" cy="965200"/>
          </a:xfrm>
          <a:prstGeom prst="rect">
            <a:avLst/>
          </a:prstGeom>
          <a:noFill/>
          <a:ln w="9525" cap="flat">
            <a:noFill/>
            <a:round/>
            <a:headEnd/>
            <a:tailEnd/>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958B4E8C-E96E-412A-A700-1E6B5B3A6A1B}" type="slidenum">
              <a:rPr lang="en-US"/>
              <a:pPr/>
              <a:t>19</a:t>
            </a:fld>
            <a:endParaRPr lang="en-US"/>
          </a:p>
        </p:txBody>
      </p:sp>
      <p:sp>
        <p:nvSpPr>
          <p:cNvPr id="23553" name="Rectangle 1"/>
          <p:cNvSpPr>
            <a:spLocks noChangeArrowheads="1"/>
          </p:cNvSpPr>
          <p:nvPr>
            <p:ph type="title"/>
          </p:nvPr>
        </p:nvSpPr>
        <p:spPr>
          <a:xfrm>
            <a:off x="457200" y="341313"/>
            <a:ext cx="8229600" cy="1833562"/>
          </a:xfrm>
          <a:ln/>
        </p:spPr>
        <p:txBody>
          <a:bodyPr/>
          <a:lstStyle/>
          <a:p>
            <a:r>
              <a:rPr lang="en-US" dirty="0"/>
              <a:t>Stakeholder Expectations</a:t>
            </a:r>
          </a:p>
        </p:txBody>
      </p:sp>
      <p:sp>
        <p:nvSpPr>
          <p:cNvPr id="23554" name="Rectangle 2"/>
          <p:cNvSpPr>
            <a:spLocks noChangeArrowheads="1"/>
          </p:cNvSpPr>
          <p:nvPr>
            <p:ph type="body" idx="1"/>
          </p:nvPr>
        </p:nvSpPr>
        <p:spPr>
          <a:ln/>
        </p:spPr>
        <p:txBody>
          <a:bodyPr/>
          <a:lstStyle/>
          <a:p>
            <a:pPr marL="371475" indent="-346075">
              <a:buSzPct val="100000"/>
              <a:buFont typeface="Wingdings 2" pitchFamily="18" charset="2"/>
              <a:buChar char=""/>
            </a:pPr>
            <a:r>
              <a:rPr lang="en-US" sz="1500" b="1" dirty="0">
                <a:solidFill>
                  <a:srgbClr val="AAD2AD"/>
                </a:solidFill>
              </a:rPr>
              <a:t>COCOM, FOB Commanders, </a:t>
            </a:r>
            <a:r>
              <a:rPr lang="en-US" sz="1500" b="1" dirty="0" err="1">
                <a:solidFill>
                  <a:srgbClr val="AAD2AD"/>
                </a:solidFill>
              </a:rPr>
              <a:t>Warfighters</a:t>
            </a:r>
            <a:r>
              <a:rPr lang="en-US" sz="1500" b="1" dirty="0">
                <a:solidFill>
                  <a:srgbClr val="AAD2AD"/>
                </a:solidFill>
              </a:rPr>
              <a:t>, Allied Forces:</a:t>
            </a:r>
            <a:r>
              <a:rPr lang="en-US" sz="1500" b="1" dirty="0">
                <a:solidFill>
                  <a:srgbClr val="5BC9FB"/>
                </a:solidFill>
              </a:rPr>
              <a:t> </a:t>
            </a:r>
            <a:r>
              <a:rPr lang="en-US" sz="1500" dirty="0"/>
              <a:t> reduce casualties, not kill/injure locals, not damage property or environment, install/retrieve quickly, small installation /operation crew, require small operational crew, identify and interdict threat, discriminate targets, high reliability/availability, easily repairable, all weather operation</a:t>
            </a:r>
            <a:endParaRPr lang="en-US" dirty="0"/>
          </a:p>
          <a:p>
            <a:pPr marL="371475" indent="-346075">
              <a:buSzPct val="100000"/>
              <a:buFont typeface="Wingdings 2" pitchFamily="18" charset="2"/>
              <a:buChar char=""/>
            </a:pPr>
            <a:r>
              <a:rPr lang="en-US" sz="1500" b="1" dirty="0">
                <a:solidFill>
                  <a:srgbClr val="AAD2AD"/>
                </a:solidFill>
              </a:rPr>
              <a:t>Maintainers: </a:t>
            </a:r>
            <a:r>
              <a:rPr lang="en-US" sz="1500" dirty="0"/>
              <a:t>very reliable, easily repairable/replaceable, install/retrieve quickly, require small installation/operational crew, no preventative maintenance, parts easily available.</a:t>
            </a:r>
            <a:endParaRPr lang="en-US" dirty="0"/>
          </a:p>
          <a:p>
            <a:pPr marL="371475" indent="-346075">
              <a:buSzPct val="100000"/>
              <a:buFont typeface="Wingdings 2" pitchFamily="18" charset="2"/>
              <a:buChar char=""/>
            </a:pPr>
            <a:r>
              <a:rPr lang="en-US" sz="1500" b="1" dirty="0">
                <a:solidFill>
                  <a:srgbClr val="AAD2AD"/>
                </a:solidFill>
              </a:rPr>
              <a:t>Logisticians: </a:t>
            </a:r>
            <a:r>
              <a:rPr lang="en-US" sz="1500" dirty="0"/>
              <a:t>Inexpensive, easily packed, easily shipped, Highly reliable, Low cube, low weight, weather resistant, environmentally friendly, easily disposed/</a:t>
            </a:r>
            <a:r>
              <a:rPr lang="en-US" sz="1500" dirty="0" err="1"/>
              <a:t>demil’d</a:t>
            </a:r>
            <a:endParaRPr lang="en-US" dirty="0"/>
          </a:p>
          <a:p>
            <a:pPr marL="371475" indent="-346075">
              <a:buSzPct val="100000"/>
              <a:buFont typeface="Wingdings 2" pitchFamily="18" charset="2"/>
              <a:buChar char=""/>
            </a:pPr>
            <a:r>
              <a:rPr lang="en-US" sz="1500" b="1" dirty="0">
                <a:solidFill>
                  <a:srgbClr val="AAD2AD"/>
                </a:solidFill>
              </a:rPr>
              <a:t>Taxpayers, Congress: </a:t>
            </a:r>
            <a:r>
              <a:rPr lang="en-US" sz="1500" dirty="0"/>
              <a:t>Inexpensive, reduce casualties, not kill/injure locals, </a:t>
            </a:r>
            <a:r>
              <a:rPr lang="en-US" sz="1600" dirty="0" smtClean="0"/>
              <a:t>“hearts and minds” </a:t>
            </a:r>
            <a:r>
              <a:rPr lang="en-US" sz="1600" dirty="0" smtClean="0"/>
              <a:t>,</a:t>
            </a:r>
            <a:r>
              <a:rPr lang="en-US" sz="1500" dirty="0" smtClean="0"/>
              <a:t>not </a:t>
            </a:r>
            <a:r>
              <a:rPr lang="en-US" sz="1500" dirty="0"/>
              <a:t>damage property, not damage environment, not be a persistent threat </a:t>
            </a:r>
            <a:endParaRPr lang="en-US" dirty="0"/>
          </a:p>
          <a:p>
            <a:pPr marL="371475" indent="-346075">
              <a:buSzPct val="100000"/>
              <a:buFont typeface="Wingdings 2" pitchFamily="18" charset="2"/>
              <a:buChar char=""/>
            </a:pPr>
            <a:r>
              <a:rPr lang="en-US" sz="1500" b="1" dirty="0">
                <a:solidFill>
                  <a:srgbClr val="AAD2AD"/>
                </a:solidFill>
              </a:rPr>
              <a:t>Acquisition, </a:t>
            </a:r>
            <a:r>
              <a:rPr lang="en-US" sz="1500" b="1" dirty="0" err="1">
                <a:solidFill>
                  <a:srgbClr val="AAD2AD"/>
                </a:solidFill>
              </a:rPr>
              <a:t>DoD</a:t>
            </a:r>
            <a:r>
              <a:rPr lang="en-US" sz="1500" b="1" dirty="0">
                <a:solidFill>
                  <a:srgbClr val="AAD2AD"/>
                </a:solidFill>
              </a:rPr>
              <a:t>:</a:t>
            </a:r>
            <a:r>
              <a:rPr lang="en-US" sz="1500" dirty="0"/>
              <a:t>  Inexpensive, reduce casualties, not kill/injure locals, not damage property, not damage environment, not be a persistent threat, high volume, reusable technology, scalable, open architecture, easily upgradeable, potential foreign military sales</a:t>
            </a:r>
            <a:endParaRPr lang="en-US" dirty="0"/>
          </a:p>
          <a:p>
            <a:pPr marL="371475" indent="-346075">
              <a:buSzPct val="100000"/>
              <a:buFont typeface="Wingdings 2" pitchFamily="18" charset="2"/>
              <a:buChar char=""/>
            </a:pPr>
            <a:r>
              <a:rPr lang="en-US" sz="1500" b="1" dirty="0">
                <a:solidFill>
                  <a:srgbClr val="AAD2AD"/>
                </a:solidFill>
              </a:rPr>
              <a:t>Contractors, investors:</a:t>
            </a:r>
            <a:r>
              <a:rPr lang="en-US" sz="1500" dirty="0">
                <a:solidFill>
                  <a:srgbClr val="AAD2AD"/>
                </a:solidFill>
              </a:rPr>
              <a:t> </a:t>
            </a:r>
            <a:r>
              <a:rPr lang="en-US" sz="1500" dirty="0"/>
              <a:t>Profitable; high volume, reusable technology, scalable, proprietary content, potential FMS sales, wide acceptance across </a:t>
            </a:r>
            <a:r>
              <a:rPr lang="en-US" sz="1500" dirty="0" err="1"/>
              <a:t>DoD</a:t>
            </a:r>
            <a:r>
              <a:rPr lang="en-US" sz="1500" dirty="0"/>
              <a:t>, Services, DHS.</a:t>
            </a:r>
            <a:endParaRPr lang="en-US" dirty="0"/>
          </a:p>
          <a:p>
            <a:pPr marL="371475" indent="-346075">
              <a:buSzPct val="100000"/>
              <a:buFont typeface="Wingdings 2" pitchFamily="18" charset="2"/>
              <a:buChar char=""/>
            </a:pPr>
            <a:r>
              <a:rPr lang="en-US" sz="1500" b="1" dirty="0">
                <a:solidFill>
                  <a:srgbClr val="AAD2AD"/>
                </a:solidFill>
              </a:rPr>
              <a:t>Local Populous, </a:t>
            </a:r>
            <a:r>
              <a:rPr lang="en-US" sz="1500" b="1" dirty="0" smtClean="0">
                <a:solidFill>
                  <a:srgbClr val="AAD2AD"/>
                </a:solidFill>
              </a:rPr>
              <a:t>NGOs:</a:t>
            </a:r>
            <a:r>
              <a:rPr lang="en-US" sz="1500" b="1" dirty="0">
                <a:solidFill>
                  <a:srgbClr val="5BC9FB"/>
                </a:solidFill>
              </a:rPr>
              <a:t> </a:t>
            </a:r>
            <a:r>
              <a:rPr lang="en-US" sz="1500" dirty="0"/>
              <a:t> not kill/injure locals, not damage property, not damage environment, not be a persistent threat </a:t>
            </a:r>
          </a:p>
        </p:txBody>
      </p:sp>
      <p:sp>
        <p:nvSpPr>
          <p:cNvPr id="23555" name="Text Box 3"/>
          <p:cNvSpPr txBox="1">
            <a:spLocks noChangeArrowheads="1"/>
          </p:cNvSpPr>
          <p:nvPr/>
        </p:nvSpPr>
        <p:spPr bwMode="auto">
          <a:xfrm>
            <a:off x="7697788" y="6515100"/>
            <a:ext cx="282575" cy="266700"/>
          </a:xfrm>
          <a:prstGeom prst="rect">
            <a:avLst/>
          </a:prstGeom>
          <a:noFill/>
          <a:ln w="9525">
            <a:noFill/>
            <a:miter lim="800000"/>
            <a:headEnd/>
            <a:tailEnd/>
          </a:ln>
        </p:spPr>
        <p:txBody>
          <a:bodyPr wrap="none" anchor="b"/>
          <a:lstStyle/>
          <a:p>
            <a:pPr algn="r"/>
            <a:fld id="{15D099BE-71CD-48DC-AFA3-3FAE47E5964B}" type="slidenum">
              <a:rPr lang="en-US" sz="1200">
                <a:solidFill>
                  <a:srgbClr val="FFFFFF"/>
                </a:solidFill>
                <a:latin typeface="Lucida Grande" charset="0"/>
                <a:ea typeface="Lucida Grande" charset="0"/>
                <a:cs typeface="Lucida Grande" charset="0"/>
                <a:sym typeface="Lucida Grande" charset="0"/>
              </a:rPr>
              <a:pPr algn="r"/>
              <a:t>19</a:t>
            </a:fld>
            <a:endParaRPr lang="en-US" sz="1200">
              <a:solidFill>
                <a:srgbClr val="FFFFFF"/>
              </a:solidFill>
              <a:latin typeface="Lucida Grande" charset="0"/>
              <a:ea typeface="Lucida Grande" charset="0"/>
              <a:cs typeface="Lucida Grande" charset="0"/>
              <a:sym typeface="Lucida Grande" charset="0"/>
            </a:endParaRPr>
          </a:p>
        </p:txBody>
      </p:sp>
      <p:pic>
        <p:nvPicPr>
          <p:cNvPr id="23556" name="Picture 4"/>
          <p:cNvPicPr>
            <a:picLocks noChangeAspect="1" noChangeArrowheads="1"/>
          </p:cNvPicPr>
          <p:nvPr/>
        </p:nvPicPr>
        <p:blipFill>
          <a:blip r:embed="rId3" cstate="print"/>
          <a:srcRect/>
          <a:stretch>
            <a:fillRect/>
          </a:stretch>
        </p:blipFill>
        <p:spPr bwMode="auto">
          <a:xfrm>
            <a:off x="8229600" y="5624513"/>
            <a:ext cx="914400" cy="1233487"/>
          </a:xfrm>
          <a:prstGeom prst="rect">
            <a:avLst/>
          </a:prstGeom>
          <a:noFill/>
          <a:ln w="9525" cap="flat">
            <a:noFill/>
            <a:round/>
            <a:headEnd/>
            <a:tailEnd/>
          </a:ln>
        </p:spPr>
      </p:pic>
      <p:pic>
        <p:nvPicPr>
          <p:cNvPr id="23557" name="Picture 5"/>
          <p:cNvPicPr>
            <a:picLocks noChangeAspect="1" noChangeArrowheads="1"/>
          </p:cNvPicPr>
          <p:nvPr/>
        </p:nvPicPr>
        <p:blipFill>
          <a:blip r:embed="rId4" cstate="print"/>
          <a:srcRect t="14760" b="7626"/>
          <a:stretch>
            <a:fillRect/>
          </a:stretch>
        </p:blipFill>
        <p:spPr bwMode="auto">
          <a:xfrm>
            <a:off x="7113588" y="0"/>
            <a:ext cx="1993900" cy="1063625"/>
          </a:xfrm>
          <a:prstGeom prst="rect">
            <a:avLst/>
          </a:prstGeom>
          <a:noFill/>
          <a:ln w="9525" cap="flat">
            <a:noFill/>
            <a:round/>
            <a:headEnd/>
            <a:tailEnd/>
          </a:ln>
        </p:spPr>
      </p:pic>
      <p:pic>
        <p:nvPicPr>
          <p:cNvPr id="23558" name="Picture 6"/>
          <p:cNvPicPr>
            <a:picLocks noChangeAspect="1" noChangeArrowheads="1"/>
          </p:cNvPicPr>
          <p:nvPr/>
        </p:nvPicPr>
        <p:blipFill>
          <a:blip r:embed="rId5" cstate="print"/>
          <a:srcRect/>
          <a:stretch>
            <a:fillRect/>
          </a:stretch>
        </p:blipFill>
        <p:spPr bwMode="auto">
          <a:xfrm>
            <a:off x="0" y="0"/>
            <a:ext cx="1146175" cy="762000"/>
          </a:xfrm>
          <a:prstGeom prst="rect">
            <a:avLst/>
          </a:prstGeom>
          <a:noFill/>
          <a:ln w="9525" cap="flat">
            <a:noFill/>
            <a:round/>
            <a:headEnd/>
            <a:tailEnd/>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AutoShape 1"/>
          <p:cNvSpPr>
            <a:spLocks/>
          </p:cNvSpPr>
          <p:nvPr/>
        </p:nvSpPr>
        <p:spPr bwMode="auto">
          <a:xfrm>
            <a:off x="6350" y="12700"/>
            <a:ext cx="9129713" cy="6837363"/>
          </a:xfrm>
          <a:prstGeom prst="rtTriangle">
            <a:avLst/>
          </a:prstGeom>
          <a:gradFill rotWithShape="0">
            <a:gsLst>
              <a:gs pos="0">
                <a:srgbClr val="EAEBDE">
                  <a:alpha val="9999"/>
                </a:srgbClr>
              </a:gs>
              <a:gs pos="30000">
                <a:srgbClr val="EAEBDE">
                  <a:alpha val="7299"/>
                </a:srgbClr>
              </a:gs>
              <a:gs pos="100000">
                <a:srgbClr val="EAEBDE">
                  <a:alpha val="999"/>
                </a:srgbClr>
              </a:gs>
            </a:gsLst>
            <a:lin ang="18780000" scaled="1"/>
          </a:gradFill>
          <a:ln w="38100" cap="rnd">
            <a:noFill/>
            <a:round/>
            <a:headEnd type="none" w="med" len="med"/>
            <a:tailEnd type="none" w="med" len="med"/>
          </a:ln>
        </p:spPr>
        <p:txBody>
          <a:bodyPr lIns="0" tIns="0" rIns="0" bIns="0"/>
          <a:lstStyle/>
          <a:p>
            <a:endParaRPr lang="en-US"/>
          </a:p>
        </p:txBody>
      </p:sp>
      <p:sp>
        <p:nvSpPr>
          <p:cNvPr id="4098" name="Line 2"/>
          <p:cNvSpPr>
            <a:spLocks noChangeShapeType="1"/>
          </p:cNvSpPr>
          <p:nvPr/>
        </p:nvSpPr>
        <p:spPr bwMode="auto">
          <a:xfrm>
            <a:off x="0" y="6350"/>
            <a:ext cx="9136063" cy="6843713"/>
          </a:xfrm>
          <a:prstGeom prst="line">
            <a:avLst/>
          </a:prstGeom>
          <a:noFill/>
          <a:ln w="5000" cap="rnd">
            <a:solidFill>
              <a:srgbClr val="D3D4C8">
                <a:alpha val="34999"/>
              </a:srgbClr>
            </a:solidFill>
            <a:prstDash val="solid"/>
            <a:round/>
            <a:headEnd type="none" w="med" len="med"/>
            <a:tailEnd type="none" w="med" len="med"/>
          </a:ln>
        </p:spPr>
        <p:txBody>
          <a:bodyPr lIns="0" tIns="0" rIns="0" bIns="0"/>
          <a:lstStyle/>
          <a:p>
            <a:endParaRPr lang="en-US"/>
          </a:p>
        </p:txBody>
      </p:sp>
      <p:sp>
        <p:nvSpPr>
          <p:cNvPr id="4099" name="Line 3"/>
          <p:cNvSpPr>
            <a:spLocks noChangeShapeType="1"/>
          </p:cNvSpPr>
          <p:nvPr/>
        </p:nvSpPr>
        <p:spPr bwMode="auto">
          <a:xfrm flipH="1">
            <a:off x="6467475" y="4948238"/>
            <a:ext cx="2673350" cy="1900237"/>
          </a:xfrm>
          <a:prstGeom prst="line">
            <a:avLst/>
          </a:prstGeom>
          <a:noFill/>
          <a:ln w="6000" cap="rnd">
            <a:solidFill>
              <a:srgbClr val="D7D9CE">
                <a:alpha val="45000"/>
              </a:srgbClr>
            </a:solidFill>
            <a:prstDash val="solid"/>
            <a:round/>
            <a:headEnd type="none" w="med" len="med"/>
            <a:tailEnd type="none" w="med" len="med"/>
          </a:ln>
        </p:spPr>
        <p:txBody>
          <a:bodyPr lIns="0" tIns="0" rIns="0" bIns="0"/>
          <a:lstStyle/>
          <a:p>
            <a:endParaRPr lang="en-US"/>
          </a:p>
        </p:txBody>
      </p:sp>
      <p:sp>
        <p:nvSpPr>
          <p:cNvPr id="4100" name="Text Box 4"/>
          <p:cNvSpPr txBox="1">
            <a:spLocks noChangeArrowheads="1"/>
          </p:cNvSpPr>
          <p:nvPr/>
        </p:nvSpPr>
        <p:spPr bwMode="auto">
          <a:xfrm>
            <a:off x="7699375" y="6515100"/>
            <a:ext cx="280988" cy="266700"/>
          </a:xfrm>
          <a:prstGeom prst="rect">
            <a:avLst/>
          </a:prstGeom>
          <a:noFill/>
          <a:ln w="12700">
            <a:noFill/>
            <a:miter lim="800000"/>
            <a:headEnd/>
            <a:tailEnd/>
          </a:ln>
          <a:effectLst/>
        </p:spPr>
        <p:txBody>
          <a:bodyPr wrap="none" anchor="b"/>
          <a:lstStyle/>
          <a:p>
            <a:fld id="{388F2ECD-8FFF-4009-B84D-063F65286107}" type="slidenum">
              <a:rPr lang="en-US" sz="1200">
                <a:solidFill>
                  <a:schemeClr val="tx1"/>
                </a:solidFill>
                <a:latin typeface="Lucida Grande" charset="0"/>
                <a:ea typeface="Lucida Grande" charset="0"/>
                <a:cs typeface="Lucida Grande" charset="0"/>
                <a:sym typeface="Lucida Grande" charset="0"/>
              </a:rPr>
              <a:pPr/>
              <a:t>2</a:t>
            </a:fld>
            <a:endParaRPr lang="en-US" sz="1200">
              <a:solidFill>
                <a:schemeClr val="tx1"/>
              </a:solidFill>
              <a:latin typeface="Lucida Grande" charset="0"/>
              <a:ea typeface="Lucida Grande" charset="0"/>
              <a:cs typeface="Lucida Grande" charset="0"/>
              <a:sym typeface="Lucida Grande" charset="0"/>
            </a:endParaRPr>
          </a:p>
        </p:txBody>
      </p:sp>
      <p:sp>
        <p:nvSpPr>
          <p:cNvPr id="4101" name="Rectangle 5"/>
          <p:cNvSpPr>
            <a:spLocks noGrp="1" noChangeArrowheads="1"/>
          </p:cNvSpPr>
          <p:nvPr>
            <p:ph type="title"/>
          </p:nvPr>
        </p:nvSpPr>
        <p:spPr>
          <a:xfrm>
            <a:off x="457200" y="0"/>
            <a:ext cx="8229600" cy="1398588"/>
          </a:xfrm>
          <a:ln/>
        </p:spPr>
        <p:txBody>
          <a:bodyPr/>
          <a:lstStyle/>
          <a:p>
            <a:pPr algn="ctr"/>
            <a:r>
              <a:rPr lang="en-US" sz="3500" dirty="0"/>
              <a:t>Agenda</a:t>
            </a:r>
          </a:p>
        </p:txBody>
      </p:sp>
      <p:sp>
        <p:nvSpPr>
          <p:cNvPr id="4102" name="Rectangle 6"/>
          <p:cNvSpPr>
            <a:spLocks noGrp="1" noChangeArrowheads="1"/>
          </p:cNvSpPr>
          <p:nvPr>
            <p:ph type="body" idx="1"/>
          </p:nvPr>
        </p:nvSpPr>
        <p:spPr>
          <a:xfrm>
            <a:off x="0" y="1882775"/>
            <a:ext cx="8229600" cy="4975225"/>
          </a:xfrm>
          <a:ln/>
        </p:spPr>
        <p:txBody>
          <a:bodyPr/>
          <a:lstStyle/>
          <a:p>
            <a:pPr>
              <a:buFont typeface="Wingdings 2" pitchFamily="18" charset="2"/>
              <a:buChar char=""/>
            </a:pPr>
            <a:r>
              <a:rPr lang="en-US" sz="2000" dirty="0">
                <a:effectLst>
                  <a:outerShdw blurRad="38100" dist="38100" dir="2700000" algn="tl">
                    <a:srgbClr val="000000"/>
                  </a:outerShdw>
                </a:effectLst>
              </a:rPr>
              <a:t>Introduction</a:t>
            </a:r>
            <a:endParaRPr lang="en-US" dirty="0"/>
          </a:p>
          <a:p>
            <a:pPr>
              <a:spcBef>
                <a:spcPts val="500"/>
              </a:spcBef>
              <a:buFont typeface="Wingdings 2" pitchFamily="18" charset="2"/>
              <a:buChar char=""/>
            </a:pPr>
            <a:r>
              <a:rPr lang="en-US" sz="2000" dirty="0">
                <a:effectLst>
                  <a:outerShdw blurRad="38100" dist="38100" dir="2700000" algn="tl">
                    <a:srgbClr val="000000"/>
                  </a:outerShdw>
                </a:effectLst>
              </a:rPr>
              <a:t>Problem Background</a:t>
            </a:r>
            <a:endParaRPr lang="en-US" dirty="0"/>
          </a:p>
          <a:p>
            <a:pPr>
              <a:spcBef>
                <a:spcPts val="500"/>
              </a:spcBef>
              <a:buFont typeface="Wingdings 2" pitchFamily="18" charset="2"/>
              <a:buChar char=""/>
            </a:pPr>
            <a:r>
              <a:rPr lang="en-US" sz="2000" dirty="0">
                <a:effectLst>
                  <a:outerShdw blurRad="38100" dist="38100" dir="2700000" algn="tl">
                    <a:srgbClr val="000000"/>
                  </a:outerShdw>
                </a:effectLst>
              </a:rPr>
              <a:t>Effective Need</a:t>
            </a:r>
            <a:endParaRPr lang="en-US" dirty="0"/>
          </a:p>
          <a:p>
            <a:pPr>
              <a:spcBef>
                <a:spcPts val="500"/>
              </a:spcBef>
              <a:buFont typeface="Wingdings 2" pitchFamily="18" charset="2"/>
              <a:buChar char=""/>
            </a:pPr>
            <a:r>
              <a:rPr lang="en-US" sz="2000" dirty="0">
                <a:effectLst>
                  <a:outerShdw blurRad="38100" dist="38100" dir="2700000" algn="tl">
                    <a:srgbClr val="000000"/>
                  </a:outerShdw>
                </a:effectLst>
              </a:rPr>
              <a:t>Capability Needs</a:t>
            </a:r>
            <a:endParaRPr lang="en-US" dirty="0"/>
          </a:p>
          <a:p>
            <a:pPr>
              <a:spcBef>
                <a:spcPts val="500"/>
              </a:spcBef>
              <a:buFont typeface="Wingdings 2" pitchFamily="18" charset="2"/>
              <a:buChar char=""/>
            </a:pPr>
            <a:r>
              <a:rPr lang="en-US" sz="2000" dirty="0">
                <a:effectLst>
                  <a:outerShdw blurRad="38100" dist="38100" dir="2700000" algn="tl">
                    <a:srgbClr val="000000"/>
                  </a:outerShdw>
                </a:effectLst>
              </a:rPr>
              <a:t>Threat Assessment</a:t>
            </a:r>
            <a:endParaRPr lang="en-US" dirty="0"/>
          </a:p>
          <a:p>
            <a:pPr>
              <a:spcBef>
                <a:spcPts val="500"/>
              </a:spcBef>
              <a:buFont typeface="Wingdings 2" pitchFamily="18" charset="2"/>
              <a:buChar char=""/>
            </a:pPr>
            <a:r>
              <a:rPr lang="en-US" sz="2000" dirty="0">
                <a:effectLst>
                  <a:outerShdw blurRad="38100" dist="38100" dir="2700000" algn="tl">
                    <a:srgbClr val="000000"/>
                  </a:outerShdw>
                </a:effectLst>
              </a:rPr>
              <a:t>Operation Concept</a:t>
            </a:r>
            <a:endParaRPr lang="en-US" dirty="0"/>
          </a:p>
          <a:p>
            <a:pPr>
              <a:spcBef>
                <a:spcPts val="500"/>
              </a:spcBef>
              <a:buFont typeface="Wingdings 2" pitchFamily="18" charset="2"/>
              <a:buChar char=""/>
            </a:pPr>
            <a:r>
              <a:rPr lang="en-US" sz="2000" dirty="0">
                <a:effectLst>
                  <a:outerShdw blurRad="38100" dist="38100" dir="2700000" algn="tl">
                    <a:srgbClr val="000000"/>
                  </a:outerShdw>
                </a:effectLst>
              </a:rPr>
              <a:t>System Boundaries and External Interfaces</a:t>
            </a:r>
            <a:endParaRPr lang="en-US" dirty="0"/>
          </a:p>
          <a:p>
            <a:pPr>
              <a:spcBef>
                <a:spcPts val="500"/>
              </a:spcBef>
              <a:buFont typeface="Wingdings 2" pitchFamily="18" charset="2"/>
              <a:buChar char=""/>
            </a:pPr>
            <a:r>
              <a:rPr lang="en-US" sz="2000" dirty="0">
                <a:effectLst>
                  <a:outerShdw blurRad="38100" dist="38100" dir="2700000" algn="tl">
                    <a:srgbClr val="000000"/>
                  </a:outerShdw>
                </a:effectLst>
              </a:rPr>
              <a:t>Stakeholder Analysis</a:t>
            </a:r>
            <a:endParaRPr lang="en-US" dirty="0"/>
          </a:p>
          <a:p>
            <a:pPr>
              <a:spcBef>
                <a:spcPts val="500"/>
              </a:spcBef>
              <a:buFont typeface="Wingdings 2" pitchFamily="18" charset="2"/>
              <a:buChar char=""/>
            </a:pPr>
            <a:r>
              <a:rPr lang="en-US" sz="2000" dirty="0">
                <a:effectLst>
                  <a:outerShdw blurRad="38100" dist="38100" dir="2700000" algn="tl">
                    <a:srgbClr val="000000"/>
                  </a:outerShdw>
                </a:effectLst>
              </a:rPr>
              <a:t>IBD Value System</a:t>
            </a:r>
            <a:endParaRPr lang="en-US" dirty="0"/>
          </a:p>
          <a:p>
            <a:pPr>
              <a:spcBef>
                <a:spcPts val="500"/>
              </a:spcBef>
              <a:buFont typeface="Wingdings 2" pitchFamily="18" charset="2"/>
              <a:buChar char=""/>
            </a:pPr>
            <a:r>
              <a:rPr lang="en-US" sz="2000" dirty="0">
                <a:effectLst>
                  <a:outerShdw blurRad="38100" dist="38100" dir="2700000" algn="tl">
                    <a:srgbClr val="000000"/>
                  </a:outerShdw>
                </a:effectLst>
              </a:rPr>
              <a:t>Conclusion</a:t>
            </a:r>
            <a:endParaRPr lang="en-US" dirty="0"/>
          </a:p>
          <a:p>
            <a:pPr lvl="1">
              <a:spcBef>
                <a:spcPts val="400"/>
              </a:spcBef>
              <a:buFont typeface="Wingdings 2" pitchFamily="18" charset="2"/>
              <a:buChar char=""/>
            </a:pPr>
            <a:r>
              <a:rPr lang="en-US" sz="1600" dirty="0">
                <a:effectLst>
                  <a:outerShdw blurRad="38100" dist="38100" dir="2700000" algn="tl">
                    <a:srgbClr val="000000"/>
                  </a:outerShdw>
                </a:effectLst>
              </a:rPr>
              <a:t>Requirements Summary</a:t>
            </a:r>
            <a:endParaRPr lang="en-US" dirty="0"/>
          </a:p>
          <a:p>
            <a:pPr lvl="1">
              <a:spcBef>
                <a:spcPts val="400"/>
              </a:spcBef>
              <a:buFont typeface="Wingdings 2" pitchFamily="18" charset="2"/>
              <a:buChar char=""/>
            </a:pPr>
            <a:r>
              <a:rPr lang="en-US" sz="1600" dirty="0">
                <a:effectLst>
                  <a:outerShdw blurRad="38100" dist="38100" dir="2700000" algn="tl">
                    <a:srgbClr val="000000"/>
                  </a:outerShdw>
                </a:effectLst>
              </a:rPr>
              <a:t>Next Steps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AutoShape 1"/>
          <p:cNvSpPr>
            <a:spLocks/>
          </p:cNvSpPr>
          <p:nvPr/>
        </p:nvSpPr>
        <p:spPr bwMode="auto">
          <a:xfrm>
            <a:off x="6350" y="12700"/>
            <a:ext cx="9129713" cy="6837363"/>
          </a:xfrm>
          <a:prstGeom prst="rtTriangle">
            <a:avLst/>
          </a:prstGeom>
          <a:gradFill rotWithShape="0">
            <a:gsLst>
              <a:gs pos="0">
                <a:srgbClr val="EAEBDE">
                  <a:alpha val="9999"/>
                </a:srgbClr>
              </a:gs>
              <a:gs pos="30000">
                <a:srgbClr val="EAEBDE">
                  <a:alpha val="7299"/>
                </a:srgbClr>
              </a:gs>
              <a:gs pos="100000">
                <a:srgbClr val="EAEBDE">
                  <a:alpha val="999"/>
                </a:srgbClr>
              </a:gs>
            </a:gsLst>
            <a:lin ang="18780000" scaled="1"/>
          </a:gradFill>
          <a:ln w="38100" cap="rnd">
            <a:noFill/>
            <a:round/>
            <a:headEnd type="none" w="med" len="med"/>
            <a:tailEnd type="none" w="med" len="med"/>
          </a:ln>
        </p:spPr>
        <p:txBody>
          <a:bodyPr lIns="0" tIns="0" rIns="0" bIns="0"/>
          <a:lstStyle/>
          <a:p>
            <a:endParaRPr lang="en-US"/>
          </a:p>
        </p:txBody>
      </p:sp>
      <p:sp>
        <p:nvSpPr>
          <p:cNvPr id="20482" name="Line 2"/>
          <p:cNvSpPr>
            <a:spLocks noChangeShapeType="1"/>
          </p:cNvSpPr>
          <p:nvPr/>
        </p:nvSpPr>
        <p:spPr bwMode="auto">
          <a:xfrm>
            <a:off x="0" y="6350"/>
            <a:ext cx="9136063" cy="6843713"/>
          </a:xfrm>
          <a:prstGeom prst="line">
            <a:avLst/>
          </a:prstGeom>
          <a:noFill/>
          <a:ln w="5000" cap="rnd">
            <a:solidFill>
              <a:srgbClr val="D3D4C8">
                <a:alpha val="34999"/>
              </a:srgbClr>
            </a:solidFill>
            <a:prstDash val="solid"/>
            <a:round/>
            <a:headEnd type="none" w="med" len="med"/>
            <a:tailEnd type="none" w="med" len="med"/>
          </a:ln>
        </p:spPr>
        <p:txBody>
          <a:bodyPr lIns="0" tIns="0" rIns="0" bIns="0"/>
          <a:lstStyle/>
          <a:p>
            <a:endParaRPr lang="en-US"/>
          </a:p>
        </p:txBody>
      </p:sp>
      <p:sp>
        <p:nvSpPr>
          <p:cNvPr id="20483" name="Line 3"/>
          <p:cNvSpPr>
            <a:spLocks noChangeShapeType="1"/>
          </p:cNvSpPr>
          <p:nvPr/>
        </p:nvSpPr>
        <p:spPr bwMode="auto">
          <a:xfrm flipH="1">
            <a:off x="6467475" y="4948238"/>
            <a:ext cx="2673350" cy="1900237"/>
          </a:xfrm>
          <a:prstGeom prst="line">
            <a:avLst/>
          </a:prstGeom>
          <a:noFill/>
          <a:ln w="6000" cap="rnd">
            <a:solidFill>
              <a:srgbClr val="D7D9CE">
                <a:alpha val="45000"/>
              </a:srgbClr>
            </a:solidFill>
            <a:prstDash val="solid"/>
            <a:round/>
            <a:headEnd type="none" w="med" len="med"/>
            <a:tailEnd type="none" w="med" len="med"/>
          </a:ln>
        </p:spPr>
        <p:txBody>
          <a:bodyPr lIns="0" tIns="0" rIns="0" bIns="0"/>
          <a:lstStyle/>
          <a:p>
            <a:endParaRPr lang="en-US"/>
          </a:p>
        </p:txBody>
      </p:sp>
      <p:sp>
        <p:nvSpPr>
          <p:cNvPr id="20484" name="Text Box 4"/>
          <p:cNvSpPr txBox="1">
            <a:spLocks noChangeArrowheads="1"/>
          </p:cNvSpPr>
          <p:nvPr/>
        </p:nvSpPr>
        <p:spPr bwMode="auto">
          <a:xfrm>
            <a:off x="7699375" y="6515100"/>
            <a:ext cx="280988" cy="266700"/>
          </a:xfrm>
          <a:prstGeom prst="rect">
            <a:avLst/>
          </a:prstGeom>
          <a:noFill/>
          <a:ln w="12700">
            <a:noFill/>
            <a:miter lim="800000"/>
            <a:headEnd/>
            <a:tailEnd/>
          </a:ln>
          <a:effectLst/>
        </p:spPr>
        <p:txBody>
          <a:bodyPr wrap="none" anchor="b"/>
          <a:lstStyle/>
          <a:p>
            <a:fld id="{15B37100-D5F5-4C7F-AC8C-9EA5D1E3224B}" type="slidenum">
              <a:rPr lang="en-US" sz="1200">
                <a:solidFill>
                  <a:schemeClr val="tx1"/>
                </a:solidFill>
                <a:latin typeface="Lucida Grande" charset="0"/>
                <a:ea typeface="Lucida Grande" charset="0"/>
                <a:cs typeface="Lucida Grande" charset="0"/>
                <a:sym typeface="Lucida Grande" charset="0"/>
              </a:rPr>
              <a:pPr/>
              <a:t>20</a:t>
            </a:fld>
            <a:endParaRPr lang="en-US" sz="1200">
              <a:solidFill>
                <a:schemeClr val="tx1"/>
              </a:solidFill>
              <a:latin typeface="Lucida Grande" charset="0"/>
              <a:ea typeface="Lucida Grande" charset="0"/>
              <a:cs typeface="Lucida Grande" charset="0"/>
              <a:sym typeface="Lucida Grande" charset="0"/>
            </a:endParaRPr>
          </a:p>
        </p:txBody>
      </p:sp>
      <p:sp>
        <p:nvSpPr>
          <p:cNvPr id="20485" name="Rectangle 5"/>
          <p:cNvSpPr>
            <a:spLocks noGrp="1" noChangeArrowheads="1"/>
          </p:cNvSpPr>
          <p:nvPr>
            <p:ph type="title"/>
          </p:nvPr>
        </p:nvSpPr>
        <p:spPr>
          <a:xfrm>
            <a:off x="0" y="-103188"/>
            <a:ext cx="8229600" cy="1246188"/>
          </a:xfrm>
          <a:ln/>
        </p:spPr>
        <p:txBody>
          <a:bodyPr/>
          <a:lstStyle/>
          <a:p>
            <a:pPr algn="ctr"/>
            <a:r>
              <a:rPr lang="en-US" sz="3500" dirty="0"/>
              <a:t>Value System </a:t>
            </a:r>
            <a:r>
              <a:rPr lang="en-US" sz="2800" dirty="0"/>
              <a:t/>
            </a:r>
            <a:br>
              <a:rPr lang="en-US" sz="2800" dirty="0"/>
            </a:br>
            <a:r>
              <a:rPr lang="en-US" sz="1800" dirty="0">
                <a:effectLst/>
              </a:rPr>
              <a:t>	</a:t>
            </a:r>
            <a:r>
              <a:rPr lang="en-US" sz="1800" i="1" dirty="0">
                <a:effectLst/>
              </a:rPr>
              <a:t>Functions, Sub-functions, and non functions</a:t>
            </a:r>
          </a:p>
        </p:txBody>
      </p:sp>
      <p:sp>
        <p:nvSpPr>
          <p:cNvPr id="20486" name="Rectangle 6"/>
          <p:cNvSpPr>
            <a:spLocks noGrp="1" noChangeArrowheads="1"/>
          </p:cNvSpPr>
          <p:nvPr>
            <p:ph type="body" idx="1"/>
          </p:nvPr>
        </p:nvSpPr>
        <p:spPr>
          <a:xfrm>
            <a:off x="76200" y="1371600"/>
            <a:ext cx="4876800" cy="6096000"/>
          </a:xfrm>
          <a:ln/>
        </p:spPr>
        <p:txBody>
          <a:bodyPr/>
          <a:lstStyle/>
          <a:p>
            <a:pPr>
              <a:buFont typeface="Wingdings 2" pitchFamily="18" charset="2"/>
              <a:buChar char=""/>
            </a:pPr>
            <a:r>
              <a:rPr lang="en-US" sz="1800" dirty="0">
                <a:effectLst>
                  <a:outerShdw blurRad="38100" dist="38100" dir="2700000" algn="tl">
                    <a:srgbClr val="000000">
                      <a:alpha val="43137"/>
                    </a:srgbClr>
                  </a:outerShdw>
                </a:effectLst>
              </a:rPr>
              <a:t>1 Detect all objects of interest</a:t>
            </a:r>
            <a:endParaRPr lang="en-US" dirty="0">
              <a:effectLst>
                <a:outerShdw blurRad="38100" dist="38100" dir="2700000" algn="tl">
                  <a:srgbClr val="000000">
                    <a:alpha val="43137"/>
                  </a:srgbClr>
                </a:outerShdw>
              </a:effectLst>
            </a:endParaRPr>
          </a:p>
          <a:p>
            <a:pPr lvl="1">
              <a:spcBef>
                <a:spcPts val="400"/>
              </a:spcBef>
              <a:buSzPct val="80000"/>
              <a:buFont typeface="Wingdings 2" pitchFamily="18" charset="2"/>
              <a:buChar char=""/>
            </a:pPr>
            <a:r>
              <a:rPr lang="en-US" sz="1600" dirty="0"/>
              <a:t>1.1 Sense Object</a:t>
            </a:r>
            <a:endParaRPr lang="en-US" dirty="0"/>
          </a:p>
          <a:p>
            <a:pPr lvl="1">
              <a:spcBef>
                <a:spcPts val="400"/>
              </a:spcBef>
              <a:buSzPct val="80000"/>
              <a:buFont typeface="Wingdings 2" pitchFamily="18" charset="2"/>
              <a:buChar char=""/>
            </a:pPr>
            <a:r>
              <a:rPr lang="en-US" sz="1600" dirty="0"/>
              <a:t>1.2 Locate Object</a:t>
            </a:r>
            <a:endParaRPr lang="en-US" dirty="0"/>
          </a:p>
          <a:p>
            <a:pPr lvl="1">
              <a:spcBef>
                <a:spcPts val="400"/>
              </a:spcBef>
              <a:buSzPct val="80000"/>
              <a:buFont typeface="Wingdings 2" pitchFamily="18" charset="2"/>
              <a:buChar char=""/>
            </a:pPr>
            <a:r>
              <a:rPr lang="en-US" sz="1600" dirty="0"/>
              <a:t>1.3 Track Object</a:t>
            </a:r>
            <a:endParaRPr lang="en-US" dirty="0"/>
          </a:p>
          <a:p>
            <a:pPr>
              <a:spcBef>
                <a:spcPts val="400"/>
              </a:spcBef>
              <a:buFont typeface="Wingdings 2" pitchFamily="18" charset="2"/>
              <a:buChar char=""/>
            </a:pPr>
            <a:r>
              <a:rPr lang="en-US" sz="1800" dirty="0">
                <a:effectLst>
                  <a:outerShdw blurRad="38100" dist="38100" dir="2700000" algn="tl">
                    <a:srgbClr val="000000">
                      <a:alpha val="43137"/>
                    </a:srgbClr>
                  </a:outerShdw>
                </a:effectLst>
              </a:rPr>
              <a:t>2 Assess data to relay relevant intelligence</a:t>
            </a:r>
            <a:endParaRPr lang="en-US" dirty="0">
              <a:effectLst>
                <a:outerShdw blurRad="38100" dist="38100" dir="2700000" algn="tl">
                  <a:srgbClr val="000000">
                    <a:alpha val="43137"/>
                  </a:srgbClr>
                </a:outerShdw>
              </a:effectLst>
            </a:endParaRPr>
          </a:p>
          <a:p>
            <a:pPr lvl="1">
              <a:spcBef>
                <a:spcPts val="400"/>
              </a:spcBef>
              <a:buSzPct val="80000"/>
              <a:buFont typeface="Wingdings 2" pitchFamily="18" charset="2"/>
              <a:buChar char=""/>
            </a:pPr>
            <a:r>
              <a:rPr lang="en-US" sz="1600" dirty="0"/>
              <a:t>2.1 Identify Object</a:t>
            </a:r>
            <a:endParaRPr lang="en-US" dirty="0"/>
          </a:p>
          <a:p>
            <a:pPr lvl="1">
              <a:spcBef>
                <a:spcPts val="400"/>
              </a:spcBef>
              <a:buSzPct val="80000"/>
              <a:buFont typeface="Wingdings 2" pitchFamily="18" charset="2"/>
              <a:buChar char=""/>
            </a:pPr>
            <a:r>
              <a:rPr lang="en-US" sz="1600" dirty="0"/>
              <a:t>2.2 Classify Object</a:t>
            </a:r>
            <a:endParaRPr lang="en-US" dirty="0"/>
          </a:p>
          <a:p>
            <a:pPr lvl="1">
              <a:spcBef>
                <a:spcPts val="400"/>
              </a:spcBef>
              <a:buSzPct val="80000"/>
              <a:buFont typeface="Wingdings 2" pitchFamily="18" charset="2"/>
              <a:buChar char=""/>
            </a:pPr>
            <a:r>
              <a:rPr lang="en-US" sz="1600" dirty="0"/>
              <a:t>2.3 Determine Intent</a:t>
            </a:r>
            <a:endParaRPr lang="en-US" dirty="0"/>
          </a:p>
          <a:p>
            <a:pPr>
              <a:spcBef>
                <a:spcPts val="400"/>
              </a:spcBef>
              <a:buFont typeface="Wingdings 2" pitchFamily="18" charset="2"/>
              <a:buChar char=""/>
            </a:pPr>
            <a:r>
              <a:rPr lang="en-US" sz="1800" dirty="0">
                <a:effectLst>
                  <a:outerShdw blurRad="38100" dist="38100" dir="2700000" algn="tl">
                    <a:srgbClr val="000000">
                      <a:alpha val="43137"/>
                    </a:srgbClr>
                  </a:outerShdw>
                </a:effectLst>
              </a:rPr>
              <a:t>3 Communicate to appropriate personnel of pending threat</a:t>
            </a:r>
            <a:endParaRPr lang="en-US" dirty="0">
              <a:effectLst>
                <a:outerShdw blurRad="38100" dist="38100" dir="2700000" algn="tl">
                  <a:srgbClr val="000000">
                    <a:alpha val="43137"/>
                  </a:srgbClr>
                </a:outerShdw>
              </a:effectLst>
            </a:endParaRPr>
          </a:p>
          <a:p>
            <a:pPr lvl="1">
              <a:spcBef>
                <a:spcPts val="400"/>
              </a:spcBef>
              <a:buSzPct val="80000"/>
              <a:buFont typeface="Wingdings 2" pitchFamily="18" charset="2"/>
              <a:buChar char=""/>
            </a:pPr>
            <a:r>
              <a:rPr lang="en-US" sz="1600" dirty="0"/>
              <a:t>3.1 Transport Data</a:t>
            </a:r>
            <a:endParaRPr lang="en-US" dirty="0"/>
          </a:p>
          <a:p>
            <a:pPr lvl="1">
              <a:spcBef>
                <a:spcPts val="400"/>
              </a:spcBef>
              <a:buSzPct val="80000"/>
              <a:buFont typeface="Wingdings 2" pitchFamily="18" charset="2"/>
              <a:buChar char=""/>
            </a:pPr>
            <a:r>
              <a:rPr lang="en-US" sz="1600" dirty="0"/>
              <a:t>3.2 Disseminate Information</a:t>
            </a:r>
            <a:endParaRPr lang="en-US" dirty="0"/>
          </a:p>
          <a:p>
            <a:pPr>
              <a:spcBef>
                <a:spcPts val="400"/>
              </a:spcBef>
              <a:buFont typeface="Wingdings 2" pitchFamily="18" charset="2"/>
              <a:buChar char=""/>
            </a:pPr>
            <a:r>
              <a:rPr lang="en-US" sz="1800" dirty="0">
                <a:effectLst>
                  <a:outerShdw blurRad="38100" dist="38100" dir="2700000" algn="tl">
                    <a:srgbClr val="000000">
                      <a:alpha val="43137"/>
                    </a:srgbClr>
                  </a:outerShdw>
                </a:effectLst>
              </a:rPr>
              <a:t>4 Defend personnel, facilities, and equipment</a:t>
            </a:r>
            <a:endParaRPr lang="en-US" dirty="0">
              <a:effectLst>
                <a:outerShdw blurRad="38100" dist="38100" dir="2700000" algn="tl">
                  <a:srgbClr val="000000">
                    <a:alpha val="43137"/>
                  </a:srgbClr>
                </a:outerShdw>
              </a:effectLst>
            </a:endParaRPr>
          </a:p>
          <a:p>
            <a:pPr lvl="1">
              <a:spcBef>
                <a:spcPts val="400"/>
              </a:spcBef>
              <a:buSzPct val="80000"/>
              <a:buFont typeface="Wingdings 2" pitchFamily="18" charset="2"/>
              <a:buChar char=""/>
            </a:pPr>
            <a:r>
              <a:rPr lang="en-US" sz="1600" dirty="0"/>
              <a:t>4.1 Engage Threat</a:t>
            </a:r>
            <a:endParaRPr lang="en-US" dirty="0"/>
          </a:p>
          <a:p>
            <a:pPr lvl="1">
              <a:spcBef>
                <a:spcPts val="400"/>
              </a:spcBef>
              <a:buSzPct val="80000"/>
              <a:buFont typeface="Wingdings 2" pitchFamily="18" charset="2"/>
              <a:buChar char=""/>
            </a:pPr>
            <a:r>
              <a:rPr lang="en-US" sz="1600" dirty="0"/>
              <a:t>4.2 Prevent Penetration</a:t>
            </a:r>
          </a:p>
        </p:txBody>
      </p:sp>
      <p:sp>
        <p:nvSpPr>
          <p:cNvPr id="20487" name="Rectangle 7"/>
          <p:cNvSpPr>
            <a:spLocks/>
          </p:cNvSpPr>
          <p:nvPr/>
        </p:nvSpPr>
        <p:spPr bwMode="auto">
          <a:xfrm>
            <a:off x="0" y="685800"/>
            <a:ext cx="8394700" cy="1017588"/>
          </a:xfrm>
          <a:prstGeom prst="rect">
            <a:avLst/>
          </a:prstGeom>
          <a:noFill/>
          <a:ln w="12700" cap="rnd">
            <a:noFill/>
            <a:round/>
            <a:headEnd type="none" w="med" len="med"/>
            <a:tailEnd type="none" w="med" len="med"/>
          </a:ln>
        </p:spPr>
        <p:txBody>
          <a:bodyPr lIns="38100" tIns="38100" rIns="38100" bIns="38100" anchor="ctr"/>
          <a:lstStyle/>
          <a:p>
            <a:pPr marL="446088" algn="l"/>
            <a:r>
              <a:rPr lang="en-US" sz="2000" dirty="0">
                <a:solidFill>
                  <a:srgbClr val="AAD2AD"/>
                </a:solidFill>
                <a:effectLst>
                  <a:outerShdw blurRad="38100" dist="38100" dir="2700000" algn="tl">
                    <a:srgbClr val="000000"/>
                  </a:outerShdw>
                </a:effectLst>
                <a:latin typeface="Lucida Grande" charset="0"/>
                <a:ea typeface="Lucida Grande" charset="0"/>
                <a:cs typeface="Lucida Grande" charset="0"/>
                <a:sym typeface="Lucida Grande" charset="0"/>
              </a:rPr>
              <a:t>Functions</a:t>
            </a:r>
          </a:p>
        </p:txBody>
      </p:sp>
      <p:sp>
        <p:nvSpPr>
          <p:cNvPr id="20488" name="Rectangle 8"/>
          <p:cNvSpPr>
            <a:spLocks/>
          </p:cNvSpPr>
          <p:nvPr/>
        </p:nvSpPr>
        <p:spPr bwMode="auto">
          <a:xfrm>
            <a:off x="5257800" y="1295400"/>
            <a:ext cx="4432300" cy="6096000"/>
          </a:xfrm>
          <a:prstGeom prst="rect">
            <a:avLst/>
          </a:prstGeom>
          <a:noFill/>
          <a:ln w="12700" cap="rnd">
            <a:noFill/>
            <a:round/>
            <a:headEnd type="none" w="med" len="med"/>
            <a:tailEnd type="none" w="med" len="med"/>
          </a:ln>
        </p:spPr>
        <p:txBody>
          <a:bodyPr lIns="38100" tIns="38100" rIns="38100" bIns="38100"/>
          <a:lstStyle/>
          <a:p>
            <a:pPr marL="409575" indent="-384175" algn="l">
              <a:spcBef>
                <a:spcPts val="425"/>
              </a:spcBef>
              <a:buClr>
                <a:srgbClr val="72A376"/>
              </a:buClr>
              <a:buSzPct val="80000"/>
              <a:buFont typeface="Wingdings 2" pitchFamily="18" charset="2"/>
              <a:buChar char=""/>
            </a:pPr>
            <a:r>
              <a:rPr lang="en-US" sz="1800" dirty="0">
                <a:solidFill>
                  <a:schemeClr val="tx1"/>
                </a:solidFill>
                <a:effectLst>
                  <a:outerShdw blurRad="38100" dist="38100" dir="2700000" algn="tl">
                    <a:srgbClr val="000000">
                      <a:alpha val="43137"/>
                    </a:srgbClr>
                  </a:outerShdw>
                </a:effectLst>
                <a:latin typeface="Lucida Grande" charset="0"/>
                <a:ea typeface="Lucida Grande" charset="0"/>
                <a:cs typeface="Lucida Grande" charset="0"/>
                <a:sym typeface="Lucida Grande" charset="0"/>
              </a:rPr>
              <a:t>5 Transportability</a:t>
            </a:r>
          </a:p>
          <a:p>
            <a:pPr marL="866775" lvl="1" indent="-384175" algn="l">
              <a:spcBef>
                <a:spcPts val="375"/>
              </a:spcBef>
              <a:buClr>
                <a:srgbClr val="72A376"/>
              </a:buClr>
              <a:buSzPct val="80000"/>
              <a:buFont typeface="Wingdings 2" pitchFamily="18" charset="2"/>
              <a:buChar char=""/>
            </a:pPr>
            <a:r>
              <a:rPr lang="en-US" sz="1600" dirty="0">
                <a:solidFill>
                  <a:schemeClr val="tx1"/>
                </a:solidFill>
                <a:latin typeface="Lucida Grande" charset="0"/>
                <a:ea typeface="Lucida Grande" charset="0"/>
                <a:cs typeface="Lucida Grande" charset="0"/>
                <a:sym typeface="Lucida Grande" charset="0"/>
              </a:rPr>
              <a:t>5.1 Man Power</a:t>
            </a:r>
            <a:endParaRPr lang="en-US" sz="1800" dirty="0">
              <a:solidFill>
                <a:schemeClr val="tx1"/>
              </a:solidFill>
              <a:latin typeface="Lucida Grande" charset="0"/>
              <a:ea typeface="Lucida Grande" charset="0"/>
              <a:cs typeface="Lucida Grande" charset="0"/>
              <a:sym typeface="Lucida Grande" charset="0"/>
            </a:endParaRPr>
          </a:p>
          <a:p>
            <a:pPr marL="866775" lvl="1" indent="-384175" algn="l">
              <a:spcBef>
                <a:spcPts val="375"/>
              </a:spcBef>
              <a:buClr>
                <a:srgbClr val="72A376"/>
              </a:buClr>
              <a:buSzPct val="80000"/>
              <a:buFont typeface="Wingdings 2" pitchFamily="18" charset="2"/>
              <a:buChar char=""/>
            </a:pPr>
            <a:r>
              <a:rPr lang="en-US" sz="1600" dirty="0">
                <a:solidFill>
                  <a:schemeClr val="tx1"/>
                </a:solidFill>
                <a:latin typeface="Lucida Grande" charset="0"/>
                <a:ea typeface="Lucida Grande" charset="0"/>
                <a:cs typeface="Lucida Grande" charset="0"/>
                <a:sym typeface="Lucida Grande" charset="0"/>
              </a:rPr>
              <a:t>5.2 </a:t>
            </a:r>
            <a:r>
              <a:rPr lang="en-US" sz="1600" dirty="0" err="1">
                <a:solidFill>
                  <a:schemeClr val="tx1"/>
                </a:solidFill>
                <a:latin typeface="Lucida Grande" charset="0"/>
                <a:ea typeface="Lucida Grande" charset="0"/>
                <a:cs typeface="Lucida Grande" charset="0"/>
                <a:sym typeface="Lucida Grande" charset="0"/>
              </a:rPr>
              <a:t>Deployability</a:t>
            </a:r>
            <a:endParaRPr lang="en-US" sz="1800" dirty="0">
              <a:solidFill>
                <a:schemeClr val="tx1"/>
              </a:solidFill>
              <a:latin typeface="Lucida Grande" charset="0"/>
              <a:ea typeface="Lucida Grande" charset="0"/>
              <a:cs typeface="Lucida Grande" charset="0"/>
              <a:sym typeface="Lucida Grande" charset="0"/>
            </a:endParaRPr>
          </a:p>
          <a:p>
            <a:pPr marL="866775" lvl="1" indent="-384175" algn="l">
              <a:spcBef>
                <a:spcPts val="375"/>
              </a:spcBef>
              <a:buClr>
                <a:srgbClr val="72A376"/>
              </a:buClr>
              <a:buSzPct val="80000"/>
              <a:buFont typeface="Wingdings 2" pitchFamily="18" charset="2"/>
              <a:buChar char=""/>
            </a:pPr>
            <a:r>
              <a:rPr lang="en-US" sz="1600" dirty="0">
                <a:solidFill>
                  <a:schemeClr val="tx1"/>
                </a:solidFill>
                <a:latin typeface="Lucida Grande" charset="0"/>
                <a:ea typeface="Lucida Grande" charset="0"/>
                <a:cs typeface="Lucida Grande" charset="0"/>
                <a:sym typeface="Lucida Grande" charset="0"/>
              </a:rPr>
              <a:t>5.3 Two Man Lift</a:t>
            </a:r>
            <a:endParaRPr lang="en-US" sz="1800" dirty="0">
              <a:solidFill>
                <a:schemeClr val="tx1"/>
              </a:solidFill>
              <a:latin typeface="Lucida Grande" charset="0"/>
              <a:ea typeface="Lucida Grande" charset="0"/>
              <a:cs typeface="Lucida Grande" charset="0"/>
              <a:sym typeface="Lucida Grande" charset="0"/>
            </a:endParaRPr>
          </a:p>
          <a:p>
            <a:pPr marL="866775" lvl="1" indent="-384175" algn="l">
              <a:spcBef>
                <a:spcPts val="375"/>
              </a:spcBef>
              <a:buClr>
                <a:srgbClr val="72A376"/>
              </a:buClr>
              <a:buSzPct val="80000"/>
              <a:buFont typeface="Wingdings 2" pitchFamily="18" charset="2"/>
              <a:buChar char=""/>
            </a:pPr>
            <a:r>
              <a:rPr lang="en-US" sz="1600" dirty="0">
                <a:solidFill>
                  <a:schemeClr val="tx1"/>
                </a:solidFill>
                <a:latin typeface="Lucida Grande" charset="0"/>
                <a:ea typeface="Lucida Grande" charset="0"/>
                <a:cs typeface="Lucida Grande" charset="0"/>
                <a:sym typeface="Lucida Grande" charset="0"/>
              </a:rPr>
              <a:t>5.4 Unit Load</a:t>
            </a:r>
            <a:endParaRPr lang="en-US" sz="1800" dirty="0">
              <a:solidFill>
                <a:schemeClr val="tx1"/>
              </a:solidFill>
              <a:latin typeface="Lucida Grande" charset="0"/>
              <a:ea typeface="Lucida Grande" charset="0"/>
              <a:cs typeface="Lucida Grande" charset="0"/>
              <a:sym typeface="Lucida Grande" charset="0"/>
            </a:endParaRPr>
          </a:p>
          <a:p>
            <a:pPr marL="409575" indent="-384175" algn="l">
              <a:spcBef>
                <a:spcPts val="425"/>
              </a:spcBef>
              <a:buClr>
                <a:srgbClr val="72A376"/>
              </a:buClr>
              <a:buSzPct val="80000"/>
              <a:buFont typeface="Wingdings 2" pitchFamily="18" charset="2"/>
              <a:buChar char=""/>
            </a:pPr>
            <a:r>
              <a:rPr lang="en-US" sz="1800" dirty="0">
                <a:solidFill>
                  <a:schemeClr val="tx1"/>
                </a:solidFill>
                <a:effectLst>
                  <a:outerShdw blurRad="38100" dist="38100" dir="2700000" algn="tl">
                    <a:srgbClr val="000000">
                      <a:alpha val="43137"/>
                    </a:srgbClr>
                  </a:outerShdw>
                </a:effectLst>
                <a:latin typeface="Lucida Grande" charset="0"/>
                <a:ea typeface="Lucida Grande" charset="0"/>
                <a:cs typeface="Lucida Grande" charset="0"/>
                <a:sym typeface="Lucida Grande" charset="0"/>
              </a:rPr>
              <a:t>6 Availability</a:t>
            </a:r>
          </a:p>
          <a:p>
            <a:pPr marL="866775" lvl="1" indent="-384175" algn="l">
              <a:spcBef>
                <a:spcPts val="375"/>
              </a:spcBef>
              <a:buClr>
                <a:srgbClr val="72A376"/>
              </a:buClr>
              <a:buSzPct val="80000"/>
              <a:buFont typeface="Wingdings 2" pitchFamily="18" charset="2"/>
              <a:buChar char=""/>
            </a:pPr>
            <a:r>
              <a:rPr lang="en-US" sz="1600" dirty="0">
                <a:solidFill>
                  <a:schemeClr val="tx1"/>
                </a:solidFill>
                <a:latin typeface="Lucida Grande" charset="0"/>
                <a:ea typeface="Lucida Grande" charset="0"/>
                <a:cs typeface="Lucida Grande" charset="0"/>
                <a:sym typeface="Lucida Grande" charset="0"/>
              </a:rPr>
              <a:t>6.1 Operational Availability</a:t>
            </a:r>
            <a:endParaRPr lang="en-US" sz="1800" dirty="0">
              <a:solidFill>
                <a:schemeClr val="tx1"/>
              </a:solidFill>
              <a:latin typeface="Lucida Grande" charset="0"/>
              <a:ea typeface="Lucida Grande" charset="0"/>
              <a:cs typeface="Lucida Grande" charset="0"/>
              <a:sym typeface="Lucida Grande" charset="0"/>
            </a:endParaRPr>
          </a:p>
          <a:p>
            <a:pPr marL="866775" lvl="1" indent="-384175" algn="l">
              <a:spcBef>
                <a:spcPts val="375"/>
              </a:spcBef>
              <a:buClr>
                <a:srgbClr val="72A376"/>
              </a:buClr>
              <a:buSzPct val="80000"/>
              <a:buFont typeface="Wingdings 2" pitchFamily="18" charset="2"/>
              <a:buChar char=""/>
            </a:pPr>
            <a:r>
              <a:rPr lang="en-US" sz="1600" dirty="0">
                <a:solidFill>
                  <a:schemeClr val="tx1"/>
                </a:solidFill>
                <a:latin typeface="Lucida Grande" charset="0"/>
                <a:ea typeface="Lucida Grande" charset="0"/>
                <a:cs typeface="Lucida Grande" charset="0"/>
                <a:sym typeface="Lucida Grande" charset="0"/>
              </a:rPr>
              <a:t>6.2 Logistical Down Time</a:t>
            </a:r>
            <a:endParaRPr lang="en-US" sz="1800" dirty="0">
              <a:solidFill>
                <a:schemeClr val="tx1"/>
              </a:solidFill>
              <a:latin typeface="Lucida Grande" charset="0"/>
              <a:ea typeface="Lucida Grande" charset="0"/>
              <a:cs typeface="Lucida Grande" charset="0"/>
              <a:sym typeface="Lucida Grande" charset="0"/>
            </a:endParaRPr>
          </a:p>
          <a:p>
            <a:pPr marL="409575" indent="-384175" algn="l">
              <a:spcBef>
                <a:spcPts val="425"/>
              </a:spcBef>
              <a:buClr>
                <a:srgbClr val="72A376"/>
              </a:buClr>
              <a:buSzPct val="80000"/>
              <a:buFont typeface="Wingdings 2" pitchFamily="18" charset="2"/>
              <a:buChar char=""/>
            </a:pPr>
            <a:r>
              <a:rPr lang="en-US" sz="1800" dirty="0">
                <a:solidFill>
                  <a:schemeClr val="tx1"/>
                </a:solidFill>
                <a:effectLst>
                  <a:outerShdw blurRad="38100" dist="38100" dir="2700000" algn="tl">
                    <a:srgbClr val="000000">
                      <a:alpha val="43137"/>
                    </a:srgbClr>
                  </a:outerShdw>
                </a:effectLst>
                <a:latin typeface="Lucida Grande" charset="0"/>
                <a:ea typeface="Lucida Grande" charset="0"/>
                <a:cs typeface="Lucida Grande" charset="0"/>
                <a:sym typeface="Lucida Grande" charset="0"/>
              </a:rPr>
              <a:t>7 Reliability</a:t>
            </a:r>
          </a:p>
          <a:p>
            <a:pPr marL="866775" lvl="1" indent="-384175" algn="l">
              <a:spcBef>
                <a:spcPts val="375"/>
              </a:spcBef>
              <a:buClr>
                <a:srgbClr val="72A376"/>
              </a:buClr>
              <a:buSzPct val="80000"/>
              <a:buFont typeface="Wingdings 2" pitchFamily="18" charset="2"/>
              <a:buChar char=""/>
            </a:pPr>
            <a:r>
              <a:rPr lang="en-US" sz="1600" dirty="0">
                <a:solidFill>
                  <a:schemeClr val="tx1"/>
                </a:solidFill>
                <a:latin typeface="Lucida Grande" charset="0"/>
                <a:ea typeface="Lucida Grande" charset="0"/>
                <a:cs typeface="Lucida Grande" charset="0"/>
                <a:sym typeface="Lucida Grande" charset="0"/>
              </a:rPr>
              <a:t>7.1 Time Between Failures</a:t>
            </a:r>
            <a:endParaRPr lang="en-US" sz="1800" dirty="0">
              <a:solidFill>
                <a:schemeClr val="tx1"/>
              </a:solidFill>
              <a:latin typeface="Lucida Grande" charset="0"/>
              <a:ea typeface="Lucida Grande" charset="0"/>
              <a:cs typeface="Lucida Grande" charset="0"/>
              <a:sym typeface="Lucida Grande" charset="0"/>
            </a:endParaRPr>
          </a:p>
          <a:p>
            <a:pPr marL="866775" lvl="1" indent="-384175" algn="l">
              <a:spcBef>
                <a:spcPts val="375"/>
              </a:spcBef>
              <a:buClr>
                <a:srgbClr val="72A376"/>
              </a:buClr>
              <a:buSzPct val="80000"/>
              <a:buFont typeface="Wingdings 2" pitchFamily="18" charset="2"/>
              <a:buChar char=""/>
            </a:pPr>
            <a:r>
              <a:rPr lang="en-US" sz="1600" dirty="0">
                <a:solidFill>
                  <a:schemeClr val="tx1"/>
                </a:solidFill>
                <a:latin typeface="Lucida Grande" charset="0"/>
                <a:ea typeface="Lucida Grande" charset="0"/>
                <a:cs typeface="Lucida Grande" charset="0"/>
                <a:sym typeface="Lucida Grande" charset="0"/>
              </a:rPr>
              <a:t>7.2 Confidence</a:t>
            </a:r>
            <a:endParaRPr lang="en-US" sz="1800" dirty="0">
              <a:solidFill>
                <a:schemeClr val="tx1"/>
              </a:solidFill>
              <a:latin typeface="Lucida Grande" charset="0"/>
              <a:ea typeface="Lucida Grande" charset="0"/>
              <a:cs typeface="Lucida Grande" charset="0"/>
              <a:sym typeface="Lucida Grande" charset="0"/>
            </a:endParaRPr>
          </a:p>
          <a:p>
            <a:pPr marL="409575" indent="-384175" algn="l">
              <a:spcBef>
                <a:spcPts val="425"/>
              </a:spcBef>
              <a:buClr>
                <a:srgbClr val="72A376"/>
              </a:buClr>
              <a:buSzPct val="80000"/>
              <a:buFont typeface="Wingdings 2" pitchFamily="18" charset="2"/>
              <a:buChar char=""/>
            </a:pPr>
            <a:r>
              <a:rPr lang="en-US" sz="1800" dirty="0">
                <a:solidFill>
                  <a:schemeClr val="tx1"/>
                </a:solidFill>
                <a:effectLst>
                  <a:outerShdw blurRad="38100" dist="38100" dir="2700000" algn="tl">
                    <a:srgbClr val="000000">
                      <a:alpha val="43137"/>
                    </a:srgbClr>
                  </a:outerShdw>
                </a:effectLst>
                <a:latin typeface="Lucida Grande" charset="0"/>
                <a:ea typeface="Lucida Grande" charset="0"/>
                <a:cs typeface="Lucida Grande" charset="0"/>
                <a:sym typeface="Lucida Grande" charset="0"/>
              </a:rPr>
              <a:t>8 Supportability</a:t>
            </a:r>
          </a:p>
          <a:p>
            <a:pPr marL="866775" lvl="1" indent="-384175" algn="l">
              <a:spcBef>
                <a:spcPts val="375"/>
              </a:spcBef>
              <a:buClr>
                <a:srgbClr val="72A376"/>
              </a:buClr>
              <a:buSzPct val="80000"/>
              <a:buFont typeface="Wingdings 2" pitchFamily="18" charset="2"/>
              <a:buChar char=""/>
            </a:pPr>
            <a:r>
              <a:rPr lang="en-US" sz="1600" dirty="0">
                <a:solidFill>
                  <a:schemeClr val="tx1"/>
                </a:solidFill>
                <a:latin typeface="Lucida Grande" charset="0"/>
                <a:ea typeface="Lucida Grande" charset="0"/>
                <a:cs typeface="Lucida Grande" charset="0"/>
                <a:sym typeface="Lucida Grande" charset="0"/>
              </a:rPr>
              <a:t>8.1 Level of Repair</a:t>
            </a:r>
            <a:endParaRPr lang="en-US" sz="1800" dirty="0">
              <a:solidFill>
                <a:schemeClr val="tx1"/>
              </a:solidFill>
              <a:latin typeface="Lucida Grande" charset="0"/>
              <a:ea typeface="Lucida Grande" charset="0"/>
              <a:cs typeface="Lucida Grande" charset="0"/>
              <a:sym typeface="Lucida Grande" charset="0"/>
            </a:endParaRPr>
          </a:p>
          <a:p>
            <a:pPr marL="866775" lvl="1" indent="-384175" algn="l">
              <a:spcBef>
                <a:spcPts val="375"/>
              </a:spcBef>
              <a:buClr>
                <a:srgbClr val="72A376"/>
              </a:buClr>
              <a:buSzPct val="80000"/>
              <a:buFont typeface="Wingdings 2" pitchFamily="18" charset="2"/>
              <a:buChar char=""/>
            </a:pPr>
            <a:r>
              <a:rPr lang="en-US" sz="1600" dirty="0">
                <a:solidFill>
                  <a:schemeClr val="tx1"/>
                </a:solidFill>
                <a:latin typeface="Lucida Grande" charset="0"/>
                <a:ea typeface="Lucida Grande" charset="0"/>
                <a:cs typeface="Lucida Grande" charset="0"/>
                <a:sym typeface="Lucida Grande" charset="0"/>
              </a:rPr>
              <a:t>8.2 Time to Repair</a:t>
            </a:r>
          </a:p>
        </p:txBody>
      </p:sp>
      <p:sp>
        <p:nvSpPr>
          <p:cNvPr id="20489" name="Rectangle 9"/>
          <p:cNvSpPr>
            <a:spLocks/>
          </p:cNvSpPr>
          <p:nvPr/>
        </p:nvSpPr>
        <p:spPr bwMode="auto">
          <a:xfrm>
            <a:off x="4572000" y="657225"/>
            <a:ext cx="8394700" cy="1019175"/>
          </a:xfrm>
          <a:prstGeom prst="rect">
            <a:avLst/>
          </a:prstGeom>
          <a:noFill/>
          <a:ln w="12700" cap="rnd">
            <a:noFill/>
            <a:round/>
            <a:headEnd type="none" w="med" len="med"/>
            <a:tailEnd type="none" w="med" len="med"/>
          </a:ln>
        </p:spPr>
        <p:txBody>
          <a:bodyPr lIns="38100" tIns="38100" rIns="38100" bIns="38100" anchor="ctr"/>
          <a:lstStyle/>
          <a:p>
            <a:pPr marL="446088" algn="l"/>
            <a:r>
              <a:rPr lang="en-US" sz="2000" dirty="0">
                <a:solidFill>
                  <a:srgbClr val="AAD2AD"/>
                </a:solidFill>
                <a:effectLst>
                  <a:outerShdw blurRad="38100" dist="38100" dir="2700000" algn="tl">
                    <a:srgbClr val="000000"/>
                  </a:outerShdw>
                </a:effectLst>
                <a:latin typeface="Lucida Grande" charset="0"/>
                <a:ea typeface="Lucida Grande" charset="0"/>
                <a:cs typeface="Lucida Grande" charset="0"/>
                <a:sym typeface="Lucida Grande" charset="0"/>
              </a:rPr>
              <a:t>Non-Functions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AutoShape 1"/>
          <p:cNvSpPr>
            <a:spLocks/>
          </p:cNvSpPr>
          <p:nvPr/>
        </p:nvSpPr>
        <p:spPr bwMode="auto">
          <a:xfrm>
            <a:off x="6350" y="12700"/>
            <a:ext cx="9129713" cy="6837363"/>
          </a:xfrm>
          <a:prstGeom prst="rtTriangle">
            <a:avLst/>
          </a:prstGeom>
          <a:gradFill rotWithShape="0">
            <a:gsLst>
              <a:gs pos="0">
                <a:srgbClr val="EAEBDE">
                  <a:alpha val="9999"/>
                </a:srgbClr>
              </a:gs>
              <a:gs pos="30000">
                <a:srgbClr val="EAEBDE">
                  <a:alpha val="7299"/>
                </a:srgbClr>
              </a:gs>
              <a:gs pos="100000">
                <a:srgbClr val="EAEBDE">
                  <a:alpha val="999"/>
                </a:srgbClr>
              </a:gs>
            </a:gsLst>
            <a:lin ang="18780000" scaled="1"/>
          </a:gradFill>
          <a:ln w="38100" cap="rnd">
            <a:noFill/>
            <a:round/>
            <a:headEnd type="none" w="med" len="med"/>
            <a:tailEnd type="none" w="med" len="med"/>
          </a:ln>
        </p:spPr>
        <p:txBody>
          <a:bodyPr lIns="0" tIns="0" rIns="0" bIns="0"/>
          <a:lstStyle/>
          <a:p>
            <a:endParaRPr lang="en-US"/>
          </a:p>
        </p:txBody>
      </p:sp>
      <p:sp>
        <p:nvSpPr>
          <p:cNvPr id="21506" name="Line 2"/>
          <p:cNvSpPr>
            <a:spLocks noChangeShapeType="1"/>
          </p:cNvSpPr>
          <p:nvPr/>
        </p:nvSpPr>
        <p:spPr bwMode="auto">
          <a:xfrm>
            <a:off x="0" y="6350"/>
            <a:ext cx="9136063" cy="6843713"/>
          </a:xfrm>
          <a:prstGeom prst="line">
            <a:avLst/>
          </a:prstGeom>
          <a:noFill/>
          <a:ln w="5000" cap="rnd">
            <a:solidFill>
              <a:srgbClr val="D3D4C8">
                <a:alpha val="34999"/>
              </a:srgbClr>
            </a:solidFill>
            <a:prstDash val="solid"/>
            <a:round/>
            <a:headEnd type="none" w="med" len="med"/>
            <a:tailEnd type="none" w="med" len="med"/>
          </a:ln>
        </p:spPr>
        <p:txBody>
          <a:bodyPr lIns="0" tIns="0" rIns="0" bIns="0"/>
          <a:lstStyle/>
          <a:p>
            <a:endParaRPr lang="en-US"/>
          </a:p>
        </p:txBody>
      </p:sp>
      <p:sp>
        <p:nvSpPr>
          <p:cNvPr id="21507" name="Line 3"/>
          <p:cNvSpPr>
            <a:spLocks noChangeShapeType="1"/>
          </p:cNvSpPr>
          <p:nvPr/>
        </p:nvSpPr>
        <p:spPr bwMode="auto">
          <a:xfrm flipH="1">
            <a:off x="6467475" y="4948238"/>
            <a:ext cx="2673350" cy="1900237"/>
          </a:xfrm>
          <a:prstGeom prst="line">
            <a:avLst/>
          </a:prstGeom>
          <a:noFill/>
          <a:ln w="6000" cap="rnd">
            <a:solidFill>
              <a:srgbClr val="D7D9CE">
                <a:alpha val="45000"/>
              </a:srgbClr>
            </a:solidFill>
            <a:prstDash val="solid"/>
            <a:round/>
            <a:headEnd type="none" w="med" len="med"/>
            <a:tailEnd type="none" w="med" len="med"/>
          </a:ln>
        </p:spPr>
        <p:txBody>
          <a:bodyPr lIns="0" tIns="0" rIns="0" bIns="0"/>
          <a:lstStyle/>
          <a:p>
            <a:endParaRPr lang="en-US"/>
          </a:p>
        </p:txBody>
      </p:sp>
      <p:sp>
        <p:nvSpPr>
          <p:cNvPr id="21508" name="Text Box 4"/>
          <p:cNvSpPr txBox="1">
            <a:spLocks noChangeArrowheads="1"/>
          </p:cNvSpPr>
          <p:nvPr/>
        </p:nvSpPr>
        <p:spPr bwMode="auto">
          <a:xfrm>
            <a:off x="7699375" y="6515100"/>
            <a:ext cx="280988" cy="266700"/>
          </a:xfrm>
          <a:prstGeom prst="rect">
            <a:avLst/>
          </a:prstGeom>
          <a:noFill/>
          <a:ln w="12700">
            <a:noFill/>
            <a:miter lim="800000"/>
            <a:headEnd/>
            <a:tailEnd/>
          </a:ln>
          <a:effectLst/>
        </p:spPr>
        <p:txBody>
          <a:bodyPr wrap="none" anchor="b"/>
          <a:lstStyle/>
          <a:p>
            <a:fld id="{BDE84A16-5150-45EA-BF33-7BD91150B892}" type="slidenum">
              <a:rPr lang="en-US" sz="1200">
                <a:solidFill>
                  <a:schemeClr val="tx1"/>
                </a:solidFill>
                <a:latin typeface="Lucida Grande" charset="0"/>
                <a:ea typeface="Lucida Grande" charset="0"/>
                <a:cs typeface="Lucida Grande" charset="0"/>
                <a:sym typeface="Lucida Grande" charset="0"/>
              </a:rPr>
              <a:pPr/>
              <a:t>21</a:t>
            </a:fld>
            <a:endParaRPr lang="en-US" sz="1200">
              <a:solidFill>
                <a:schemeClr val="tx1"/>
              </a:solidFill>
              <a:latin typeface="Lucida Grande" charset="0"/>
              <a:ea typeface="Lucida Grande" charset="0"/>
              <a:cs typeface="Lucida Grande" charset="0"/>
              <a:sym typeface="Lucida Grande" charset="0"/>
            </a:endParaRPr>
          </a:p>
        </p:txBody>
      </p:sp>
      <p:graphicFrame>
        <p:nvGraphicFramePr>
          <p:cNvPr id="21509" name="Group 5"/>
          <p:cNvGraphicFramePr>
            <a:graphicFrameLocks noGrp="1"/>
          </p:cNvGraphicFramePr>
          <p:nvPr/>
        </p:nvGraphicFramePr>
        <p:xfrm>
          <a:off x="152400" y="976313"/>
          <a:ext cx="8839200" cy="5810254"/>
        </p:xfrm>
        <a:graphic>
          <a:graphicData uri="http://schemas.openxmlformats.org/drawingml/2006/table">
            <a:tbl>
              <a:tblPr/>
              <a:tblGrid>
                <a:gridCol w="1371600"/>
                <a:gridCol w="1524000"/>
                <a:gridCol w="1447800"/>
                <a:gridCol w="3352800"/>
                <a:gridCol w="1143000"/>
              </a:tblGrid>
              <a:tr h="384175">
                <a:tc>
                  <a:txBody>
                    <a:bodyPr/>
                    <a:lstStyle/>
                    <a:p>
                      <a:pPr marL="0" marR="0" lvl="0" indent="0" algn="ctr"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1400" b="1" i="0" u="none" strike="noStrike" cap="none" normalizeH="0" baseline="0" smtClean="0">
                          <a:ln>
                            <a:noFill/>
                          </a:ln>
                          <a:solidFill>
                            <a:schemeClr val="tx1"/>
                          </a:solidFill>
                          <a:effectLst/>
                          <a:latin typeface="Lucida Grande" charset="0"/>
                          <a:ea typeface="ヒラギノ角ゴ ProN W3" charset="0"/>
                          <a:cs typeface="ヒラギノ角ゴ ProN W3" charset="0"/>
                          <a:sym typeface="Lucida Grande" charset="0"/>
                        </a:rPr>
                        <a:t>Sub Function</a:t>
                      </a:r>
                    </a:p>
                  </a:txBody>
                  <a:tcPr marL="38100" marR="38100" marT="38100" marB="381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72A376"/>
                    </a:solidFill>
                  </a:tcPr>
                </a:tc>
                <a:tc>
                  <a:txBody>
                    <a:bodyPr/>
                    <a:lstStyle/>
                    <a:p>
                      <a:pPr marL="0" marR="0" lvl="0" indent="0" algn="ctr"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1400" b="1" i="0" u="none" strike="noStrike" cap="none" normalizeH="0" baseline="0" smtClean="0">
                          <a:ln>
                            <a:noFill/>
                          </a:ln>
                          <a:solidFill>
                            <a:schemeClr val="tx1"/>
                          </a:solidFill>
                          <a:effectLst/>
                          <a:latin typeface="Lucida Grande" charset="0"/>
                          <a:ea typeface="ヒラギノ角ゴ ProN W3" charset="0"/>
                          <a:cs typeface="ヒラギノ角ゴ ProN W3" charset="0"/>
                          <a:sym typeface="Lucida Grande" charset="0"/>
                        </a:rPr>
                        <a:t>Objective</a:t>
                      </a:r>
                    </a:p>
                  </a:txBody>
                  <a:tcPr marL="38100" marR="38100" marT="38100" marB="381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72A376"/>
                    </a:solidFill>
                  </a:tcPr>
                </a:tc>
                <a:tc>
                  <a:txBody>
                    <a:bodyPr/>
                    <a:lstStyle/>
                    <a:p>
                      <a:pPr marL="0" marR="0" lvl="0" indent="0" algn="ctr"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1400" b="1" i="0" u="none" strike="noStrike" cap="none" normalizeH="0" baseline="0" smtClean="0">
                          <a:ln>
                            <a:noFill/>
                          </a:ln>
                          <a:solidFill>
                            <a:schemeClr val="tx1"/>
                          </a:solidFill>
                          <a:effectLst/>
                          <a:latin typeface="Lucida Grande" charset="0"/>
                          <a:ea typeface="ヒラギノ角ゴ ProN W3" charset="0"/>
                          <a:cs typeface="ヒラギノ角ゴ ProN W3" charset="0"/>
                          <a:sym typeface="Lucida Grande" charset="0"/>
                        </a:rPr>
                        <a:t>EM</a:t>
                      </a:r>
                    </a:p>
                  </a:txBody>
                  <a:tcPr marL="38100" marR="38100" marT="38100" marB="381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72A376"/>
                    </a:solidFill>
                  </a:tcPr>
                </a:tc>
                <a:tc>
                  <a:txBody>
                    <a:bodyPr/>
                    <a:lstStyle/>
                    <a:p>
                      <a:pPr marL="0" marR="0" lvl="0" indent="0" algn="ctr"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1400" b="1" i="0" u="none" strike="noStrike" cap="none" normalizeH="0" baseline="0" smtClean="0">
                          <a:ln>
                            <a:noFill/>
                          </a:ln>
                          <a:solidFill>
                            <a:schemeClr val="tx1"/>
                          </a:solidFill>
                          <a:effectLst/>
                          <a:latin typeface="Lucida Grande" charset="0"/>
                          <a:ea typeface="ヒラギノ角ゴ ProN W3" charset="0"/>
                          <a:cs typeface="ヒラギノ角ゴ ProN W3" charset="0"/>
                          <a:sym typeface="Lucida Grande" charset="0"/>
                        </a:rPr>
                        <a:t>Definition</a:t>
                      </a:r>
                    </a:p>
                  </a:txBody>
                  <a:tcPr marL="38100" marR="38100" marT="38100" marB="381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72A376"/>
                    </a:solidFill>
                  </a:tcPr>
                </a:tc>
                <a:tc>
                  <a:txBody>
                    <a:bodyPr/>
                    <a:lstStyle/>
                    <a:p>
                      <a:pPr marL="0" marR="0" lvl="0" indent="0" algn="ctr"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1400" b="1" i="0" u="none" strike="noStrike" cap="none" normalizeH="0" baseline="0" smtClean="0">
                          <a:ln>
                            <a:noFill/>
                          </a:ln>
                          <a:solidFill>
                            <a:schemeClr val="tx1"/>
                          </a:solidFill>
                          <a:effectLst/>
                          <a:latin typeface="Lucida Grande" charset="0"/>
                          <a:ea typeface="ヒラギノ角ゴ ProN W3" charset="0"/>
                          <a:cs typeface="ヒラギノ角ゴ ProN W3" charset="0"/>
                          <a:sym typeface="Lucida Grande" charset="0"/>
                        </a:rPr>
                        <a:t>Goal</a:t>
                      </a:r>
                    </a:p>
                  </a:txBody>
                  <a:tcPr marL="38100" marR="38100" marT="38100" marB="381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72A376"/>
                    </a:solidFill>
                  </a:tcPr>
                </a:tc>
              </a:tr>
              <a:tr h="423863">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1.1 Sense Object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Maximize sensing Range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Distance from object</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To initial sense a potential threat at the furthest distance from the base gives  the greatest chance of defense, due to more time to react</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 =200m</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 =500m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r>
              <a:tr h="423863">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1.2 Locate Object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Maximize geospatial accuracy</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 of accurate coordinates</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Accurately generate the coordinates (distance, elevation, azimuth) of an object of interest</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 = 90%</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 = 95%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r>
              <a:tr h="442913">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1.3 Track Object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Minimize latency</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Time from signal to refresh</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To follow a moving object through the recognition of it's changing coordinates, requires a quick response time to relocate each movement</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 = 400ms</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 = 100ms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r>
              <a:tr h="392113">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2.1 Identify Object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Maximize recognition of data anomalies </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 of correct identification</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Identify that there is an anomally in the data that implicates an object that has not been present previously</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 = 92%</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 = 99%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r>
              <a:tr h="455613">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2.2 Classify Object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Maximize friend vs foe accuracy</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 of correct identification</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Initially classify the object as possible threat or as a friendly</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 = 95%</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 = 99%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r>
              <a:tr h="384175">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2.3 Determine Intent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Maximize hostile intent recognition</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 of hostile intent identification</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Identify hostile intent utilizing markers (weapons, facial expressions, hostile body language, clothing etc.)</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 = 95%</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 = 99%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r>
              <a:tr h="404813">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3.1 Transport data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Minimize time to transmit data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Time from signal output to point of reception</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Necessary to Transmit data to the appropriate decision makers to aid in decision making and asset integration</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 1s</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 = 500ms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r>
              <a:tr h="508000">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3.2 Disseminate Information</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Minimize time to output warning</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Time from signal output to information reception</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Time from recognition of hostile intent to receipt of warning by identified means. </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 = 5s</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 = 3s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r>
              <a:tr h="496888">
                <a:tc rowSpan="2">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4.1 Engage Threat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Minimize time to destroy target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Time from target sensing to kill</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Time it takes from the recognition of threat through sensed information to the time it is rendered neutral or dead.</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 = 50s</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 = 30s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r>
              <a:tr h="439738">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Maximize kill accuracy</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 munitions kills</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The % of times the incoming munitions are rendered neutralized and cause no damage</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 85%</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 = 90%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r>
              <a:tr h="622300">
                <a:tc rowSpan="2">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4.2 Prevent Penetration</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Minimize threats penetrating system boundary</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 perimeter breaches</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 of actual breaches to possible threats.  This includes threats (vehicles, people, packages)  passing through at the ECPs, over walls, or penetrating the boundary in any way.  Excludes Munitions</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 = 2%</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 = 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r>
              <a:tr h="431800">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Minimize Friendly Casualties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 Threats neutralized</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The % of times the incoming threats are rendered neutralized and cause no damage to include munitions, packages, ECP entrance etc.</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 = 95%</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 = 99%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r>
            </a:tbl>
          </a:graphicData>
        </a:graphic>
      </p:graphicFrame>
      <p:sp>
        <p:nvSpPr>
          <p:cNvPr id="21717" name="Rectangle 213"/>
          <p:cNvSpPr>
            <a:spLocks noGrp="1" noChangeArrowheads="1"/>
          </p:cNvSpPr>
          <p:nvPr>
            <p:ph type="title"/>
          </p:nvPr>
        </p:nvSpPr>
        <p:spPr>
          <a:xfrm>
            <a:off x="0" y="-103188"/>
            <a:ext cx="9144000" cy="1246188"/>
          </a:xfrm>
          <a:ln/>
        </p:spPr>
        <p:txBody>
          <a:bodyPr/>
          <a:lstStyle/>
          <a:p>
            <a:pPr algn="ctr"/>
            <a:r>
              <a:rPr lang="en-US" sz="3500" dirty="0"/>
              <a:t>Value System (</a:t>
            </a:r>
            <a:r>
              <a:rPr lang="en-US" sz="3500" dirty="0" err="1"/>
              <a:t>Con’t</a:t>
            </a:r>
            <a:r>
              <a:rPr lang="en-US" sz="3500" dirty="0"/>
              <a:t>)</a:t>
            </a:r>
            <a:br>
              <a:rPr lang="en-US" sz="3500" dirty="0"/>
            </a:br>
            <a:r>
              <a:rPr lang="en-US" sz="1800" dirty="0">
                <a:effectLst/>
              </a:rPr>
              <a:t>	</a:t>
            </a:r>
            <a:r>
              <a:rPr lang="en-US" sz="1800" i="1" dirty="0">
                <a:effectLst/>
              </a:rPr>
              <a:t>Functions, Sub-functions, EM, Definitions and Goals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AutoShape 1"/>
          <p:cNvSpPr>
            <a:spLocks/>
          </p:cNvSpPr>
          <p:nvPr/>
        </p:nvSpPr>
        <p:spPr bwMode="auto">
          <a:xfrm>
            <a:off x="6350" y="12700"/>
            <a:ext cx="9129713" cy="6837363"/>
          </a:xfrm>
          <a:prstGeom prst="rtTriangle">
            <a:avLst/>
          </a:prstGeom>
          <a:gradFill rotWithShape="0">
            <a:gsLst>
              <a:gs pos="0">
                <a:srgbClr val="EAEBDE">
                  <a:alpha val="9999"/>
                </a:srgbClr>
              </a:gs>
              <a:gs pos="30000">
                <a:srgbClr val="EAEBDE">
                  <a:alpha val="7299"/>
                </a:srgbClr>
              </a:gs>
              <a:gs pos="100000">
                <a:srgbClr val="EAEBDE">
                  <a:alpha val="999"/>
                </a:srgbClr>
              </a:gs>
            </a:gsLst>
            <a:lin ang="18780000" scaled="1"/>
          </a:gradFill>
          <a:ln w="38100" cap="rnd">
            <a:noFill/>
            <a:round/>
            <a:headEnd type="none" w="med" len="med"/>
            <a:tailEnd type="none" w="med" len="med"/>
          </a:ln>
        </p:spPr>
        <p:txBody>
          <a:bodyPr lIns="0" tIns="0" rIns="0" bIns="0"/>
          <a:lstStyle/>
          <a:p>
            <a:endParaRPr lang="en-US"/>
          </a:p>
        </p:txBody>
      </p:sp>
      <p:sp>
        <p:nvSpPr>
          <p:cNvPr id="22530" name="Line 2"/>
          <p:cNvSpPr>
            <a:spLocks noChangeShapeType="1"/>
          </p:cNvSpPr>
          <p:nvPr/>
        </p:nvSpPr>
        <p:spPr bwMode="auto">
          <a:xfrm>
            <a:off x="0" y="6350"/>
            <a:ext cx="9136063" cy="6843713"/>
          </a:xfrm>
          <a:prstGeom prst="line">
            <a:avLst/>
          </a:prstGeom>
          <a:noFill/>
          <a:ln w="5000" cap="rnd">
            <a:solidFill>
              <a:srgbClr val="D3D4C8">
                <a:alpha val="34999"/>
              </a:srgbClr>
            </a:solidFill>
            <a:prstDash val="solid"/>
            <a:round/>
            <a:headEnd type="none" w="med" len="med"/>
            <a:tailEnd type="none" w="med" len="med"/>
          </a:ln>
        </p:spPr>
        <p:txBody>
          <a:bodyPr lIns="0" tIns="0" rIns="0" bIns="0"/>
          <a:lstStyle/>
          <a:p>
            <a:endParaRPr lang="en-US"/>
          </a:p>
        </p:txBody>
      </p:sp>
      <p:sp>
        <p:nvSpPr>
          <p:cNvPr id="22531" name="Line 3"/>
          <p:cNvSpPr>
            <a:spLocks noChangeShapeType="1"/>
          </p:cNvSpPr>
          <p:nvPr/>
        </p:nvSpPr>
        <p:spPr bwMode="auto">
          <a:xfrm flipH="1">
            <a:off x="6467475" y="4948238"/>
            <a:ext cx="2673350" cy="1900237"/>
          </a:xfrm>
          <a:prstGeom prst="line">
            <a:avLst/>
          </a:prstGeom>
          <a:noFill/>
          <a:ln w="6000" cap="rnd">
            <a:solidFill>
              <a:srgbClr val="D7D9CE">
                <a:alpha val="45000"/>
              </a:srgbClr>
            </a:solidFill>
            <a:prstDash val="solid"/>
            <a:round/>
            <a:headEnd type="none" w="med" len="med"/>
            <a:tailEnd type="none" w="med" len="med"/>
          </a:ln>
        </p:spPr>
        <p:txBody>
          <a:bodyPr lIns="0" tIns="0" rIns="0" bIns="0"/>
          <a:lstStyle/>
          <a:p>
            <a:endParaRPr lang="en-US"/>
          </a:p>
        </p:txBody>
      </p:sp>
      <p:sp>
        <p:nvSpPr>
          <p:cNvPr id="22532" name="Text Box 4"/>
          <p:cNvSpPr txBox="1">
            <a:spLocks noChangeArrowheads="1"/>
          </p:cNvSpPr>
          <p:nvPr/>
        </p:nvSpPr>
        <p:spPr bwMode="auto">
          <a:xfrm>
            <a:off x="7699375" y="6515100"/>
            <a:ext cx="280988" cy="266700"/>
          </a:xfrm>
          <a:prstGeom prst="rect">
            <a:avLst/>
          </a:prstGeom>
          <a:noFill/>
          <a:ln w="12700">
            <a:noFill/>
            <a:miter lim="800000"/>
            <a:headEnd/>
            <a:tailEnd/>
          </a:ln>
          <a:effectLst/>
        </p:spPr>
        <p:txBody>
          <a:bodyPr wrap="none" anchor="b"/>
          <a:lstStyle/>
          <a:p>
            <a:fld id="{E1A324C2-13CE-4578-93D3-A6DAF0D07857}" type="slidenum">
              <a:rPr lang="en-US" sz="1200">
                <a:solidFill>
                  <a:schemeClr val="tx1"/>
                </a:solidFill>
                <a:latin typeface="Lucida Grande" charset="0"/>
                <a:ea typeface="Lucida Grande" charset="0"/>
                <a:cs typeface="Lucida Grande" charset="0"/>
                <a:sym typeface="Lucida Grande" charset="0"/>
              </a:rPr>
              <a:pPr/>
              <a:t>22</a:t>
            </a:fld>
            <a:endParaRPr lang="en-US" sz="1200">
              <a:solidFill>
                <a:schemeClr val="tx1"/>
              </a:solidFill>
              <a:latin typeface="Lucida Grande" charset="0"/>
              <a:ea typeface="Lucida Grande" charset="0"/>
              <a:cs typeface="Lucida Grande" charset="0"/>
              <a:sym typeface="Lucida Grande" charset="0"/>
            </a:endParaRPr>
          </a:p>
        </p:txBody>
      </p:sp>
      <p:graphicFrame>
        <p:nvGraphicFramePr>
          <p:cNvPr id="22533" name="Group 5"/>
          <p:cNvGraphicFramePr>
            <a:graphicFrameLocks noGrp="1"/>
          </p:cNvGraphicFramePr>
          <p:nvPr/>
        </p:nvGraphicFramePr>
        <p:xfrm>
          <a:off x="139700" y="1041400"/>
          <a:ext cx="8839200" cy="5703893"/>
        </p:xfrm>
        <a:graphic>
          <a:graphicData uri="http://schemas.openxmlformats.org/drawingml/2006/table">
            <a:tbl>
              <a:tblPr/>
              <a:tblGrid>
                <a:gridCol w="990600"/>
                <a:gridCol w="1295400"/>
                <a:gridCol w="1143000"/>
                <a:gridCol w="4114800"/>
                <a:gridCol w="1295400"/>
              </a:tblGrid>
              <a:tr h="547688">
                <a:tc>
                  <a:txBody>
                    <a:bodyPr/>
                    <a:lstStyle/>
                    <a:p>
                      <a:pPr marL="0" marR="0" lvl="0" indent="0" algn="ctr"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1400" b="1" i="0" u="none" strike="noStrike" cap="none" normalizeH="0" baseline="0" dirty="0" smtClean="0">
                          <a:ln>
                            <a:noFill/>
                          </a:ln>
                          <a:solidFill>
                            <a:schemeClr val="tx1"/>
                          </a:solidFill>
                          <a:effectLst/>
                          <a:latin typeface="Lucida Grande" charset="0"/>
                          <a:ea typeface="ヒラギノ角ゴ ProN W3" charset="0"/>
                          <a:cs typeface="ヒラギノ角ゴ ProN W3" charset="0"/>
                          <a:sym typeface="Lucida Grande" charset="0"/>
                        </a:rPr>
                        <a:t>Sub Function</a:t>
                      </a:r>
                    </a:p>
                  </a:txBody>
                  <a:tcPr marL="38100" marR="38100" marT="38100" marB="381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72A376"/>
                    </a:solidFill>
                  </a:tcPr>
                </a:tc>
                <a:tc>
                  <a:txBody>
                    <a:bodyPr/>
                    <a:lstStyle/>
                    <a:p>
                      <a:pPr marL="0" marR="0" lvl="0" indent="0" algn="ctr"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1400" b="1" i="0" u="none" strike="noStrike" cap="none" normalizeH="0" baseline="0" smtClean="0">
                          <a:ln>
                            <a:noFill/>
                          </a:ln>
                          <a:solidFill>
                            <a:schemeClr val="tx1"/>
                          </a:solidFill>
                          <a:effectLst/>
                          <a:latin typeface="Lucida Grande" charset="0"/>
                          <a:ea typeface="ヒラギノ角ゴ ProN W3" charset="0"/>
                          <a:cs typeface="ヒラギノ角ゴ ProN W3" charset="0"/>
                          <a:sym typeface="Lucida Grande" charset="0"/>
                        </a:rPr>
                        <a:t>Objective</a:t>
                      </a:r>
                    </a:p>
                  </a:txBody>
                  <a:tcPr marL="38100" marR="38100" marT="38100" marB="381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72A376"/>
                    </a:solidFill>
                  </a:tcPr>
                </a:tc>
                <a:tc>
                  <a:txBody>
                    <a:bodyPr/>
                    <a:lstStyle/>
                    <a:p>
                      <a:pPr marL="0" marR="0" lvl="0" indent="0" algn="ctr"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1400" b="1" i="0" u="none" strike="noStrike" cap="none" normalizeH="0" baseline="0" smtClean="0">
                          <a:ln>
                            <a:noFill/>
                          </a:ln>
                          <a:solidFill>
                            <a:schemeClr val="tx1"/>
                          </a:solidFill>
                          <a:effectLst/>
                          <a:latin typeface="Lucida Grande" charset="0"/>
                          <a:ea typeface="ヒラギノ角ゴ ProN W3" charset="0"/>
                          <a:cs typeface="ヒラギノ角ゴ ProN W3" charset="0"/>
                          <a:sym typeface="Lucida Grande" charset="0"/>
                        </a:rPr>
                        <a:t>EM</a:t>
                      </a:r>
                    </a:p>
                  </a:txBody>
                  <a:tcPr marL="38100" marR="38100" marT="38100" marB="381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72A376"/>
                    </a:solidFill>
                  </a:tcPr>
                </a:tc>
                <a:tc>
                  <a:txBody>
                    <a:bodyPr/>
                    <a:lstStyle/>
                    <a:p>
                      <a:pPr marL="0" marR="0" lvl="0" indent="0" algn="ctr"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1400" b="1" i="0" u="none" strike="noStrike" cap="none" normalizeH="0" baseline="0" smtClean="0">
                          <a:ln>
                            <a:noFill/>
                          </a:ln>
                          <a:solidFill>
                            <a:schemeClr val="tx1"/>
                          </a:solidFill>
                          <a:effectLst/>
                          <a:latin typeface="Lucida Grande" charset="0"/>
                          <a:ea typeface="ヒラギノ角ゴ ProN W3" charset="0"/>
                          <a:cs typeface="ヒラギノ角ゴ ProN W3" charset="0"/>
                          <a:sym typeface="Lucida Grande" charset="0"/>
                        </a:rPr>
                        <a:t>Definition</a:t>
                      </a:r>
                    </a:p>
                  </a:txBody>
                  <a:tcPr marL="38100" marR="38100" marT="38100" marB="381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72A376"/>
                    </a:solidFill>
                  </a:tcPr>
                </a:tc>
                <a:tc>
                  <a:txBody>
                    <a:bodyPr/>
                    <a:lstStyle/>
                    <a:p>
                      <a:pPr marL="0" marR="0" lvl="0" indent="0" algn="ctr"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1400" b="1" i="0" u="none" strike="noStrike" cap="none" normalizeH="0" baseline="0" smtClean="0">
                          <a:ln>
                            <a:noFill/>
                          </a:ln>
                          <a:solidFill>
                            <a:schemeClr val="tx1"/>
                          </a:solidFill>
                          <a:effectLst/>
                          <a:latin typeface="Lucida Grande" charset="0"/>
                          <a:ea typeface="ヒラギノ角ゴ ProN W3" charset="0"/>
                          <a:cs typeface="ヒラギノ角ゴ ProN W3" charset="0"/>
                          <a:sym typeface="Lucida Grande" charset="0"/>
                        </a:rPr>
                        <a:t>Goal</a:t>
                      </a:r>
                    </a:p>
                  </a:txBody>
                  <a:tcPr marL="38100" marR="38100" marT="38100" marB="381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72A376"/>
                    </a:solidFill>
                  </a:tcPr>
                </a:tc>
              </a:tr>
              <a:tr h="531813">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5.1 Man Power</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Minimize Soldiers needed for assembly</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 of soldiers required for transport</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 of soldiers required for the configuration and set up of the system without special equipment.  Most of the units using this system will be mobile units and it will be carried with them as part of their equipment. </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 = 10</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 =9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r>
              <a:tr h="354013">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5.2 Deployability</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Minimize time to deploy the system</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Time to Deploy System</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The time it takes to remove, configure and make the system operational</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T=24 hours</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 = 18 hours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r>
              <a:tr h="369888">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5.3 Two Man Lift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Minimize subsystem weight</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 of pounds</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Weight of individual subsystem, each component must be capable of being lifted by 2 or less men.</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T = </a:t>
                      </a: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174 lb</a:t>
                      </a:r>
                      <a:endPar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endParaRP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O = </a:t>
                      </a: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84 lb</a:t>
                      </a:r>
                      <a:endPar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r>
              <a:tr h="531813">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5.4 Unit Load</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Minimize system weight for the unit to transport</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 of pounds</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Total System Weight</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  CH-47 Transport</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 = UH-60 Transport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r>
              <a:tr h="531813">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6.1 Operational Availability</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Maximize Operational Availability</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endParaRPr kumimoji="0" lang="en-US" sz="900" b="0" i="0" u="none" strike="noStrike" cap="none" normalizeH="0" baseline="0" dirty="0" smtClean="0">
                        <a:ln>
                          <a:noFill/>
                        </a:ln>
                        <a:solidFill>
                          <a:srgbClr val="D90B00"/>
                        </a:solidFill>
                        <a:effectLst/>
                        <a:latin typeface="Lucida Grande" charset="0"/>
                        <a:ea typeface="ヒラギノ角ゴ ProN W3" charset="0"/>
                        <a:cs typeface="ヒラギノ角ゴ ProN W3" charset="0"/>
                        <a:sym typeface="Lucida Grande"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Availability is the probability that at any point in time the system is either operating satisfactorily or ready to be placed in operation on demand when used under stated conditions.</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 = 90%</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 = 95%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r>
              <a:tr h="887413">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6.2 Logistical Down Time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Minimize Mean Logistical Down Time</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MLDT</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Logistical Down Time is a combination of the Logistical Delay Time (Parts Availability ("In the Bin”,  Needed items awaiting transportation, etc.) and the Administrative Delay Time ( Locating tools, Setting up test equipment, Finding trained personnel, Reviewing manuals, Complying with supply procedures, etc.)</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 </a:t>
                      </a: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T = 30 Hours</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O =25 Hours</a:t>
                      </a:r>
                      <a:endPar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r>
              <a:tr h="709613">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7.1 Time between failures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Minimize Mean Time between Failures</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MTBF</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A failure is any loss of mission essential functions due to a malfunction of any hardware component or a critical or catastrophic hazard to personnel or equipment. Loss of mission essential functions due to “outside” influences such as crew/maintenance error </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 =750 hours</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 = 1000 hours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r>
              <a:tr h="354013">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7.2 Confidence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Maximize Reliablity Confidence</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 confidence</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the probability of an item to perform a required function under stated conditions for a specified period of time</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 = 80%</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 = 90%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r>
              <a:tr h="531813">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8.1 Level of Repair</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Maximize Operator level repairs required</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 Operator level repairs</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Operator maintenance shall be conducted forward in the battlespace as the battle rhythm of the supported unit permits and shall be conducted by the system crew chief/operator </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 = 75%</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 = 85%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r>
              <a:tr h="354013">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8.2 Time to Repair</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Minimize Mean Time to Repair</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MTTR</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MTTR is the sum of corrective maintenance times divided by the total number of repairs of the item</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 = 2 clock-hours, O = 1 clock-hour</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r>
            </a:tbl>
          </a:graphicData>
        </a:graphic>
      </p:graphicFrame>
      <p:sp>
        <p:nvSpPr>
          <p:cNvPr id="22715" name="Rectangle 187"/>
          <p:cNvSpPr>
            <a:spLocks noGrp="1" noChangeArrowheads="1"/>
          </p:cNvSpPr>
          <p:nvPr>
            <p:ph type="title"/>
          </p:nvPr>
        </p:nvSpPr>
        <p:spPr>
          <a:xfrm>
            <a:off x="0" y="-103188"/>
            <a:ext cx="9144000" cy="1246188"/>
          </a:xfrm>
          <a:ln/>
        </p:spPr>
        <p:txBody>
          <a:bodyPr/>
          <a:lstStyle/>
          <a:p>
            <a:pPr algn="ctr"/>
            <a:r>
              <a:rPr lang="en-US" sz="3500" dirty="0"/>
              <a:t>Value System (</a:t>
            </a:r>
            <a:r>
              <a:rPr lang="en-US" sz="3500" dirty="0" err="1"/>
              <a:t>Con’t</a:t>
            </a:r>
            <a:r>
              <a:rPr lang="en-US" sz="3500" dirty="0"/>
              <a:t>)</a:t>
            </a:r>
            <a:r>
              <a:rPr lang="en-US" sz="2800" dirty="0"/>
              <a:t/>
            </a:r>
            <a:br>
              <a:rPr lang="en-US" sz="2800" dirty="0"/>
            </a:br>
            <a:r>
              <a:rPr lang="en-US" sz="1800" dirty="0">
                <a:effectLst/>
              </a:rPr>
              <a:t>	</a:t>
            </a:r>
            <a:r>
              <a:rPr lang="en-US" sz="1800" i="1" dirty="0">
                <a:effectLst/>
              </a:rPr>
              <a:t>Non-Functions, Sub Categories, EM, Definitions and Goals</a:t>
            </a:r>
          </a:p>
        </p:txBody>
      </p:sp>
      <p:pic>
        <p:nvPicPr>
          <p:cNvPr id="189" name="Picture 188"/>
          <p:cNvPicPr>
            <a:picLocks noChangeAspect="1" noChangeArrowheads="1"/>
          </p:cNvPicPr>
          <p:nvPr/>
        </p:nvPicPr>
        <p:blipFill>
          <a:blip r:embed="rId3" cstate="print"/>
          <a:srcRect/>
          <a:stretch>
            <a:fillRect/>
          </a:stretch>
        </p:blipFill>
        <p:spPr bwMode="auto">
          <a:xfrm>
            <a:off x="2514600" y="3505200"/>
            <a:ext cx="990600" cy="330200"/>
          </a:xfrm>
          <a:prstGeom prst="rect">
            <a:avLst/>
          </a:prstGeom>
          <a:noFill/>
          <a:ln w="1">
            <a:noFill/>
            <a:miter lim="800000"/>
            <a:headEnd/>
            <a:tailEnd type="none" w="med" len="med"/>
          </a:ln>
          <a:effec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AutoShape 1"/>
          <p:cNvSpPr>
            <a:spLocks/>
          </p:cNvSpPr>
          <p:nvPr/>
        </p:nvSpPr>
        <p:spPr bwMode="auto">
          <a:xfrm>
            <a:off x="6350" y="12700"/>
            <a:ext cx="9129713" cy="6837363"/>
          </a:xfrm>
          <a:prstGeom prst="rtTriangle">
            <a:avLst/>
          </a:prstGeom>
          <a:gradFill rotWithShape="0">
            <a:gsLst>
              <a:gs pos="0">
                <a:srgbClr val="EAEBDE">
                  <a:alpha val="9999"/>
                </a:srgbClr>
              </a:gs>
              <a:gs pos="30000">
                <a:srgbClr val="EAEBDE">
                  <a:alpha val="7299"/>
                </a:srgbClr>
              </a:gs>
              <a:gs pos="100000">
                <a:srgbClr val="EAEBDE">
                  <a:alpha val="999"/>
                </a:srgbClr>
              </a:gs>
            </a:gsLst>
            <a:lin ang="18780000" scaled="1"/>
          </a:gradFill>
          <a:ln w="38100" cap="rnd">
            <a:noFill/>
            <a:round/>
            <a:headEnd type="none" w="med" len="med"/>
            <a:tailEnd type="none" w="med" len="med"/>
          </a:ln>
        </p:spPr>
        <p:txBody>
          <a:bodyPr lIns="0" tIns="0" rIns="0" bIns="0"/>
          <a:lstStyle/>
          <a:p>
            <a:endParaRPr lang="en-US"/>
          </a:p>
        </p:txBody>
      </p:sp>
      <p:sp>
        <p:nvSpPr>
          <p:cNvPr id="23554" name="Line 2"/>
          <p:cNvSpPr>
            <a:spLocks noChangeShapeType="1"/>
          </p:cNvSpPr>
          <p:nvPr/>
        </p:nvSpPr>
        <p:spPr bwMode="auto">
          <a:xfrm>
            <a:off x="0" y="6350"/>
            <a:ext cx="9136063" cy="6843713"/>
          </a:xfrm>
          <a:prstGeom prst="line">
            <a:avLst/>
          </a:prstGeom>
          <a:noFill/>
          <a:ln w="5000" cap="rnd">
            <a:solidFill>
              <a:srgbClr val="D3D4C8">
                <a:alpha val="34999"/>
              </a:srgbClr>
            </a:solidFill>
            <a:prstDash val="solid"/>
            <a:round/>
            <a:headEnd type="none" w="med" len="med"/>
            <a:tailEnd type="none" w="med" len="med"/>
          </a:ln>
        </p:spPr>
        <p:txBody>
          <a:bodyPr lIns="0" tIns="0" rIns="0" bIns="0"/>
          <a:lstStyle/>
          <a:p>
            <a:endParaRPr lang="en-US"/>
          </a:p>
        </p:txBody>
      </p:sp>
      <p:sp>
        <p:nvSpPr>
          <p:cNvPr id="23555" name="Line 3"/>
          <p:cNvSpPr>
            <a:spLocks noChangeShapeType="1"/>
          </p:cNvSpPr>
          <p:nvPr/>
        </p:nvSpPr>
        <p:spPr bwMode="auto">
          <a:xfrm flipH="1">
            <a:off x="6467475" y="4948238"/>
            <a:ext cx="2673350" cy="1900237"/>
          </a:xfrm>
          <a:prstGeom prst="line">
            <a:avLst/>
          </a:prstGeom>
          <a:noFill/>
          <a:ln w="6000" cap="rnd">
            <a:solidFill>
              <a:srgbClr val="D7D9CE">
                <a:alpha val="45000"/>
              </a:srgbClr>
            </a:solidFill>
            <a:prstDash val="solid"/>
            <a:round/>
            <a:headEnd type="none" w="med" len="med"/>
            <a:tailEnd type="none" w="med" len="med"/>
          </a:ln>
        </p:spPr>
        <p:txBody>
          <a:bodyPr lIns="0" tIns="0" rIns="0" bIns="0"/>
          <a:lstStyle/>
          <a:p>
            <a:endParaRPr lang="en-US"/>
          </a:p>
        </p:txBody>
      </p:sp>
      <p:sp>
        <p:nvSpPr>
          <p:cNvPr id="23556" name="Text Box 4"/>
          <p:cNvSpPr txBox="1">
            <a:spLocks noChangeArrowheads="1"/>
          </p:cNvSpPr>
          <p:nvPr/>
        </p:nvSpPr>
        <p:spPr bwMode="auto">
          <a:xfrm>
            <a:off x="7699375" y="6515100"/>
            <a:ext cx="280988" cy="266700"/>
          </a:xfrm>
          <a:prstGeom prst="rect">
            <a:avLst/>
          </a:prstGeom>
          <a:noFill/>
          <a:ln w="12700">
            <a:noFill/>
            <a:miter lim="800000"/>
            <a:headEnd/>
            <a:tailEnd/>
          </a:ln>
          <a:effectLst/>
        </p:spPr>
        <p:txBody>
          <a:bodyPr wrap="none" anchor="b"/>
          <a:lstStyle/>
          <a:p>
            <a:fld id="{D5CD514D-2FC4-4FBA-B02A-41F07D4859DE}" type="slidenum">
              <a:rPr lang="en-US" sz="1200">
                <a:solidFill>
                  <a:schemeClr val="tx1"/>
                </a:solidFill>
                <a:latin typeface="Lucida Grande" charset="0"/>
                <a:ea typeface="Lucida Grande" charset="0"/>
                <a:cs typeface="Lucida Grande" charset="0"/>
                <a:sym typeface="Lucida Grande" charset="0"/>
              </a:rPr>
              <a:pPr/>
              <a:t>23</a:t>
            </a:fld>
            <a:endParaRPr lang="en-US" sz="1200">
              <a:solidFill>
                <a:schemeClr val="tx1"/>
              </a:solidFill>
              <a:latin typeface="Lucida Grande" charset="0"/>
              <a:ea typeface="Lucida Grande" charset="0"/>
              <a:cs typeface="Lucida Grande" charset="0"/>
              <a:sym typeface="Lucida Grande" charset="0"/>
            </a:endParaRPr>
          </a:p>
        </p:txBody>
      </p:sp>
      <p:sp>
        <p:nvSpPr>
          <p:cNvPr id="23557" name="Rectangle 5"/>
          <p:cNvSpPr>
            <a:spLocks noGrp="1" noChangeArrowheads="1"/>
          </p:cNvSpPr>
          <p:nvPr>
            <p:ph type="title"/>
          </p:nvPr>
        </p:nvSpPr>
        <p:spPr>
          <a:xfrm>
            <a:off x="457200" y="0"/>
            <a:ext cx="8229600" cy="1066800"/>
          </a:xfrm>
          <a:ln/>
        </p:spPr>
        <p:txBody>
          <a:bodyPr/>
          <a:lstStyle/>
          <a:p>
            <a:pPr algn="ctr"/>
            <a:r>
              <a:rPr lang="en-US" sz="3500" dirty="0"/>
              <a:t>Conclusions – </a:t>
            </a:r>
            <a:r>
              <a:rPr lang="en-US" sz="2400" dirty="0"/>
              <a:t/>
            </a:r>
            <a:br>
              <a:rPr lang="en-US" sz="2400" dirty="0"/>
            </a:br>
            <a:r>
              <a:rPr lang="en-US" sz="2400" i="1" dirty="0"/>
              <a:t>Requirements Summary</a:t>
            </a:r>
            <a:endParaRPr lang="en-US" sz="2400" i="1" dirty="0">
              <a:ea typeface="ヒラギノ角ゴ ProN W6" charset="0"/>
              <a:cs typeface="ヒラギノ角ゴ ProN W6" charset="0"/>
            </a:endParaRPr>
          </a:p>
        </p:txBody>
      </p:sp>
      <p:sp>
        <p:nvSpPr>
          <p:cNvPr id="23558" name="Rectangle 6"/>
          <p:cNvSpPr>
            <a:spLocks noGrp="1" noChangeArrowheads="1"/>
          </p:cNvSpPr>
          <p:nvPr>
            <p:ph type="body" idx="1"/>
          </p:nvPr>
        </p:nvSpPr>
        <p:spPr>
          <a:xfrm>
            <a:off x="0" y="1219200"/>
            <a:ext cx="9144000" cy="5334000"/>
          </a:xfrm>
          <a:ln/>
        </p:spPr>
        <p:txBody>
          <a:bodyPr/>
          <a:lstStyle/>
          <a:p>
            <a:r>
              <a:rPr lang="en-US" sz="1200" b="1" dirty="0">
                <a:effectLst>
                  <a:outerShdw blurRad="38100" dist="38100" dir="2700000" algn="tl">
                    <a:srgbClr val="000000">
                      <a:alpha val="43137"/>
                    </a:srgbClr>
                  </a:outerShdw>
                </a:effectLst>
              </a:rPr>
              <a:t>The key system </a:t>
            </a:r>
            <a:r>
              <a:rPr lang="en-US" sz="1200" b="1" dirty="0" smtClean="0">
                <a:effectLst>
                  <a:outerShdw blurRad="38100" dist="38100" dir="2700000" algn="tl">
                    <a:srgbClr val="000000">
                      <a:alpha val="43137"/>
                    </a:srgbClr>
                  </a:outerShdw>
                </a:effectLst>
              </a:rPr>
              <a:t>functions </a:t>
            </a:r>
            <a:r>
              <a:rPr lang="en-US" sz="1200" b="1" dirty="0" smtClean="0">
                <a:effectLst>
                  <a:outerShdw blurRad="38100" dist="38100" dir="2700000" algn="tl">
                    <a:srgbClr val="000000">
                      <a:alpha val="43137"/>
                    </a:srgbClr>
                  </a:outerShdw>
                </a:effectLst>
              </a:rPr>
              <a:t>include: </a:t>
            </a:r>
          </a:p>
          <a:p>
            <a:pPr lvl="1"/>
            <a:r>
              <a:rPr lang="en-US" sz="1100" dirty="0" smtClean="0"/>
              <a:t>P</a:t>
            </a:r>
            <a:r>
              <a:rPr lang="en-US" sz="1100" dirty="0" smtClean="0"/>
              <a:t>revention </a:t>
            </a:r>
            <a:r>
              <a:rPr lang="en-US" sz="1100" dirty="0"/>
              <a:t>from unlawful </a:t>
            </a:r>
            <a:r>
              <a:rPr lang="en-US" sz="1100" dirty="0" smtClean="0"/>
              <a:t>entry (Included in prevention of unlawful entry is protection against suicide </a:t>
            </a:r>
            <a:r>
              <a:rPr lang="en-US" sz="1100" dirty="0" smtClean="0"/>
              <a:t>bombing</a:t>
            </a:r>
            <a:r>
              <a:rPr lang="en-US" sz="1100" dirty="0" smtClean="0"/>
              <a:t>)</a:t>
            </a:r>
            <a:endParaRPr lang="en-US" sz="1100" dirty="0" smtClean="0"/>
          </a:p>
          <a:p>
            <a:pPr lvl="1"/>
            <a:r>
              <a:rPr lang="en-US" sz="1100" dirty="0" smtClean="0"/>
              <a:t>N</a:t>
            </a:r>
            <a:r>
              <a:rPr lang="en-US" sz="1100" dirty="0" smtClean="0"/>
              <a:t>eutralization </a:t>
            </a:r>
            <a:r>
              <a:rPr lang="en-US" sz="1100" dirty="0"/>
              <a:t>of </a:t>
            </a:r>
            <a:r>
              <a:rPr lang="en-US" sz="1100" dirty="0" smtClean="0"/>
              <a:t>direct and </a:t>
            </a:r>
            <a:r>
              <a:rPr lang="en-US" sz="1100" dirty="0"/>
              <a:t>indirect </a:t>
            </a:r>
            <a:r>
              <a:rPr lang="en-US" sz="1100" dirty="0" smtClean="0"/>
              <a:t>fire</a:t>
            </a:r>
          </a:p>
          <a:p>
            <a:pPr lvl="2"/>
            <a:r>
              <a:rPr lang="en-US" sz="1050" dirty="0" smtClean="0"/>
              <a:t>Active </a:t>
            </a:r>
            <a:r>
              <a:rPr lang="en-US" sz="1050" dirty="0" smtClean="0"/>
              <a:t>defense against incoming rounds with elimination of hostile fire at its </a:t>
            </a:r>
            <a:r>
              <a:rPr lang="en-US" sz="1050" dirty="0" smtClean="0"/>
              <a:t>source</a:t>
            </a:r>
          </a:p>
          <a:p>
            <a:pPr lvl="2"/>
            <a:r>
              <a:rPr lang="en-US" sz="1050" dirty="0" smtClean="0"/>
              <a:t>Passive </a:t>
            </a:r>
            <a:r>
              <a:rPr lang="en-US" sz="1050" dirty="0" smtClean="0"/>
              <a:t>defense with barriers and non-active protection elements.</a:t>
            </a:r>
            <a:endParaRPr lang="en-US" sz="1050" dirty="0" smtClean="0"/>
          </a:p>
          <a:p>
            <a:pPr lvl="1"/>
            <a:r>
              <a:rPr lang="en-US" sz="1100" dirty="0" smtClean="0"/>
              <a:t>Accurate detection and assessment of threats</a:t>
            </a:r>
            <a:endParaRPr lang="en-US" sz="1100" dirty="0" smtClean="0"/>
          </a:p>
          <a:p>
            <a:pPr lvl="1"/>
            <a:r>
              <a:rPr lang="en-US" sz="1100" dirty="0" smtClean="0"/>
              <a:t>Early and </a:t>
            </a:r>
            <a:r>
              <a:rPr lang="en-US" sz="1100" dirty="0" smtClean="0"/>
              <a:t>accurate </a:t>
            </a:r>
            <a:r>
              <a:rPr lang="en-US" sz="1100" dirty="0" smtClean="0"/>
              <a:t>warnings </a:t>
            </a:r>
            <a:r>
              <a:rPr lang="en-US" sz="1100" dirty="0" smtClean="0"/>
              <a:t>which will provide reaction time and maneuver space to defend the </a:t>
            </a:r>
            <a:r>
              <a:rPr lang="en-US" sz="1100" dirty="0" smtClean="0"/>
              <a:t>FOB</a:t>
            </a:r>
          </a:p>
          <a:p>
            <a:pPr lvl="1">
              <a:buNone/>
            </a:pPr>
            <a:r>
              <a:rPr lang="en-US" sz="1100" dirty="0" smtClean="0"/>
              <a:t>*These </a:t>
            </a:r>
            <a:r>
              <a:rPr lang="en-US" sz="1100" dirty="0" smtClean="0"/>
              <a:t>functions are also sufficiently broad as to include protection against base over-run and deceptive penetration</a:t>
            </a:r>
          </a:p>
          <a:p>
            <a:pPr lvl="1"/>
            <a:endParaRPr lang="en-US" sz="1100" dirty="0" smtClean="0">
              <a:effectLst>
                <a:outerShdw blurRad="38100" dist="38100" dir="2700000" algn="tl">
                  <a:srgbClr val="000000">
                    <a:alpha val="43137"/>
                  </a:srgbClr>
                </a:outerShdw>
              </a:effectLst>
            </a:endParaRPr>
          </a:p>
          <a:p>
            <a:r>
              <a:rPr lang="en-US" sz="1200" b="1" dirty="0" smtClean="0">
                <a:effectLst>
                  <a:outerShdw blurRad="38100" dist="38100" dir="2700000" algn="tl">
                    <a:srgbClr val="000000">
                      <a:alpha val="43137"/>
                    </a:srgbClr>
                  </a:outerShdw>
                </a:effectLst>
              </a:rPr>
              <a:t>Other Key Considerations:</a:t>
            </a:r>
          </a:p>
          <a:p>
            <a:pPr lvl="1"/>
            <a:r>
              <a:rPr lang="en-US" sz="1100" dirty="0" smtClean="0"/>
              <a:t>Ensure minimization of the impact </a:t>
            </a:r>
            <a:r>
              <a:rPr lang="en-US" sz="1100" dirty="0"/>
              <a:t>to existing force </a:t>
            </a:r>
            <a:r>
              <a:rPr lang="en-US" sz="1100" dirty="0" smtClean="0"/>
              <a:t>workload</a:t>
            </a:r>
          </a:p>
          <a:p>
            <a:pPr lvl="2"/>
            <a:r>
              <a:rPr lang="en-US" sz="1050" dirty="0" smtClean="0"/>
              <a:t>Reduce cognitive loads on current force</a:t>
            </a:r>
            <a:endParaRPr lang="en-US" sz="1050" dirty="0" smtClean="0"/>
          </a:p>
          <a:p>
            <a:pPr lvl="1"/>
            <a:r>
              <a:rPr lang="en-US" sz="1100" dirty="0"/>
              <a:t>The system shall </a:t>
            </a:r>
            <a:r>
              <a:rPr lang="en-US" sz="1100" dirty="0" smtClean="0"/>
              <a:t>be easily transportable</a:t>
            </a:r>
          </a:p>
          <a:p>
            <a:pPr lvl="1"/>
            <a:r>
              <a:rPr lang="en-US" sz="1100" dirty="0" smtClean="0"/>
              <a:t>Training strategy should incorporate traditional school-house </a:t>
            </a:r>
            <a:r>
              <a:rPr lang="en-US" sz="1100" dirty="0" smtClean="0"/>
              <a:t>training</a:t>
            </a:r>
            <a:endParaRPr lang="en-US" sz="1100" dirty="0" smtClean="0"/>
          </a:p>
          <a:p>
            <a:pPr lvl="1"/>
            <a:r>
              <a:rPr lang="en-US" sz="1100" dirty="0" smtClean="0"/>
              <a:t>Provide accessibility, visibility and limit the specialized tools and training required for maintenance. </a:t>
            </a:r>
          </a:p>
          <a:p>
            <a:pPr lvl="1"/>
            <a:r>
              <a:rPr lang="en-US" sz="1100" dirty="0" smtClean="0"/>
              <a:t>Reliability to ensure constant protection, accurate and timely information and minimal exposure of transport convoys</a:t>
            </a:r>
            <a:endParaRPr lang="en-US" sz="1100" dirty="0" smtClean="0"/>
          </a:p>
          <a:p>
            <a:pPr lvl="1"/>
            <a:r>
              <a:rPr lang="en-US" sz="1100" dirty="0" smtClean="0"/>
              <a:t>The </a:t>
            </a:r>
            <a:r>
              <a:rPr lang="en-US" sz="1100" dirty="0"/>
              <a:t>system shall be interoperable with the Army's </a:t>
            </a:r>
            <a:r>
              <a:rPr lang="en-US" sz="1100" dirty="0" smtClean="0"/>
              <a:t>current protection and C4 systems. </a:t>
            </a:r>
            <a:endParaRPr lang="en-US" sz="1100" dirty="0" smtClean="0"/>
          </a:p>
          <a:p>
            <a:pPr lvl="2"/>
            <a:r>
              <a:rPr lang="en-US" sz="1050" dirty="0" smtClean="0"/>
              <a:t>It is necessary for the system to be capable of integrating with an existing C4 or Protection system if one is established, but will not depend on the existence of such systems</a:t>
            </a:r>
            <a:r>
              <a:rPr lang="en-US" sz="1050" dirty="0" smtClean="0"/>
              <a:t>.</a:t>
            </a:r>
          </a:p>
          <a:p>
            <a:pPr lvl="1"/>
            <a:endParaRPr lang="en-US" sz="1100" dirty="0" smtClean="0"/>
          </a:p>
          <a:p>
            <a:pPr lvl="1"/>
            <a:endParaRPr lang="en-US" sz="1100" dirty="0" smtClean="0"/>
          </a:p>
          <a:p>
            <a:pPr lvl="1"/>
            <a:endParaRPr lang="en-US" sz="1250" dirty="0" smtClean="0"/>
          </a:p>
        </p:txBody>
      </p:sp>
      <p:sp>
        <p:nvSpPr>
          <p:cNvPr id="8" name="Rectangle 7"/>
          <p:cNvSpPr/>
          <p:nvPr/>
        </p:nvSpPr>
        <p:spPr bwMode="auto">
          <a:xfrm>
            <a:off x="152400" y="5867400"/>
            <a:ext cx="8763000" cy="685800"/>
          </a:xfrm>
          <a:prstGeom prst="rect">
            <a:avLst/>
          </a:prstGeom>
          <a:solidFill>
            <a:srgbClr val="33660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cene3d>
              <a:camera prst="orthographicFront"/>
              <a:lightRig rig="soft" dir="t">
                <a:rot lat="0" lon="0" rev="10800000"/>
              </a:lightRig>
            </a:scene3d>
            <a:sp3d>
              <a:bevelT w="27940" h="12700"/>
              <a:contourClr>
                <a:srgbClr val="DDDDDD"/>
              </a:contourClr>
            </a:sp3d>
          </a:bodyPr>
          <a:lstStyle/>
          <a:p>
            <a:r>
              <a:rPr lang="en-US" sz="1600" b="1" spc="150" dirty="0" smtClean="0">
                <a:ln w="11430"/>
                <a:solidFill>
                  <a:srgbClr val="F8F8F8"/>
                </a:solidFill>
                <a:effectLst>
                  <a:outerShdw blurRad="25400" algn="tl" rotWithShape="0">
                    <a:srgbClr val="000000">
                      <a:alpha val="43000"/>
                    </a:srgbClr>
                  </a:outerShdw>
                </a:effectLst>
              </a:rPr>
              <a:t>In short we shall provide maximum effectiveness at minimal cost and risk to existing </a:t>
            </a:r>
            <a:r>
              <a:rPr lang="en-US" sz="1600" b="1" spc="150" dirty="0" smtClean="0">
                <a:ln w="11430"/>
                <a:solidFill>
                  <a:srgbClr val="F8F8F8"/>
                </a:solidFill>
                <a:effectLst>
                  <a:outerShdw blurRad="25400" algn="tl" rotWithShape="0">
                    <a:srgbClr val="000000">
                      <a:alpha val="43000"/>
                    </a:srgbClr>
                  </a:outerShdw>
                </a:effectLst>
              </a:rPr>
              <a:t>troops.</a:t>
            </a:r>
            <a:endParaRPr lang="en-US" sz="1600" b="1" spc="150" dirty="0" smtClean="0">
              <a:ln w="11430"/>
              <a:solidFill>
                <a:srgbClr val="F8F8F8"/>
              </a:solidFill>
              <a:effectLst>
                <a:outerShdw blurRad="25400" algn="tl" rotWithShape="0">
                  <a:srgbClr val="000000">
                    <a:alpha val="43000"/>
                  </a:srgbClr>
                </a:outerShdw>
              </a:effectLst>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8700"/>
          </a:xfrm>
        </p:spPr>
        <p:txBody>
          <a:bodyPr/>
          <a:lstStyle/>
          <a:p>
            <a:pPr algn="ctr"/>
            <a:r>
              <a:rPr lang="en-US" sz="3500" dirty="0" smtClean="0"/>
              <a:t>Requirements Summary </a:t>
            </a:r>
            <a:r>
              <a:rPr lang="en-US" dirty="0" smtClean="0"/>
              <a:t/>
            </a:r>
            <a:br>
              <a:rPr lang="en-US" dirty="0" smtClean="0"/>
            </a:br>
            <a:r>
              <a:rPr lang="en-US" sz="1800" i="1" dirty="0" smtClean="0"/>
              <a:t>	</a:t>
            </a:r>
            <a:r>
              <a:rPr lang="en-US" sz="1800" i="1" dirty="0" smtClean="0"/>
              <a:t>Example</a:t>
            </a:r>
            <a:endParaRPr lang="en-US" sz="1800" i="1" dirty="0"/>
          </a:p>
        </p:txBody>
      </p:sp>
      <p:sp>
        <p:nvSpPr>
          <p:cNvPr id="3" name="Content Placeholder 2"/>
          <p:cNvSpPr>
            <a:spLocks noGrp="1"/>
          </p:cNvSpPr>
          <p:nvPr>
            <p:ph idx="1"/>
          </p:nvPr>
        </p:nvSpPr>
        <p:spPr>
          <a:xfrm>
            <a:off x="0" y="1219200"/>
            <a:ext cx="9144000" cy="5334000"/>
          </a:xfrm>
        </p:spPr>
        <p:txBody>
          <a:bodyPr/>
          <a:lstStyle/>
          <a:p>
            <a:r>
              <a:rPr lang="en-US" sz="1400" dirty="0" smtClean="0"/>
              <a:t>All </a:t>
            </a:r>
            <a:r>
              <a:rPr lang="en-US" sz="1400" dirty="0" smtClean="0"/>
              <a:t>of the stakeholders </a:t>
            </a:r>
            <a:r>
              <a:rPr lang="en-US" sz="1400" dirty="0" smtClean="0"/>
              <a:t>may have had common functionality or capability requirements, however the reasons for why was very different.  This shows the underlying reason and can lead to derived or additional requirements.</a:t>
            </a:r>
            <a:endParaRPr lang="en-US" sz="1400" dirty="0" smtClean="0"/>
          </a:p>
          <a:p>
            <a:pPr lvl="1"/>
            <a:r>
              <a:rPr lang="en-US" sz="1300" dirty="0" smtClean="0"/>
              <a:t>For instance, reliability</a:t>
            </a:r>
          </a:p>
          <a:p>
            <a:pPr lvl="2"/>
            <a:r>
              <a:rPr lang="en-US" sz="1200" b="1" u="sng" dirty="0" smtClean="0">
                <a:effectLst>
                  <a:outerShdw blurRad="38100" dist="38100" dir="2700000" algn="tl">
                    <a:srgbClr val="000000">
                      <a:alpha val="43137"/>
                    </a:srgbClr>
                  </a:outerShdw>
                </a:effectLst>
              </a:rPr>
              <a:t>FOB Commander</a:t>
            </a:r>
            <a:r>
              <a:rPr lang="en-US" sz="1200" b="1" dirty="0" smtClean="0">
                <a:effectLst>
                  <a:outerShdw blurRad="38100" dist="38100" dir="2700000" algn="tl">
                    <a:srgbClr val="000000">
                      <a:alpha val="43137"/>
                    </a:srgbClr>
                  </a:outerShdw>
                </a:effectLst>
              </a:rPr>
              <a:t>:  </a:t>
            </a:r>
            <a:r>
              <a:rPr lang="en-US" sz="1200" dirty="0" smtClean="0"/>
              <a:t>wants </a:t>
            </a:r>
            <a:r>
              <a:rPr lang="en-US" sz="1200" dirty="0" smtClean="0"/>
              <a:t>the system reliable so that it is not down and there is a constant flow of information to make sure decisions can be made to </a:t>
            </a:r>
            <a:r>
              <a:rPr lang="en-US" sz="1200" i="1" dirty="0" smtClean="0">
                <a:solidFill>
                  <a:srgbClr val="AAD2AD"/>
                </a:solidFill>
              </a:rPr>
              <a:t>ensure the mission is completed on time and accurately</a:t>
            </a:r>
            <a:r>
              <a:rPr lang="en-US" sz="1200" dirty="0" smtClean="0"/>
              <a:t>. </a:t>
            </a:r>
          </a:p>
          <a:p>
            <a:pPr lvl="2"/>
            <a:r>
              <a:rPr lang="en-US" sz="1200" b="1" u="sng" dirty="0" smtClean="0">
                <a:effectLst>
                  <a:outerShdw blurRad="38100" dist="38100" dir="2700000" algn="tl">
                    <a:srgbClr val="000000">
                      <a:alpha val="43137"/>
                    </a:srgbClr>
                  </a:outerShdw>
                </a:effectLst>
              </a:rPr>
              <a:t>Combat Soldier</a:t>
            </a:r>
            <a:r>
              <a:rPr lang="en-US" sz="1200" b="1" dirty="0" smtClean="0">
                <a:effectLst>
                  <a:outerShdw blurRad="38100" dist="38100" dir="2700000" algn="tl">
                    <a:srgbClr val="000000">
                      <a:alpha val="43137"/>
                    </a:srgbClr>
                  </a:outerShdw>
                </a:effectLst>
              </a:rPr>
              <a:t>:</a:t>
            </a:r>
            <a:r>
              <a:rPr lang="en-US" sz="1200" dirty="0" smtClean="0"/>
              <a:t> wants the system reliable </a:t>
            </a:r>
            <a:r>
              <a:rPr lang="en-US" sz="1200" dirty="0" smtClean="0"/>
              <a:t>so that it doesn’t fail at a time when they need to be protected so that they experience </a:t>
            </a:r>
            <a:r>
              <a:rPr lang="en-US" sz="1200" i="1" dirty="0" smtClean="0">
                <a:solidFill>
                  <a:srgbClr val="AAD2AD"/>
                </a:solidFill>
              </a:rPr>
              <a:t>no unnecessary causalities</a:t>
            </a:r>
            <a:r>
              <a:rPr lang="en-US" sz="1200" dirty="0" smtClean="0"/>
              <a:t>.  </a:t>
            </a:r>
          </a:p>
          <a:p>
            <a:pPr lvl="2"/>
            <a:r>
              <a:rPr lang="en-US" sz="1200" b="1" u="sng" dirty="0" smtClean="0">
                <a:effectLst>
                  <a:outerShdw blurRad="38100" dist="38100" dir="2700000" algn="tl">
                    <a:srgbClr val="000000">
                      <a:alpha val="43137"/>
                    </a:srgbClr>
                  </a:outerShdw>
                </a:effectLst>
              </a:rPr>
              <a:t>Logistics convoys</a:t>
            </a:r>
            <a:r>
              <a:rPr lang="en-US" sz="1200" b="1" dirty="0" smtClean="0">
                <a:effectLst>
                  <a:outerShdw blurRad="38100" dist="38100" dir="2700000" algn="tl">
                    <a:srgbClr val="000000">
                      <a:alpha val="43137"/>
                    </a:srgbClr>
                  </a:outerShdw>
                </a:effectLst>
              </a:rPr>
              <a:t>: </a:t>
            </a:r>
            <a:r>
              <a:rPr lang="en-US" sz="1200" dirty="0" smtClean="0"/>
              <a:t>want the system reliable </a:t>
            </a:r>
            <a:r>
              <a:rPr lang="en-US" sz="1200" dirty="0" smtClean="0"/>
              <a:t>so that it cuts down on the number of parts needed to repair it and therefore </a:t>
            </a:r>
            <a:r>
              <a:rPr lang="en-US" sz="1200" i="1" dirty="0" smtClean="0">
                <a:solidFill>
                  <a:srgbClr val="AAD2AD"/>
                </a:solidFill>
              </a:rPr>
              <a:t>less convoys are on the road and put in harm’s way</a:t>
            </a:r>
            <a:r>
              <a:rPr lang="en-US" sz="1200" dirty="0" smtClean="0"/>
              <a:t>.  </a:t>
            </a:r>
          </a:p>
          <a:p>
            <a:pPr>
              <a:buNone/>
            </a:pPr>
            <a:endParaRPr lang="en-US" sz="1400" dirty="0" smtClean="0"/>
          </a:p>
          <a:p>
            <a:r>
              <a:rPr lang="en-US" sz="1400" dirty="0" smtClean="0"/>
              <a:t>This </a:t>
            </a:r>
            <a:r>
              <a:rPr lang="en-US" sz="1400" dirty="0" smtClean="0"/>
              <a:t>is how the stakeholder functions were determined, with the prioritization of the stakeholders, frequency of the need and mapping against the initial system capability requirements to determine what the top level functions will be to drive the program.</a:t>
            </a:r>
          </a:p>
          <a:p>
            <a:endParaRPr lang="en-US" sz="1400" dirty="0" smtClean="0"/>
          </a:p>
          <a:p>
            <a:r>
              <a:rPr lang="en-US" sz="1400" dirty="0" smtClean="0"/>
              <a:t>By looking at the system from many different views and finding where the most seemed to have common interest.  This led to the functions, objectives and </a:t>
            </a:r>
            <a:r>
              <a:rPr lang="en-US" sz="1400" dirty="0" smtClean="0"/>
              <a:t>measures.</a:t>
            </a:r>
            <a:endParaRPr lang="en-US" sz="1400" dirty="0" smtClean="0"/>
          </a:p>
          <a:p>
            <a:endParaRPr lang="en-US" sz="1400" dirty="0"/>
          </a:p>
        </p:txBody>
      </p:sp>
      <p:sp>
        <p:nvSpPr>
          <p:cNvPr id="4" name="Slide Number Placeholder 3"/>
          <p:cNvSpPr>
            <a:spLocks noGrp="1"/>
          </p:cNvSpPr>
          <p:nvPr>
            <p:ph type="sldNum" sz="quarter" idx="10"/>
          </p:nvPr>
        </p:nvSpPr>
        <p:spPr/>
        <p:txBody>
          <a:bodyPr/>
          <a:lstStyle/>
          <a:p>
            <a:fld id="{A960E6C9-AB16-4C76-9261-9DEBEF4E1C50}" type="slidenum">
              <a:rPr lang="en-US" smtClean="0"/>
              <a:pPr/>
              <a:t>24</a:t>
            </a:fld>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398588"/>
          </a:xfrm>
        </p:spPr>
        <p:txBody>
          <a:bodyPr/>
          <a:lstStyle/>
          <a:p>
            <a:r>
              <a:rPr lang="en-US" sz="3600" dirty="0" smtClean="0"/>
              <a:t>Overarching Summary</a:t>
            </a:r>
            <a:endParaRPr lang="en-US" sz="3600" dirty="0"/>
          </a:p>
        </p:txBody>
      </p:sp>
      <p:sp>
        <p:nvSpPr>
          <p:cNvPr id="3" name="Content Placeholder 2"/>
          <p:cNvSpPr>
            <a:spLocks noGrp="1"/>
          </p:cNvSpPr>
          <p:nvPr>
            <p:ph idx="1"/>
          </p:nvPr>
        </p:nvSpPr>
        <p:spPr>
          <a:xfrm>
            <a:off x="0" y="838200"/>
            <a:ext cx="9144000" cy="5638800"/>
          </a:xfrm>
        </p:spPr>
        <p:txBody>
          <a:bodyPr/>
          <a:lstStyle/>
          <a:p>
            <a:r>
              <a:rPr lang="en-US" sz="1200" dirty="0" smtClean="0"/>
              <a:t>Mission, Mission, Mission, Protection</a:t>
            </a:r>
          </a:p>
          <a:p>
            <a:endParaRPr lang="en-US" sz="1200" dirty="0" smtClean="0"/>
          </a:p>
          <a:p>
            <a:r>
              <a:rPr lang="en-US" sz="1200" dirty="0" smtClean="0"/>
              <a:t>Cost was not considered in this evaluation because there was no </a:t>
            </a:r>
            <a:r>
              <a:rPr lang="en-US" sz="1200" dirty="0" smtClean="0"/>
              <a:t>constraint – This removes a large burden as part of the triangle – Cost, Schedule and Performance.</a:t>
            </a:r>
          </a:p>
          <a:p>
            <a:endParaRPr lang="en-US" sz="1200" dirty="0" smtClean="0"/>
          </a:p>
          <a:p>
            <a:r>
              <a:rPr lang="en-US" sz="1200" dirty="0" smtClean="0"/>
              <a:t>There </a:t>
            </a:r>
            <a:r>
              <a:rPr lang="en-US" sz="1200" dirty="0" smtClean="0"/>
              <a:t>seemed to be a common theme amongst many stakeholders.  They want protection from the system without mission impact, but also speed, accuracy and reliability</a:t>
            </a:r>
            <a:r>
              <a:rPr lang="en-US" sz="1200" dirty="0" smtClean="0"/>
              <a:t>.</a:t>
            </a:r>
          </a:p>
          <a:p>
            <a:endParaRPr lang="en-US" sz="1200" dirty="0" smtClean="0"/>
          </a:p>
          <a:p>
            <a:r>
              <a:rPr lang="en-US" sz="1200" dirty="0" smtClean="0"/>
              <a:t>One </a:t>
            </a:r>
            <a:r>
              <a:rPr lang="en-US" sz="1200" dirty="0" smtClean="0"/>
              <a:t>takeaway from the study is the scope of the assignment is broad considering the extent of the effective need for </a:t>
            </a:r>
            <a:r>
              <a:rPr lang="en-US" sz="1200" dirty="0" smtClean="0"/>
              <a:t>one set of stakeholders and </a:t>
            </a:r>
            <a:r>
              <a:rPr lang="en-US" sz="1200" dirty="0" smtClean="0"/>
              <a:t>that does not even consider all of the stakeholders </a:t>
            </a:r>
            <a:r>
              <a:rPr lang="en-US" sz="1200" dirty="0" smtClean="0"/>
              <a:t>identified.</a:t>
            </a:r>
          </a:p>
          <a:p>
            <a:endParaRPr lang="en-US" sz="1200" dirty="0" smtClean="0"/>
          </a:p>
          <a:p>
            <a:r>
              <a:rPr lang="en-US" sz="1200" dirty="0" smtClean="0"/>
              <a:t>Further analysis will reveal the validity and feasibility of these capabilities based on the voice of the </a:t>
            </a:r>
            <a:r>
              <a:rPr lang="en-US" sz="1200" dirty="0" smtClean="0"/>
              <a:t>customers.</a:t>
            </a:r>
          </a:p>
          <a:p>
            <a:endParaRPr lang="en-US" sz="1200" dirty="0" smtClean="0"/>
          </a:p>
          <a:p>
            <a:r>
              <a:rPr lang="en-US" sz="1200" dirty="0" smtClean="0"/>
              <a:t>Determining appropriate Evaluation Measures that </a:t>
            </a:r>
            <a:r>
              <a:rPr lang="en-US" sz="1200" dirty="0" smtClean="0"/>
              <a:t>when decomposed will </a:t>
            </a:r>
            <a:r>
              <a:rPr lang="en-US" sz="1200" dirty="0" smtClean="0"/>
              <a:t>be repeatable </a:t>
            </a:r>
            <a:r>
              <a:rPr lang="en-US" sz="1200" dirty="0" smtClean="0"/>
              <a:t>and testable </a:t>
            </a:r>
            <a:r>
              <a:rPr lang="en-US" sz="1200" dirty="0" smtClean="0"/>
              <a:t>down the road is a </a:t>
            </a:r>
            <a:r>
              <a:rPr lang="en-US" sz="1200" dirty="0" smtClean="0"/>
              <a:t>challenge.</a:t>
            </a:r>
          </a:p>
          <a:p>
            <a:endParaRPr lang="en-US" sz="1200" dirty="0" smtClean="0"/>
          </a:p>
          <a:p>
            <a:r>
              <a:rPr lang="en-US" sz="1200" dirty="0" smtClean="0"/>
              <a:t>With </a:t>
            </a:r>
            <a:r>
              <a:rPr lang="en-US" sz="1200" dirty="0" smtClean="0"/>
              <a:t>the short suspense we may leverage existing military technology and integrate it into a unified </a:t>
            </a:r>
            <a:r>
              <a:rPr lang="en-US" sz="1200" dirty="0" smtClean="0"/>
              <a:t>package, as more of a systems integrator with the development of new interface hardware and/or software.</a:t>
            </a:r>
          </a:p>
          <a:p>
            <a:pPr lvl="1"/>
            <a:r>
              <a:rPr lang="en-US" sz="1200" dirty="0" smtClean="0"/>
              <a:t>Many systems already exist to enable the mitigation of these threats.  However, the piece part application and patch work solutions currently seen the in field without considering a unified approach are the basis for many of the performance, reliability and cost issues seen today.  In addition, without taking all factors into consideration up front it becomes a  bigger, heavier, more expensive solution which makes it less expeditionary and less user friendly. </a:t>
            </a:r>
          </a:p>
          <a:p>
            <a:r>
              <a:rPr lang="en-US" sz="1200" dirty="0" smtClean="0"/>
              <a:t>Much more work to do! </a:t>
            </a:r>
          </a:p>
        </p:txBody>
      </p:sp>
      <p:sp>
        <p:nvSpPr>
          <p:cNvPr id="4" name="Slide Number Placeholder 3"/>
          <p:cNvSpPr>
            <a:spLocks noGrp="1"/>
          </p:cNvSpPr>
          <p:nvPr>
            <p:ph type="sldNum" sz="quarter" idx="10"/>
          </p:nvPr>
        </p:nvSpPr>
        <p:spPr/>
        <p:txBody>
          <a:bodyPr/>
          <a:lstStyle/>
          <a:p>
            <a:fld id="{A960E6C9-AB16-4C76-9261-9DEBEF4E1C50}" type="slidenum">
              <a:rPr lang="en-US" smtClean="0"/>
              <a:pPr/>
              <a:t>25</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AutoShape 1"/>
          <p:cNvSpPr>
            <a:spLocks/>
          </p:cNvSpPr>
          <p:nvPr/>
        </p:nvSpPr>
        <p:spPr bwMode="auto">
          <a:xfrm>
            <a:off x="6350" y="12700"/>
            <a:ext cx="9129713" cy="6837363"/>
          </a:xfrm>
          <a:prstGeom prst="rtTriangle">
            <a:avLst/>
          </a:prstGeom>
          <a:gradFill rotWithShape="0">
            <a:gsLst>
              <a:gs pos="0">
                <a:srgbClr val="EAEBDE">
                  <a:alpha val="9999"/>
                </a:srgbClr>
              </a:gs>
              <a:gs pos="30000">
                <a:srgbClr val="EAEBDE">
                  <a:alpha val="7299"/>
                </a:srgbClr>
              </a:gs>
              <a:gs pos="100000">
                <a:srgbClr val="EAEBDE">
                  <a:alpha val="999"/>
                </a:srgbClr>
              </a:gs>
            </a:gsLst>
            <a:lin ang="18780000" scaled="1"/>
          </a:gradFill>
          <a:ln w="38100" cap="rnd">
            <a:noFill/>
            <a:round/>
            <a:headEnd type="none" w="med" len="med"/>
            <a:tailEnd type="none" w="med" len="med"/>
          </a:ln>
        </p:spPr>
        <p:txBody>
          <a:bodyPr lIns="0" tIns="0" rIns="0" bIns="0"/>
          <a:lstStyle/>
          <a:p>
            <a:endParaRPr lang="en-US"/>
          </a:p>
        </p:txBody>
      </p:sp>
      <p:sp>
        <p:nvSpPr>
          <p:cNvPr id="24578" name="Line 2"/>
          <p:cNvSpPr>
            <a:spLocks noChangeShapeType="1"/>
          </p:cNvSpPr>
          <p:nvPr/>
        </p:nvSpPr>
        <p:spPr bwMode="auto">
          <a:xfrm>
            <a:off x="0" y="6350"/>
            <a:ext cx="9136063" cy="6843713"/>
          </a:xfrm>
          <a:prstGeom prst="line">
            <a:avLst/>
          </a:prstGeom>
          <a:noFill/>
          <a:ln w="5000" cap="rnd">
            <a:solidFill>
              <a:srgbClr val="D3D4C8">
                <a:alpha val="34999"/>
              </a:srgbClr>
            </a:solidFill>
            <a:prstDash val="solid"/>
            <a:round/>
            <a:headEnd type="none" w="med" len="med"/>
            <a:tailEnd type="none" w="med" len="med"/>
          </a:ln>
        </p:spPr>
        <p:txBody>
          <a:bodyPr lIns="0" tIns="0" rIns="0" bIns="0"/>
          <a:lstStyle/>
          <a:p>
            <a:endParaRPr lang="en-US"/>
          </a:p>
        </p:txBody>
      </p:sp>
      <p:sp>
        <p:nvSpPr>
          <p:cNvPr id="24579" name="Line 3"/>
          <p:cNvSpPr>
            <a:spLocks noChangeShapeType="1"/>
          </p:cNvSpPr>
          <p:nvPr/>
        </p:nvSpPr>
        <p:spPr bwMode="auto">
          <a:xfrm flipH="1">
            <a:off x="6467475" y="4948238"/>
            <a:ext cx="2673350" cy="1900237"/>
          </a:xfrm>
          <a:prstGeom prst="line">
            <a:avLst/>
          </a:prstGeom>
          <a:noFill/>
          <a:ln w="6000" cap="rnd">
            <a:solidFill>
              <a:srgbClr val="D7D9CE">
                <a:alpha val="45000"/>
              </a:srgbClr>
            </a:solidFill>
            <a:prstDash val="solid"/>
            <a:round/>
            <a:headEnd type="none" w="med" len="med"/>
            <a:tailEnd type="none" w="med" len="med"/>
          </a:ln>
        </p:spPr>
        <p:txBody>
          <a:bodyPr lIns="0" tIns="0" rIns="0" bIns="0"/>
          <a:lstStyle/>
          <a:p>
            <a:endParaRPr lang="en-US"/>
          </a:p>
        </p:txBody>
      </p:sp>
      <p:sp>
        <p:nvSpPr>
          <p:cNvPr id="24580" name="Text Box 4"/>
          <p:cNvSpPr txBox="1">
            <a:spLocks noChangeArrowheads="1"/>
          </p:cNvSpPr>
          <p:nvPr/>
        </p:nvSpPr>
        <p:spPr bwMode="auto">
          <a:xfrm>
            <a:off x="7699375" y="6515100"/>
            <a:ext cx="280988" cy="266700"/>
          </a:xfrm>
          <a:prstGeom prst="rect">
            <a:avLst/>
          </a:prstGeom>
          <a:noFill/>
          <a:ln w="12700">
            <a:noFill/>
            <a:miter lim="800000"/>
            <a:headEnd/>
            <a:tailEnd/>
          </a:ln>
          <a:effectLst/>
        </p:spPr>
        <p:txBody>
          <a:bodyPr wrap="none" anchor="b"/>
          <a:lstStyle/>
          <a:p>
            <a:fld id="{F64ECDB5-90A4-45CF-B972-BF21F456B587}" type="slidenum">
              <a:rPr lang="en-US" sz="1200">
                <a:solidFill>
                  <a:schemeClr val="tx1"/>
                </a:solidFill>
                <a:latin typeface="Lucida Grande" charset="0"/>
                <a:ea typeface="Lucida Grande" charset="0"/>
                <a:cs typeface="Lucida Grande" charset="0"/>
                <a:sym typeface="Lucida Grande" charset="0"/>
              </a:rPr>
              <a:pPr/>
              <a:t>26</a:t>
            </a:fld>
            <a:endParaRPr lang="en-US" sz="1200">
              <a:solidFill>
                <a:schemeClr val="tx1"/>
              </a:solidFill>
              <a:latin typeface="Lucida Grande" charset="0"/>
              <a:ea typeface="Lucida Grande" charset="0"/>
              <a:cs typeface="Lucida Grande" charset="0"/>
              <a:sym typeface="Lucida Grande" charset="0"/>
            </a:endParaRPr>
          </a:p>
        </p:txBody>
      </p:sp>
      <p:sp>
        <p:nvSpPr>
          <p:cNvPr id="24581" name="Rectangle 5"/>
          <p:cNvSpPr>
            <a:spLocks noGrp="1" noChangeArrowheads="1"/>
          </p:cNvSpPr>
          <p:nvPr>
            <p:ph type="title"/>
          </p:nvPr>
        </p:nvSpPr>
        <p:spPr>
          <a:xfrm>
            <a:off x="457200" y="0"/>
            <a:ext cx="8229600" cy="1398588"/>
          </a:xfrm>
          <a:ln/>
        </p:spPr>
        <p:txBody>
          <a:bodyPr/>
          <a:lstStyle/>
          <a:p>
            <a:r>
              <a:rPr lang="en-US" sz="3200"/>
              <a:t>Way Ahead</a:t>
            </a:r>
          </a:p>
        </p:txBody>
      </p:sp>
      <p:sp>
        <p:nvSpPr>
          <p:cNvPr id="24582" name="Rectangle 6"/>
          <p:cNvSpPr>
            <a:spLocks noGrp="1" noChangeArrowheads="1"/>
          </p:cNvSpPr>
          <p:nvPr>
            <p:ph type="body" idx="1"/>
          </p:nvPr>
        </p:nvSpPr>
        <p:spPr>
          <a:ln/>
        </p:spPr>
        <p:txBody>
          <a:bodyPr/>
          <a:lstStyle/>
          <a:p>
            <a:r>
              <a:rPr lang="en-US" dirty="0" smtClean="0"/>
              <a:t>WILL PUT IN WHEN I GET HOME!!</a:t>
            </a:r>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AutoShape 1"/>
          <p:cNvSpPr>
            <a:spLocks/>
          </p:cNvSpPr>
          <p:nvPr/>
        </p:nvSpPr>
        <p:spPr bwMode="auto">
          <a:xfrm>
            <a:off x="6350" y="12700"/>
            <a:ext cx="9129713" cy="6837363"/>
          </a:xfrm>
          <a:prstGeom prst="rtTriangle">
            <a:avLst/>
          </a:prstGeom>
          <a:gradFill rotWithShape="0">
            <a:gsLst>
              <a:gs pos="0">
                <a:srgbClr val="EAEBDE">
                  <a:alpha val="9999"/>
                </a:srgbClr>
              </a:gs>
              <a:gs pos="30000">
                <a:srgbClr val="EAEBDE">
                  <a:alpha val="7299"/>
                </a:srgbClr>
              </a:gs>
              <a:gs pos="100000">
                <a:srgbClr val="EAEBDE">
                  <a:alpha val="999"/>
                </a:srgbClr>
              </a:gs>
            </a:gsLst>
            <a:lin ang="18780000" scaled="1"/>
          </a:gradFill>
          <a:ln w="38100" cap="rnd">
            <a:noFill/>
            <a:round/>
            <a:headEnd type="none" w="med" len="med"/>
            <a:tailEnd type="none" w="med" len="med"/>
          </a:ln>
        </p:spPr>
        <p:txBody>
          <a:bodyPr lIns="0" tIns="0" rIns="0" bIns="0"/>
          <a:lstStyle/>
          <a:p>
            <a:endParaRPr lang="en-US"/>
          </a:p>
        </p:txBody>
      </p:sp>
      <p:sp>
        <p:nvSpPr>
          <p:cNvPr id="25602" name="Line 2"/>
          <p:cNvSpPr>
            <a:spLocks noChangeShapeType="1"/>
          </p:cNvSpPr>
          <p:nvPr/>
        </p:nvSpPr>
        <p:spPr bwMode="auto">
          <a:xfrm>
            <a:off x="0" y="6350"/>
            <a:ext cx="9136063" cy="6843713"/>
          </a:xfrm>
          <a:prstGeom prst="line">
            <a:avLst/>
          </a:prstGeom>
          <a:noFill/>
          <a:ln w="5000" cap="rnd">
            <a:solidFill>
              <a:srgbClr val="D3D4C8">
                <a:alpha val="34999"/>
              </a:srgbClr>
            </a:solidFill>
            <a:prstDash val="solid"/>
            <a:round/>
            <a:headEnd type="none" w="med" len="med"/>
            <a:tailEnd type="none" w="med" len="med"/>
          </a:ln>
        </p:spPr>
        <p:txBody>
          <a:bodyPr lIns="0" tIns="0" rIns="0" bIns="0"/>
          <a:lstStyle/>
          <a:p>
            <a:endParaRPr lang="en-US"/>
          </a:p>
        </p:txBody>
      </p:sp>
      <p:sp>
        <p:nvSpPr>
          <p:cNvPr id="25603" name="Line 3"/>
          <p:cNvSpPr>
            <a:spLocks noChangeShapeType="1"/>
          </p:cNvSpPr>
          <p:nvPr/>
        </p:nvSpPr>
        <p:spPr bwMode="auto">
          <a:xfrm flipH="1">
            <a:off x="6467475" y="4948238"/>
            <a:ext cx="2673350" cy="1900237"/>
          </a:xfrm>
          <a:prstGeom prst="line">
            <a:avLst/>
          </a:prstGeom>
          <a:noFill/>
          <a:ln w="6000" cap="rnd">
            <a:solidFill>
              <a:srgbClr val="D7D9CE">
                <a:alpha val="45000"/>
              </a:srgbClr>
            </a:solidFill>
            <a:prstDash val="solid"/>
            <a:round/>
            <a:headEnd type="none" w="med" len="med"/>
            <a:tailEnd type="none" w="med" len="med"/>
          </a:ln>
        </p:spPr>
        <p:txBody>
          <a:bodyPr lIns="0" tIns="0" rIns="0" bIns="0"/>
          <a:lstStyle/>
          <a:p>
            <a:endParaRPr lang="en-US"/>
          </a:p>
        </p:txBody>
      </p:sp>
      <p:sp>
        <p:nvSpPr>
          <p:cNvPr id="25604" name="Text Box 4"/>
          <p:cNvSpPr txBox="1">
            <a:spLocks noChangeArrowheads="1"/>
          </p:cNvSpPr>
          <p:nvPr/>
        </p:nvSpPr>
        <p:spPr bwMode="auto">
          <a:xfrm>
            <a:off x="7699375" y="6515100"/>
            <a:ext cx="280988" cy="266700"/>
          </a:xfrm>
          <a:prstGeom prst="rect">
            <a:avLst/>
          </a:prstGeom>
          <a:noFill/>
          <a:ln w="12700">
            <a:noFill/>
            <a:miter lim="800000"/>
            <a:headEnd/>
            <a:tailEnd/>
          </a:ln>
          <a:effectLst/>
        </p:spPr>
        <p:txBody>
          <a:bodyPr wrap="none" anchor="b"/>
          <a:lstStyle/>
          <a:p>
            <a:fld id="{BE29456C-E7C0-4E1A-8B3E-48FE4CC66356}" type="slidenum">
              <a:rPr lang="en-US" sz="1200">
                <a:solidFill>
                  <a:schemeClr val="tx1"/>
                </a:solidFill>
                <a:latin typeface="Lucida Grande" charset="0"/>
                <a:ea typeface="Lucida Grande" charset="0"/>
                <a:cs typeface="Lucida Grande" charset="0"/>
                <a:sym typeface="Lucida Grande" charset="0"/>
              </a:rPr>
              <a:pPr/>
              <a:t>27</a:t>
            </a:fld>
            <a:endParaRPr lang="en-US" sz="1200">
              <a:solidFill>
                <a:schemeClr val="tx1"/>
              </a:solidFill>
              <a:latin typeface="Lucida Grande" charset="0"/>
              <a:ea typeface="Lucida Grande" charset="0"/>
              <a:cs typeface="Lucida Grande" charset="0"/>
              <a:sym typeface="Lucida Grande" charset="0"/>
            </a:endParaRPr>
          </a:p>
        </p:txBody>
      </p:sp>
      <p:sp>
        <p:nvSpPr>
          <p:cNvPr id="25605" name="Rectangle 5"/>
          <p:cNvSpPr>
            <a:spLocks noGrp="1" noChangeArrowheads="1"/>
          </p:cNvSpPr>
          <p:nvPr>
            <p:ph type="title"/>
          </p:nvPr>
        </p:nvSpPr>
        <p:spPr>
          <a:ln/>
        </p:spPr>
        <p:txBody>
          <a:bodyPr/>
          <a:lstStyle/>
          <a:p>
            <a:pPr algn="ctr"/>
            <a:r>
              <a:rPr lang="en-US"/>
              <a:t>Back Up</a:t>
            </a:r>
          </a:p>
        </p:txBody>
      </p:sp>
      <p:sp>
        <p:nvSpPr>
          <p:cNvPr id="25606" name="Rectangle 6"/>
          <p:cNvSpPr>
            <a:spLocks noGrp="1" noChangeArrowheads="1"/>
          </p:cNvSpPr>
          <p:nvPr>
            <p:ph type="body" idx="1"/>
          </p:nvPr>
        </p:nvSpPr>
        <p:spPr>
          <a:ln/>
        </p:spPr>
        <p:txBody>
          <a:bodyPr/>
          <a:lstStyle/>
          <a:p>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AutoShape 1"/>
          <p:cNvSpPr>
            <a:spLocks/>
          </p:cNvSpPr>
          <p:nvPr/>
        </p:nvSpPr>
        <p:spPr bwMode="auto">
          <a:xfrm>
            <a:off x="6350" y="12700"/>
            <a:ext cx="9129713" cy="6837363"/>
          </a:xfrm>
          <a:prstGeom prst="rtTriangle">
            <a:avLst/>
          </a:prstGeom>
          <a:gradFill rotWithShape="0">
            <a:gsLst>
              <a:gs pos="0">
                <a:srgbClr val="EAEBDE">
                  <a:alpha val="9999"/>
                </a:srgbClr>
              </a:gs>
              <a:gs pos="30000">
                <a:srgbClr val="EAEBDE">
                  <a:alpha val="7299"/>
                </a:srgbClr>
              </a:gs>
              <a:gs pos="100000">
                <a:srgbClr val="EAEBDE">
                  <a:alpha val="999"/>
                </a:srgbClr>
              </a:gs>
            </a:gsLst>
            <a:lin ang="18780000" scaled="1"/>
          </a:gradFill>
          <a:ln w="38100" cap="rnd">
            <a:noFill/>
            <a:round/>
            <a:headEnd type="none" w="med" len="med"/>
            <a:tailEnd type="none" w="med" len="med"/>
          </a:ln>
        </p:spPr>
        <p:txBody>
          <a:bodyPr lIns="0" tIns="0" rIns="0" bIns="0"/>
          <a:lstStyle/>
          <a:p>
            <a:endParaRPr lang="en-US"/>
          </a:p>
        </p:txBody>
      </p:sp>
      <p:sp>
        <p:nvSpPr>
          <p:cNvPr id="26626" name="Line 2"/>
          <p:cNvSpPr>
            <a:spLocks noChangeShapeType="1"/>
          </p:cNvSpPr>
          <p:nvPr/>
        </p:nvSpPr>
        <p:spPr bwMode="auto">
          <a:xfrm>
            <a:off x="0" y="6350"/>
            <a:ext cx="9136063" cy="6843713"/>
          </a:xfrm>
          <a:prstGeom prst="line">
            <a:avLst/>
          </a:prstGeom>
          <a:noFill/>
          <a:ln w="5000" cap="rnd">
            <a:solidFill>
              <a:srgbClr val="D3D4C8">
                <a:alpha val="34999"/>
              </a:srgbClr>
            </a:solidFill>
            <a:prstDash val="solid"/>
            <a:round/>
            <a:headEnd type="none" w="med" len="med"/>
            <a:tailEnd type="none" w="med" len="med"/>
          </a:ln>
        </p:spPr>
        <p:txBody>
          <a:bodyPr lIns="0" tIns="0" rIns="0" bIns="0"/>
          <a:lstStyle/>
          <a:p>
            <a:endParaRPr lang="en-US"/>
          </a:p>
        </p:txBody>
      </p:sp>
      <p:sp>
        <p:nvSpPr>
          <p:cNvPr id="26627" name="Line 3"/>
          <p:cNvSpPr>
            <a:spLocks noChangeShapeType="1"/>
          </p:cNvSpPr>
          <p:nvPr/>
        </p:nvSpPr>
        <p:spPr bwMode="auto">
          <a:xfrm flipH="1">
            <a:off x="6467475" y="4948238"/>
            <a:ext cx="2673350" cy="1900237"/>
          </a:xfrm>
          <a:prstGeom prst="line">
            <a:avLst/>
          </a:prstGeom>
          <a:noFill/>
          <a:ln w="6000" cap="rnd">
            <a:solidFill>
              <a:srgbClr val="D7D9CE">
                <a:alpha val="45000"/>
              </a:srgbClr>
            </a:solidFill>
            <a:prstDash val="solid"/>
            <a:round/>
            <a:headEnd type="none" w="med" len="med"/>
            <a:tailEnd type="none" w="med" len="med"/>
          </a:ln>
        </p:spPr>
        <p:txBody>
          <a:bodyPr lIns="0" tIns="0" rIns="0" bIns="0"/>
          <a:lstStyle/>
          <a:p>
            <a:endParaRPr lang="en-US"/>
          </a:p>
        </p:txBody>
      </p:sp>
      <p:sp>
        <p:nvSpPr>
          <p:cNvPr id="26628" name="Text Box 4"/>
          <p:cNvSpPr txBox="1">
            <a:spLocks noChangeArrowheads="1"/>
          </p:cNvSpPr>
          <p:nvPr/>
        </p:nvSpPr>
        <p:spPr bwMode="auto">
          <a:xfrm>
            <a:off x="7699375" y="6515100"/>
            <a:ext cx="280988" cy="266700"/>
          </a:xfrm>
          <a:prstGeom prst="rect">
            <a:avLst/>
          </a:prstGeom>
          <a:noFill/>
          <a:ln w="12700">
            <a:noFill/>
            <a:miter lim="800000"/>
            <a:headEnd/>
            <a:tailEnd/>
          </a:ln>
          <a:effectLst/>
        </p:spPr>
        <p:txBody>
          <a:bodyPr wrap="none" anchor="b"/>
          <a:lstStyle/>
          <a:p>
            <a:fld id="{A02E91C1-65A4-4342-B83F-6874B5EF978E}" type="slidenum">
              <a:rPr lang="en-US" sz="1200">
                <a:solidFill>
                  <a:schemeClr val="tx1"/>
                </a:solidFill>
                <a:latin typeface="Lucida Grande" charset="0"/>
                <a:ea typeface="Lucida Grande" charset="0"/>
                <a:cs typeface="Lucida Grande" charset="0"/>
                <a:sym typeface="Lucida Grande" charset="0"/>
              </a:rPr>
              <a:pPr/>
              <a:t>28</a:t>
            </a:fld>
            <a:endParaRPr lang="en-US" sz="1200">
              <a:solidFill>
                <a:schemeClr val="tx1"/>
              </a:solidFill>
              <a:latin typeface="Lucida Grande" charset="0"/>
              <a:ea typeface="Lucida Grande" charset="0"/>
              <a:cs typeface="Lucida Grande" charset="0"/>
              <a:sym typeface="Lucida Grande" charset="0"/>
            </a:endParaRPr>
          </a:p>
        </p:txBody>
      </p:sp>
      <p:sp>
        <p:nvSpPr>
          <p:cNvPr id="26629" name="Rectangle 5"/>
          <p:cNvSpPr>
            <a:spLocks noGrp="1" noChangeArrowheads="1"/>
          </p:cNvSpPr>
          <p:nvPr>
            <p:ph type="title"/>
          </p:nvPr>
        </p:nvSpPr>
        <p:spPr>
          <a:xfrm>
            <a:off x="381000" y="0"/>
            <a:ext cx="8229600" cy="952500"/>
          </a:xfrm>
          <a:ln/>
        </p:spPr>
        <p:txBody>
          <a:bodyPr/>
          <a:lstStyle/>
          <a:p>
            <a:r>
              <a:rPr lang="en-US" sz="3500" dirty="0" smtClean="0"/>
              <a:t>References</a:t>
            </a:r>
            <a:endParaRPr lang="en-US" sz="3500" dirty="0"/>
          </a:p>
        </p:txBody>
      </p:sp>
      <p:sp>
        <p:nvSpPr>
          <p:cNvPr id="26630" name="Rectangle 6"/>
          <p:cNvSpPr>
            <a:spLocks noGrp="1" noChangeArrowheads="1"/>
          </p:cNvSpPr>
          <p:nvPr>
            <p:ph type="body" idx="1"/>
          </p:nvPr>
        </p:nvSpPr>
        <p:spPr>
          <a:xfrm>
            <a:off x="0" y="914400"/>
            <a:ext cx="9144000" cy="5334000"/>
          </a:xfrm>
          <a:ln/>
        </p:spPr>
        <p:txBody>
          <a:bodyPr/>
          <a:lstStyle/>
          <a:p>
            <a:r>
              <a:rPr lang="en-US" sz="1200" dirty="0" err="1" smtClean="0"/>
              <a:t>DoD</a:t>
            </a:r>
            <a:r>
              <a:rPr lang="en-US" sz="1200" dirty="0" smtClean="0"/>
              <a:t> RAM Guide, August 2005</a:t>
            </a:r>
          </a:p>
          <a:p>
            <a:r>
              <a:rPr lang="en-US" sz="1200" dirty="0" smtClean="0"/>
              <a:t>Contingency Basing Functional Decomposition</a:t>
            </a:r>
          </a:p>
          <a:p>
            <a:r>
              <a:rPr lang="en-US" sz="1200" dirty="0" smtClean="0"/>
              <a:t>Interviewed </a:t>
            </a:r>
            <a:r>
              <a:rPr lang="en-US" sz="1200" dirty="0" err="1" smtClean="0"/>
              <a:t>Bobbe</a:t>
            </a:r>
            <a:r>
              <a:rPr lang="en-US" sz="1200" dirty="0" smtClean="0"/>
              <a:t> Desmond, ASA(ALT), Lead for Contingency Basing</a:t>
            </a:r>
          </a:p>
          <a:p>
            <a:r>
              <a:rPr lang="en-US" sz="1200" dirty="0" smtClean="0"/>
              <a:t>JLTV PD, Requirements </a:t>
            </a:r>
            <a:r>
              <a:rPr lang="en-US" sz="1200" dirty="0" smtClean="0"/>
              <a:t>Definitions</a:t>
            </a:r>
          </a:p>
          <a:p>
            <a:r>
              <a:rPr lang="en-US" sz="1200" dirty="0" smtClean="0"/>
              <a:t>MIL-STD 810F</a:t>
            </a:r>
            <a:endParaRPr lang="en-US" sz="1200" dirty="0" smtClean="0"/>
          </a:p>
          <a:p>
            <a:r>
              <a:rPr lang="en-US" sz="1200" dirty="0" smtClean="0"/>
              <a:t>TRADOC PAM 525-7-7 </a:t>
            </a:r>
          </a:p>
          <a:p>
            <a:r>
              <a:rPr lang="en-US" sz="1200" dirty="0" smtClean="0"/>
              <a:t>JP 1-02</a:t>
            </a:r>
          </a:p>
          <a:p>
            <a:r>
              <a:rPr lang="en-US" sz="1200" dirty="0" smtClean="0"/>
              <a:t>Interviewed </a:t>
            </a:r>
            <a:r>
              <a:rPr lang="en-US" sz="1200" dirty="0" smtClean="0"/>
              <a:t>LTC Brad Hodge, PM FSS, previously Acquisition Manager of a base camp</a:t>
            </a:r>
          </a:p>
          <a:p>
            <a:r>
              <a:rPr lang="en-US" sz="1200" dirty="0" smtClean="0"/>
              <a:t>Wikipedia</a:t>
            </a:r>
          </a:p>
          <a:p>
            <a:r>
              <a:rPr lang="en-US" sz="1200" dirty="0" smtClean="0"/>
              <a:t>A Quick Review of Combat Outposts (COPs), Timothy Hsia, </a:t>
            </a:r>
            <a:r>
              <a:rPr lang="en-US" sz="1200" u="sng" dirty="0" smtClean="0">
                <a:hlinkClick r:id="rId2"/>
              </a:rPr>
              <a:t>http://smallwarsjournal.com/blog/journal/docs-temp/138-hsia.pdf</a:t>
            </a:r>
            <a:endParaRPr lang="en-US" sz="1200" dirty="0" smtClean="0"/>
          </a:p>
          <a:p>
            <a:r>
              <a:rPr lang="en-US" sz="1200" u="sng" dirty="0" smtClean="0">
                <a:hlinkClick r:id="rId3"/>
              </a:rPr>
              <a:t>http://asc.army.mil/docs/pubs/alt/2009/3_JulAugSep/articles/34_UAVs_Thrive_With_PEO_IEW&amp;S_Payloads,_Ground_Assets_200907.pdf</a:t>
            </a:r>
            <a:endParaRPr lang="en-US" sz="1200" dirty="0" smtClean="0"/>
          </a:p>
          <a:p>
            <a:r>
              <a:rPr lang="en-US" sz="1200" dirty="0" smtClean="0"/>
              <a:t>www.Howstuffworks.com</a:t>
            </a:r>
          </a:p>
          <a:p>
            <a:r>
              <a:rPr lang="en-US" sz="1200" dirty="0" smtClean="0"/>
              <a:t>MORTAR Tactics in Open Terrain; </a:t>
            </a:r>
            <a:r>
              <a:rPr lang="en-US" sz="1200" u="sng" dirty="0" smtClean="0">
                <a:hlinkClick r:id="rId4"/>
              </a:rPr>
              <a:t>http://</a:t>
            </a:r>
            <a:r>
              <a:rPr lang="en-US" sz="1200" u="sng" dirty="0" smtClean="0">
                <a:hlinkClick r:id="rId4"/>
              </a:rPr>
              <a:t>www.2ndbn5thmar.com/fight/MortarTactics.pdf</a:t>
            </a:r>
            <a:endParaRPr lang="en-US" sz="1200" u="sng" dirty="0" smtClean="0"/>
          </a:p>
          <a:p>
            <a:r>
              <a:rPr lang="en-US" sz="1200" u="sng" dirty="0" smtClean="0"/>
              <a:t>Mil-Std 1472F – Human Engineering</a:t>
            </a:r>
            <a:endParaRPr lang="en-US" sz="1200" dirty="0" smtClean="0"/>
          </a:p>
          <a:p>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AutoShape 1"/>
          <p:cNvSpPr>
            <a:spLocks/>
          </p:cNvSpPr>
          <p:nvPr/>
        </p:nvSpPr>
        <p:spPr bwMode="auto">
          <a:xfrm>
            <a:off x="6350" y="12700"/>
            <a:ext cx="9129713" cy="6837363"/>
          </a:xfrm>
          <a:prstGeom prst="rtTriangle">
            <a:avLst/>
          </a:prstGeom>
          <a:gradFill rotWithShape="0">
            <a:gsLst>
              <a:gs pos="0">
                <a:srgbClr val="EAEBDE">
                  <a:alpha val="9999"/>
                </a:srgbClr>
              </a:gs>
              <a:gs pos="30000">
                <a:srgbClr val="EAEBDE">
                  <a:alpha val="7299"/>
                </a:srgbClr>
              </a:gs>
              <a:gs pos="100000">
                <a:srgbClr val="EAEBDE">
                  <a:alpha val="999"/>
                </a:srgbClr>
              </a:gs>
            </a:gsLst>
            <a:lin ang="18780000" scaled="1"/>
          </a:gradFill>
          <a:ln w="38100" cap="rnd">
            <a:noFill/>
            <a:round/>
            <a:headEnd type="none" w="med" len="med"/>
            <a:tailEnd type="none" w="med" len="med"/>
          </a:ln>
        </p:spPr>
        <p:txBody>
          <a:bodyPr lIns="0" tIns="0" rIns="0" bIns="0"/>
          <a:lstStyle/>
          <a:p>
            <a:endParaRPr lang="en-US"/>
          </a:p>
        </p:txBody>
      </p:sp>
      <p:sp>
        <p:nvSpPr>
          <p:cNvPr id="5122" name="Line 2"/>
          <p:cNvSpPr>
            <a:spLocks noChangeShapeType="1"/>
          </p:cNvSpPr>
          <p:nvPr/>
        </p:nvSpPr>
        <p:spPr bwMode="auto">
          <a:xfrm>
            <a:off x="0" y="6350"/>
            <a:ext cx="9136063" cy="6843713"/>
          </a:xfrm>
          <a:prstGeom prst="line">
            <a:avLst/>
          </a:prstGeom>
          <a:noFill/>
          <a:ln w="5000" cap="rnd">
            <a:solidFill>
              <a:srgbClr val="D3D4C8">
                <a:alpha val="34999"/>
              </a:srgbClr>
            </a:solidFill>
            <a:prstDash val="solid"/>
            <a:round/>
            <a:headEnd type="none" w="med" len="med"/>
            <a:tailEnd type="none" w="med" len="med"/>
          </a:ln>
        </p:spPr>
        <p:txBody>
          <a:bodyPr lIns="0" tIns="0" rIns="0" bIns="0"/>
          <a:lstStyle/>
          <a:p>
            <a:endParaRPr lang="en-US"/>
          </a:p>
        </p:txBody>
      </p:sp>
      <p:sp>
        <p:nvSpPr>
          <p:cNvPr id="5123" name="Line 3"/>
          <p:cNvSpPr>
            <a:spLocks noChangeShapeType="1"/>
          </p:cNvSpPr>
          <p:nvPr/>
        </p:nvSpPr>
        <p:spPr bwMode="auto">
          <a:xfrm flipH="1">
            <a:off x="6467475" y="4948238"/>
            <a:ext cx="2673350" cy="1900237"/>
          </a:xfrm>
          <a:prstGeom prst="line">
            <a:avLst/>
          </a:prstGeom>
          <a:noFill/>
          <a:ln w="6000" cap="rnd">
            <a:solidFill>
              <a:srgbClr val="D7D9CE">
                <a:alpha val="45000"/>
              </a:srgbClr>
            </a:solidFill>
            <a:prstDash val="solid"/>
            <a:round/>
            <a:headEnd type="none" w="med" len="med"/>
            <a:tailEnd type="none" w="med" len="med"/>
          </a:ln>
        </p:spPr>
        <p:txBody>
          <a:bodyPr lIns="0" tIns="0" rIns="0" bIns="0"/>
          <a:lstStyle/>
          <a:p>
            <a:endParaRPr lang="en-US"/>
          </a:p>
        </p:txBody>
      </p:sp>
      <p:sp>
        <p:nvSpPr>
          <p:cNvPr id="5124" name="Text Box 4"/>
          <p:cNvSpPr txBox="1">
            <a:spLocks noChangeArrowheads="1"/>
          </p:cNvSpPr>
          <p:nvPr/>
        </p:nvSpPr>
        <p:spPr bwMode="auto">
          <a:xfrm>
            <a:off x="7699375" y="6515100"/>
            <a:ext cx="280988" cy="266700"/>
          </a:xfrm>
          <a:prstGeom prst="rect">
            <a:avLst/>
          </a:prstGeom>
          <a:noFill/>
          <a:ln w="12700">
            <a:noFill/>
            <a:miter lim="800000"/>
            <a:headEnd/>
            <a:tailEnd/>
          </a:ln>
          <a:effectLst/>
        </p:spPr>
        <p:txBody>
          <a:bodyPr wrap="none" anchor="b"/>
          <a:lstStyle/>
          <a:p>
            <a:fld id="{60D36423-6B4B-42C7-BB4A-7872EB978E08}" type="slidenum">
              <a:rPr lang="en-US" sz="1200">
                <a:solidFill>
                  <a:schemeClr val="tx1"/>
                </a:solidFill>
                <a:latin typeface="Lucida Grande" charset="0"/>
                <a:ea typeface="Lucida Grande" charset="0"/>
                <a:cs typeface="Lucida Grande" charset="0"/>
                <a:sym typeface="Lucida Grande" charset="0"/>
              </a:rPr>
              <a:pPr/>
              <a:t>3</a:t>
            </a:fld>
            <a:endParaRPr lang="en-US" sz="1200">
              <a:solidFill>
                <a:schemeClr val="tx1"/>
              </a:solidFill>
              <a:latin typeface="Lucida Grande" charset="0"/>
              <a:ea typeface="Lucida Grande" charset="0"/>
              <a:cs typeface="Lucida Grande" charset="0"/>
              <a:sym typeface="Lucida Grande" charset="0"/>
            </a:endParaRPr>
          </a:p>
        </p:txBody>
      </p:sp>
      <p:sp>
        <p:nvSpPr>
          <p:cNvPr id="5125" name="Rectangle 5"/>
          <p:cNvSpPr>
            <a:spLocks noGrp="1" noChangeArrowheads="1"/>
          </p:cNvSpPr>
          <p:nvPr>
            <p:ph type="title"/>
          </p:nvPr>
        </p:nvSpPr>
        <p:spPr>
          <a:xfrm>
            <a:off x="533400" y="0"/>
            <a:ext cx="8229600" cy="1398588"/>
          </a:xfrm>
          <a:ln/>
        </p:spPr>
        <p:txBody>
          <a:bodyPr/>
          <a:lstStyle/>
          <a:p>
            <a:pPr algn="ctr"/>
            <a:r>
              <a:rPr lang="en-US" sz="3500" dirty="0"/>
              <a:t>ROBOCOP Development Team</a:t>
            </a:r>
            <a:endParaRPr lang="en-US" sz="3500" dirty="0">
              <a:ea typeface="ヒラギノ角ゴ ProN W6" charset="0"/>
              <a:cs typeface="ヒラギノ角ゴ ProN W6" charset="0"/>
            </a:endParaRPr>
          </a:p>
        </p:txBody>
      </p:sp>
      <p:sp>
        <p:nvSpPr>
          <p:cNvPr id="5126" name="Rectangle 6"/>
          <p:cNvSpPr>
            <a:spLocks noGrp="1" noChangeArrowheads="1"/>
          </p:cNvSpPr>
          <p:nvPr>
            <p:ph type="body" idx="1"/>
          </p:nvPr>
        </p:nvSpPr>
        <p:spPr>
          <a:xfrm>
            <a:off x="457200" y="1662113"/>
            <a:ext cx="8229600" cy="5008562"/>
          </a:xfrm>
          <a:ln/>
        </p:spPr>
        <p:txBody>
          <a:bodyPr/>
          <a:lstStyle/>
          <a:p>
            <a:pPr>
              <a:buSzPct val="100000"/>
              <a:buFont typeface="Wingdings 2" pitchFamily="18" charset="2"/>
              <a:buChar char=""/>
            </a:pPr>
            <a:r>
              <a:rPr lang="en-US" sz="1600" b="1" dirty="0">
                <a:effectLst>
                  <a:outerShdw blurRad="38100" dist="38100" dir="2700000" algn="tl">
                    <a:srgbClr val="000000"/>
                  </a:outerShdw>
                </a:effectLst>
              </a:rPr>
              <a:t>Christine Brennan</a:t>
            </a:r>
            <a:endParaRPr lang="en-US" dirty="0"/>
          </a:p>
          <a:p>
            <a:pPr lvl="1">
              <a:spcBef>
                <a:spcPts val="200"/>
              </a:spcBef>
              <a:buSzPct val="100000"/>
              <a:buFont typeface="Wingdings 2" pitchFamily="18" charset="2"/>
              <a:buChar char=""/>
            </a:pPr>
            <a:r>
              <a:rPr lang="en-US" sz="1000" dirty="0"/>
              <a:t>Systems Engineering Process Team Lead </a:t>
            </a:r>
            <a:endParaRPr lang="en-US" dirty="0"/>
          </a:p>
          <a:p>
            <a:pPr lvl="1">
              <a:spcBef>
                <a:spcPts val="200"/>
              </a:spcBef>
              <a:buSzPct val="100000"/>
              <a:buFont typeface="Wingdings 2" pitchFamily="18" charset="2"/>
              <a:buChar char=""/>
            </a:pPr>
            <a:r>
              <a:rPr lang="en-US" sz="1000" dirty="0"/>
              <a:t>Based out of TARDEC in Warren, MI</a:t>
            </a:r>
            <a:endParaRPr lang="en-US" dirty="0"/>
          </a:p>
          <a:p>
            <a:pPr>
              <a:spcBef>
                <a:spcPts val="400"/>
              </a:spcBef>
              <a:buSzPct val="100000"/>
              <a:buFont typeface="Wingdings 2" pitchFamily="18" charset="2"/>
              <a:buChar char=""/>
            </a:pPr>
            <a:r>
              <a:rPr lang="en-US" sz="1600" b="1" dirty="0">
                <a:effectLst>
                  <a:outerShdw blurRad="38100" dist="38100" dir="2700000" algn="tl">
                    <a:srgbClr val="000000"/>
                  </a:outerShdw>
                </a:effectLst>
              </a:rPr>
              <a:t>Bill Berklich</a:t>
            </a:r>
            <a:endParaRPr lang="en-US" dirty="0"/>
          </a:p>
          <a:p>
            <a:pPr lvl="1">
              <a:spcBef>
                <a:spcPts val="200"/>
              </a:spcBef>
              <a:buSzPct val="100000"/>
              <a:buFont typeface="Wingdings 2" pitchFamily="18" charset="2"/>
              <a:buChar char=""/>
            </a:pPr>
            <a:r>
              <a:rPr lang="en-US" sz="1000" dirty="0"/>
              <a:t>Architecture and Logical Design Lead</a:t>
            </a:r>
            <a:endParaRPr lang="en-US" dirty="0"/>
          </a:p>
          <a:p>
            <a:pPr lvl="1">
              <a:spcBef>
                <a:spcPts val="200"/>
              </a:spcBef>
              <a:buSzPct val="100000"/>
              <a:buFont typeface="Wingdings 2" pitchFamily="18" charset="2"/>
              <a:buChar char=""/>
            </a:pPr>
            <a:r>
              <a:rPr lang="en-US" sz="1000" dirty="0"/>
              <a:t>Based out of TARDEC in Warren, MI</a:t>
            </a:r>
            <a:endParaRPr lang="en-US" dirty="0"/>
          </a:p>
          <a:p>
            <a:pPr>
              <a:spcBef>
                <a:spcPts val="400"/>
              </a:spcBef>
              <a:buSzPct val="100000"/>
              <a:buFont typeface="Wingdings 2" pitchFamily="18" charset="2"/>
              <a:buChar char=""/>
            </a:pPr>
            <a:r>
              <a:rPr lang="en-US" sz="1600" b="1" dirty="0">
                <a:effectLst>
                  <a:outerShdw blurRad="38100" dist="38100" dir="2700000" algn="tl">
                    <a:srgbClr val="000000"/>
                  </a:outerShdw>
                </a:effectLst>
              </a:rPr>
              <a:t>Steve </a:t>
            </a:r>
            <a:r>
              <a:rPr lang="en-US" sz="1600" b="1" dirty="0" err="1">
                <a:effectLst>
                  <a:outerShdw blurRad="38100" dist="38100" dir="2700000" algn="tl">
                    <a:srgbClr val="000000"/>
                  </a:outerShdw>
                </a:effectLst>
              </a:rPr>
              <a:t>Mazza</a:t>
            </a:r>
            <a:endParaRPr lang="en-US" dirty="0"/>
          </a:p>
          <a:p>
            <a:pPr lvl="1">
              <a:spcBef>
                <a:spcPts val="200"/>
              </a:spcBef>
              <a:buSzPct val="100000"/>
              <a:buFont typeface="Wingdings 2" pitchFamily="18" charset="2"/>
              <a:buChar char=""/>
            </a:pPr>
            <a:r>
              <a:rPr lang="en-US" sz="1000" dirty="0"/>
              <a:t>Requirements Lead</a:t>
            </a:r>
            <a:endParaRPr lang="en-US" dirty="0"/>
          </a:p>
          <a:p>
            <a:pPr lvl="1">
              <a:spcBef>
                <a:spcPts val="200"/>
              </a:spcBef>
              <a:buSzPct val="100000"/>
              <a:buFont typeface="Wingdings 2" pitchFamily="18" charset="2"/>
              <a:buChar char=""/>
            </a:pPr>
            <a:r>
              <a:rPr lang="en-US" sz="1000" dirty="0"/>
              <a:t>Based out of CERDEC in APG, MD</a:t>
            </a:r>
            <a:endParaRPr lang="en-US" dirty="0"/>
          </a:p>
          <a:p>
            <a:pPr>
              <a:spcBef>
                <a:spcPts val="400"/>
              </a:spcBef>
              <a:buSzPct val="100000"/>
              <a:buFont typeface="Wingdings 2" pitchFamily="18" charset="2"/>
              <a:buChar char=""/>
            </a:pPr>
            <a:r>
              <a:rPr lang="en-US" sz="1600" b="1" dirty="0">
                <a:effectLst>
                  <a:outerShdw blurRad="38100" dist="38100" dir="2700000" algn="tl">
                    <a:srgbClr val="000000"/>
                  </a:outerShdw>
                </a:effectLst>
              </a:rPr>
              <a:t>Michael </a:t>
            </a:r>
            <a:r>
              <a:rPr lang="en-US" sz="1600" b="1" dirty="0" err="1">
                <a:effectLst>
                  <a:outerShdw blurRad="38100" dist="38100" dir="2700000" algn="tl">
                    <a:srgbClr val="000000"/>
                  </a:outerShdw>
                </a:effectLst>
              </a:rPr>
              <a:t>Oexmann</a:t>
            </a:r>
            <a:endParaRPr lang="en-US" dirty="0"/>
          </a:p>
          <a:p>
            <a:pPr lvl="1">
              <a:spcBef>
                <a:spcPts val="200"/>
              </a:spcBef>
              <a:buSzPct val="100000"/>
              <a:buFont typeface="Wingdings 2" pitchFamily="18" charset="2"/>
              <a:buChar char=""/>
            </a:pPr>
            <a:r>
              <a:rPr lang="en-US" sz="1000" dirty="0"/>
              <a:t>Systems Integration Lead</a:t>
            </a:r>
            <a:endParaRPr lang="en-US" dirty="0"/>
          </a:p>
          <a:p>
            <a:pPr lvl="1">
              <a:spcBef>
                <a:spcPts val="200"/>
              </a:spcBef>
              <a:buSzPct val="100000"/>
              <a:buFont typeface="Wingdings 2" pitchFamily="18" charset="2"/>
              <a:buChar char=""/>
            </a:pPr>
            <a:r>
              <a:rPr lang="en-US" sz="1000" dirty="0"/>
              <a:t>Based out of </a:t>
            </a:r>
            <a:r>
              <a:rPr lang="en-US" sz="1000" dirty="0" smtClean="0"/>
              <a:t>CERDEC in APG, MD</a:t>
            </a:r>
            <a:endParaRPr lang="en-US" dirty="0"/>
          </a:p>
          <a:p>
            <a:pPr>
              <a:spcBef>
                <a:spcPts val="400"/>
              </a:spcBef>
              <a:buSzPct val="100000"/>
              <a:buFont typeface="Wingdings 2" pitchFamily="18" charset="2"/>
              <a:buChar char=""/>
            </a:pPr>
            <a:r>
              <a:rPr lang="en-US" sz="1600" b="1" dirty="0">
                <a:effectLst>
                  <a:outerShdw blurRad="38100" dist="38100" dir="2700000" algn="tl">
                    <a:srgbClr val="000000"/>
                  </a:outerShdw>
                </a:effectLst>
              </a:rPr>
              <a:t>Ralph Pinnock </a:t>
            </a:r>
            <a:endParaRPr lang="en-US" dirty="0"/>
          </a:p>
          <a:p>
            <a:pPr lvl="1">
              <a:spcBef>
                <a:spcPts val="200"/>
              </a:spcBef>
              <a:buSzPct val="100000"/>
              <a:buFont typeface="Wingdings 2" pitchFamily="18" charset="2"/>
              <a:buChar char=""/>
            </a:pPr>
            <a:r>
              <a:rPr lang="en-US" sz="1000" dirty="0"/>
              <a:t>Reliability, Availability, Maintainability – Test (RAM-T) Lead </a:t>
            </a:r>
            <a:endParaRPr lang="en-US" dirty="0"/>
          </a:p>
          <a:p>
            <a:pPr lvl="1">
              <a:spcBef>
                <a:spcPts val="200"/>
              </a:spcBef>
              <a:buSzPct val="100000"/>
              <a:buFont typeface="Wingdings 2" pitchFamily="18" charset="2"/>
              <a:buChar char=""/>
            </a:pPr>
            <a:r>
              <a:rPr lang="en-US" sz="1000" dirty="0"/>
              <a:t>Based out of TARDEC in Warren, MI</a:t>
            </a:r>
            <a:endParaRPr lang="en-US" dirty="0"/>
          </a:p>
          <a:p>
            <a:pPr>
              <a:spcBef>
                <a:spcPts val="400"/>
              </a:spcBef>
              <a:buSzPct val="100000"/>
              <a:buFont typeface="Wingdings 2" pitchFamily="18" charset="2"/>
              <a:buChar char=""/>
            </a:pPr>
            <a:r>
              <a:rPr lang="en-US" sz="1600" b="1" dirty="0">
                <a:effectLst>
                  <a:outerShdw blurRad="38100" dist="38100" dir="2700000" algn="tl">
                    <a:srgbClr val="000000"/>
                  </a:outerShdw>
                </a:effectLst>
              </a:rPr>
              <a:t>Dan Torres </a:t>
            </a:r>
            <a:endParaRPr lang="en-US" dirty="0"/>
          </a:p>
          <a:p>
            <a:pPr lvl="1">
              <a:spcBef>
                <a:spcPts val="200"/>
              </a:spcBef>
              <a:buSzPct val="100000"/>
              <a:buFont typeface="Wingdings 2" pitchFamily="18" charset="2"/>
              <a:buChar char=""/>
            </a:pPr>
            <a:r>
              <a:rPr lang="en-US" sz="1000" dirty="0"/>
              <a:t>Risk and Technical Planning Lead </a:t>
            </a:r>
            <a:endParaRPr lang="en-US" dirty="0"/>
          </a:p>
          <a:p>
            <a:pPr lvl="1">
              <a:spcBef>
                <a:spcPts val="200"/>
              </a:spcBef>
              <a:buSzPct val="100000"/>
              <a:buFont typeface="Wingdings 2" pitchFamily="18" charset="2"/>
              <a:buChar char=""/>
            </a:pPr>
            <a:r>
              <a:rPr lang="en-US" sz="1000" dirty="0"/>
              <a:t>Based out of TARDEC in Warren, MI</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0"/>
          </p:nvPr>
        </p:nvSpPr>
        <p:spPr/>
        <p:txBody>
          <a:bodyPr/>
          <a:lstStyle/>
          <a:p>
            <a:fld id="{60E71A2C-3461-4696-9D6A-487477EC0771}" type="slidenum">
              <a:rPr lang="en-US"/>
              <a:pPr/>
              <a:t>4</a:t>
            </a:fld>
            <a:endParaRPr lang="en-US"/>
          </a:p>
        </p:txBody>
      </p:sp>
      <p:sp>
        <p:nvSpPr>
          <p:cNvPr id="8193" name="AutoShape 1"/>
          <p:cNvSpPr>
            <a:spLocks/>
          </p:cNvSpPr>
          <p:nvPr/>
        </p:nvSpPr>
        <p:spPr bwMode="auto">
          <a:xfrm>
            <a:off x="6350" y="12700"/>
            <a:ext cx="9129713" cy="6837363"/>
          </a:xfrm>
          <a:prstGeom prst="rtTriangle">
            <a:avLst/>
          </a:prstGeom>
          <a:gradFill rotWithShape="0">
            <a:gsLst>
              <a:gs pos="0">
                <a:srgbClr val="EAEBDE">
                  <a:alpha val="998"/>
                </a:srgbClr>
              </a:gs>
              <a:gs pos="29999">
                <a:srgbClr val="EAEBDE">
                  <a:alpha val="3698"/>
                </a:srgbClr>
              </a:gs>
              <a:gs pos="100000">
                <a:srgbClr val="EAEBDE">
                  <a:alpha val="9998"/>
                </a:srgbClr>
              </a:gs>
            </a:gsLst>
            <a:lin ang="18780000" scaled="1"/>
          </a:gradFill>
          <a:ln w="38100" cap="rnd">
            <a:noFill/>
            <a:round/>
            <a:headEnd type="none" w="med" len="med"/>
            <a:tailEnd type="none" w="med" len="med"/>
          </a:ln>
        </p:spPr>
        <p:txBody>
          <a:bodyPr lIns="0" tIns="0" rIns="0" bIns="0"/>
          <a:lstStyle/>
          <a:p>
            <a:endParaRPr lang="en-US"/>
          </a:p>
        </p:txBody>
      </p:sp>
      <p:sp>
        <p:nvSpPr>
          <p:cNvPr id="8194" name="Line 2"/>
          <p:cNvSpPr>
            <a:spLocks noChangeShapeType="1"/>
          </p:cNvSpPr>
          <p:nvPr/>
        </p:nvSpPr>
        <p:spPr bwMode="auto">
          <a:xfrm>
            <a:off x="0" y="6350"/>
            <a:ext cx="9136063" cy="6843713"/>
          </a:xfrm>
          <a:prstGeom prst="line">
            <a:avLst/>
          </a:prstGeom>
          <a:noFill/>
          <a:ln w="5000" cap="rnd">
            <a:solidFill>
              <a:srgbClr val="D3D4C8">
                <a:alpha val="34900"/>
              </a:srgbClr>
            </a:solidFill>
            <a:prstDash val="solid"/>
            <a:round/>
            <a:headEnd type="none" w="med" len="med"/>
            <a:tailEnd type="none" w="med" len="med"/>
          </a:ln>
        </p:spPr>
        <p:txBody>
          <a:bodyPr lIns="0" tIns="0" rIns="0" bIns="0"/>
          <a:lstStyle/>
          <a:p>
            <a:endParaRPr lang="en-US"/>
          </a:p>
        </p:txBody>
      </p:sp>
      <p:sp>
        <p:nvSpPr>
          <p:cNvPr id="8195" name="Line 3"/>
          <p:cNvSpPr>
            <a:spLocks noChangeShapeType="1"/>
          </p:cNvSpPr>
          <p:nvPr/>
        </p:nvSpPr>
        <p:spPr bwMode="auto">
          <a:xfrm flipH="1">
            <a:off x="6467475" y="4948238"/>
            <a:ext cx="2673350" cy="1898650"/>
          </a:xfrm>
          <a:prstGeom prst="line">
            <a:avLst/>
          </a:prstGeom>
          <a:noFill/>
          <a:ln w="6000" cap="rnd">
            <a:solidFill>
              <a:srgbClr val="D7D9CE">
                <a:alpha val="45096"/>
              </a:srgbClr>
            </a:solidFill>
            <a:prstDash val="solid"/>
            <a:round/>
            <a:headEnd type="none" w="med" len="med"/>
            <a:tailEnd type="none" w="med" len="med"/>
          </a:ln>
        </p:spPr>
        <p:txBody>
          <a:bodyPr lIns="0" tIns="0" rIns="0" bIns="0"/>
          <a:lstStyle/>
          <a:p>
            <a:endParaRPr lang="en-US"/>
          </a:p>
        </p:txBody>
      </p:sp>
      <p:sp>
        <p:nvSpPr>
          <p:cNvPr id="8196" name="Text Box 4"/>
          <p:cNvSpPr txBox="1">
            <a:spLocks noChangeArrowheads="1"/>
          </p:cNvSpPr>
          <p:nvPr/>
        </p:nvSpPr>
        <p:spPr bwMode="auto">
          <a:xfrm>
            <a:off x="7697788" y="6515100"/>
            <a:ext cx="282575" cy="266700"/>
          </a:xfrm>
          <a:prstGeom prst="rect">
            <a:avLst/>
          </a:prstGeom>
          <a:noFill/>
          <a:ln w="9525">
            <a:noFill/>
            <a:miter lim="800000"/>
            <a:headEnd/>
            <a:tailEnd/>
          </a:ln>
        </p:spPr>
        <p:txBody>
          <a:bodyPr wrap="none" anchor="b"/>
          <a:lstStyle/>
          <a:p>
            <a:pPr algn="r"/>
            <a:fld id="{7B7466F7-29FE-4B9F-8281-5E9E056EED8E}" type="slidenum">
              <a:rPr lang="en-US" sz="1200">
                <a:solidFill>
                  <a:srgbClr val="FFFFFF"/>
                </a:solidFill>
                <a:latin typeface="Lucida Grande" charset="0"/>
                <a:ea typeface="Lucida Grande" charset="0"/>
                <a:cs typeface="Lucida Grande" charset="0"/>
                <a:sym typeface="Lucida Grande" charset="0"/>
              </a:rPr>
              <a:pPr algn="r"/>
              <a:t>4</a:t>
            </a:fld>
            <a:endParaRPr lang="en-US" sz="1200">
              <a:solidFill>
                <a:srgbClr val="FFFFFF"/>
              </a:solidFill>
              <a:latin typeface="Lucida Grande" charset="0"/>
              <a:ea typeface="Lucida Grande" charset="0"/>
              <a:cs typeface="Lucida Grande" charset="0"/>
              <a:sym typeface="Lucida Grande" charset="0"/>
            </a:endParaRPr>
          </a:p>
        </p:txBody>
      </p:sp>
      <p:sp>
        <p:nvSpPr>
          <p:cNvPr id="8197" name="Rectangle 5"/>
          <p:cNvSpPr>
            <a:spLocks noChangeArrowheads="1"/>
          </p:cNvSpPr>
          <p:nvPr>
            <p:ph type="title"/>
          </p:nvPr>
        </p:nvSpPr>
        <p:spPr>
          <a:ln/>
        </p:spPr>
        <p:txBody>
          <a:bodyPr/>
          <a:lstStyle/>
          <a:p>
            <a:r>
              <a:rPr lang="en-US" sz="3500" dirty="0"/>
              <a:t>Problem Background</a:t>
            </a:r>
          </a:p>
        </p:txBody>
      </p:sp>
      <p:sp>
        <p:nvSpPr>
          <p:cNvPr id="8198" name="Rectangle 6"/>
          <p:cNvSpPr>
            <a:spLocks noChangeArrowheads="1"/>
          </p:cNvSpPr>
          <p:nvPr>
            <p:ph type="body" idx="1"/>
          </p:nvPr>
        </p:nvSpPr>
        <p:spPr>
          <a:ln/>
        </p:spPr>
        <p:txBody>
          <a:bodyPr/>
          <a:lstStyle/>
          <a:p>
            <a:pPr marL="371475" indent="-346075">
              <a:buFont typeface="Wingdings 2" pitchFamily="18" charset="2"/>
              <a:buChar char=""/>
            </a:pPr>
            <a:r>
              <a:rPr lang="en-US" sz="2000" dirty="0"/>
              <a:t>In Operation Iraqi Freedom (OIF) and Operation Enduring Freedom (OEF) there are over 200,000 soldiers supporting the fight and  hundreds of men and women have lost their lives in base attacks.  In the early 1990’s the United States Army decided to become a mobile expeditionary  force and eliminated  the capability to build base camps.</a:t>
            </a:r>
            <a:endParaRPr lang="en-US" dirty="0"/>
          </a:p>
          <a:p>
            <a:pPr marL="371475" indent="-346075">
              <a:buFont typeface="Wingdings 2" pitchFamily="18" charset="2"/>
              <a:buChar char=""/>
            </a:pPr>
            <a:r>
              <a:rPr lang="en-US" sz="2000" dirty="0"/>
              <a:t>The face of war has changed again and the expeditionary base camps of today are not designed to handle types of threats posed by insurgents in irregular warfare. </a:t>
            </a:r>
            <a:r>
              <a:rPr lang="en-US" sz="1800" dirty="0"/>
              <a:t>  </a:t>
            </a:r>
          </a:p>
        </p:txBody>
      </p:sp>
      <p:pic>
        <p:nvPicPr>
          <p:cNvPr id="8199" name="Picture 7"/>
          <p:cNvPicPr>
            <a:picLocks noChangeAspect="1" noChangeArrowheads="1"/>
          </p:cNvPicPr>
          <p:nvPr/>
        </p:nvPicPr>
        <p:blipFill>
          <a:blip r:embed="rId3" cstate="print"/>
          <a:srcRect/>
          <a:stretch>
            <a:fillRect/>
          </a:stretch>
        </p:blipFill>
        <p:spPr bwMode="auto">
          <a:xfrm>
            <a:off x="0" y="5181600"/>
            <a:ext cx="3048000" cy="1676400"/>
          </a:xfrm>
          <a:prstGeom prst="rect">
            <a:avLst/>
          </a:prstGeom>
          <a:noFill/>
          <a:ln w="9525" cap="flat">
            <a:noFill/>
            <a:round/>
            <a:headEnd/>
            <a:tailEnd/>
          </a:ln>
        </p:spPr>
      </p:pic>
      <p:pic>
        <p:nvPicPr>
          <p:cNvPr id="8200" name="Picture 8"/>
          <p:cNvPicPr>
            <a:picLocks noChangeAspect="1" noChangeArrowheads="1"/>
          </p:cNvPicPr>
          <p:nvPr/>
        </p:nvPicPr>
        <p:blipFill>
          <a:blip r:embed="rId4" cstate="print"/>
          <a:srcRect/>
          <a:stretch>
            <a:fillRect/>
          </a:stretch>
        </p:blipFill>
        <p:spPr bwMode="auto">
          <a:xfrm>
            <a:off x="6604000" y="0"/>
            <a:ext cx="2540000" cy="1905000"/>
          </a:xfrm>
          <a:prstGeom prst="rect">
            <a:avLst/>
          </a:prstGeom>
          <a:noFill/>
          <a:ln w="9525" cap="flat">
            <a:noFill/>
            <a:round/>
            <a:headEnd/>
            <a:tailEnd/>
          </a:ln>
        </p:spPr>
      </p:pic>
      <p:pic>
        <p:nvPicPr>
          <p:cNvPr id="8201" name="Picture 9">
            <a:hlinkClick r:id="rId5"/>
          </p:cNvPr>
          <p:cNvPicPr>
            <a:picLocks noChangeAspect="1" noChangeArrowheads="1"/>
          </p:cNvPicPr>
          <p:nvPr/>
        </p:nvPicPr>
        <p:blipFill>
          <a:blip r:embed="rId6" cstate="print"/>
          <a:srcRect/>
          <a:stretch>
            <a:fillRect/>
          </a:stretch>
        </p:blipFill>
        <p:spPr bwMode="auto">
          <a:xfrm>
            <a:off x="5867400" y="4676775"/>
            <a:ext cx="3276600" cy="2181225"/>
          </a:xfrm>
          <a:prstGeom prst="rect">
            <a:avLst/>
          </a:prstGeom>
          <a:noFill/>
          <a:ln w="9525" cap="flat">
            <a:noFill/>
            <a:round/>
            <a:headEnd/>
            <a:tailEnd/>
          </a:ln>
        </p:spPr>
      </p:pic>
      <p:pic>
        <p:nvPicPr>
          <p:cNvPr id="8202" name="Picture 10"/>
          <p:cNvPicPr>
            <a:picLocks noChangeAspect="1" noChangeArrowheads="1"/>
          </p:cNvPicPr>
          <p:nvPr/>
        </p:nvPicPr>
        <p:blipFill>
          <a:blip r:embed="rId7" cstate="print"/>
          <a:srcRect/>
          <a:stretch>
            <a:fillRect/>
          </a:stretch>
        </p:blipFill>
        <p:spPr bwMode="auto">
          <a:xfrm>
            <a:off x="3048000" y="5181600"/>
            <a:ext cx="2819400" cy="1676400"/>
          </a:xfrm>
          <a:prstGeom prst="rect">
            <a:avLst/>
          </a:prstGeom>
          <a:noFill/>
          <a:ln w="9525" cap="flat">
            <a:noFill/>
            <a:round/>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0"/>
          </p:nvPr>
        </p:nvSpPr>
        <p:spPr/>
        <p:txBody>
          <a:bodyPr/>
          <a:lstStyle/>
          <a:p>
            <a:fld id="{619C5B4D-4175-43B0-B4DE-D2F0BE74EA80}" type="slidenum">
              <a:rPr lang="en-US"/>
              <a:pPr/>
              <a:t>5</a:t>
            </a:fld>
            <a:endParaRPr lang="en-US"/>
          </a:p>
        </p:txBody>
      </p:sp>
      <p:sp>
        <p:nvSpPr>
          <p:cNvPr id="9217" name="AutoShape 1"/>
          <p:cNvSpPr>
            <a:spLocks/>
          </p:cNvSpPr>
          <p:nvPr/>
        </p:nvSpPr>
        <p:spPr bwMode="auto">
          <a:xfrm>
            <a:off x="6350" y="12700"/>
            <a:ext cx="9129713" cy="6837363"/>
          </a:xfrm>
          <a:prstGeom prst="rtTriangle">
            <a:avLst/>
          </a:prstGeom>
          <a:gradFill rotWithShape="0">
            <a:gsLst>
              <a:gs pos="0">
                <a:srgbClr val="EAEBDE">
                  <a:alpha val="998"/>
                </a:srgbClr>
              </a:gs>
              <a:gs pos="29999">
                <a:srgbClr val="EAEBDE">
                  <a:alpha val="3698"/>
                </a:srgbClr>
              </a:gs>
              <a:gs pos="100000">
                <a:srgbClr val="EAEBDE">
                  <a:alpha val="9998"/>
                </a:srgbClr>
              </a:gs>
            </a:gsLst>
            <a:lin ang="18780000" scaled="1"/>
          </a:gradFill>
          <a:ln w="38100" cap="rnd">
            <a:noFill/>
            <a:round/>
            <a:headEnd type="none" w="med" len="med"/>
            <a:tailEnd type="none" w="med" len="med"/>
          </a:ln>
        </p:spPr>
        <p:txBody>
          <a:bodyPr lIns="0" tIns="0" rIns="0" bIns="0"/>
          <a:lstStyle/>
          <a:p>
            <a:endParaRPr lang="en-US"/>
          </a:p>
        </p:txBody>
      </p:sp>
      <p:sp>
        <p:nvSpPr>
          <p:cNvPr id="9218" name="Line 2"/>
          <p:cNvSpPr>
            <a:spLocks noChangeShapeType="1"/>
          </p:cNvSpPr>
          <p:nvPr/>
        </p:nvSpPr>
        <p:spPr bwMode="auto">
          <a:xfrm>
            <a:off x="0" y="6350"/>
            <a:ext cx="9136063" cy="6843713"/>
          </a:xfrm>
          <a:prstGeom prst="line">
            <a:avLst/>
          </a:prstGeom>
          <a:noFill/>
          <a:ln w="5000" cap="rnd">
            <a:solidFill>
              <a:srgbClr val="D3D4C8">
                <a:alpha val="34900"/>
              </a:srgbClr>
            </a:solidFill>
            <a:prstDash val="solid"/>
            <a:round/>
            <a:headEnd type="none" w="med" len="med"/>
            <a:tailEnd type="none" w="med" len="med"/>
          </a:ln>
        </p:spPr>
        <p:txBody>
          <a:bodyPr lIns="0" tIns="0" rIns="0" bIns="0"/>
          <a:lstStyle/>
          <a:p>
            <a:endParaRPr lang="en-US"/>
          </a:p>
        </p:txBody>
      </p:sp>
      <p:sp>
        <p:nvSpPr>
          <p:cNvPr id="9219" name="Line 3"/>
          <p:cNvSpPr>
            <a:spLocks noChangeShapeType="1"/>
          </p:cNvSpPr>
          <p:nvPr/>
        </p:nvSpPr>
        <p:spPr bwMode="auto">
          <a:xfrm flipH="1">
            <a:off x="6467475" y="4948238"/>
            <a:ext cx="2673350" cy="1898650"/>
          </a:xfrm>
          <a:prstGeom prst="line">
            <a:avLst/>
          </a:prstGeom>
          <a:noFill/>
          <a:ln w="6000" cap="rnd">
            <a:solidFill>
              <a:srgbClr val="D7D9CE">
                <a:alpha val="45096"/>
              </a:srgbClr>
            </a:solidFill>
            <a:prstDash val="solid"/>
            <a:round/>
            <a:headEnd type="none" w="med" len="med"/>
            <a:tailEnd type="none" w="med" len="med"/>
          </a:ln>
        </p:spPr>
        <p:txBody>
          <a:bodyPr lIns="0" tIns="0" rIns="0" bIns="0"/>
          <a:lstStyle/>
          <a:p>
            <a:endParaRPr lang="en-US"/>
          </a:p>
        </p:txBody>
      </p:sp>
      <p:sp>
        <p:nvSpPr>
          <p:cNvPr id="9220" name="Text Box 4"/>
          <p:cNvSpPr txBox="1">
            <a:spLocks noChangeArrowheads="1"/>
          </p:cNvSpPr>
          <p:nvPr/>
        </p:nvSpPr>
        <p:spPr bwMode="auto">
          <a:xfrm>
            <a:off x="7697788" y="6515100"/>
            <a:ext cx="282575" cy="266700"/>
          </a:xfrm>
          <a:prstGeom prst="rect">
            <a:avLst/>
          </a:prstGeom>
          <a:noFill/>
          <a:ln w="9525">
            <a:noFill/>
            <a:miter lim="800000"/>
            <a:headEnd/>
            <a:tailEnd/>
          </a:ln>
        </p:spPr>
        <p:txBody>
          <a:bodyPr wrap="none" anchor="b"/>
          <a:lstStyle/>
          <a:p>
            <a:pPr algn="r"/>
            <a:fld id="{5147AD6C-5567-4FD0-9048-94ABD61F546E}" type="slidenum">
              <a:rPr lang="en-US" sz="1200">
                <a:solidFill>
                  <a:srgbClr val="FFFFFF"/>
                </a:solidFill>
                <a:latin typeface="Lucida Grande" charset="0"/>
                <a:ea typeface="Lucida Grande" charset="0"/>
                <a:cs typeface="Lucida Grande" charset="0"/>
                <a:sym typeface="Lucida Grande" charset="0"/>
              </a:rPr>
              <a:pPr algn="r"/>
              <a:t>5</a:t>
            </a:fld>
            <a:endParaRPr lang="en-US" sz="1200">
              <a:solidFill>
                <a:srgbClr val="FFFFFF"/>
              </a:solidFill>
              <a:latin typeface="Lucida Grande" charset="0"/>
              <a:ea typeface="Lucida Grande" charset="0"/>
              <a:cs typeface="Lucida Grande" charset="0"/>
              <a:sym typeface="Lucida Grande" charset="0"/>
            </a:endParaRPr>
          </a:p>
        </p:txBody>
      </p:sp>
      <p:sp>
        <p:nvSpPr>
          <p:cNvPr id="9221" name="Rectangle 5"/>
          <p:cNvSpPr>
            <a:spLocks noChangeArrowheads="1"/>
          </p:cNvSpPr>
          <p:nvPr>
            <p:ph type="title"/>
          </p:nvPr>
        </p:nvSpPr>
        <p:spPr>
          <a:ln/>
        </p:spPr>
        <p:txBody>
          <a:bodyPr/>
          <a:lstStyle/>
          <a:p>
            <a:r>
              <a:rPr lang="en-US" sz="3500" dirty="0"/>
              <a:t>Problem Background</a:t>
            </a:r>
          </a:p>
        </p:txBody>
      </p:sp>
      <p:sp>
        <p:nvSpPr>
          <p:cNvPr id="9222" name="Rectangle 6"/>
          <p:cNvSpPr>
            <a:spLocks noChangeArrowheads="1"/>
          </p:cNvSpPr>
          <p:nvPr>
            <p:ph type="body" idx="1"/>
          </p:nvPr>
        </p:nvSpPr>
        <p:spPr>
          <a:xfrm>
            <a:off x="457200" y="1616075"/>
            <a:ext cx="8229600" cy="4975225"/>
          </a:xfrm>
          <a:ln/>
        </p:spPr>
        <p:txBody>
          <a:bodyPr/>
          <a:lstStyle/>
          <a:p>
            <a:pPr marL="371475" indent="-346075"/>
            <a:r>
              <a:rPr lang="en-US" sz="1800"/>
              <a:t>Attacks on Southwest Asian bases happen regularly. The types of attacks are harassment, denial, and tactical.  Harassment being the highest frequency of engagement. </a:t>
            </a:r>
          </a:p>
          <a:p>
            <a:pPr marL="371475" indent="-346075"/>
            <a:r>
              <a:rPr lang="en-US" sz="1800"/>
              <a:t>Protection for the FOBs is kinetic and non-kinetic and the IBDS should perform both. Non-kinetic reduces civilian casualties and improve relations</a:t>
            </a:r>
          </a:p>
          <a:p>
            <a:pPr marL="371475" indent="-346075"/>
            <a:r>
              <a:rPr lang="en-US" sz="1800"/>
              <a:t>These attacks have resulted in significant single operation casualties; interfere, interrupt, and impair base operations and also disrupt military operations and local government and services</a:t>
            </a:r>
          </a:p>
        </p:txBody>
      </p:sp>
      <p:pic>
        <p:nvPicPr>
          <p:cNvPr id="9223" name="Picture 7"/>
          <p:cNvPicPr>
            <a:picLocks noChangeAspect="1" noChangeArrowheads="1"/>
          </p:cNvPicPr>
          <p:nvPr/>
        </p:nvPicPr>
        <p:blipFill>
          <a:blip r:embed="rId3" cstate="print"/>
          <a:srcRect/>
          <a:stretch>
            <a:fillRect/>
          </a:stretch>
        </p:blipFill>
        <p:spPr bwMode="auto">
          <a:xfrm>
            <a:off x="6070600" y="4876800"/>
            <a:ext cx="3065463" cy="1971675"/>
          </a:xfrm>
          <a:prstGeom prst="rect">
            <a:avLst/>
          </a:prstGeom>
          <a:noFill/>
          <a:ln w="12700" cap="rnd">
            <a:noFill/>
            <a:round/>
            <a:headEnd/>
            <a:tailEnd/>
          </a:ln>
        </p:spPr>
      </p:pic>
      <p:pic>
        <p:nvPicPr>
          <p:cNvPr id="9224" name="Picture 8"/>
          <p:cNvPicPr>
            <a:picLocks noChangeAspect="1" noChangeArrowheads="1"/>
          </p:cNvPicPr>
          <p:nvPr/>
        </p:nvPicPr>
        <p:blipFill>
          <a:blip r:embed="rId4" cstate="print"/>
          <a:srcRect/>
          <a:stretch>
            <a:fillRect/>
          </a:stretch>
        </p:blipFill>
        <p:spPr bwMode="auto">
          <a:xfrm>
            <a:off x="15875" y="4876800"/>
            <a:ext cx="3182938" cy="1992313"/>
          </a:xfrm>
          <a:prstGeom prst="rect">
            <a:avLst/>
          </a:prstGeom>
          <a:noFill/>
          <a:ln w="9525" cap="flat">
            <a:noFill/>
            <a:round/>
            <a:headEnd/>
            <a:tailEnd/>
          </a:ln>
        </p:spPr>
      </p:pic>
      <p:pic>
        <p:nvPicPr>
          <p:cNvPr id="9225" name="Picture 9"/>
          <p:cNvPicPr>
            <a:picLocks noChangeAspect="1" noChangeArrowheads="1"/>
          </p:cNvPicPr>
          <p:nvPr/>
        </p:nvPicPr>
        <p:blipFill>
          <a:blip r:embed="rId5" cstate="print"/>
          <a:srcRect/>
          <a:stretch>
            <a:fillRect/>
          </a:stretch>
        </p:blipFill>
        <p:spPr bwMode="auto">
          <a:xfrm>
            <a:off x="6270625" y="17463"/>
            <a:ext cx="2857500" cy="1600200"/>
          </a:xfrm>
          <a:prstGeom prst="rect">
            <a:avLst/>
          </a:prstGeom>
          <a:noFill/>
          <a:ln w="9525" cap="flat">
            <a:noFill/>
            <a:round/>
            <a:headEnd/>
            <a:tailEnd/>
          </a:ln>
        </p:spPr>
      </p:pic>
      <p:pic>
        <p:nvPicPr>
          <p:cNvPr id="9226" name="Picture 10"/>
          <p:cNvPicPr>
            <a:picLocks noChangeAspect="1" noChangeArrowheads="1"/>
          </p:cNvPicPr>
          <p:nvPr/>
        </p:nvPicPr>
        <p:blipFill>
          <a:blip r:embed="rId6" cstate="print"/>
          <a:srcRect/>
          <a:stretch>
            <a:fillRect/>
          </a:stretch>
        </p:blipFill>
        <p:spPr bwMode="auto">
          <a:xfrm>
            <a:off x="3198813" y="4868863"/>
            <a:ext cx="2986087" cy="1979612"/>
          </a:xfrm>
          <a:prstGeom prst="rect">
            <a:avLst/>
          </a:prstGeom>
          <a:noFill/>
          <a:ln w="9525" cap="flat">
            <a:noFill/>
            <a:round/>
            <a:headEnd/>
            <a:tailEnd/>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AutoShape 1"/>
          <p:cNvSpPr>
            <a:spLocks/>
          </p:cNvSpPr>
          <p:nvPr/>
        </p:nvSpPr>
        <p:spPr bwMode="auto">
          <a:xfrm>
            <a:off x="6350" y="12700"/>
            <a:ext cx="9129713" cy="6837363"/>
          </a:xfrm>
          <a:prstGeom prst="rtTriangle">
            <a:avLst/>
          </a:prstGeom>
          <a:gradFill rotWithShape="0">
            <a:gsLst>
              <a:gs pos="0">
                <a:srgbClr val="EAEBDE">
                  <a:alpha val="9999"/>
                </a:srgbClr>
              </a:gs>
              <a:gs pos="30000">
                <a:srgbClr val="EAEBDE">
                  <a:alpha val="7299"/>
                </a:srgbClr>
              </a:gs>
              <a:gs pos="100000">
                <a:srgbClr val="EAEBDE">
                  <a:alpha val="999"/>
                </a:srgbClr>
              </a:gs>
            </a:gsLst>
            <a:lin ang="18780000" scaled="1"/>
          </a:gradFill>
          <a:ln w="38100" cap="rnd">
            <a:noFill/>
            <a:round/>
            <a:headEnd type="none" w="med" len="med"/>
            <a:tailEnd type="none" w="med" len="med"/>
          </a:ln>
        </p:spPr>
        <p:txBody>
          <a:bodyPr lIns="0" tIns="0" rIns="0" bIns="0"/>
          <a:lstStyle/>
          <a:p>
            <a:endParaRPr lang="en-US"/>
          </a:p>
        </p:txBody>
      </p:sp>
      <p:sp>
        <p:nvSpPr>
          <p:cNvPr id="7170" name="Line 2"/>
          <p:cNvSpPr>
            <a:spLocks noChangeShapeType="1"/>
          </p:cNvSpPr>
          <p:nvPr/>
        </p:nvSpPr>
        <p:spPr bwMode="auto">
          <a:xfrm>
            <a:off x="0" y="6350"/>
            <a:ext cx="9136063" cy="6843713"/>
          </a:xfrm>
          <a:prstGeom prst="line">
            <a:avLst/>
          </a:prstGeom>
          <a:noFill/>
          <a:ln w="5000" cap="rnd">
            <a:solidFill>
              <a:srgbClr val="D3D4C8">
                <a:alpha val="34999"/>
              </a:srgbClr>
            </a:solidFill>
            <a:prstDash val="solid"/>
            <a:round/>
            <a:headEnd type="none" w="med" len="med"/>
            <a:tailEnd type="none" w="med" len="med"/>
          </a:ln>
        </p:spPr>
        <p:txBody>
          <a:bodyPr lIns="0" tIns="0" rIns="0" bIns="0"/>
          <a:lstStyle/>
          <a:p>
            <a:endParaRPr lang="en-US"/>
          </a:p>
        </p:txBody>
      </p:sp>
      <p:sp>
        <p:nvSpPr>
          <p:cNvPr id="7171" name="Line 3"/>
          <p:cNvSpPr>
            <a:spLocks noChangeShapeType="1"/>
          </p:cNvSpPr>
          <p:nvPr/>
        </p:nvSpPr>
        <p:spPr bwMode="auto">
          <a:xfrm flipH="1">
            <a:off x="6467475" y="4948238"/>
            <a:ext cx="2673350" cy="1900237"/>
          </a:xfrm>
          <a:prstGeom prst="line">
            <a:avLst/>
          </a:prstGeom>
          <a:noFill/>
          <a:ln w="6000" cap="rnd">
            <a:solidFill>
              <a:srgbClr val="D7D9CE">
                <a:alpha val="45000"/>
              </a:srgbClr>
            </a:solidFill>
            <a:prstDash val="solid"/>
            <a:round/>
            <a:headEnd type="none" w="med" len="med"/>
            <a:tailEnd type="none" w="med" len="med"/>
          </a:ln>
        </p:spPr>
        <p:txBody>
          <a:bodyPr lIns="0" tIns="0" rIns="0" bIns="0"/>
          <a:lstStyle/>
          <a:p>
            <a:endParaRPr lang="en-US"/>
          </a:p>
        </p:txBody>
      </p:sp>
      <p:sp>
        <p:nvSpPr>
          <p:cNvPr id="7172" name="Text Box 4"/>
          <p:cNvSpPr txBox="1">
            <a:spLocks noChangeArrowheads="1"/>
          </p:cNvSpPr>
          <p:nvPr/>
        </p:nvSpPr>
        <p:spPr bwMode="auto">
          <a:xfrm>
            <a:off x="7699375" y="6515100"/>
            <a:ext cx="280988" cy="266700"/>
          </a:xfrm>
          <a:prstGeom prst="rect">
            <a:avLst/>
          </a:prstGeom>
          <a:noFill/>
          <a:ln w="12700">
            <a:noFill/>
            <a:miter lim="800000"/>
            <a:headEnd/>
            <a:tailEnd/>
          </a:ln>
          <a:effectLst/>
        </p:spPr>
        <p:txBody>
          <a:bodyPr wrap="none" anchor="b"/>
          <a:lstStyle/>
          <a:p>
            <a:fld id="{CF3FB04B-2487-4A3A-9AE1-3550119AB2F0}" type="slidenum">
              <a:rPr lang="en-US" sz="1200">
                <a:solidFill>
                  <a:schemeClr val="tx1"/>
                </a:solidFill>
                <a:latin typeface="Lucida Grande" charset="0"/>
                <a:ea typeface="Lucida Grande" charset="0"/>
                <a:cs typeface="Lucida Grande" charset="0"/>
                <a:sym typeface="Lucida Grande" charset="0"/>
              </a:rPr>
              <a:pPr/>
              <a:t>6</a:t>
            </a:fld>
            <a:endParaRPr lang="en-US" sz="1200">
              <a:solidFill>
                <a:schemeClr val="tx1"/>
              </a:solidFill>
              <a:latin typeface="Lucida Grande" charset="0"/>
              <a:ea typeface="Lucida Grande" charset="0"/>
              <a:cs typeface="Lucida Grande" charset="0"/>
              <a:sym typeface="Lucida Grande" charset="0"/>
            </a:endParaRPr>
          </a:p>
        </p:txBody>
      </p:sp>
      <p:sp>
        <p:nvSpPr>
          <p:cNvPr id="7173" name="Rectangle 5"/>
          <p:cNvSpPr>
            <a:spLocks noGrp="1" noChangeArrowheads="1"/>
          </p:cNvSpPr>
          <p:nvPr>
            <p:ph type="title"/>
          </p:nvPr>
        </p:nvSpPr>
        <p:spPr>
          <a:ln/>
        </p:spPr>
        <p:txBody>
          <a:bodyPr/>
          <a:lstStyle/>
          <a:p>
            <a:r>
              <a:rPr lang="en-US" sz="3500" dirty="0"/>
              <a:t>Effective Need</a:t>
            </a:r>
          </a:p>
        </p:txBody>
      </p:sp>
      <p:sp>
        <p:nvSpPr>
          <p:cNvPr id="7174" name="Rectangle 6"/>
          <p:cNvSpPr>
            <a:spLocks noGrp="1" noChangeArrowheads="1"/>
          </p:cNvSpPr>
          <p:nvPr>
            <p:ph type="body" idx="1"/>
          </p:nvPr>
        </p:nvSpPr>
        <p:spPr>
          <a:ln/>
        </p:spPr>
        <p:txBody>
          <a:bodyPr/>
          <a:lstStyle/>
          <a:p>
            <a:r>
              <a:rPr lang="en-US" sz="1800" dirty="0"/>
              <a:t>“The FOB Commander has a need to mitigate the external defense issues within small camps, reduce causalities, increase mission performance and protect the Force within the AOR and across the full spectrum of operations from direct and indirect threats with an effective, </a:t>
            </a:r>
            <a:r>
              <a:rPr lang="en-US" sz="1800" dirty="0" err="1"/>
              <a:t>tailorable</a:t>
            </a:r>
            <a:r>
              <a:rPr lang="en-US" sz="1800" dirty="0"/>
              <a:t>, supportable, logistically feasible, integrated, and rapidly deployable protection system.  The system needs to be operable in all weather, all visibility, all terrain with independence from utility infrastructure.”</a:t>
            </a:r>
            <a:endParaRPr lang="en-US" dirty="0"/>
          </a:p>
          <a:p>
            <a:pPr>
              <a:spcBef>
                <a:spcPts val="400"/>
              </a:spcBef>
            </a:pPr>
            <a:endParaRPr lang="en-US" sz="1800" dirty="0"/>
          </a:p>
          <a:p>
            <a:pPr>
              <a:spcBef>
                <a:spcPts val="400"/>
              </a:spcBef>
            </a:pPr>
            <a:endParaRPr lang="en-US" sz="1800" dirty="0"/>
          </a:p>
          <a:p>
            <a:pPr>
              <a:spcBef>
                <a:spcPts val="400"/>
              </a:spcBef>
            </a:pPr>
            <a:endParaRPr lang="en-US" sz="1800" dirty="0"/>
          </a:p>
          <a:p>
            <a:pPr>
              <a:spcBef>
                <a:spcPts val="400"/>
              </a:spcBef>
            </a:pPr>
            <a:endParaRPr lang="en-US" sz="1800" dirty="0"/>
          </a:p>
          <a:p>
            <a:pPr>
              <a:spcBef>
                <a:spcPts val="400"/>
              </a:spcBef>
            </a:pPr>
            <a:endParaRPr lang="en-US" sz="1800" dirty="0"/>
          </a:p>
          <a:p>
            <a:pPr>
              <a:spcBef>
                <a:spcPts val="400"/>
              </a:spcBef>
            </a:pPr>
            <a:r>
              <a:rPr lang="en-US" sz="1600" dirty="0"/>
              <a:t>The effective need was derived from the initial stakeholder requirements to identify what was needed and was desired.</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AutoShape 1"/>
          <p:cNvSpPr>
            <a:spLocks/>
          </p:cNvSpPr>
          <p:nvPr/>
        </p:nvSpPr>
        <p:spPr bwMode="auto">
          <a:xfrm>
            <a:off x="6350" y="12700"/>
            <a:ext cx="9129713" cy="6837363"/>
          </a:xfrm>
          <a:prstGeom prst="rtTriangle">
            <a:avLst/>
          </a:prstGeom>
          <a:gradFill rotWithShape="0">
            <a:gsLst>
              <a:gs pos="0">
                <a:srgbClr val="EAEBDE">
                  <a:alpha val="9999"/>
                </a:srgbClr>
              </a:gs>
              <a:gs pos="30000">
                <a:srgbClr val="EAEBDE">
                  <a:alpha val="7299"/>
                </a:srgbClr>
              </a:gs>
              <a:gs pos="100000">
                <a:srgbClr val="EAEBDE">
                  <a:alpha val="999"/>
                </a:srgbClr>
              </a:gs>
            </a:gsLst>
            <a:lin ang="18780000" scaled="1"/>
          </a:gradFill>
          <a:ln w="38100" cap="rnd">
            <a:noFill/>
            <a:round/>
            <a:headEnd type="none" w="med" len="med"/>
            <a:tailEnd type="none" w="med" len="med"/>
          </a:ln>
        </p:spPr>
        <p:txBody>
          <a:bodyPr lIns="0" tIns="0" rIns="0" bIns="0"/>
          <a:lstStyle/>
          <a:p>
            <a:endParaRPr lang="en-US"/>
          </a:p>
        </p:txBody>
      </p:sp>
      <p:sp>
        <p:nvSpPr>
          <p:cNvPr id="8194" name="Line 2"/>
          <p:cNvSpPr>
            <a:spLocks noChangeShapeType="1"/>
          </p:cNvSpPr>
          <p:nvPr/>
        </p:nvSpPr>
        <p:spPr bwMode="auto">
          <a:xfrm>
            <a:off x="0" y="6350"/>
            <a:ext cx="9136063" cy="6843713"/>
          </a:xfrm>
          <a:prstGeom prst="line">
            <a:avLst/>
          </a:prstGeom>
          <a:noFill/>
          <a:ln w="5000" cap="rnd">
            <a:solidFill>
              <a:srgbClr val="D3D4C8">
                <a:alpha val="34999"/>
              </a:srgbClr>
            </a:solidFill>
            <a:prstDash val="solid"/>
            <a:round/>
            <a:headEnd type="none" w="med" len="med"/>
            <a:tailEnd type="none" w="med" len="med"/>
          </a:ln>
        </p:spPr>
        <p:txBody>
          <a:bodyPr lIns="0" tIns="0" rIns="0" bIns="0"/>
          <a:lstStyle/>
          <a:p>
            <a:endParaRPr lang="en-US"/>
          </a:p>
        </p:txBody>
      </p:sp>
      <p:sp>
        <p:nvSpPr>
          <p:cNvPr id="8195" name="Line 3"/>
          <p:cNvSpPr>
            <a:spLocks noChangeShapeType="1"/>
          </p:cNvSpPr>
          <p:nvPr/>
        </p:nvSpPr>
        <p:spPr bwMode="auto">
          <a:xfrm flipH="1">
            <a:off x="6467475" y="4948238"/>
            <a:ext cx="2673350" cy="1900237"/>
          </a:xfrm>
          <a:prstGeom prst="line">
            <a:avLst/>
          </a:prstGeom>
          <a:noFill/>
          <a:ln w="6000" cap="rnd">
            <a:solidFill>
              <a:srgbClr val="D7D9CE">
                <a:alpha val="45000"/>
              </a:srgbClr>
            </a:solidFill>
            <a:prstDash val="solid"/>
            <a:round/>
            <a:headEnd type="none" w="med" len="med"/>
            <a:tailEnd type="none" w="med" len="med"/>
          </a:ln>
        </p:spPr>
        <p:txBody>
          <a:bodyPr lIns="0" tIns="0" rIns="0" bIns="0"/>
          <a:lstStyle/>
          <a:p>
            <a:endParaRPr lang="en-US"/>
          </a:p>
        </p:txBody>
      </p:sp>
      <p:sp>
        <p:nvSpPr>
          <p:cNvPr id="8196" name="Text Box 4"/>
          <p:cNvSpPr txBox="1">
            <a:spLocks noChangeArrowheads="1"/>
          </p:cNvSpPr>
          <p:nvPr/>
        </p:nvSpPr>
        <p:spPr bwMode="auto">
          <a:xfrm>
            <a:off x="7699375" y="6515100"/>
            <a:ext cx="280988" cy="266700"/>
          </a:xfrm>
          <a:prstGeom prst="rect">
            <a:avLst/>
          </a:prstGeom>
          <a:noFill/>
          <a:ln w="12700">
            <a:noFill/>
            <a:miter lim="800000"/>
            <a:headEnd/>
            <a:tailEnd/>
          </a:ln>
          <a:effectLst/>
        </p:spPr>
        <p:txBody>
          <a:bodyPr wrap="none" anchor="b"/>
          <a:lstStyle/>
          <a:p>
            <a:fld id="{BEE98BAB-F15F-4AC3-913C-8776257A24A1}" type="slidenum">
              <a:rPr lang="en-US" sz="1200">
                <a:solidFill>
                  <a:schemeClr val="tx1"/>
                </a:solidFill>
                <a:latin typeface="Lucida Grande" charset="0"/>
                <a:ea typeface="Lucida Grande" charset="0"/>
                <a:cs typeface="Lucida Grande" charset="0"/>
                <a:sym typeface="Lucida Grande" charset="0"/>
              </a:rPr>
              <a:pPr/>
              <a:t>7</a:t>
            </a:fld>
            <a:endParaRPr lang="en-US" sz="1200">
              <a:solidFill>
                <a:schemeClr val="tx1"/>
              </a:solidFill>
              <a:latin typeface="Lucida Grande" charset="0"/>
              <a:ea typeface="Lucida Grande" charset="0"/>
              <a:cs typeface="Lucida Grande" charset="0"/>
              <a:sym typeface="Lucida Grande" charset="0"/>
            </a:endParaRPr>
          </a:p>
        </p:txBody>
      </p:sp>
      <p:sp>
        <p:nvSpPr>
          <p:cNvPr id="8197" name="Rectangle 5"/>
          <p:cNvSpPr>
            <a:spLocks noGrp="1" noChangeArrowheads="1"/>
          </p:cNvSpPr>
          <p:nvPr>
            <p:ph type="title"/>
          </p:nvPr>
        </p:nvSpPr>
        <p:spPr>
          <a:xfrm>
            <a:off x="228600" y="0"/>
            <a:ext cx="8229600" cy="1398588"/>
          </a:xfrm>
          <a:ln/>
        </p:spPr>
        <p:txBody>
          <a:bodyPr/>
          <a:lstStyle/>
          <a:p>
            <a:r>
              <a:rPr lang="en-US" sz="3500" dirty="0"/>
              <a:t>Capability Needs</a:t>
            </a:r>
            <a:r>
              <a:rPr lang="en-US" sz="3600" dirty="0"/>
              <a:t/>
            </a:r>
            <a:br>
              <a:rPr lang="en-US" sz="3600" dirty="0"/>
            </a:br>
            <a:r>
              <a:rPr lang="en-US" sz="2800" dirty="0">
                <a:solidFill>
                  <a:srgbClr val="C6DAC8"/>
                </a:solidFill>
              </a:rPr>
              <a:t>	</a:t>
            </a:r>
            <a:r>
              <a:rPr lang="en-US" sz="2400" i="1" dirty="0">
                <a:solidFill>
                  <a:srgbClr val="C6DAC8"/>
                </a:solidFill>
              </a:rPr>
              <a:t>Functional</a:t>
            </a:r>
            <a:endParaRPr lang="en-US" sz="2800" i="1" dirty="0">
              <a:solidFill>
                <a:srgbClr val="C6DAC8"/>
              </a:solidFill>
            </a:endParaRPr>
          </a:p>
        </p:txBody>
      </p:sp>
      <p:grpSp>
        <p:nvGrpSpPr>
          <p:cNvPr id="8198" name="Group 6"/>
          <p:cNvGrpSpPr>
            <a:grpSpLocks/>
          </p:cNvGrpSpPr>
          <p:nvPr/>
        </p:nvGrpSpPr>
        <p:grpSpPr bwMode="auto">
          <a:xfrm>
            <a:off x="457200" y="1598613"/>
            <a:ext cx="8229600" cy="4525962"/>
            <a:chOff x="0" y="0"/>
            <a:chExt cx="5184" cy="2850"/>
          </a:xfrm>
        </p:grpSpPr>
        <p:sp>
          <p:nvSpPr>
            <p:cNvPr id="8199" name="AutoShape 7"/>
            <p:cNvSpPr>
              <a:spLocks/>
            </p:cNvSpPr>
            <p:nvPr/>
          </p:nvSpPr>
          <p:spPr bwMode="auto">
            <a:xfrm>
              <a:off x="0" y="0"/>
              <a:ext cx="5184" cy="634"/>
            </a:xfrm>
            <a:prstGeom prst="roundRect">
              <a:avLst>
                <a:gd name="adj" fmla="val 7500"/>
              </a:avLst>
            </a:prstGeom>
            <a:gradFill rotWithShape="0">
              <a:gsLst>
                <a:gs pos="0">
                  <a:srgbClr val="C9E4CC"/>
                </a:gs>
                <a:gs pos="45999">
                  <a:srgbClr val="A3D1A6"/>
                </a:gs>
                <a:gs pos="100000">
                  <a:srgbClr val="417545"/>
                </a:gs>
              </a:gsLst>
              <a:path path="rect">
                <a:fillToRect l="50000" t="154999" r="50000" b="-54999"/>
              </a:path>
            </a:gradFill>
            <a:ln w="12700" cap="rnd">
              <a:noFill/>
              <a:round/>
              <a:headEnd type="none" w="med" len="med"/>
              <a:tailEnd type="none" w="med" len="med"/>
            </a:ln>
            <a:effectLst>
              <a:outerShdw dist="38099" dir="14700049" algn="ctr" rotWithShape="0">
                <a:schemeClr val="bg2">
                  <a:alpha val="59999"/>
                </a:schemeClr>
              </a:outerShdw>
            </a:effectLst>
          </p:spPr>
          <p:txBody>
            <a:bodyPr lIns="0" tIns="0" rIns="0" bIns="0"/>
            <a:lstStyle/>
            <a:p>
              <a:pPr algn="l"/>
              <a:r>
                <a:rPr lang="en-US" sz="1500">
                  <a:solidFill>
                    <a:schemeClr val="tx1"/>
                  </a:solidFill>
                  <a:latin typeface="Lucida Grande" charset="0"/>
                  <a:ea typeface="Lucida Grande" charset="0"/>
                  <a:cs typeface="Lucida Grande" charset="0"/>
                  <a:sym typeface="Lucida Grande" charset="0"/>
                </a:rPr>
                <a:t>Detect</a:t>
              </a:r>
            </a:p>
            <a:p>
              <a:pPr algn="l">
                <a:buClr>
                  <a:srgbClr val="FFFFFF"/>
                </a:buClr>
                <a:buSzPct val="94000"/>
                <a:buFont typeface="Lucida Grande" charset="0"/>
                <a:buChar char="•"/>
              </a:pPr>
              <a:r>
                <a:rPr lang="en-US" sz="1500">
                  <a:solidFill>
                    <a:schemeClr val="tx1"/>
                  </a:solidFill>
                  <a:latin typeface="Lucida Grande" charset="0"/>
                  <a:ea typeface="Lucida Grande" charset="0"/>
                  <a:cs typeface="Lucida Grande" charset="0"/>
                  <a:sym typeface="Lucida Grande" charset="0"/>
                </a:rPr>
                <a:t>Sense Objects</a:t>
              </a:r>
            </a:p>
            <a:p>
              <a:pPr algn="l">
                <a:buClr>
                  <a:srgbClr val="FFFFFF"/>
                </a:buClr>
                <a:buSzPct val="94000"/>
                <a:buFont typeface="Lucida Grande" charset="0"/>
                <a:buChar char="•"/>
              </a:pPr>
              <a:r>
                <a:rPr lang="en-US" sz="1500">
                  <a:solidFill>
                    <a:schemeClr val="tx1"/>
                  </a:solidFill>
                  <a:latin typeface="Lucida Grande" charset="0"/>
                  <a:ea typeface="Lucida Grande" charset="0"/>
                  <a:cs typeface="Lucida Grande" charset="0"/>
                  <a:sym typeface="Lucida Grande" charset="0"/>
                </a:rPr>
                <a:t>Determine Initial Position of Objects</a:t>
              </a:r>
            </a:p>
            <a:p>
              <a:pPr algn="l">
                <a:buClr>
                  <a:srgbClr val="FFFFFF"/>
                </a:buClr>
                <a:buSzPct val="94000"/>
                <a:buFont typeface="Lucida Grande" charset="0"/>
                <a:buChar char="•"/>
              </a:pPr>
              <a:r>
                <a:rPr lang="en-US" sz="1500">
                  <a:solidFill>
                    <a:schemeClr val="tx1"/>
                  </a:solidFill>
                  <a:latin typeface="Lucida Grande" charset="0"/>
                  <a:ea typeface="Lucida Grande" charset="0"/>
                  <a:cs typeface="Lucida Grande" charset="0"/>
                  <a:sym typeface="Lucida Grande" charset="0"/>
                </a:rPr>
                <a:t>Track Objects</a:t>
              </a:r>
            </a:p>
          </p:txBody>
        </p:sp>
        <p:sp>
          <p:nvSpPr>
            <p:cNvPr id="8200" name="AutoShape 8"/>
            <p:cNvSpPr>
              <a:spLocks/>
            </p:cNvSpPr>
            <p:nvPr/>
          </p:nvSpPr>
          <p:spPr bwMode="auto">
            <a:xfrm>
              <a:off x="0" y="738"/>
              <a:ext cx="5184" cy="635"/>
            </a:xfrm>
            <a:prstGeom prst="roundRect">
              <a:avLst>
                <a:gd name="adj" fmla="val 7500"/>
              </a:avLst>
            </a:prstGeom>
            <a:gradFill rotWithShape="0">
              <a:gsLst>
                <a:gs pos="0">
                  <a:srgbClr val="C9E4CC"/>
                </a:gs>
                <a:gs pos="45999">
                  <a:srgbClr val="A3D1A6"/>
                </a:gs>
                <a:gs pos="100000">
                  <a:srgbClr val="417545"/>
                </a:gs>
              </a:gsLst>
              <a:path path="rect">
                <a:fillToRect l="50000" t="154999" r="50000" b="-54999"/>
              </a:path>
            </a:gradFill>
            <a:ln w="12700" cap="rnd">
              <a:noFill/>
              <a:round/>
              <a:headEnd type="none" w="med" len="med"/>
              <a:tailEnd type="none" w="med" len="med"/>
            </a:ln>
            <a:effectLst>
              <a:outerShdw dist="38099" dir="14700049" algn="ctr" rotWithShape="0">
                <a:schemeClr val="bg2">
                  <a:alpha val="59999"/>
                </a:schemeClr>
              </a:outerShdw>
            </a:effectLst>
          </p:spPr>
          <p:txBody>
            <a:bodyPr lIns="0" tIns="0" rIns="0" bIns="0"/>
            <a:lstStyle/>
            <a:p>
              <a:pPr algn="l"/>
              <a:r>
                <a:rPr lang="en-US" sz="1500">
                  <a:solidFill>
                    <a:schemeClr val="tx1"/>
                  </a:solidFill>
                  <a:latin typeface="Lucida Grande" charset="0"/>
                  <a:ea typeface="Lucida Grande" charset="0"/>
                  <a:cs typeface="Lucida Grande" charset="0"/>
                  <a:sym typeface="Lucida Grande" charset="0"/>
                </a:rPr>
                <a:t>Assess</a:t>
              </a:r>
            </a:p>
            <a:p>
              <a:pPr algn="l">
                <a:buClr>
                  <a:srgbClr val="FFFFFF"/>
                </a:buClr>
                <a:buSzPct val="94000"/>
                <a:buFont typeface="Lucida Grande" charset="0"/>
                <a:buChar char="•"/>
              </a:pPr>
              <a:r>
                <a:rPr lang="en-US" sz="1500">
                  <a:solidFill>
                    <a:schemeClr val="tx1"/>
                  </a:solidFill>
                  <a:latin typeface="Lucida Grande" charset="0"/>
                  <a:ea typeface="Lucida Grande" charset="0"/>
                  <a:cs typeface="Lucida Grande" charset="0"/>
                  <a:sym typeface="Lucida Grande" charset="0"/>
                </a:rPr>
                <a:t>Continually Evaluate Threat Vectors</a:t>
              </a:r>
            </a:p>
            <a:p>
              <a:pPr algn="l">
                <a:buClr>
                  <a:srgbClr val="FFFFFF"/>
                </a:buClr>
                <a:buSzPct val="94000"/>
                <a:buFont typeface="Lucida Grande" charset="0"/>
                <a:buChar char="•"/>
              </a:pPr>
              <a:r>
                <a:rPr lang="en-US" sz="1500">
                  <a:solidFill>
                    <a:schemeClr val="tx1"/>
                  </a:solidFill>
                  <a:latin typeface="Lucida Grande" charset="0"/>
                  <a:ea typeface="Lucida Grande" charset="0"/>
                  <a:cs typeface="Lucida Grande" charset="0"/>
                  <a:sym typeface="Lucida Grande" charset="0"/>
                </a:rPr>
                <a:t>Continually Classify Objects</a:t>
              </a:r>
            </a:p>
          </p:txBody>
        </p:sp>
        <p:sp>
          <p:nvSpPr>
            <p:cNvPr id="8201" name="AutoShape 9"/>
            <p:cNvSpPr>
              <a:spLocks/>
            </p:cNvSpPr>
            <p:nvPr/>
          </p:nvSpPr>
          <p:spPr bwMode="auto">
            <a:xfrm>
              <a:off x="0" y="1477"/>
              <a:ext cx="5184" cy="635"/>
            </a:xfrm>
            <a:prstGeom prst="roundRect">
              <a:avLst>
                <a:gd name="adj" fmla="val 7500"/>
              </a:avLst>
            </a:prstGeom>
            <a:gradFill rotWithShape="0">
              <a:gsLst>
                <a:gs pos="0">
                  <a:srgbClr val="C9E4CC"/>
                </a:gs>
                <a:gs pos="45999">
                  <a:srgbClr val="A3D1A6"/>
                </a:gs>
                <a:gs pos="100000">
                  <a:srgbClr val="417545"/>
                </a:gs>
              </a:gsLst>
              <a:path path="rect">
                <a:fillToRect l="50000" t="154999" r="50000" b="-54999"/>
              </a:path>
            </a:gradFill>
            <a:ln w="12700" cap="rnd">
              <a:noFill/>
              <a:round/>
              <a:headEnd type="none" w="med" len="med"/>
              <a:tailEnd type="none" w="med" len="med"/>
            </a:ln>
            <a:effectLst>
              <a:outerShdw dist="38099" dir="14700049" algn="ctr" rotWithShape="0">
                <a:schemeClr val="bg2">
                  <a:alpha val="59999"/>
                </a:schemeClr>
              </a:outerShdw>
            </a:effectLst>
          </p:spPr>
          <p:txBody>
            <a:bodyPr lIns="0" tIns="0" rIns="0" bIns="0"/>
            <a:lstStyle/>
            <a:p>
              <a:pPr algn="l"/>
              <a:r>
                <a:rPr lang="en-US" sz="1500">
                  <a:solidFill>
                    <a:schemeClr val="tx1"/>
                  </a:solidFill>
                  <a:latin typeface="Lucida Grande" charset="0"/>
                  <a:ea typeface="Lucida Grande" charset="0"/>
                  <a:cs typeface="Lucida Grande" charset="0"/>
                  <a:sym typeface="Lucida Grande" charset="0"/>
                </a:rPr>
                <a:t>Communicate</a:t>
              </a:r>
            </a:p>
            <a:p>
              <a:pPr algn="l">
                <a:buClr>
                  <a:srgbClr val="FFFFFF"/>
                </a:buClr>
                <a:buSzPct val="94000"/>
                <a:buFont typeface="Lucida Grande" charset="0"/>
                <a:buChar char="•"/>
              </a:pPr>
              <a:r>
                <a:rPr lang="en-US" sz="1500">
                  <a:solidFill>
                    <a:schemeClr val="tx1"/>
                  </a:solidFill>
                  <a:latin typeface="Lucida Grande" charset="0"/>
                  <a:ea typeface="Lucida Grande" charset="0"/>
                  <a:cs typeface="Lucida Grande" charset="0"/>
                  <a:sym typeface="Lucida Grande" charset="0"/>
                </a:rPr>
                <a:t>Warn Personnel</a:t>
              </a:r>
            </a:p>
            <a:p>
              <a:pPr algn="l">
                <a:buClr>
                  <a:srgbClr val="FFFFFF"/>
                </a:buClr>
                <a:buSzPct val="94000"/>
                <a:buFont typeface="Lucida Grande" charset="0"/>
                <a:buChar char="•"/>
              </a:pPr>
              <a:r>
                <a:rPr lang="en-US" sz="1500">
                  <a:solidFill>
                    <a:schemeClr val="tx1"/>
                  </a:solidFill>
                  <a:latin typeface="Lucida Grande" charset="0"/>
                  <a:ea typeface="Lucida Grande" charset="0"/>
                  <a:cs typeface="Lucida Grande" charset="0"/>
                  <a:sym typeface="Lucida Grande" charset="0"/>
                </a:rPr>
                <a:t>Record Activities</a:t>
              </a:r>
            </a:p>
            <a:p>
              <a:pPr algn="l">
                <a:buClr>
                  <a:srgbClr val="FFFFFF"/>
                </a:buClr>
                <a:buSzPct val="94000"/>
                <a:buFont typeface="Lucida Grande" charset="0"/>
                <a:buChar char="•"/>
              </a:pPr>
              <a:r>
                <a:rPr lang="en-US" sz="1500">
                  <a:solidFill>
                    <a:schemeClr val="tx1"/>
                  </a:solidFill>
                  <a:latin typeface="Lucida Grande" charset="0"/>
                  <a:ea typeface="Lucida Grande" charset="0"/>
                  <a:cs typeface="Lucida Grande" charset="0"/>
                  <a:sym typeface="Lucida Grande" charset="0"/>
                </a:rPr>
                <a:t>Feed Data</a:t>
              </a:r>
            </a:p>
          </p:txBody>
        </p:sp>
        <p:sp>
          <p:nvSpPr>
            <p:cNvPr id="8202" name="AutoShape 10"/>
            <p:cNvSpPr>
              <a:spLocks/>
            </p:cNvSpPr>
            <p:nvPr/>
          </p:nvSpPr>
          <p:spPr bwMode="auto">
            <a:xfrm>
              <a:off x="0" y="2216"/>
              <a:ext cx="5184" cy="634"/>
            </a:xfrm>
            <a:prstGeom prst="roundRect">
              <a:avLst>
                <a:gd name="adj" fmla="val 7500"/>
              </a:avLst>
            </a:prstGeom>
            <a:gradFill rotWithShape="0">
              <a:gsLst>
                <a:gs pos="0">
                  <a:srgbClr val="C9E4CC"/>
                </a:gs>
                <a:gs pos="45999">
                  <a:srgbClr val="A3D1A6"/>
                </a:gs>
                <a:gs pos="100000">
                  <a:srgbClr val="417545"/>
                </a:gs>
              </a:gsLst>
              <a:path path="rect">
                <a:fillToRect l="50000" t="154999" r="50000" b="-54999"/>
              </a:path>
            </a:gradFill>
            <a:ln w="12700" cap="rnd">
              <a:noFill/>
              <a:round/>
              <a:headEnd type="none" w="med" len="med"/>
              <a:tailEnd type="none" w="med" len="med"/>
            </a:ln>
            <a:effectLst>
              <a:outerShdw dist="38099" dir="14700049" algn="ctr" rotWithShape="0">
                <a:schemeClr val="bg2">
                  <a:alpha val="59999"/>
                </a:schemeClr>
              </a:outerShdw>
            </a:effectLst>
          </p:spPr>
          <p:txBody>
            <a:bodyPr lIns="0" tIns="0" rIns="0" bIns="0"/>
            <a:lstStyle/>
            <a:p>
              <a:pPr algn="l"/>
              <a:r>
                <a:rPr lang="en-US" sz="1500">
                  <a:solidFill>
                    <a:schemeClr val="tx1"/>
                  </a:solidFill>
                  <a:latin typeface="Lucida Grande" charset="0"/>
                  <a:ea typeface="Lucida Grande" charset="0"/>
                  <a:cs typeface="Lucida Grande" charset="0"/>
                  <a:sym typeface="Lucida Grande" charset="0"/>
                </a:rPr>
                <a:t>Defend</a:t>
              </a:r>
            </a:p>
            <a:p>
              <a:pPr algn="l">
                <a:buClr>
                  <a:srgbClr val="FFFFFF"/>
                </a:buClr>
                <a:buSzPct val="94000"/>
                <a:buFont typeface="Lucida Grande" charset="0"/>
                <a:buChar char="•"/>
              </a:pPr>
              <a:r>
                <a:rPr lang="en-US" sz="1500">
                  <a:solidFill>
                    <a:schemeClr val="tx1"/>
                  </a:solidFill>
                  <a:latin typeface="Lucida Grande" charset="0"/>
                  <a:ea typeface="Lucida Grande" charset="0"/>
                  <a:cs typeface="Lucida Grande" charset="0"/>
                  <a:sym typeface="Lucida Grande" charset="0"/>
                </a:rPr>
                <a:t>Engage Threat</a:t>
              </a:r>
            </a:p>
            <a:p>
              <a:pPr algn="l">
                <a:buClr>
                  <a:srgbClr val="FFFFFF"/>
                </a:buClr>
                <a:buSzPct val="94000"/>
                <a:buFont typeface="Lucida Grande" charset="0"/>
                <a:buChar char="•"/>
              </a:pPr>
              <a:r>
                <a:rPr lang="en-US" sz="1500">
                  <a:solidFill>
                    <a:schemeClr val="tx1"/>
                  </a:solidFill>
                  <a:latin typeface="Lucida Grande" charset="0"/>
                  <a:ea typeface="Lucida Grande" charset="0"/>
                  <a:cs typeface="Lucida Grande" charset="0"/>
                  <a:sym typeface="Lucida Grande" charset="0"/>
                </a:rPr>
                <a:t>Prevent Penetration</a:t>
              </a:r>
            </a:p>
          </p:txBody>
        </p:sp>
      </p:gr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p:cNvSpPr>
          <p:nvPr/>
        </p:nvSpPr>
        <p:spPr bwMode="auto">
          <a:xfrm>
            <a:off x="6350" y="12700"/>
            <a:ext cx="9129713" cy="6837363"/>
          </a:xfrm>
          <a:prstGeom prst="rtTriangle">
            <a:avLst/>
          </a:prstGeom>
          <a:gradFill rotWithShape="0">
            <a:gsLst>
              <a:gs pos="0">
                <a:srgbClr val="EAEBDE">
                  <a:alpha val="9999"/>
                </a:srgbClr>
              </a:gs>
              <a:gs pos="30000">
                <a:srgbClr val="EAEBDE">
                  <a:alpha val="7299"/>
                </a:srgbClr>
              </a:gs>
              <a:gs pos="100000">
                <a:srgbClr val="EAEBDE">
                  <a:alpha val="999"/>
                </a:srgbClr>
              </a:gs>
            </a:gsLst>
            <a:lin ang="18780000" scaled="1"/>
          </a:gradFill>
          <a:ln w="38100" cap="rnd">
            <a:noFill/>
            <a:round/>
            <a:headEnd type="none" w="med" len="med"/>
            <a:tailEnd type="none" w="med" len="med"/>
          </a:ln>
        </p:spPr>
        <p:txBody>
          <a:bodyPr lIns="0" tIns="0" rIns="0" bIns="0"/>
          <a:lstStyle/>
          <a:p>
            <a:endParaRPr lang="en-US"/>
          </a:p>
        </p:txBody>
      </p:sp>
      <p:sp>
        <p:nvSpPr>
          <p:cNvPr id="9218" name="Line 2"/>
          <p:cNvSpPr>
            <a:spLocks noChangeShapeType="1"/>
          </p:cNvSpPr>
          <p:nvPr/>
        </p:nvSpPr>
        <p:spPr bwMode="auto">
          <a:xfrm>
            <a:off x="0" y="6350"/>
            <a:ext cx="9136063" cy="6843713"/>
          </a:xfrm>
          <a:prstGeom prst="line">
            <a:avLst/>
          </a:prstGeom>
          <a:noFill/>
          <a:ln w="5000" cap="rnd">
            <a:solidFill>
              <a:srgbClr val="D3D4C8">
                <a:alpha val="34999"/>
              </a:srgbClr>
            </a:solidFill>
            <a:prstDash val="solid"/>
            <a:round/>
            <a:headEnd type="none" w="med" len="med"/>
            <a:tailEnd type="none" w="med" len="med"/>
          </a:ln>
        </p:spPr>
        <p:txBody>
          <a:bodyPr lIns="0" tIns="0" rIns="0" bIns="0"/>
          <a:lstStyle/>
          <a:p>
            <a:endParaRPr lang="en-US"/>
          </a:p>
        </p:txBody>
      </p:sp>
      <p:sp>
        <p:nvSpPr>
          <p:cNvPr id="9219" name="Line 3"/>
          <p:cNvSpPr>
            <a:spLocks noChangeShapeType="1"/>
          </p:cNvSpPr>
          <p:nvPr/>
        </p:nvSpPr>
        <p:spPr bwMode="auto">
          <a:xfrm flipH="1">
            <a:off x="6467475" y="4948238"/>
            <a:ext cx="2673350" cy="1900237"/>
          </a:xfrm>
          <a:prstGeom prst="line">
            <a:avLst/>
          </a:prstGeom>
          <a:noFill/>
          <a:ln w="6000" cap="rnd">
            <a:solidFill>
              <a:srgbClr val="D7D9CE">
                <a:alpha val="45000"/>
              </a:srgbClr>
            </a:solidFill>
            <a:prstDash val="solid"/>
            <a:round/>
            <a:headEnd type="none" w="med" len="med"/>
            <a:tailEnd type="none" w="med" len="med"/>
          </a:ln>
        </p:spPr>
        <p:txBody>
          <a:bodyPr lIns="0" tIns="0" rIns="0" bIns="0"/>
          <a:lstStyle/>
          <a:p>
            <a:endParaRPr lang="en-US"/>
          </a:p>
        </p:txBody>
      </p:sp>
      <p:sp>
        <p:nvSpPr>
          <p:cNvPr id="9220" name="Text Box 4"/>
          <p:cNvSpPr txBox="1">
            <a:spLocks noChangeArrowheads="1"/>
          </p:cNvSpPr>
          <p:nvPr/>
        </p:nvSpPr>
        <p:spPr bwMode="auto">
          <a:xfrm>
            <a:off x="7699375" y="6515100"/>
            <a:ext cx="280988" cy="266700"/>
          </a:xfrm>
          <a:prstGeom prst="rect">
            <a:avLst/>
          </a:prstGeom>
          <a:noFill/>
          <a:ln w="12700">
            <a:noFill/>
            <a:miter lim="800000"/>
            <a:headEnd/>
            <a:tailEnd/>
          </a:ln>
          <a:effectLst/>
        </p:spPr>
        <p:txBody>
          <a:bodyPr wrap="none" anchor="b"/>
          <a:lstStyle/>
          <a:p>
            <a:fld id="{511E30DF-7D22-4C6D-8F5C-30368428180C}" type="slidenum">
              <a:rPr lang="en-US" sz="1200">
                <a:solidFill>
                  <a:schemeClr val="tx1"/>
                </a:solidFill>
                <a:latin typeface="Lucida Grande" charset="0"/>
                <a:ea typeface="Lucida Grande" charset="0"/>
                <a:cs typeface="Lucida Grande" charset="0"/>
                <a:sym typeface="Lucida Grande" charset="0"/>
              </a:rPr>
              <a:pPr/>
              <a:t>8</a:t>
            </a:fld>
            <a:endParaRPr lang="en-US" sz="1200">
              <a:solidFill>
                <a:schemeClr val="tx1"/>
              </a:solidFill>
              <a:latin typeface="Lucida Grande" charset="0"/>
              <a:ea typeface="Lucida Grande" charset="0"/>
              <a:cs typeface="Lucida Grande" charset="0"/>
              <a:sym typeface="Lucida Grande" charset="0"/>
            </a:endParaRPr>
          </a:p>
        </p:txBody>
      </p:sp>
      <p:grpSp>
        <p:nvGrpSpPr>
          <p:cNvPr id="9221" name="Group 5"/>
          <p:cNvGrpSpPr>
            <a:grpSpLocks/>
          </p:cNvGrpSpPr>
          <p:nvPr/>
        </p:nvGrpSpPr>
        <p:grpSpPr bwMode="auto">
          <a:xfrm>
            <a:off x="2308225" y="1600200"/>
            <a:ext cx="4525963" cy="4525963"/>
            <a:chOff x="0" y="0"/>
            <a:chExt cx="2851" cy="2851"/>
          </a:xfrm>
        </p:grpSpPr>
        <p:sp>
          <p:nvSpPr>
            <p:cNvPr id="9222" name="AutoShape 6"/>
            <p:cNvSpPr>
              <a:spLocks/>
            </p:cNvSpPr>
            <p:nvPr/>
          </p:nvSpPr>
          <p:spPr bwMode="auto">
            <a:xfrm>
              <a:off x="0" y="0"/>
              <a:ext cx="1357" cy="1357"/>
            </a:xfrm>
            <a:prstGeom prst="roundRect">
              <a:avLst>
                <a:gd name="adj" fmla="val 10000"/>
              </a:avLst>
            </a:prstGeom>
            <a:gradFill rotWithShape="0">
              <a:gsLst>
                <a:gs pos="0">
                  <a:srgbClr val="C9E4CC"/>
                </a:gs>
                <a:gs pos="45999">
                  <a:srgbClr val="A3D1A6"/>
                </a:gs>
                <a:gs pos="100000">
                  <a:srgbClr val="417545"/>
                </a:gs>
              </a:gsLst>
              <a:path path="rect">
                <a:fillToRect l="50000" t="154999" r="50000" b="-54999"/>
              </a:path>
            </a:gradFill>
            <a:ln w="12700" cap="rnd">
              <a:noFill/>
              <a:round/>
              <a:headEnd type="none" w="med" len="med"/>
              <a:tailEnd type="none" w="med" len="med"/>
            </a:ln>
            <a:effectLst>
              <a:outerShdw dist="38099" dir="14700049" algn="ctr" rotWithShape="0">
                <a:schemeClr val="bg2">
                  <a:alpha val="59999"/>
                </a:schemeClr>
              </a:outerShdw>
            </a:effectLst>
          </p:spPr>
          <p:txBody>
            <a:bodyPr lIns="0" tIns="0" rIns="0" bIns="0" anchor="ctr"/>
            <a:lstStyle/>
            <a:p>
              <a:r>
                <a:rPr lang="en-US" sz="1800" b="1">
                  <a:solidFill>
                    <a:schemeClr val="tx1"/>
                  </a:solidFill>
                  <a:latin typeface="Lucida Grande" charset="0"/>
                  <a:ea typeface="Lucida Grande" charset="0"/>
                  <a:cs typeface="Lucida Grande" charset="0"/>
                  <a:sym typeface="Lucida Grande" charset="0"/>
                </a:rPr>
                <a:t>Transportability</a:t>
              </a:r>
            </a:p>
          </p:txBody>
        </p:sp>
        <p:sp>
          <p:nvSpPr>
            <p:cNvPr id="9223" name="AutoShape 7"/>
            <p:cNvSpPr>
              <a:spLocks/>
            </p:cNvSpPr>
            <p:nvPr/>
          </p:nvSpPr>
          <p:spPr bwMode="auto">
            <a:xfrm>
              <a:off x="1493" y="0"/>
              <a:ext cx="1358" cy="1357"/>
            </a:xfrm>
            <a:prstGeom prst="roundRect">
              <a:avLst>
                <a:gd name="adj" fmla="val 10000"/>
              </a:avLst>
            </a:prstGeom>
            <a:gradFill rotWithShape="0">
              <a:gsLst>
                <a:gs pos="0">
                  <a:srgbClr val="C9E4CC"/>
                </a:gs>
                <a:gs pos="45999">
                  <a:srgbClr val="A3D1A6"/>
                </a:gs>
                <a:gs pos="100000">
                  <a:srgbClr val="417545"/>
                </a:gs>
              </a:gsLst>
              <a:path path="rect">
                <a:fillToRect l="50000" t="154999" r="50000" b="-54999"/>
              </a:path>
            </a:gradFill>
            <a:ln w="12700" cap="rnd">
              <a:noFill/>
              <a:round/>
              <a:headEnd type="none" w="med" len="med"/>
              <a:tailEnd type="none" w="med" len="med"/>
            </a:ln>
            <a:effectLst>
              <a:outerShdw dist="38099" dir="14700049" algn="ctr" rotWithShape="0">
                <a:schemeClr val="bg2">
                  <a:alpha val="59999"/>
                </a:schemeClr>
              </a:outerShdw>
            </a:effectLst>
          </p:spPr>
          <p:txBody>
            <a:bodyPr lIns="0" tIns="0" rIns="0" bIns="0" anchor="ctr"/>
            <a:lstStyle/>
            <a:p>
              <a:r>
                <a:rPr lang="en-US" sz="1800" b="1">
                  <a:solidFill>
                    <a:schemeClr val="tx1"/>
                  </a:solidFill>
                  <a:latin typeface="Lucida Grande" charset="0"/>
                  <a:ea typeface="Lucida Grande" charset="0"/>
                  <a:cs typeface="Lucida Grande" charset="0"/>
                  <a:sym typeface="Lucida Grande" charset="0"/>
                </a:rPr>
                <a:t>Reliability </a:t>
              </a:r>
            </a:p>
          </p:txBody>
        </p:sp>
        <p:sp>
          <p:nvSpPr>
            <p:cNvPr id="9224" name="AutoShape 8"/>
            <p:cNvSpPr>
              <a:spLocks/>
            </p:cNvSpPr>
            <p:nvPr/>
          </p:nvSpPr>
          <p:spPr bwMode="auto">
            <a:xfrm>
              <a:off x="1493" y="1493"/>
              <a:ext cx="1358" cy="1358"/>
            </a:xfrm>
            <a:prstGeom prst="roundRect">
              <a:avLst>
                <a:gd name="adj" fmla="val 10000"/>
              </a:avLst>
            </a:prstGeom>
            <a:gradFill rotWithShape="0">
              <a:gsLst>
                <a:gs pos="0">
                  <a:srgbClr val="C9E4CC"/>
                </a:gs>
                <a:gs pos="45999">
                  <a:srgbClr val="A3D1A6"/>
                </a:gs>
                <a:gs pos="100000">
                  <a:srgbClr val="417545"/>
                </a:gs>
              </a:gsLst>
              <a:path path="rect">
                <a:fillToRect l="50000" t="154999" r="50000" b="-54999"/>
              </a:path>
            </a:gradFill>
            <a:ln w="12700" cap="rnd">
              <a:noFill/>
              <a:round/>
              <a:headEnd type="none" w="med" len="med"/>
              <a:tailEnd type="none" w="med" len="med"/>
            </a:ln>
            <a:effectLst>
              <a:outerShdw dist="38099" dir="14700049" algn="ctr" rotWithShape="0">
                <a:schemeClr val="bg2">
                  <a:alpha val="59999"/>
                </a:schemeClr>
              </a:outerShdw>
            </a:effectLst>
          </p:spPr>
          <p:txBody>
            <a:bodyPr lIns="0" tIns="0" rIns="0" bIns="0" anchor="ctr"/>
            <a:lstStyle/>
            <a:p>
              <a:r>
                <a:rPr lang="en-US" sz="1800" b="1">
                  <a:solidFill>
                    <a:schemeClr val="tx1"/>
                  </a:solidFill>
                  <a:latin typeface="Lucida Grande" charset="0"/>
                  <a:ea typeface="Lucida Grande" charset="0"/>
                  <a:cs typeface="Lucida Grande" charset="0"/>
                  <a:sym typeface="Lucida Grande" charset="0"/>
                </a:rPr>
                <a:t>Availability</a:t>
              </a:r>
            </a:p>
          </p:txBody>
        </p:sp>
        <p:sp>
          <p:nvSpPr>
            <p:cNvPr id="9225" name="AutoShape 9"/>
            <p:cNvSpPr>
              <a:spLocks/>
            </p:cNvSpPr>
            <p:nvPr/>
          </p:nvSpPr>
          <p:spPr bwMode="auto">
            <a:xfrm>
              <a:off x="0" y="1493"/>
              <a:ext cx="1357" cy="1358"/>
            </a:xfrm>
            <a:prstGeom prst="roundRect">
              <a:avLst>
                <a:gd name="adj" fmla="val 10000"/>
              </a:avLst>
            </a:prstGeom>
            <a:gradFill rotWithShape="0">
              <a:gsLst>
                <a:gs pos="0">
                  <a:srgbClr val="C9E4CC"/>
                </a:gs>
                <a:gs pos="45999">
                  <a:srgbClr val="A3D1A6"/>
                </a:gs>
                <a:gs pos="100000">
                  <a:srgbClr val="417545"/>
                </a:gs>
              </a:gsLst>
              <a:path path="rect">
                <a:fillToRect l="50000" t="154999" r="50000" b="-54999"/>
              </a:path>
            </a:gradFill>
            <a:ln w="12700" cap="rnd">
              <a:noFill/>
              <a:round/>
              <a:headEnd type="none" w="med" len="med"/>
              <a:tailEnd type="none" w="med" len="med"/>
            </a:ln>
            <a:effectLst>
              <a:outerShdw dist="38099" dir="14700049" algn="ctr" rotWithShape="0">
                <a:schemeClr val="bg2">
                  <a:alpha val="59999"/>
                </a:schemeClr>
              </a:outerShdw>
            </a:effectLst>
          </p:spPr>
          <p:txBody>
            <a:bodyPr lIns="0" tIns="0" rIns="0" bIns="0" anchor="ctr"/>
            <a:lstStyle/>
            <a:p>
              <a:r>
                <a:rPr lang="en-US" sz="1800" b="1">
                  <a:solidFill>
                    <a:schemeClr val="tx1"/>
                  </a:solidFill>
                  <a:latin typeface="Lucida Grande" charset="0"/>
                  <a:ea typeface="Lucida Grande" charset="0"/>
                  <a:cs typeface="Lucida Grande" charset="0"/>
                  <a:sym typeface="Lucida Grande" charset="0"/>
                </a:rPr>
                <a:t>Supportability</a:t>
              </a:r>
              <a:r>
                <a:rPr lang="en-US" sz="1800">
                  <a:solidFill>
                    <a:schemeClr val="tx1"/>
                  </a:solidFill>
                  <a:latin typeface="Lucida Grande" charset="0"/>
                  <a:ea typeface="Lucida Grande" charset="0"/>
                  <a:cs typeface="Lucida Grande" charset="0"/>
                  <a:sym typeface="Lucida Grande" charset="0"/>
                </a:rPr>
                <a:t> </a:t>
              </a:r>
            </a:p>
          </p:txBody>
        </p:sp>
      </p:grpSp>
      <p:sp>
        <p:nvSpPr>
          <p:cNvPr id="9226" name="Rectangle 10"/>
          <p:cNvSpPr>
            <a:spLocks noGrp="1" noChangeArrowheads="1"/>
          </p:cNvSpPr>
          <p:nvPr>
            <p:ph type="title"/>
          </p:nvPr>
        </p:nvSpPr>
        <p:spPr>
          <a:xfrm>
            <a:off x="228600" y="0"/>
            <a:ext cx="8229600" cy="1398588"/>
          </a:xfrm>
          <a:ln/>
        </p:spPr>
        <p:txBody>
          <a:bodyPr/>
          <a:lstStyle/>
          <a:p>
            <a:r>
              <a:rPr lang="en-US" sz="3500" dirty="0"/>
              <a:t>Capability Needs</a:t>
            </a:r>
            <a:r>
              <a:rPr lang="en-US" sz="3600" dirty="0"/>
              <a:t/>
            </a:r>
            <a:br>
              <a:rPr lang="en-US" sz="3600" dirty="0"/>
            </a:br>
            <a:r>
              <a:rPr lang="en-US" sz="2800" dirty="0">
                <a:solidFill>
                  <a:srgbClr val="C6DAC8"/>
                </a:solidFill>
              </a:rPr>
              <a:t>	</a:t>
            </a:r>
            <a:r>
              <a:rPr lang="en-US" sz="2400" i="1" dirty="0">
                <a:solidFill>
                  <a:srgbClr val="C6DAC8"/>
                </a:solidFill>
              </a:rPr>
              <a:t>Non-Functional</a:t>
            </a:r>
            <a:endParaRPr lang="en-US" sz="2800" i="1" dirty="0">
              <a:solidFill>
                <a:srgbClr val="C6DAC8"/>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AutoShape 1"/>
          <p:cNvSpPr>
            <a:spLocks/>
          </p:cNvSpPr>
          <p:nvPr/>
        </p:nvSpPr>
        <p:spPr bwMode="auto">
          <a:xfrm>
            <a:off x="6350" y="12700"/>
            <a:ext cx="9129713" cy="6837363"/>
          </a:xfrm>
          <a:prstGeom prst="rtTriangle">
            <a:avLst/>
          </a:prstGeom>
          <a:gradFill rotWithShape="0">
            <a:gsLst>
              <a:gs pos="0">
                <a:srgbClr val="EAEBDE">
                  <a:alpha val="9999"/>
                </a:srgbClr>
              </a:gs>
              <a:gs pos="30000">
                <a:srgbClr val="EAEBDE">
                  <a:alpha val="7299"/>
                </a:srgbClr>
              </a:gs>
              <a:gs pos="100000">
                <a:srgbClr val="EAEBDE">
                  <a:alpha val="999"/>
                </a:srgbClr>
              </a:gs>
            </a:gsLst>
            <a:lin ang="18780000" scaled="1"/>
          </a:gradFill>
          <a:ln w="38100" cap="rnd">
            <a:noFill/>
            <a:round/>
            <a:headEnd type="none" w="med" len="med"/>
            <a:tailEnd type="none" w="med" len="med"/>
          </a:ln>
        </p:spPr>
        <p:txBody>
          <a:bodyPr lIns="0" tIns="0" rIns="0" bIns="0"/>
          <a:lstStyle/>
          <a:p>
            <a:endParaRPr lang="en-US"/>
          </a:p>
        </p:txBody>
      </p:sp>
      <p:sp>
        <p:nvSpPr>
          <p:cNvPr id="10242" name="Line 2"/>
          <p:cNvSpPr>
            <a:spLocks noChangeShapeType="1"/>
          </p:cNvSpPr>
          <p:nvPr/>
        </p:nvSpPr>
        <p:spPr bwMode="auto">
          <a:xfrm>
            <a:off x="0" y="6350"/>
            <a:ext cx="9136063" cy="6843713"/>
          </a:xfrm>
          <a:prstGeom prst="line">
            <a:avLst/>
          </a:prstGeom>
          <a:noFill/>
          <a:ln w="5000" cap="rnd">
            <a:solidFill>
              <a:srgbClr val="D3D4C8">
                <a:alpha val="34999"/>
              </a:srgbClr>
            </a:solidFill>
            <a:prstDash val="solid"/>
            <a:round/>
            <a:headEnd type="none" w="med" len="med"/>
            <a:tailEnd type="none" w="med" len="med"/>
          </a:ln>
        </p:spPr>
        <p:txBody>
          <a:bodyPr lIns="0" tIns="0" rIns="0" bIns="0"/>
          <a:lstStyle/>
          <a:p>
            <a:endParaRPr lang="en-US"/>
          </a:p>
        </p:txBody>
      </p:sp>
      <p:sp>
        <p:nvSpPr>
          <p:cNvPr id="10243" name="Line 3"/>
          <p:cNvSpPr>
            <a:spLocks noChangeShapeType="1"/>
          </p:cNvSpPr>
          <p:nvPr/>
        </p:nvSpPr>
        <p:spPr bwMode="auto">
          <a:xfrm flipH="1">
            <a:off x="6467475" y="4948238"/>
            <a:ext cx="2673350" cy="1900237"/>
          </a:xfrm>
          <a:prstGeom prst="line">
            <a:avLst/>
          </a:prstGeom>
          <a:noFill/>
          <a:ln w="6000" cap="rnd">
            <a:solidFill>
              <a:srgbClr val="D7D9CE">
                <a:alpha val="45000"/>
              </a:srgbClr>
            </a:solidFill>
            <a:prstDash val="solid"/>
            <a:round/>
            <a:headEnd type="none" w="med" len="med"/>
            <a:tailEnd type="none" w="med" len="med"/>
          </a:ln>
        </p:spPr>
        <p:txBody>
          <a:bodyPr lIns="0" tIns="0" rIns="0" bIns="0"/>
          <a:lstStyle/>
          <a:p>
            <a:endParaRPr lang="en-US"/>
          </a:p>
        </p:txBody>
      </p:sp>
      <p:sp>
        <p:nvSpPr>
          <p:cNvPr id="10244" name="Text Box 4"/>
          <p:cNvSpPr txBox="1">
            <a:spLocks noChangeArrowheads="1"/>
          </p:cNvSpPr>
          <p:nvPr/>
        </p:nvSpPr>
        <p:spPr bwMode="auto">
          <a:xfrm>
            <a:off x="7699375" y="6515100"/>
            <a:ext cx="280988" cy="266700"/>
          </a:xfrm>
          <a:prstGeom prst="rect">
            <a:avLst/>
          </a:prstGeom>
          <a:noFill/>
          <a:ln w="12700">
            <a:noFill/>
            <a:miter lim="800000"/>
            <a:headEnd/>
            <a:tailEnd/>
          </a:ln>
          <a:effectLst/>
        </p:spPr>
        <p:txBody>
          <a:bodyPr wrap="none" anchor="b"/>
          <a:lstStyle/>
          <a:p>
            <a:fld id="{E6E6B2FD-A1EB-4DB4-8175-C99A5190A39A}" type="slidenum">
              <a:rPr lang="en-US" sz="1200">
                <a:solidFill>
                  <a:schemeClr val="tx1"/>
                </a:solidFill>
                <a:latin typeface="Lucida Grande" charset="0"/>
                <a:ea typeface="Lucida Grande" charset="0"/>
                <a:cs typeface="Lucida Grande" charset="0"/>
                <a:sym typeface="Lucida Grande" charset="0"/>
              </a:rPr>
              <a:pPr/>
              <a:t>9</a:t>
            </a:fld>
            <a:endParaRPr lang="en-US" sz="1200">
              <a:solidFill>
                <a:schemeClr val="tx1"/>
              </a:solidFill>
              <a:latin typeface="Lucida Grande" charset="0"/>
              <a:ea typeface="Lucida Grande" charset="0"/>
              <a:cs typeface="Lucida Grande" charset="0"/>
              <a:sym typeface="Lucida Grande" charset="0"/>
            </a:endParaRPr>
          </a:p>
        </p:txBody>
      </p:sp>
      <p:sp>
        <p:nvSpPr>
          <p:cNvPr id="10245" name="Rectangle 5"/>
          <p:cNvSpPr>
            <a:spLocks noGrp="1" noChangeArrowheads="1"/>
          </p:cNvSpPr>
          <p:nvPr>
            <p:ph type="title"/>
          </p:nvPr>
        </p:nvSpPr>
        <p:spPr>
          <a:xfrm>
            <a:off x="-114300" y="0"/>
            <a:ext cx="8229600" cy="787400"/>
          </a:xfrm>
          <a:ln/>
        </p:spPr>
        <p:txBody>
          <a:bodyPr/>
          <a:lstStyle/>
          <a:p>
            <a:r>
              <a:rPr lang="en-US" sz="3500" dirty="0"/>
              <a:t>Threat </a:t>
            </a:r>
            <a:r>
              <a:rPr lang="en-US" sz="3500" dirty="0" smtClean="0"/>
              <a:t>Analysis</a:t>
            </a:r>
            <a:endParaRPr lang="en-US" sz="3500" dirty="0"/>
          </a:p>
        </p:txBody>
      </p:sp>
      <p:sp>
        <p:nvSpPr>
          <p:cNvPr id="10246" name="Rectangle 6"/>
          <p:cNvSpPr>
            <a:spLocks noGrp="1" noChangeArrowheads="1"/>
          </p:cNvSpPr>
          <p:nvPr>
            <p:ph type="body" idx="1"/>
          </p:nvPr>
        </p:nvSpPr>
        <p:spPr>
          <a:xfrm>
            <a:off x="63500" y="952500"/>
            <a:ext cx="7327900" cy="5981700"/>
          </a:xfrm>
          <a:ln/>
        </p:spPr>
        <p:txBody>
          <a:bodyPr lIns="0" tIns="0" rIns="0" bIns="0"/>
          <a:lstStyle/>
          <a:p>
            <a:pPr algn="ctr">
              <a:lnSpc>
                <a:spcPct val="130000"/>
              </a:lnSpc>
              <a:buNone/>
              <a:tabLst>
                <a:tab pos="914400" algn="l"/>
                <a:tab pos="914400" algn="l"/>
                <a:tab pos="914400" algn="l"/>
                <a:tab pos="914400" algn="l"/>
                <a:tab pos="914400" algn="l"/>
                <a:tab pos="914400" algn="l"/>
                <a:tab pos="914400" algn="l"/>
                <a:tab pos="914400" algn="l"/>
                <a:tab pos="914400" algn="l"/>
                <a:tab pos="914400" algn="l"/>
              </a:tabLst>
            </a:pPr>
            <a:r>
              <a:rPr lang="en-US" sz="1600" b="1" dirty="0" smtClean="0">
                <a:solidFill>
                  <a:srgbClr val="C2E5A6"/>
                </a:solidFill>
              </a:rPr>
              <a:t>Rocket Propelled Grenade (RPG)</a:t>
            </a:r>
            <a:endParaRPr lang="en-US" sz="1600" b="1" dirty="0" smtClean="0">
              <a:solidFill>
                <a:srgbClr val="1D547F"/>
              </a:solidFill>
              <a:ea typeface="ヒラギノ角ゴ ProN W6" charset="0"/>
              <a:cs typeface="ヒラギノ角ゴ ProN W6" charset="0"/>
            </a:endParaRPr>
          </a:p>
          <a:p>
            <a:pPr indent="-457200">
              <a:buFont typeface="Wingdings" charset="2"/>
              <a:buChar char=""/>
              <a:tabLst>
                <a:tab pos="914400" algn="l"/>
                <a:tab pos="914400" algn="l"/>
                <a:tab pos="914400" algn="l"/>
                <a:tab pos="914400" algn="l"/>
                <a:tab pos="914400" algn="l"/>
                <a:tab pos="914400" algn="l"/>
                <a:tab pos="914400" algn="l"/>
                <a:tab pos="914400" algn="l"/>
                <a:tab pos="914400" algn="l"/>
                <a:tab pos="914400" algn="l"/>
              </a:tabLst>
            </a:pPr>
            <a:r>
              <a:rPr lang="en-US" sz="1000" b="1" u="sng" dirty="0" smtClean="0"/>
              <a:t>Description</a:t>
            </a:r>
            <a:r>
              <a:rPr lang="en-US" sz="1000" b="1" dirty="0" smtClean="0"/>
              <a:t>:</a:t>
            </a:r>
            <a:r>
              <a:rPr lang="en-US" sz="1000" dirty="0" smtClean="0"/>
              <a:t> </a:t>
            </a:r>
          </a:p>
          <a:p>
            <a:pPr marL="568325" lvl="1" indent="0">
              <a:buNone/>
              <a:tabLst>
                <a:tab pos="914400" algn="l"/>
                <a:tab pos="914400" algn="l"/>
                <a:tab pos="914400" algn="l"/>
                <a:tab pos="914400" algn="l"/>
                <a:tab pos="914400" algn="l"/>
                <a:tab pos="914400" algn="l"/>
                <a:tab pos="914400" algn="l"/>
                <a:tab pos="914400" algn="l"/>
                <a:tab pos="914400" algn="l"/>
                <a:tab pos="914400" algn="l"/>
              </a:tabLst>
            </a:pPr>
            <a:r>
              <a:rPr lang="en-US" sz="1000" dirty="0" smtClean="0"/>
              <a:t>Shoulder fired, anti-tank weapon system used by many militaries around the world.  </a:t>
            </a:r>
          </a:p>
          <a:p>
            <a:pPr marL="568325" lvl="1" indent="0">
              <a:buNone/>
              <a:tabLst>
                <a:tab pos="914400" algn="l"/>
                <a:tab pos="914400" algn="l"/>
                <a:tab pos="914400" algn="l"/>
                <a:tab pos="914400" algn="l"/>
                <a:tab pos="914400" algn="l"/>
                <a:tab pos="914400" algn="l"/>
                <a:tab pos="914400" algn="l"/>
                <a:tab pos="914400" algn="l"/>
                <a:tab pos="914400" algn="l"/>
                <a:tab pos="914400" algn="l"/>
              </a:tabLst>
            </a:pPr>
            <a:r>
              <a:rPr lang="en-US" sz="1000" dirty="0" smtClean="0"/>
              <a:t>Explosive projectile weapon comprised of the grenade with a small rocket engine and the launching device. </a:t>
            </a:r>
          </a:p>
          <a:p>
            <a:pPr marL="568325" lvl="1" indent="0">
              <a:buNone/>
              <a:tabLst>
                <a:tab pos="914400" algn="l"/>
                <a:tab pos="914400" algn="l"/>
                <a:tab pos="914400" algn="l"/>
                <a:tab pos="914400" algn="l"/>
                <a:tab pos="914400" algn="l"/>
                <a:tab pos="914400" algn="l"/>
                <a:tab pos="914400" algn="l"/>
                <a:tab pos="914400" algn="l"/>
                <a:tab pos="914400" algn="l"/>
                <a:tab pos="914400" algn="l"/>
              </a:tabLst>
            </a:pPr>
            <a:r>
              <a:rPr lang="en-US" sz="1000" dirty="0" smtClean="0"/>
              <a:t>Range of the weapon is usually between 150-300 meters (short range weapon).</a:t>
            </a:r>
          </a:p>
          <a:p>
            <a:pPr indent="-457200">
              <a:spcBef>
                <a:spcPts val="900"/>
              </a:spcBef>
              <a:buFont typeface="Wingdings" charset="2"/>
              <a:buChar char=""/>
              <a:tabLst>
                <a:tab pos="914400" algn="l"/>
                <a:tab pos="914400" algn="l"/>
                <a:tab pos="914400" algn="l"/>
                <a:tab pos="914400" algn="l"/>
                <a:tab pos="914400" algn="l"/>
                <a:tab pos="914400" algn="l"/>
                <a:tab pos="914400" algn="l"/>
                <a:tab pos="914400" algn="l"/>
                <a:tab pos="914400" algn="l"/>
                <a:tab pos="914400" algn="l"/>
              </a:tabLst>
            </a:pPr>
            <a:r>
              <a:rPr lang="en-US" sz="1000" b="1" u="sng" dirty="0" smtClean="0"/>
              <a:t>Target</a:t>
            </a:r>
            <a:r>
              <a:rPr lang="en-US" sz="1000" b="1" dirty="0" smtClean="0"/>
              <a:t>:</a:t>
            </a:r>
            <a:r>
              <a:rPr lang="en-US" sz="1000" dirty="0" smtClean="0"/>
              <a:t> </a:t>
            </a:r>
          </a:p>
          <a:p>
            <a:pPr marL="568325" lvl="1" indent="0">
              <a:spcBef>
                <a:spcPts val="900"/>
              </a:spcBef>
              <a:buNone/>
              <a:tabLst>
                <a:tab pos="914400" algn="l"/>
                <a:tab pos="914400" algn="l"/>
                <a:tab pos="914400" algn="l"/>
                <a:tab pos="914400" algn="l"/>
                <a:tab pos="914400" algn="l"/>
                <a:tab pos="914400" algn="l"/>
                <a:tab pos="914400" algn="l"/>
                <a:tab pos="914400" algn="l"/>
                <a:tab pos="914400" algn="l"/>
                <a:tab pos="914400" algn="l"/>
              </a:tabLst>
            </a:pPr>
            <a:r>
              <a:rPr lang="en-US" sz="1000" dirty="0" smtClean="0"/>
              <a:t>Lightly armored vehicles, helicopters, personnel and buildings are the most vulnerable to this type of weapon.</a:t>
            </a:r>
          </a:p>
          <a:p>
            <a:pPr marL="568325" lvl="1" indent="0">
              <a:spcBef>
                <a:spcPts val="900"/>
              </a:spcBef>
              <a:buNone/>
              <a:tabLst>
                <a:tab pos="914400" algn="l"/>
                <a:tab pos="914400" algn="l"/>
                <a:tab pos="914400" algn="l"/>
                <a:tab pos="914400" algn="l"/>
                <a:tab pos="914400" algn="l"/>
                <a:tab pos="914400" algn="l"/>
                <a:tab pos="914400" algn="l"/>
                <a:tab pos="914400" algn="l"/>
                <a:tab pos="914400" algn="l"/>
                <a:tab pos="914400" algn="l"/>
              </a:tabLst>
            </a:pPr>
            <a:r>
              <a:rPr lang="en-US" sz="1000" dirty="0" smtClean="0"/>
              <a:t>Fragments or shrapnel is expelled from the exploding grenade (particularly destructive to personnel)</a:t>
            </a:r>
          </a:p>
          <a:p>
            <a:pPr indent="-457200">
              <a:spcBef>
                <a:spcPts val="900"/>
              </a:spcBef>
              <a:buFont typeface="Wingdings" charset="2"/>
              <a:buChar char=""/>
              <a:tabLst>
                <a:tab pos="914400" algn="l"/>
                <a:tab pos="914400" algn="l"/>
                <a:tab pos="914400" algn="l"/>
                <a:tab pos="914400" algn="l"/>
                <a:tab pos="914400" algn="l"/>
                <a:tab pos="914400" algn="l"/>
                <a:tab pos="914400" algn="l"/>
                <a:tab pos="914400" algn="l"/>
                <a:tab pos="914400" algn="l"/>
                <a:tab pos="914400" algn="l"/>
              </a:tabLst>
            </a:pPr>
            <a:r>
              <a:rPr lang="en-US" sz="1000" b="1" u="sng" dirty="0" smtClean="0"/>
              <a:t>Tactics</a:t>
            </a:r>
            <a:r>
              <a:rPr lang="en-US" sz="1000" b="1" dirty="0" smtClean="0"/>
              <a:t>:</a:t>
            </a:r>
            <a:r>
              <a:rPr lang="en-US" sz="1000" dirty="0" smtClean="0"/>
              <a:t> </a:t>
            </a:r>
          </a:p>
          <a:p>
            <a:pPr marL="568325" lvl="1" indent="0">
              <a:spcBef>
                <a:spcPts val="900"/>
              </a:spcBef>
              <a:buNone/>
              <a:tabLst>
                <a:tab pos="914400" algn="l"/>
                <a:tab pos="914400" algn="l"/>
                <a:tab pos="914400" algn="l"/>
                <a:tab pos="914400" algn="l"/>
                <a:tab pos="914400" algn="l"/>
                <a:tab pos="914400" algn="l"/>
                <a:tab pos="914400" algn="l"/>
                <a:tab pos="914400" algn="l"/>
                <a:tab pos="914400" algn="l"/>
                <a:tab pos="914400" algn="l"/>
              </a:tabLst>
            </a:pPr>
            <a:r>
              <a:rPr lang="en-US" sz="1000" dirty="0" smtClean="0"/>
              <a:t>Operator will try to get as close to its target as possible</a:t>
            </a:r>
          </a:p>
          <a:p>
            <a:pPr marL="568325" lvl="1" indent="0">
              <a:spcBef>
                <a:spcPts val="900"/>
              </a:spcBef>
              <a:buNone/>
              <a:tabLst>
                <a:tab pos="914400" algn="l"/>
                <a:tab pos="914400" algn="l"/>
                <a:tab pos="914400" algn="l"/>
                <a:tab pos="914400" algn="l"/>
                <a:tab pos="914400" algn="l"/>
                <a:tab pos="914400" algn="l"/>
                <a:tab pos="914400" algn="l"/>
                <a:tab pos="914400" algn="l"/>
                <a:tab pos="914400" algn="l"/>
                <a:tab pos="914400" algn="l"/>
              </a:tabLst>
            </a:pPr>
            <a:r>
              <a:rPr lang="en-US" sz="1000" dirty="0" smtClean="0"/>
              <a:t>Generally deployed in small groups to improve chance of destroying a target before fire can be returned.</a:t>
            </a:r>
            <a:endParaRPr lang="en-US" sz="1000" b="1" dirty="0" smtClean="0">
              <a:ea typeface="ヒラギノ角ゴ ProN W6" charset="0"/>
              <a:cs typeface="ヒラギノ角ゴ ProN W6" charset="0"/>
            </a:endParaRPr>
          </a:p>
          <a:p>
            <a:pPr algn="ctr">
              <a:lnSpc>
                <a:spcPct val="130000"/>
              </a:lnSpc>
              <a:spcBef>
                <a:spcPts val="900"/>
              </a:spcBef>
              <a:buNone/>
              <a:tabLst>
                <a:tab pos="914400" algn="l"/>
                <a:tab pos="914400" algn="l"/>
                <a:tab pos="914400" algn="l"/>
                <a:tab pos="914400" algn="l"/>
                <a:tab pos="914400" algn="l"/>
                <a:tab pos="914400" algn="l"/>
                <a:tab pos="914400" algn="l"/>
                <a:tab pos="914400" algn="l"/>
                <a:tab pos="914400" algn="l"/>
                <a:tab pos="914400" algn="l"/>
              </a:tabLst>
            </a:pPr>
            <a:r>
              <a:rPr lang="en-US" sz="1600" b="1" dirty="0" smtClean="0">
                <a:solidFill>
                  <a:srgbClr val="C2E5A6"/>
                </a:solidFill>
              </a:rPr>
              <a:t>Mortars </a:t>
            </a:r>
            <a:endParaRPr lang="en-US" sz="1600" b="1" dirty="0">
              <a:solidFill>
                <a:srgbClr val="C2E5A6"/>
              </a:solidFill>
              <a:ea typeface="ヒラギノ角ゴ ProN W6" charset="0"/>
              <a:cs typeface="ヒラギノ角ゴ ProN W6" charset="0"/>
            </a:endParaRPr>
          </a:p>
          <a:p>
            <a:pPr indent="-457200">
              <a:spcBef>
                <a:spcPts val="900"/>
              </a:spcBef>
              <a:buFont typeface="Wingdings" charset="2"/>
              <a:buChar char=""/>
              <a:tabLst>
                <a:tab pos="914400" algn="l"/>
                <a:tab pos="914400" algn="l"/>
                <a:tab pos="914400" algn="l"/>
                <a:tab pos="914400" algn="l"/>
                <a:tab pos="914400" algn="l"/>
                <a:tab pos="914400" algn="l"/>
                <a:tab pos="914400" algn="l"/>
                <a:tab pos="914400" algn="l"/>
                <a:tab pos="914400" algn="l"/>
                <a:tab pos="914400" algn="l"/>
              </a:tabLst>
            </a:pPr>
            <a:r>
              <a:rPr lang="en-US" sz="1000" b="1" u="sng" dirty="0"/>
              <a:t>Description</a:t>
            </a:r>
            <a:r>
              <a:rPr lang="en-US" sz="1000" b="1" dirty="0"/>
              <a:t>:</a:t>
            </a:r>
            <a:r>
              <a:rPr lang="en-US" sz="1000" dirty="0" smtClean="0"/>
              <a:t> </a:t>
            </a:r>
          </a:p>
          <a:p>
            <a:pPr marL="568325" lvl="1" indent="0">
              <a:spcBef>
                <a:spcPts val="900"/>
              </a:spcBef>
              <a:buNone/>
              <a:tabLst>
                <a:tab pos="914400" algn="l"/>
                <a:tab pos="914400" algn="l"/>
                <a:tab pos="914400" algn="l"/>
                <a:tab pos="914400" algn="l"/>
                <a:tab pos="914400" algn="l"/>
                <a:tab pos="914400" algn="l"/>
                <a:tab pos="914400" algn="l"/>
                <a:tab pos="914400" algn="l"/>
                <a:tab pos="914400" algn="l"/>
                <a:tab pos="914400" algn="l"/>
              </a:tabLst>
            </a:pPr>
            <a:r>
              <a:rPr lang="en-US" sz="1000" dirty="0" smtClean="0"/>
              <a:t>Shell </a:t>
            </a:r>
            <a:r>
              <a:rPr lang="en-US" sz="1000" dirty="0"/>
              <a:t>dropped into</a:t>
            </a:r>
            <a:r>
              <a:rPr lang="en-US" sz="1000" dirty="0" smtClean="0"/>
              <a:t> tube with a firing pin at the bottom causing </a:t>
            </a:r>
            <a:r>
              <a:rPr lang="en-US" sz="1000" dirty="0"/>
              <a:t>propellant inside the shell</a:t>
            </a:r>
            <a:r>
              <a:rPr lang="en-US" sz="1000" dirty="0" smtClean="0"/>
              <a:t> to detonate.  </a:t>
            </a:r>
          </a:p>
          <a:p>
            <a:pPr marL="568325" lvl="1" indent="0">
              <a:spcBef>
                <a:spcPts val="900"/>
              </a:spcBef>
              <a:buNone/>
              <a:tabLst>
                <a:tab pos="914400" algn="l"/>
                <a:tab pos="914400" algn="l"/>
                <a:tab pos="914400" algn="l"/>
                <a:tab pos="914400" algn="l"/>
                <a:tab pos="914400" algn="l"/>
                <a:tab pos="914400" algn="l"/>
                <a:tab pos="914400" algn="l"/>
                <a:tab pos="914400" algn="l"/>
                <a:tab pos="914400" algn="l"/>
                <a:tab pos="914400" algn="l"/>
              </a:tabLst>
            </a:pPr>
            <a:r>
              <a:rPr lang="en-US" sz="1000" dirty="0" smtClean="0"/>
              <a:t>Mortars are immediately available indirect fires with weapon range is usually between 70-3800 meters.</a:t>
            </a:r>
          </a:p>
          <a:p>
            <a:pPr indent="-457200">
              <a:spcBef>
                <a:spcPts val="900"/>
              </a:spcBef>
              <a:buFont typeface="Wingdings" charset="2"/>
              <a:buChar char=""/>
              <a:tabLst>
                <a:tab pos="914400" algn="l"/>
                <a:tab pos="914400" algn="l"/>
                <a:tab pos="914400" algn="l"/>
                <a:tab pos="914400" algn="l"/>
                <a:tab pos="914400" algn="l"/>
                <a:tab pos="914400" algn="l"/>
                <a:tab pos="914400" algn="l"/>
                <a:tab pos="914400" algn="l"/>
                <a:tab pos="914400" algn="l"/>
                <a:tab pos="914400" algn="l"/>
              </a:tabLst>
            </a:pPr>
            <a:r>
              <a:rPr lang="en-US" sz="1000" b="1" u="sng" dirty="0" smtClean="0"/>
              <a:t>Target</a:t>
            </a:r>
            <a:r>
              <a:rPr lang="en-US" sz="1000" b="1" dirty="0"/>
              <a:t>:</a:t>
            </a:r>
            <a:r>
              <a:rPr lang="en-US" sz="1000" dirty="0" smtClean="0"/>
              <a:t> </a:t>
            </a:r>
          </a:p>
          <a:p>
            <a:pPr marL="568325" lvl="1" indent="0">
              <a:spcBef>
                <a:spcPts val="900"/>
              </a:spcBef>
              <a:buNone/>
              <a:tabLst>
                <a:tab pos="914400" algn="l"/>
                <a:tab pos="914400" algn="l"/>
                <a:tab pos="914400" algn="l"/>
                <a:tab pos="914400" algn="l"/>
                <a:tab pos="914400" algn="l"/>
                <a:tab pos="914400" algn="l"/>
                <a:tab pos="914400" algn="l"/>
                <a:tab pos="914400" algn="l"/>
                <a:tab pos="914400" algn="l"/>
                <a:tab pos="914400" algn="l"/>
              </a:tabLst>
            </a:pPr>
            <a:r>
              <a:rPr lang="en-US" sz="1000" dirty="0" smtClean="0"/>
              <a:t>Stationary vehicles, lightly armored vehicles (particularly in convoys), helicopters, personnel behind walls and buildings are the most vulnerable to this type of weapon.  </a:t>
            </a:r>
          </a:p>
          <a:p>
            <a:pPr marL="568325" lvl="1" indent="0">
              <a:spcBef>
                <a:spcPts val="900"/>
              </a:spcBef>
              <a:buNone/>
              <a:tabLst>
                <a:tab pos="914400" algn="l"/>
                <a:tab pos="914400" algn="l"/>
                <a:tab pos="914400" algn="l"/>
                <a:tab pos="914400" algn="l"/>
                <a:tab pos="914400" algn="l"/>
                <a:tab pos="914400" algn="l"/>
                <a:tab pos="914400" algn="l"/>
                <a:tab pos="914400" algn="l"/>
                <a:tab pos="914400" algn="l"/>
                <a:tab pos="914400" algn="l"/>
              </a:tabLst>
            </a:pPr>
            <a:r>
              <a:rPr lang="en-US" sz="1000" dirty="0" smtClean="0"/>
              <a:t>Fragments or shrapnel expelled from the exploding grenade are particularly destructive to personnel.</a:t>
            </a:r>
          </a:p>
          <a:p>
            <a:pPr indent="-457200">
              <a:spcBef>
                <a:spcPts val="900"/>
              </a:spcBef>
              <a:buFont typeface="Wingdings" charset="2"/>
              <a:buChar char=""/>
              <a:tabLst>
                <a:tab pos="914400" algn="l"/>
                <a:tab pos="914400" algn="l"/>
                <a:tab pos="914400" algn="l"/>
                <a:tab pos="914400" algn="l"/>
                <a:tab pos="914400" algn="l"/>
                <a:tab pos="914400" algn="l"/>
                <a:tab pos="914400" algn="l"/>
                <a:tab pos="914400" algn="l"/>
                <a:tab pos="914400" algn="l"/>
                <a:tab pos="914400" algn="l"/>
              </a:tabLst>
            </a:pPr>
            <a:r>
              <a:rPr lang="en-US" sz="1000" b="1" u="sng" dirty="0" smtClean="0"/>
              <a:t>Tactics</a:t>
            </a:r>
            <a:r>
              <a:rPr lang="en-US" sz="1000" b="1" dirty="0"/>
              <a:t>:</a:t>
            </a:r>
            <a:r>
              <a:rPr lang="en-US" sz="1000" dirty="0"/>
              <a:t> </a:t>
            </a:r>
            <a:r>
              <a:rPr lang="en-US" sz="1000" dirty="0" smtClean="0"/>
              <a:t> </a:t>
            </a:r>
          </a:p>
          <a:p>
            <a:pPr marL="568325" lvl="1" indent="0">
              <a:spcBef>
                <a:spcPts val="900"/>
              </a:spcBef>
              <a:buNone/>
              <a:tabLst>
                <a:tab pos="914400" algn="l"/>
                <a:tab pos="914400" algn="l"/>
                <a:tab pos="914400" algn="l"/>
                <a:tab pos="914400" algn="l"/>
                <a:tab pos="914400" algn="l"/>
                <a:tab pos="914400" algn="l"/>
                <a:tab pos="914400" algn="l"/>
                <a:tab pos="914400" algn="l"/>
                <a:tab pos="914400" algn="l"/>
                <a:tab pos="914400" algn="l"/>
              </a:tabLst>
            </a:pPr>
            <a:r>
              <a:rPr lang="en-US" sz="1000" dirty="0" smtClean="0"/>
              <a:t>Inaccurate weapons, utilized against enemies that are dug in or in positions where direct fire cannot be effective.  </a:t>
            </a:r>
          </a:p>
          <a:p>
            <a:pPr marL="568325" lvl="1" indent="0">
              <a:spcBef>
                <a:spcPts val="900"/>
              </a:spcBef>
              <a:buNone/>
              <a:tabLst>
                <a:tab pos="914400" algn="l"/>
                <a:tab pos="914400" algn="l"/>
                <a:tab pos="914400" algn="l"/>
                <a:tab pos="914400" algn="l"/>
                <a:tab pos="914400" algn="l"/>
                <a:tab pos="914400" algn="l"/>
                <a:tab pos="914400" algn="l"/>
                <a:tab pos="914400" algn="l"/>
                <a:tab pos="914400" algn="l"/>
                <a:tab pos="914400" algn="l"/>
              </a:tabLst>
            </a:pPr>
            <a:r>
              <a:rPr lang="en-US" sz="1000" dirty="0" smtClean="0"/>
              <a:t>Can be used from behind the obstacles for added protection from return fire.</a:t>
            </a:r>
            <a:endParaRPr lang="en-US" sz="1000" b="1" dirty="0" smtClean="0">
              <a:solidFill>
                <a:srgbClr val="000000"/>
              </a:solidFill>
              <a:ea typeface="ヒラギノ角ゴ ProN W6" charset="0"/>
              <a:cs typeface="ヒラギノ角ゴ ProN W6" charset="0"/>
            </a:endParaRPr>
          </a:p>
        </p:txBody>
      </p:sp>
      <p:pic>
        <p:nvPicPr>
          <p:cNvPr id="10248" name="Picture 8"/>
          <p:cNvPicPr>
            <a:picLocks noChangeAspect="1" noChangeArrowheads="1"/>
          </p:cNvPicPr>
          <p:nvPr/>
        </p:nvPicPr>
        <p:blipFill>
          <a:blip r:embed="rId3" cstate="print"/>
          <a:srcRect/>
          <a:stretch>
            <a:fillRect/>
          </a:stretch>
        </p:blipFill>
        <p:spPr bwMode="auto">
          <a:xfrm>
            <a:off x="7391400" y="1143000"/>
            <a:ext cx="1524000" cy="2039007"/>
          </a:xfrm>
          <a:prstGeom prst="rect">
            <a:avLst/>
          </a:prstGeom>
          <a:ln>
            <a:noFill/>
          </a:ln>
          <a:effectLst>
            <a:softEdge rad="112500"/>
          </a:effectLst>
        </p:spPr>
      </p:pic>
      <p:pic>
        <p:nvPicPr>
          <p:cNvPr id="10250" name="Picture 10" descr="http://www.armybase.us/wp-content/uploads/2009/06/us-army-soldiers-from-headquarters-and-headquarters-troop-1st-battalion-91st-cavalry-regiment-173rd-airborne-brigade-combat-team-fire-120-mm-mortars.jpg"/>
          <p:cNvPicPr>
            <a:picLocks noChangeAspect="1" noChangeArrowheads="1"/>
          </p:cNvPicPr>
          <p:nvPr/>
        </p:nvPicPr>
        <p:blipFill>
          <a:blip r:embed="rId4" cstate="print"/>
          <a:srcRect/>
          <a:stretch>
            <a:fillRect/>
          </a:stretch>
        </p:blipFill>
        <p:spPr bwMode="auto">
          <a:xfrm>
            <a:off x="7467600" y="3962400"/>
            <a:ext cx="1565381" cy="2357438"/>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 Title Slid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Default - Title Slide">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 Title and Content">
  <a:themeElements>
    <a:clrScheme name="">
      <a:dk1>
        <a:srgbClr val="00000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Default - Title and Content">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554</TotalTime>
  <Pages>0</Pages>
  <Words>4719</Words>
  <Characters>0</Characters>
  <Application>Microsoft Office PowerPoint</Application>
  <PresentationFormat>On-screen Show (4:3)</PresentationFormat>
  <Lines>0</Lines>
  <Paragraphs>517</Paragraphs>
  <Slides>28</Slides>
  <Notes>26</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Default - Title Slide</vt:lpstr>
      <vt:lpstr>Default - Title and Content</vt:lpstr>
      <vt:lpstr>Integrated Base Defense  Interim Program Review (IPR)</vt:lpstr>
      <vt:lpstr>Agenda</vt:lpstr>
      <vt:lpstr>ROBOCOP Development Team</vt:lpstr>
      <vt:lpstr>Problem Background</vt:lpstr>
      <vt:lpstr>Problem Background</vt:lpstr>
      <vt:lpstr>Effective Need</vt:lpstr>
      <vt:lpstr>Capability Needs  Functional</vt:lpstr>
      <vt:lpstr>Capability Needs  Non-Functional</vt:lpstr>
      <vt:lpstr>Threat Analysis</vt:lpstr>
      <vt:lpstr>Threat Analysis (Con’t)</vt:lpstr>
      <vt:lpstr>Threat Analysis (Con’t)</vt:lpstr>
      <vt:lpstr>Operational Concept</vt:lpstr>
      <vt:lpstr>Operational Concept (Con’t)</vt:lpstr>
      <vt:lpstr>Operational Concept (Con’t)</vt:lpstr>
      <vt:lpstr>System Boundary and External Interfaces</vt:lpstr>
      <vt:lpstr>Other Boundary and Interface Assumptions  Necessary for the basis of the value system hierarchy</vt:lpstr>
      <vt:lpstr>Stakeholder Types</vt:lpstr>
      <vt:lpstr>Stakeholders</vt:lpstr>
      <vt:lpstr>Stakeholder Expectations</vt:lpstr>
      <vt:lpstr>Value System   Functions, Sub-functions, and non functions</vt:lpstr>
      <vt:lpstr>Value System (Con’t)  Functions, Sub-functions, EM, Definitions and Goals</vt:lpstr>
      <vt:lpstr>Value System (Con’t)  Non-Functions, Sub Categories, EM, Definitions and Goals</vt:lpstr>
      <vt:lpstr>Conclusions –  Requirements Summary</vt:lpstr>
      <vt:lpstr>Requirements Summary   Example</vt:lpstr>
      <vt:lpstr>Overarching Summary</vt:lpstr>
      <vt:lpstr>Way Ahead</vt:lpstr>
      <vt:lpstr>Back Up</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Integrated Base Defense  Interim Program Review (IPR)</dc:title>
  <dc:creator>US Army User</dc:creator>
  <cp:lastModifiedBy>US Army User</cp:lastModifiedBy>
  <cp:revision>10</cp:revision>
  <dcterms:modified xsi:type="dcterms:W3CDTF">2011-08-02T21:52:14Z</dcterms:modified>
</cp:coreProperties>
</file>