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82" r:id="rId2"/>
    <p:sldId id="283" r:id="rId3"/>
    <p:sldId id="284" r:id="rId4"/>
    <p:sldId id="321" r:id="rId5"/>
    <p:sldId id="325" r:id="rId6"/>
    <p:sldId id="320" r:id="rId7"/>
    <p:sldId id="305" r:id="rId8"/>
    <p:sldId id="324" r:id="rId9"/>
    <p:sldId id="306" r:id="rId10"/>
    <p:sldId id="307" r:id="rId11"/>
    <p:sldId id="309" r:id="rId12"/>
    <p:sldId id="326" r:id="rId13"/>
    <p:sldId id="310" r:id="rId14"/>
    <p:sldId id="327" r:id="rId15"/>
    <p:sldId id="291" r:id="rId16"/>
    <p:sldId id="313" r:id="rId17"/>
    <p:sldId id="314" r:id="rId18"/>
    <p:sldId id="315" r:id="rId19"/>
    <p:sldId id="329" r:id="rId20"/>
    <p:sldId id="316" r:id="rId21"/>
    <p:sldId id="32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76" autoAdjust="0"/>
    <p:restoredTop sz="95951" autoAdjust="0"/>
  </p:normalViewPr>
  <p:slideViewPr>
    <p:cSldViewPr>
      <p:cViewPr>
        <p:scale>
          <a:sx n="70" d="100"/>
          <a:sy n="70" d="100"/>
        </p:scale>
        <p:origin x="-60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hristine.k.brennan\Documents\Personal\School\NPS\Intro%20to%20SE\Assignment%209%20Work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hristine.k.brennan\Documents\Personal\School\NPS\Intro%20to%20SE\Assignment%209%20Workshee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christine.k.brennan\Documents\Personal\School\NPS\Intro%20to%20SE\Assignment%209%20Workshee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christine.k.brennan\Documents\Personal\School\NPS\Intro%20to%20SE\Master_Assignment%209%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9"/>
  <c:chart>
    <c:title>
      <c:tx>
        <c:rich>
          <a:bodyPr/>
          <a:lstStyle/>
          <a:p>
            <a:pPr>
              <a:defRPr/>
            </a:pPr>
            <a:r>
              <a:rPr lang="en-US"/>
              <a:t>Threat Neutralization Value Curve</a:t>
            </a:r>
          </a:p>
        </c:rich>
      </c:tx>
      <c:layout/>
    </c:title>
    <c:plotArea>
      <c:layout/>
      <c:scatterChart>
        <c:scatterStyle val="smoothMarker"/>
        <c:ser>
          <c:idx val="0"/>
          <c:order val="0"/>
          <c:xVal>
            <c:numRef>
              <c:f>'Value Curves'!$A$19:$A$23</c:f>
              <c:numCache>
                <c:formatCode>General</c:formatCode>
                <c:ptCount val="5"/>
                <c:pt idx="0">
                  <c:v>9</c:v>
                </c:pt>
                <c:pt idx="1">
                  <c:v>7</c:v>
                </c:pt>
                <c:pt idx="2">
                  <c:v>5</c:v>
                </c:pt>
                <c:pt idx="3">
                  <c:v>3</c:v>
                </c:pt>
                <c:pt idx="4">
                  <c:v>1</c:v>
                </c:pt>
              </c:numCache>
            </c:numRef>
          </c:xVal>
          <c:yVal>
            <c:numRef>
              <c:f>'Value Curves'!$B$19:$B$23</c:f>
              <c:numCache>
                <c:formatCode>General</c:formatCode>
                <c:ptCount val="5"/>
                <c:pt idx="0">
                  <c:v>1</c:v>
                </c:pt>
                <c:pt idx="1">
                  <c:v>0.6000000000000002</c:v>
                </c:pt>
                <c:pt idx="2">
                  <c:v>0.31000000000000011</c:v>
                </c:pt>
                <c:pt idx="3">
                  <c:v>0.13</c:v>
                </c:pt>
                <c:pt idx="4">
                  <c:v>0</c:v>
                </c:pt>
              </c:numCache>
            </c:numRef>
          </c:yVal>
          <c:smooth val="1"/>
        </c:ser>
        <c:axId val="142998528"/>
        <c:axId val="136578176"/>
      </c:scatterChart>
      <c:valAx>
        <c:axId val="142998528"/>
        <c:scaling>
          <c:orientation val="minMax"/>
        </c:scaling>
        <c:axPos val="b"/>
        <c:title>
          <c:tx>
            <c:rich>
              <a:bodyPr/>
              <a:lstStyle/>
              <a:p>
                <a:pPr>
                  <a:defRPr/>
                </a:pPr>
                <a:r>
                  <a:rPr lang="en-US" dirty="0" smtClean="0"/>
                  <a:t>Relative Value</a:t>
                </a:r>
                <a:endParaRPr lang="en-US" dirty="0"/>
              </a:p>
            </c:rich>
          </c:tx>
          <c:layout/>
        </c:title>
        <c:numFmt formatCode="General" sourceLinked="1"/>
        <c:majorTickMark val="none"/>
        <c:tickLblPos val="nextTo"/>
        <c:spPr>
          <a:ln>
            <a:solidFill>
              <a:schemeClr val="bg1"/>
            </a:solidFill>
          </a:ln>
        </c:spPr>
        <c:crossAx val="136578176"/>
        <c:crosses val="autoZero"/>
        <c:crossBetween val="midCat"/>
      </c:valAx>
      <c:valAx>
        <c:axId val="136578176"/>
        <c:scaling>
          <c:orientation val="minMax"/>
          <c:max val="1.2"/>
        </c:scaling>
        <c:axPos val="l"/>
        <c:majorGridlines>
          <c:spPr>
            <a:ln w="9525" cap="flat" cmpd="sng" algn="ctr">
              <a:solidFill>
                <a:schemeClr val="dk1">
                  <a:shade val="95000"/>
                  <a:satMod val="105000"/>
                </a:schemeClr>
              </a:solidFill>
              <a:prstDash val="solid"/>
            </a:ln>
            <a:effectLst/>
          </c:spPr>
        </c:majorGridlines>
        <c:title>
          <c:tx>
            <c:rich>
              <a:bodyPr/>
              <a:lstStyle/>
              <a:p>
                <a:pPr>
                  <a:defRPr/>
                </a:pPr>
                <a:r>
                  <a:rPr lang="en-US" dirty="0" smtClean="0"/>
                  <a:t>Value Score</a:t>
                </a:r>
                <a:endParaRPr lang="en-US" dirty="0"/>
              </a:p>
            </c:rich>
          </c:tx>
          <c:layout/>
        </c:title>
        <c:numFmt formatCode="General" sourceLinked="1"/>
        <c:majorTickMark val="none"/>
        <c:tickLblPos val="nextTo"/>
        <c:spPr>
          <a:ln>
            <a:solidFill>
              <a:prstClr val="black"/>
            </a:solidFill>
          </a:ln>
        </c:spPr>
        <c:crossAx val="142998528"/>
        <c:crosses val="autoZero"/>
        <c:crossBetween val="midCat"/>
      </c:valAx>
    </c:plotArea>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14"/>
  <c:chart>
    <c:title>
      <c:tx>
        <c:rich>
          <a:bodyPr/>
          <a:lstStyle/>
          <a:p>
            <a:pPr>
              <a:defRPr/>
            </a:pPr>
            <a:r>
              <a:rPr lang="en-US"/>
              <a:t>Classification Accuracy Value Curve</a:t>
            </a:r>
          </a:p>
        </c:rich>
      </c:tx>
      <c:layout/>
    </c:title>
    <c:plotArea>
      <c:layout/>
      <c:scatterChart>
        <c:scatterStyle val="smoothMarker"/>
        <c:ser>
          <c:idx val="0"/>
          <c:order val="0"/>
          <c:xVal>
            <c:numRef>
              <c:f>'Value Curves'!$D$3:$D$7</c:f>
              <c:numCache>
                <c:formatCode>General</c:formatCode>
                <c:ptCount val="5"/>
                <c:pt idx="0">
                  <c:v>9</c:v>
                </c:pt>
                <c:pt idx="1">
                  <c:v>7</c:v>
                </c:pt>
                <c:pt idx="2">
                  <c:v>5</c:v>
                </c:pt>
                <c:pt idx="3">
                  <c:v>3</c:v>
                </c:pt>
                <c:pt idx="4">
                  <c:v>1</c:v>
                </c:pt>
              </c:numCache>
            </c:numRef>
          </c:xVal>
          <c:yVal>
            <c:numRef>
              <c:f>'Value Curves'!$E$3:$E$7</c:f>
              <c:numCache>
                <c:formatCode>General</c:formatCode>
                <c:ptCount val="5"/>
                <c:pt idx="0">
                  <c:v>1</c:v>
                </c:pt>
                <c:pt idx="1">
                  <c:v>0.76000000000000023</c:v>
                </c:pt>
                <c:pt idx="2">
                  <c:v>0.41000000000000009</c:v>
                </c:pt>
                <c:pt idx="3">
                  <c:v>0.13</c:v>
                </c:pt>
                <c:pt idx="4">
                  <c:v>0</c:v>
                </c:pt>
              </c:numCache>
            </c:numRef>
          </c:yVal>
          <c:smooth val="1"/>
        </c:ser>
        <c:axId val="136602368"/>
        <c:axId val="136604288"/>
      </c:scatterChart>
      <c:valAx>
        <c:axId val="136602368"/>
        <c:scaling>
          <c:orientation val="minMax"/>
        </c:scaling>
        <c:axPos val="b"/>
        <c:title>
          <c:tx>
            <c:rich>
              <a:bodyPr/>
              <a:lstStyle/>
              <a:p>
                <a:pPr>
                  <a:defRPr/>
                </a:pPr>
                <a:r>
                  <a:rPr lang="en-US" dirty="0" smtClean="0"/>
                  <a:t>Relative Value</a:t>
                </a:r>
                <a:endParaRPr lang="en-US" dirty="0"/>
              </a:p>
            </c:rich>
          </c:tx>
          <c:layout/>
        </c:title>
        <c:numFmt formatCode="General" sourceLinked="1"/>
        <c:majorTickMark val="none"/>
        <c:tickLblPos val="nextTo"/>
        <c:spPr>
          <a:ln>
            <a:solidFill>
              <a:prstClr val="black"/>
            </a:solidFill>
          </a:ln>
        </c:spPr>
        <c:crossAx val="136604288"/>
        <c:crosses val="autoZero"/>
        <c:crossBetween val="midCat"/>
      </c:valAx>
      <c:valAx>
        <c:axId val="136604288"/>
        <c:scaling>
          <c:orientation val="minMax"/>
        </c:scaling>
        <c:axPos val="l"/>
        <c:majorGridlines>
          <c:spPr>
            <a:ln w="9525" cap="flat" cmpd="sng" algn="ctr">
              <a:solidFill>
                <a:schemeClr val="dk1">
                  <a:shade val="95000"/>
                  <a:satMod val="105000"/>
                </a:schemeClr>
              </a:solidFill>
              <a:prstDash val="solid"/>
            </a:ln>
            <a:effectLst/>
          </c:spPr>
        </c:majorGridlines>
        <c:title>
          <c:tx>
            <c:rich>
              <a:bodyPr/>
              <a:lstStyle/>
              <a:p>
                <a:pPr>
                  <a:defRPr/>
                </a:pPr>
                <a:r>
                  <a:rPr lang="en-US" dirty="0" smtClean="0"/>
                  <a:t>Value Score</a:t>
                </a:r>
                <a:endParaRPr lang="en-US" dirty="0"/>
              </a:p>
            </c:rich>
          </c:tx>
          <c:layout/>
        </c:title>
        <c:numFmt formatCode="General" sourceLinked="1"/>
        <c:majorTickMark val="none"/>
        <c:tickLblPos val="nextTo"/>
        <c:spPr>
          <a:ln>
            <a:solidFill>
              <a:prstClr val="black"/>
            </a:solidFill>
          </a:ln>
        </c:spPr>
        <c:crossAx val="136602368"/>
        <c:crosses val="autoZero"/>
        <c:crossBetween val="midCat"/>
      </c:valAx>
    </c:plotArea>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16"/>
  <c:chart>
    <c:title>
      <c:tx>
        <c:rich>
          <a:bodyPr/>
          <a:lstStyle/>
          <a:p>
            <a:pPr>
              <a:defRPr/>
            </a:pPr>
            <a:r>
              <a:rPr lang="en-US"/>
              <a:t>Reliability Value Curve</a:t>
            </a:r>
          </a:p>
        </c:rich>
      </c:tx>
      <c:layout/>
    </c:title>
    <c:plotArea>
      <c:layout/>
      <c:scatterChart>
        <c:scatterStyle val="smoothMarker"/>
        <c:ser>
          <c:idx val="0"/>
          <c:order val="0"/>
          <c:xVal>
            <c:numRef>
              <c:f>'Value Curves'!$D$19:$D$23</c:f>
              <c:numCache>
                <c:formatCode>General</c:formatCode>
                <c:ptCount val="5"/>
                <c:pt idx="0">
                  <c:v>9</c:v>
                </c:pt>
                <c:pt idx="1">
                  <c:v>7</c:v>
                </c:pt>
                <c:pt idx="2">
                  <c:v>5</c:v>
                </c:pt>
                <c:pt idx="3">
                  <c:v>3</c:v>
                </c:pt>
                <c:pt idx="4">
                  <c:v>1</c:v>
                </c:pt>
              </c:numCache>
            </c:numRef>
          </c:xVal>
          <c:yVal>
            <c:numRef>
              <c:f>'Value Curves'!$E$19:$E$23</c:f>
              <c:numCache>
                <c:formatCode>General</c:formatCode>
                <c:ptCount val="5"/>
                <c:pt idx="0">
                  <c:v>1</c:v>
                </c:pt>
                <c:pt idx="1">
                  <c:v>0.84000000000000019</c:v>
                </c:pt>
                <c:pt idx="2">
                  <c:v>0.65000000000000024</c:v>
                </c:pt>
                <c:pt idx="3">
                  <c:v>0.4</c:v>
                </c:pt>
                <c:pt idx="4">
                  <c:v>0</c:v>
                </c:pt>
              </c:numCache>
            </c:numRef>
          </c:yVal>
          <c:smooth val="1"/>
        </c:ser>
        <c:axId val="136812800"/>
        <c:axId val="139153792"/>
      </c:scatterChart>
      <c:valAx>
        <c:axId val="136812800"/>
        <c:scaling>
          <c:orientation val="minMax"/>
        </c:scaling>
        <c:axPos val="b"/>
        <c:title>
          <c:tx>
            <c:rich>
              <a:bodyPr/>
              <a:lstStyle/>
              <a:p>
                <a:pPr>
                  <a:defRPr/>
                </a:pPr>
                <a:r>
                  <a:rPr lang="en-US" dirty="0" smtClean="0"/>
                  <a:t>Relative Value</a:t>
                </a:r>
                <a:endParaRPr lang="en-US" dirty="0"/>
              </a:p>
            </c:rich>
          </c:tx>
          <c:layout/>
        </c:title>
        <c:numFmt formatCode="General" sourceLinked="1"/>
        <c:majorTickMark val="none"/>
        <c:tickLblPos val="nextTo"/>
        <c:spPr>
          <a:ln>
            <a:solidFill>
              <a:schemeClr val="bg1"/>
            </a:solidFill>
          </a:ln>
        </c:spPr>
        <c:crossAx val="139153792"/>
        <c:crosses val="autoZero"/>
        <c:crossBetween val="midCat"/>
      </c:valAx>
      <c:valAx>
        <c:axId val="139153792"/>
        <c:scaling>
          <c:orientation val="minMax"/>
        </c:scaling>
        <c:axPos val="l"/>
        <c:majorGridlines>
          <c:spPr>
            <a:ln w="9525" cap="flat" cmpd="sng" algn="ctr">
              <a:solidFill>
                <a:schemeClr val="dk1">
                  <a:shade val="95000"/>
                  <a:satMod val="105000"/>
                </a:schemeClr>
              </a:solidFill>
              <a:prstDash val="solid"/>
            </a:ln>
            <a:effectLst/>
          </c:spPr>
        </c:majorGridlines>
        <c:title>
          <c:tx>
            <c:rich>
              <a:bodyPr/>
              <a:lstStyle/>
              <a:p>
                <a:pPr>
                  <a:defRPr/>
                </a:pPr>
                <a:r>
                  <a:rPr lang="en-US" dirty="0" smtClean="0"/>
                  <a:t>Value Score</a:t>
                </a:r>
                <a:endParaRPr lang="en-US" dirty="0"/>
              </a:p>
            </c:rich>
          </c:tx>
          <c:layout/>
        </c:title>
        <c:numFmt formatCode="General" sourceLinked="1"/>
        <c:majorTickMark val="none"/>
        <c:tickLblPos val="nextTo"/>
        <c:spPr>
          <a:ln>
            <a:solidFill>
              <a:prstClr val="black"/>
            </a:solidFill>
          </a:ln>
        </c:spPr>
        <c:crossAx val="136812800"/>
        <c:crosses val="autoZero"/>
        <c:crossBetween val="midCat"/>
      </c:valAx>
    </c:plotArea>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20"/>
  <c:chart>
    <c:title>
      <c:tx>
        <c:rich>
          <a:bodyPr/>
          <a:lstStyle/>
          <a:p>
            <a:pPr>
              <a:defRPr/>
            </a:pPr>
            <a:r>
              <a:rPr lang="en-US"/>
              <a:t>Cost vs Performance</a:t>
            </a:r>
          </a:p>
        </c:rich>
      </c:tx>
      <c:layout/>
    </c:title>
    <c:plotArea>
      <c:layout/>
      <c:scatterChart>
        <c:scatterStyle val="lineMarker"/>
        <c:ser>
          <c:idx val="0"/>
          <c:order val="0"/>
          <c:spPr>
            <a:ln w="47625">
              <a:noFill/>
            </a:ln>
          </c:spPr>
          <c:dLbls>
            <c:dLbl>
              <c:idx val="0"/>
              <c:layout>
                <c:manualLayout>
                  <c:x val="-4.3918918918918921E-2"/>
                  <c:y val="-6.0185094050743591E-2"/>
                </c:manualLayout>
              </c:layout>
              <c:tx>
                <c:rich>
                  <a:bodyPr/>
                  <a:lstStyle/>
                  <a:p>
                    <a:r>
                      <a:rPr lang="en-US" b="1">
                        <a:solidFill>
                          <a:sysClr val="windowText" lastClr="000000"/>
                        </a:solidFill>
                      </a:rPr>
                      <a:t>Semi Autonomous</a:t>
                    </a:r>
                  </a:p>
                </c:rich>
              </c:tx>
              <c:dLblPos val="r"/>
              <c:showVal val="1"/>
              <c:showCatName val="1"/>
            </c:dLbl>
            <c:dLbl>
              <c:idx val="1"/>
              <c:layout>
                <c:manualLayout>
                  <c:x val="-5.8333333333333411E-2"/>
                  <c:y val="-6.9444444444444503E-2"/>
                </c:manualLayout>
              </c:layout>
              <c:tx>
                <c:rich>
                  <a:bodyPr/>
                  <a:lstStyle/>
                  <a:p>
                    <a:r>
                      <a:rPr lang="en-US" b="1">
                        <a:solidFill>
                          <a:sysClr val="windowText" lastClr="000000"/>
                        </a:solidFill>
                      </a:rPr>
                      <a:t>Video Based</a:t>
                    </a:r>
                  </a:p>
                </c:rich>
              </c:tx>
              <c:dLblPos val="r"/>
              <c:showVal val="1"/>
              <c:showCatName val="1"/>
            </c:dLbl>
            <c:dLbl>
              <c:idx val="2"/>
              <c:layout>
                <c:manualLayout>
                  <c:x val="-0.15833333333333369"/>
                  <c:y val="-6.0185185185185147E-2"/>
                </c:manualLayout>
              </c:layout>
              <c:tx>
                <c:rich>
                  <a:bodyPr/>
                  <a:lstStyle/>
                  <a:p>
                    <a:r>
                      <a:rPr lang="en-US" b="1">
                        <a:solidFill>
                          <a:sysClr val="windowText" lastClr="000000"/>
                        </a:solidFill>
                      </a:rPr>
                      <a:t>Sonar</a:t>
                    </a:r>
                  </a:p>
                </c:rich>
              </c:tx>
              <c:dLblPos val="r"/>
              <c:showVal val="1"/>
              <c:showCatName val="1"/>
            </c:dLbl>
            <c:dLbl>
              <c:idx val="3"/>
              <c:layout/>
              <c:tx>
                <c:rich>
                  <a:bodyPr/>
                  <a:lstStyle/>
                  <a:p>
                    <a:r>
                      <a:rPr lang="en-US" b="1">
                        <a:solidFill>
                          <a:sysClr val="windowText" lastClr="000000"/>
                        </a:solidFill>
                      </a:rPr>
                      <a:t>Satellite Based</a:t>
                    </a:r>
                  </a:p>
                </c:rich>
              </c:tx>
              <c:dLblPos val="r"/>
              <c:showVal val="1"/>
              <c:showCatName val="1"/>
            </c:dLbl>
            <c:txPr>
              <a:bodyPr/>
              <a:lstStyle/>
              <a:p>
                <a:pPr>
                  <a:defRPr b="1">
                    <a:solidFill>
                      <a:sysClr val="windowText" lastClr="000000"/>
                    </a:solidFill>
                  </a:defRPr>
                </a:pPr>
                <a:endParaRPr lang="en-US"/>
              </a:p>
            </c:txPr>
            <c:dLblPos val="r"/>
            <c:showVal val="1"/>
            <c:showCatName val="1"/>
          </c:dLbls>
          <c:xVal>
            <c:numRef>
              <c:f>'Cost vs Performance'!$B$2:$B$5</c:f>
              <c:numCache>
                <c:formatCode>0.00</c:formatCode>
                <c:ptCount val="4"/>
                <c:pt idx="0">
                  <c:v>1</c:v>
                </c:pt>
                <c:pt idx="1">
                  <c:v>0.82352941176470584</c:v>
                </c:pt>
                <c:pt idx="2">
                  <c:v>0.75490196078431371</c:v>
                </c:pt>
                <c:pt idx="3">
                  <c:v>0.79411764705882348</c:v>
                </c:pt>
              </c:numCache>
            </c:numRef>
          </c:xVal>
          <c:yVal>
            <c:numRef>
              <c:f>'Cost vs Performance'!$C$2:$C$5</c:f>
              <c:numCache>
                <c:formatCode>General</c:formatCode>
                <c:ptCount val="4"/>
                <c:pt idx="0">
                  <c:v>0.62515281757402108</c:v>
                </c:pt>
                <c:pt idx="1">
                  <c:v>0.56762177650429801</c:v>
                </c:pt>
                <c:pt idx="2">
                  <c:v>0.47820916905444127</c:v>
                </c:pt>
                <c:pt idx="3">
                  <c:v>0.44249761222540596</c:v>
                </c:pt>
              </c:numCache>
            </c:numRef>
          </c:yVal>
        </c:ser>
        <c:dLbls>
          <c:showVal val="1"/>
          <c:showCatName val="1"/>
        </c:dLbls>
        <c:axId val="63640704"/>
        <c:axId val="63952000"/>
      </c:scatterChart>
      <c:valAx>
        <c:axId val="63640704"/>
        <c:scaling>
          <c:orientation val="minMax"/>
          <c:max val="1"/>
          <c:min val="0.4"/>
        </c:scaling>
        <c:axPos val="b"/>
        <c:title>
          <c:tx>
            <c:rich>
              <a:bodyPr/>
              <a:lstStyle/>
              <a:p>
                <a:pPr>
                  <a:defRPr/>
                </a:pPr>
                <a:r>
                  <a:rPr lang="en-US"/>
                  <a:t>Normalized Cost</a:t>
                </a:r>
              </a:p>
            </c:rich>
          </c:tx>
          <c:layout/>
        </c:title>
        <c:numFmt formatCode="0.00" sourceLinked="1"/>
        <c:tickLblPos val="nextTo"/>
        <c:spPr>
          <a:ln>
            <a:solidFill>
              <a:schemeClr val="bg1"/>
            </a:solidFill>
          </a:ln>
        </c:spPr>
        <c:crossAx val="63952000"/>
        <c:crosses val="autoZero"/>
        <c:crossBetween val="midCat"/>
      </c:valAx>
      <c:valAx>
        <c:axId val="63952000"/>
        <c:scaling>
          <c:orientation val="minMax"/>
          <c:max val="1"/>
          <c:min val="0.4"/>
        </c:scaling>
        <c:axPos val="l"/>
        <c:majorGridlines>
          <c:spPr>
            <a:ln w="9525" cap="flat" cmpd="sng" algn="ctr">
              <a:solidFill>
                <a:schemeClr val="dk1">
                  <a:shade val="95000"/>
                  <a:satMod val="105000"/>
                </a:schemeClr>
              </a:solidFill>
              <a:prstDash val="solid"/>
            </a:ln>
            <a:effectLst/>
          </c:spPr>
        </c:majorGridlines>
        <c:title>
          <c:tx>
            <c:rich>
              <a:bodyPr/>
              <a:lstStyle/>
              <a:p>
                <a:pPr>
                  <a:defRPr/>
                </a:pPr>
                <a:r>
                  <a:rPr lang="en-US"/>
                  <a:t>Total Value Score</a:t>
                </a:r>
              </a:p>
            </c:rich>
          </c:tx>
          <c:layout/>
        </c:title>
        <c:numFmt formatCode="General" sourceLinked="1"/>
        <c:tickLblPos val="nextTo"/>
        <c:spPr>
          <a:ln>
            <a:solidFill>
              <a:prstClr val="black"/>
            </a:solidFill>
          </a:ln>
        </c:spPr>
        <c:crossAx val="63640704"/>
        <c:crosses val="autoZero"/>
        <c:crossBetween val="midCat"/>
      </c:valAx>
      <c:spPr>
        <a:solidFill>
          <a:schemeClr val="lt1"/>
        </a:solidFill>
        <a:ln w="25400" cap="flat" cmpd="sng" algn="ctr">
          <a:solidFill>
            <a:schemeClr val="dk1"/>
          </a:solidFill>
          <a:prstDash val="solid"/>
        </a:ln>
        <a:effectLst/>
      </c:spPr>
    </c:plotArea>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CA47B-0F27-4360-9456-BADBFAC6A425}" type="datetimeFigureOut">
              <a:rPr lang="en-US" smtClean="0"/>
              <a:pPr/>
              <a:t>9/6/2011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C5834-5D50-4EA2-AE1C-40F1F93F94D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BB4B371-47EF-4F94-805C-A1A2AA5EDDC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Christy</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Elluminate</a:t>
            </a:r>
            <a:r>
              <a:rPr lang="en-US" dirty="0" smtClean="0"/>
              <a:t> Session to define</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Elluminate</a:t>
            </a:r>
            <a:r>
              <a:rPr lang="en-US" dirty="0" smtClean="0"/>
              <a:t> Session to define</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Elluminate</a:t>
            </a:r>
            <a:r>
              <a:rPr lang="en-US" dirty="0" smtClean="0"/>
              <a:t> Session to define</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Teram</a:t>
            </a:r>
            <a:r>
              <a:rPr lang="en-US" dirty="0" smtClean="0"/>
              <a:t>…</a:t>
            </a:r>
            <a:r>
              <a:rPr lang="en-US" dirty="0" err="1" smtClean="0"/>
              <a:t>Elluminate</a:t>
            </a:r>
            <a:r>
              <a:rPr lang="en-US" dirty="0" smtClean="0"/>
              <a:t> Session to do this</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Bill Berklich</a:t>
            </a:r>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Bill Berklich – Explanation of colors</a:t>
            </a:r>
            <a:r>
              <a:rPr lang="en-US" baseline="0" dirty="0" smtClean="0"/>
              <a:t>, process, findings </a:t>
            </a:r>
            <a:r>
              <a:rPr lang="en-US" baseline="0" dirty="0" err="1" smtClean="0"/>
              <a:t>ect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Dan – Utilizing the cost estimates</a:t>
            </a:r>
            <a:r>
              <a:rPr lang="en-US" baseline="0" dirty="0" smtClean="0"/>
              <a:t> and looking at the technologies explain what some of the life cycle cost differences might be (</a:t>
            </a:r>
            <a:r>
              <a:rPr lang="en-US" baseline="0" dirty="0" err="1" smtClean="0"/>
              <a:t>ie</a:t>
            </a:r>
            <a:r>
              <a:rPr lang="en-US" baseline="0" dirty="0" smtClean="0"/>
              <a:t> higher parts cost due to low reliability, specialized parts etc.)  Explain how procurement and development might be cheaper but Total Life Cycle Cost is higher (if that’s the case)</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Christy</a:t>
            </a:r>
            <a:r>
              <a:rPr lang="en-US" baseline="0" dirty="0" smtClean="0"/>
              <a:t> – Need to update Highlighted ones</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Getting</a:t>
            </a:r>
            <a:r>
              <a:rPr lang="en-US" baseline="0" dirty="0" smtClean="0"/>
              <a:t> these!</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E2B45EE7-4D1F-44BA-83E9-35AD1AD65F4D}" type="datetime1">
              <a:rPr lang="en-US" smtClean="0"/>
              <a:pPr/>
              <a:t>9/6/2011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0696004-0F13-41AB-AF7A-573591902C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0B347A-7AB0-4568-9BA9-84E73EE9EFF9}" type="datetime1">
              <a:rPr lang="en-US" smtClean="0"/>
              <a:pPr/>
              <a:t>9/6/2011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96004-0F13-41AB-AF7A-573591902C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383130-1DA1-4CC1-889B-1499BB64B180}" type="datetime1">
              <a:rPr lang="en-US" smtClean="0"/>
              <a:pPr/>
              <a:t>9/6/2011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96004-0F13-41AB-AF7A-573591902C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F8A416F-BB13-4534-9583-713E860286F0}" type="datetime1">
              <a:rPr lang="en-US" smtClean="0"/>
              <a:pPr/>
              <a:t>9/6/2011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90696004-0F13-41AB-AF7A-573591902C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72BDB17-8BAB-42BD-8EE1-92065075A500}" type="datetime1">
              <a:rPr lang="en-US" smtClean="0"/>
              <a:pPr/>
              <a:t>9/6/2011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90696004-0F13-41AB-AF7A-573591902C09}"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F15498C0-8C96-420B-9526-998351AC0CAF}" type="datetime1">
              <a:rPr lang="en-US" smtClean="0"/>
              <a:pPr/>
              <a:t>9/6/2011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90696004-0F13-41AB-AF7A-573591902C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974C7BD-3E13-4E18-91A0-A11D29897D9D}" type="datetime1">
              <a:rPr lang="en-US" smtClean="0"/>
              <a:pPr/>
              <a:t>9/6/2011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90696004-0F13-41AB-AF7A-573591902C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72B2965-3810-4F49-97C4-E5A9449E64C4}" type="datetime1">
              <a:rPr lang="en-US" smtClean="0"/>
              <a:pPr/>
              <a:t>9/6/2011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96004-0F13-41AB-AF7A-573591902C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0042BEB-8C08-45D4-AC18-53A9EE1D1372}" type="datetime1">
              <a:rPr lang="en-US" smtClean="0"/>
              <a:pPr/>
              <a:t>9/6/2011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90696004-0F13-41AB-AF7A-573591902C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9A806DA-1C6D-43EA-8B74-2B47C7CFEE4B}" type="datetime1">
              <a:rPr lang="en-US" smtClean="0"/>
              <a:pPr/>
              <a:t>9/6/2011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0696004-0F13-41AB-AF7A-573591902C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B79913D-B9FF-4457-91B2-F6B2D10E7C04}" type="datetime1">
              <a:rPr lang="en-US" smtClean="0"/>
              <a:pPr/>
              <a:t>9/6/2011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90696004-0F13-41AB-AF7A-573591902C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0564075-0900-4DE9-B67B-7602BF11B08A}" type="datetime1">
              <a:rPr lang="en-US" smtClean="0"/>
              <a:pPr/>
              <a:t>9/6/2011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0696004-0F13-41AB-AF7A-573591902C0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062912" cy="1470025"/>
          </a:xfrm>
        </p:spPr>
        <p:txBody>
          <a:bodyPr>
            <a:normAutofit/>
          </a:bodyPr>
          <a:lstStyle/>
          <a:p>
            <a:r>
              <a:rPr lang="en-US" sz="3600" b="1" dirty="0" smtClean="0"/>
              <a:t>Systems Analysis</a:t>
            </a:r>
            <a:endParaRPr lang="en-US" sz="3600" dirty="0"/>
          </a:p>
        </p:txBody>
      </p:sp>
      <p:sp>
        <p:nvSpPr>
          <p:cNvPr id="3" name="Subtitle 2"/>
          <p:cNvSpPr>
            <a:spLocks noGrp="1"/>
          </p:cNvSpPr>
          <p:nvPr>
            <p:ph type="subTitle" idx="1"/>
          </p:nvPr>
        </p:nvSpPr>
        <p:spPr>
          <a:xfrm>
            <a:off x="533400" y="1676400"/>
            <a:ext cx="8062912" cy="1752600"/>
          </a:xfrm>
        </p:spPr>
        <p:txBody>
          <a:bodyPr>
            <a:normAutofit/>
          </a:bodyPr>
          <a:lstStyle/>
          <a:p>
            <a:pPr algn="l"/>
            <a:r>
              <a:rPr lang="en-US" sz="2400" dirty="0" smtClean="0">
                <a:effectLst>
                  <a:outerShdw blurRad="38100" dist="38100" dir="2700000" algn="tl">
                    <a:srgbClr val="000000">
                      <a:alpha val="43137"/>
                    </a:srgbClr>
                  </a:outerShdw>
                </a:effectLst>
              </a:rPr>
              <a:t>ROBOCOP – Team Delta</a:t>
            </a:r>
          </a:p>
          <a:p>
            <a:pPr algn="l"/>
            <a:endParaRPr lang="en-US" sz="2400" dirty="0">
              <a:effectLst>
                <a:outerShdw blurRad="38100" dist="38100" dir="2700000" algn="tl">
                  <a:srgbClr val="000000">
                    <a:alpha val="43137"/>
                  </a:srgbClr>
                </a:outerShdw>
              </a:effectLst>
            </a:endParaRPr>
          </a:p>
        </p:txBody>
      </p:sp>
      <p:sp>
        <p:nvSpPr>
          <p:cNvPr id="4" name="Rectangle 6"/>
          <p:cNvSpPr txBox="1">
            <a:spLocks noChangeArrowheads="1"/>
          </p:cNvSpPr>
          <p:nvPr/>
        </p:nvSpPr>
        <p:spPr>
          <a:xfrm>
            <a:off x="457200" y="2133600"/>
            <a:ext cx="8229600" cy="3976687"/>
          </a:xfrm>
          <a:prstGeom prst="rect">
            <a:avLst/>
          </a:prstGeom>
          <a:ln/>
        </p:spPr>
        <p:txBody>
          <a:bodyPr vert="horz" anchor="t">
            <a:normAutofit/>
          </a:bodyPr>
          <a:lstStyle/>
          <a:p>
            <a:pPr marL="0" marR="36576" lvl="0" indent="0" algn="l" defTabSz="914400" rtl="0" eaLnBrk="1" fontAlgn="auto" latinLnBrk="0" hangingPunct="1">
              <a:lnSpc>
                <a:spcPct val="100000"/>
              </a:lnSpc>
              <a:spcBef>
                <a:spcPts val="0"/>
              </a:spcBef>
              <a:spcAft>
                <a:spcPts val="0"/>
              </a:spcAft>
              <a:buClr>
                <a:schemeClr val="accent1"/>
              </a:buClr>
              <a:buSzPct val="100000"/>
              <a:buFont typeface="Wingdings 2" pitchFamily="18" charset="2"/>
              <a:buChar char=""/>
              <a:tabLst/>
              <a:defRPr/>
            </a:pPr>
            <a:r>
              <a:rPr kumimoji="0" lang="en-US" sz="1600" b="1" i="0" u="none" strike="noStrike" kern="1200" cap="none" spc="0" normalizeH="0" baseline="0" noProof="0" dirty="0" smtClean="0">
                <a:ln>
                  <a:solidFill>
                    <a:schemeClr val="bg2"/>
                  </a:solidFill>
                </a:ln>
                <a:solidFill>
                  <a:schemeClr val="tx1">
                    <a:tint val="75000"/>
                  </a:schemeClr>
                </a:solidFill>
                <a:effectLst>
                  <a:outerShdw blurRad="38100" dist="38100" dir="2700000" algn="tl">
                    <a:srgbClr val="000000"/>
                  </a:outerShdw>
                </a:effectLst>
                <a:uLnTx/>
                <a:uFillTx/>
                <a:latin typeface="+mn-lt"/>
                <a:ea typeface="+mn-ea"/>
                <a:cs typeface="+mn-cs"/>
              </a:rPr>
              <a:t>Christine Brennan</a:t>
            </a:r>
            <a:endParaRPr kumimoji="0" lang="en-US" sz="3000" b="0" i="0" u="none" strike="noStrike" kern="1200" cap="none" spc="0" normalizeH="0" baseline="0" noProof="0" dirty="0" smtClean="0">
              <a:ln>
                <a:solidFill>
                  <a:schemeClr val="bg2"/>
                </a:solidFill>
              </a:ln>
              <a:solidFill>
                <a:schemeClr val="tx1">
                  <a:tint val="75000"/>
                </a:schemeClr>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Systems Engineering Process Team Lead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Based out of TARDEC in Warren, MI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36576" lvl="0" indent="0" algn="l" defTabSz="914400" rtl="0" eaLnBrk="1" fontAlgn="auto" latinLnBrk="0" hangingPunct="1">
              <a:lnSpc>
                <a:spcPct val="100000"/>
              </a:lnSpc>
              <a:spcBef>
                <a:spcPts val="400"/>
              </a:spcBef>
              <a:spcAft>
                <a:spcPts val="0"/>
              </a:spcAft>
              <a:buClr>
                <a:schemeClr val="accent1"/>
              </a:buClr>
              <a:buSzPct val="100000"/>
              <a:buFont typeface="Wingdings 2" pitchFamily="18" charset="2"/>
              <a:buChar char=""/>
              <a:tabLst/>
              <a:defRPr/>
            </a:pPr>
            <a:r>
              <a:rPr kumimoji="0" lang="en-US" sz="1600" b="1" i="0" u="none" strike="noStrike" kern="1200" cap="none" spc="0" normalizeH="0" baseline="0" noProof="0" dirty="0" smtClean="0">
                <a:ln>
                  <a:solidFill>
                    <a:schemeClr val="bg2"/>
                  </a:solidFill>
                </a:ln>
                <a:solidFill>
                  <a:schemeClr val="tx1">
                    <a:tint val="75000"/>
                  </a:schemeClr>
                </a:solidFill>
                <a:effectLst>
                  <a:outerShdw blurRad="38100" dist="38100" dir="2700000" algn="tl">
                    <a:srgbClr val="000000"/>
                  </a:outerShdw>
                </a:effectLst>
                <a:uLnTx/>
                <a:uFillTx/>
                <a:latin typeface="+mn-lt"/>
                <a:ea typeface="+mn-ea"/>
                <a:cs typeface="+mn-cs"/>
              </a:rPr>
              <a:t>Bill Berklich</a:t>
            </a:r>
            <a:endParaRPr kumimoji="0" lang="en-US" sz="3000" b="0" i="0" u="none" strike="noStrike" kern="1200" cap="none" spc="0" normalizeH="0" baseline="0" noProof="0" dirty="0" smtClean="0">
              <a:ln>
                <a:solidFill>
                  <a:schemeClr val="bg2"/>
                </a:solidFill>
              </a:ln>
              <a:solidFill>
                <a:schemeClr val="tx1">
                  <a:tint val="75000"/>
                </a:schemeClr>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Architecture and Logical Design Lead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Based out of TARDEC in Warren, MI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36576" lvl="0" indent="0" algn="l" defTabSz="914400" rtl="0" eaLnBrk="1" fontAlgn="auto" latinLnBrk="0" hangingPunct="1">
              <a:lnSpc>
                <a:spcPct val="100000"/>
              </a:lnSpc>
              <a:spcBef>
                <a:spcPts val="400"/>
              </a:spcBef>
              <a:spcAft>
                <a:spcPts val="0"/>
              </a:spcAft>
              <a:buClr>
                <a:schemeClr val="accent1"/>
              </a:buClr>
              <a:buSzPct val="100000"/>
              <a:buFont typeface="Wingdings 2" pitchFamily="18" charset="2"/>
              <a:buChar char=""/>
              <a:tabLst/>
              <a:defRPr/>
            </a:pPr>
            <a:r>
              <a:rPr kumimoji="0" lang="en-US" sz="1600" b="1" i="0" u="none" strike="noStrike" kern="1200" cap="none" spc="0" normalizeH="0" baseline="0" noProof="0" dirty="0" smtClean="0">
                <a:ln>
                  <a:solidFill>
                    <a:schemeClr val="bg2"/>
                  </a:solidFill>
                </a:ln>
                <a:solidFill>
                  <a:schemeClr val="tx1">
                    <a:tint val="75000"/>
                  </a:schemeClr>
                </a:solidFill>
                <a:effectLst>
                  <a:outerShdw blurRad="38100" dist="38100" dir="2700000" algn="tl">
                    <a:srgbClr val="000000"/>
                  </a:outerShdw>
                </a:effectLst>
                <a:uLnTx/>
                <a:uFillTx/>
                <a:latin typeface="+mn-lt"/>
                <a:ea typeface="+mn-ea"/>
                <a:cs typeface="+mn-cs"/>
              </a:rPr>
              <a:t>Steve </a:t>
            </a:r>
            <a:r>
              <a:rPr kumimoji="0" lang="en-US" sz="1600" b="1" i="0" u="none" strike="noStrike" kern="1200" cap="none" spc="0" normalizeH="0" baseline="0" noProof="0" dirty="0" err="1" smtClean="0">
                <a:ln>
                  <a:solidFill>
                    <a:schemeClr val="bg2"/>
                  </a:solidFill>
                </a:ln>
                <a:solidFill>
                  <a:schemeClr val="tx1">
                    <a:tint val="75000"/>
                  </a:schemeClr>
                </a:solidFill>
                <a:effectLst>
                  <a:outerShdw blurRad="38100" dist="38100" dir="2700000" algn="tl">
                    <a:srgbClr val="000000"/>
                  </a:outerShdw>
                </a:effectLst>
                <a:uLnTx/>
                <a:uFillTx/>
                <a:latin typeface="+mn-lt"/>
                <a:ea typeface="+mn-ea"/>
                <a:cs typeface="+mn-cs"/>
              </a:rPr>
              <a:t>Mazza</a:t>
            </a:r>
            <a:endParaRPr kumimoji="0" lang="en-US" sz="3000" b="0" i="0" u="none" strike="noStrike" kern="1200" cap="none" spc="0" normalizeH="0" baseline="0" noProof="0" dirty="0" smtClean="0">
              <a:ln>
                <a:solidFill>
                  <a:schemeClr val="bg2"/>
                </a:solidFill>
              </a:ln>
              <a:solidFill>
                <a:schemeClr val="tx1">
                  <a:tint val="75000"/>
                </a:schemeClr>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Requirements Lead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Based out of CERDEC in APG, MD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36576" lvl="0" indent="0" algn="l" defTabSz="914400" rtl="0" eaLnBrk="1" fontAlgn="auto" latinLnBrk="0" hangingPunct="1">
              <a:lnSpc>
                <a:spcPct val="100000"/>
              </a:lnSpc>
              <a:spcBef>
                <a:spcPts val="400"/>
              </a:spcBef>
              <a:spcAft>
                <a:spcPts val="0"/>
              </a:spcAft>
              <a:buClr>
                <a:schemeClr val="accent1"/>
              </a:buClr>
              <a:buSzPct val="100000"/>
              <a:buFont typeface="Wingdings 2" pitchFamily="18" charset="2"/>
              <a:buChar char=""/>
              <a:tabLst/>
              <a:defRPr/>
            </a:pPr>
            <a:r>
              <a:rPr kumimoji="0" lang="en-US" sz="1600" b="1" i="0" u="none" strike="noStrike" kern="1200" cap="none" spc="0" normalizeH="0" baseline="0" noProof="0" dirty="0" smtClean="0">
                <a:ln>
                  <a:solidFill>
                    <a:schemeClr val="bg2"/>
                  </a:solidFill>
                </a:ln>
                <a:solidFill>
                  <a:schemeClr val="tx1">
                    <a:tint val="75000"/>
                  </a:schemeClr>
                </a:solidFill>
                <a:effectLst>
                  <a:outerShdw blurRad="38100" dist="38100" dir="2700000" algn="tl">
                    <a:srgbClr val="000000"/>
                  </a:outerShdw>
                </a:effectLst>
                <a:uLnTx/>
                <a:uFillTx/>
                <a:latin typeface="+mn-lt"/>
                <a:ea typeface="+mn-ea"/>
                <a:cs typeface="+mn-cs"/>
              </a:rPr>
              <a:t>Michael </a:t>
            </a:r>
            <a:r>
              <a:rPr kumimoji="0" lang="en-US" sz="1600" b="1" i="0" u="none" strike="noStrike" kern="1200" cap="none" spc="0" normalizeH="0" baseline="0" noProof="0" dirty="0" err="1" smtClean="0">
                <a:ln>
                  <a:solidFill>
                    <a:schemeClr val="bg2"/>
                  </a:solidFill>
                </a:ln>
                <a:solidFill>
                  <a:schemeClr val="tx1">
                    <a:tint val="75000"/>
                  </a:schemeClr>
                </a:solidFill>
                <a:effectLst>
                  <a:outerShdw blurRad="38100" dist="38100" dir="2700000" algn="tl">
                    <a:srgbClr val="000000"/>
                  </a:outerShdw>
                </a:effectLst>
                <a:uLnTx/>
                <a:uFillTx/>
                <a:latin typeface="+mn-lt"/>
                <a:ea typeface="+mn-ea"/>
                <a:cs typeface="+mn-cs"/>
              </a:rPr>
              <a:t>Oexmann</a:t>
            </a:r>
            <a:endParaRPr kumimoji="0" lang="en-US" sz="3000" b="0" i="0" u="none" strike="noStrike" kern="1200" cap="none" spc="0" normalizeH="0" baseline="0" noProof="0" dirty="0" smtClean="0">
              <a:ln>
                <a:solidFill>
                  <a:schemeClr val="bg2"/>
                </a:solidFill>
              </a:ln>
              <a:solidFill>
                <a:schemeClr val="tx1">
                  <a:tint val="75000"/>
                </a:schemeClr>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Systems Integration Lead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Based out of CERDEC in APG, MD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36576" lvl="0" indent="0" algn="l" defTabSz="914400" rtl="0" eaLnBrk="1" fontAlgn="auto" latinLnBrk="0" hangingPunct="1">
              <a:lnSpc>
                <a:spcPct val="100000"/>
              </a:lnSpc>
              <a:spcBef>
                <a:spcPts val="400"/>
              </a:spcBef>
              <a:spcAft>
                <a:spcPts val="0"/>
              </a:spcAft>
              <a:buClr>
                <a:schemeClr val="accent1"/>
              </a:buClr>
              <a:buSzPct val="100000"/>
              <a:buFont typeface="Wingdings 2" pitchFamily="18" charset="2"/>
              <a:buChar char=""/>
              <a:tabLst/>
              <a:defRPr/>
            </a:pPr>
            <a:r>
              <a:rPr kumimoji="0" lang="en-US" sz="1600" b="1" i="0" u="none" strike="noStrike" kern="1200" cap="none" spc="0" normalizeH="0" baseline="0" noProof="0" dirty="0" smtClean="0">
                <a:ln>
                  <a:solidFill>
                    <a:schemeClr val="bg2"/>
                  </a:solidFill>
                </a:ln>
                <a:solidFill>
                  <a:schemeClr val="tx1">
                    <a:tint val="75000"/>
                  </a:schemeClr>
                </a:solidFill>
                <a:effectLst>
                  <a:outerShdw blurRad="38100" dist="38100" dir="2700000" algn="tl">
                    <a:srgbClr val="000000"/>
                  </a:outerShdw>
                </a:effectLst>
                <a:uLnTx/>
                <a:uFillTx/>
                <a:latin typeface="+mn-lt"/>
                <a:ea typeface="+mn-ea"/>
                <a:cs typeface="+mn-cs"/>
              </a:rPr>
              <a:t>Ralph Pinnock </a:t>
            </a:r>
            <a:endParaRPr kumimoji="0" lang="en-US" sz="3000" b="0" i="0" u="none" strike="noStrike" kern="1200" cap="none" spc="0" normalizeH="0" baseline="0" noProof="0" dirty="0" smtClean="0">
              <a:ln>
                <a:solidFill>
                  <a:schemeClr val="bg2"/>
                </a:solidFill>
              </a:ln>
              <a:solidFill>
                <a:schemeClr val="tx1">
                  <a:tint val="75000"/>
                </a:schemeClr>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Reliability, Availability, Maintainability – Test (RAM-T) Lead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Based out of TARDEC in Warren, MI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36576" lvl="0" indent="0" algn="l" defTabSz="914400" rtl="0" eaLnBrk="1" fontAlgn="auto" latinLnBrk="0" hangingPunct="1">
              <a:lnSpc>
                <a:spcPct val="100000"/>
              </a:lnSpc>
              <a:spcBef>
                <a:spcPts val="400"/>
              </a:spcBef>
              <a:spcAft>
                <a:spcPts val="0"/>
              </a:spcAft>
              <a:buClr>
                <a:schemeClr val="accent1"/>
              </a:buClr>
              <a:buSzPct val="100000"/>
              <a:buFont typeface="Wingdings 2" pitchFamily="18" charset="2"/>
              <a:buChar char=""/>
              <a:tabLst/>
              <a:defRPr/>
            </a:pPr>
            <a:r>
              <a:rPr kumimoji="0" lang="en-US" sz="1600" b="1" i="0" u="none" strike="noStrike" kern="1200" cap="none" spc="0" normalizeH="0" baseline="0" noProof="0" dirty="0" smtClean="0">
                <a:ln>
                  <a:solidFill>
                    <a:schemeClr val="bg2"/>
                  </a:solidFill>
                </a:ln>
                <a:solidFill>
                  <a:schemeClr val="tx1">
                    <a:tint val="75000"/>
                  </a:schemeClr>
                </a:solidFill>
                <a:effectLst>
                  <a:outerShdw blurRad="38100" dist="38100" dir="2700000" algn="tl">
                    <a:srgbClr val="000000"/>
                  </a:outerShdw>
                </a:effectLst>
                <a:uLnTx/>
                <a:uFillTx/>
                <a:latin typeface="+mn-lt"/>
                <a:ea typeface="+mn-ea"/>
                <a:cs typeface="+mn-cs"/>
              </a:rPr>
              <a:t>Dan Torres </a:t>
            </a:r>
            <a:endParaRPr kumimoji="0" lang="en-US" sz="3000" b="0" i="0" u="none" strike="noStrike" kern="1200" cap="none" spc="0" normalizeH="0" baseline="0" noProof="0" dirty="0" smtClean="0">
              <a:ln>
                <a:solidFill>
                  <a:schemeClr val="bg2"/>
                </a:solidFill>
              </a:ln>
              <a:solidFill>
                <a:schemeClr val="tx1">
                  <a:tint val="75000"/>
                </a:schemeClr>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Risk and Technical Planning Lead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200"/>
              </a:spcBef>
              <a:spcAft>
                <a:spcPts val="0"/>
              </a:spcAft>
              <a:buClr>
                <a:schemeClr val="accent1"/>
              </a:buClr>
              <a:buSzPct val="100000"/>
              <a:buFont typeface="Wingdings 2" pitchFamily="18" charset="2"/>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Based out of TARDEC in Warren, MI</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5" name="Group 4"/>
          <p:cNvGrpSpPr/>
          <p:nvPr/>
        </p:nvGrpSpPr>
        <p:grpSpPr>
          <a:xfrm>
            <a:off x="6019800" y="3429000"/>
            <a:ext cx="1885758" cy="2209800"/>
            <a:chOff x="2895600" y="3657600"/>
            <a:chExt cx="2667000" cy="2819400"/>
          </a:xfrm>
        </p:grpSpPr>
        <p:sp>
          <p:nvSpPr>
            <p:cNvPr id="6" name="Can 5"/>
            <p:cNvSpPr/>
            <p:nvPr/>
          </p:nvSpPr>
          <p:spPr bwMode="auto">
            <a:xfrm>
              <a:off x="2895600" y="5638800"/>
              <a:ext cx="2667000" cy="838200"/>
            </a:xfrm>
            <a:prstGeom prst="can">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solidFill>
                    <a:srgbClr val="FF0000"/>
                  </a:solidFill>
                  <a:effectLst>
                    <a:outerShdw blurRad="38100" dist="38100" dir="2700000" algn="tl">
                      <a:srgbClr val="000000">
                        <a:alpha val="43137"/>
                      </a:srgbClr>
                    </a:outerShdw>
                  </a:effectLst>
                </a:rPr>
                <a:t>US FOB</a:t>
              </a:r>
              <a:endParaRPr kumimoji="0" lang="en-US" sz="1600" b="0" i="0" u="none" strike="noStrike" cap="none" normalizeH="0" baseline="0" dirty="0" smtClean="0">
                <a:ln>
                  <a:noFill/>
                </a:ln>
                <a:solidFill>
                  <a:srgbClr val="FF0000"/>
                </a:solidFill>
                <a:effectLst>
                  <a:outerShdw blurRad="38100" dist="38100" dir="2700000" algn="tl">
                    <a:srgbClr val="000000">
                      <a:alpha val="43137"/>
                    </a:srgbClr>
                  </a:outerShdw>
                </a:effectLst>
                <a:latin typeface="Gill Sans" charset="0"/>
                <a:ea typeface="ヒラギノ角ゴ ProN W3" charset="0"/>
                <a:cs typeface="ヒラギノ角ゴ ProN W3" charset="0"/>
                <a:sym typeface="Gill Sans" charset="0"/>
              </a:endParaRPr>
            </a:p>
          </p:txBody>
        </p:sp>
        <p:grpSp>
          <p:nvGrpSpPr>
            <p:cNvPr id="7" name="Group 37"/>
            <p:cNvGrpSpPr/>
            <p:nvPr/>
          </p:nvGrpSpPr>
          <p:grpSpPr>
            <a:xfrm>
              <a:off x="3581400" y="3657600"/>
              <a:ext cx="1524000" cy="2133600"/>
              <a:chOff x="3124200" y="4038600"/>
              <a:chExt cx="1524000" cy="2133600"/>
            </a:xfrm>
          </p:grpSpPr>
          <p:grpSp>
            <p:nvGrpSpPr>
              <p:cNvPr id="8" name="Group 36"/>
              <p:cNvGrpSpPr/>
              <p:nvPr/>
            </p:nvGrpSpPr>
            <p:grpSpPr>
              <a:xfrm>
                <a:off x="3124200" y="4038600"/>
                <a:ext cx="1524000" cy="1600200"/>
                <a:chOff x="3124200" y="4038600"/>
                <a:chExt cx="1524000" cy="1600200"/>
              </a:xfrm>
            </p:grpSpPr>
            <p:sp>
              <p:nvSpPr>
                <p:cNvPr id="11" name="Flowchart: Extract 10"/>
                <p:cNvSpPr/>
                <p:nvPr/>
              </p:nvSpPr>
              <p:spPr bwMode="auto">
                <a:xfrm>
                  <a:off x="3429000" y="4495800"/>
                  <a:ext cx="762000" cy="1143000"/>
                </a:xfrm>
                <a:prstGeom prst="flowChartExtract">
                  <a:avLst/>
                </a:prstGeom>
                <a:solidFill>
                  <a:srgbClr val="00B05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12" name="Straight Connector 11"/>
                <p:cNvCxnSpPr>
                  <a:stCxn id="11" idx="3"/>
                </p:cNvCxnSpPr>
                <p:nvPr/>
              </p:nvCxnSpPr>
              <p:spPr bwMode="auto">
                <a:xfrm flipV="1">
                  <a:off x="4000500" y="4876800"/>
                  <a:ext cx="647700" cy="1905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13" name="Straight Connector 12"/>
                <p:cNvCxnSpPr>
                  <a:stCxn id="11" idx="1"/>
                </p:cNvCxnSpPr>
                <p:nvPr/>
              </p:nvCxnSpPr>
              <p:spPr bwMode="auto">
                <a:xfrm rot="10800000" flipH="1" flipV="1">
                  <a:off x="3619500" y="5067300"/>
                  <a:ext cx="723900" cy="381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nvGrpSpPr>
                <p:cNvPr id="14" name="Group 35"/>
                <p:cNvGrpSpPr/>
                <p:nvPr/>
              </p:nvGrpSpPr>
              <p:grpSpPr>
                <a:xfrm>
                  <a:off x="3124200" y="4038600"/>
                  <a:ext cx="1447800" cy="457200"/>
                  <a:chOff x="3124200" y="4038600"/>
                  <a:chExt cx="1447800" cy="457200"/>
                </a:xfrm>
              </p:grpSpPr>
              <p:sp>
                <p:nvSpPr>
                  <p:cNvPr id="15" name="Rectangle 14"/>
                  <p:cNvSpPr/>
                  <p:nvPr/>
                </p:nvSpPr>
                <p:spPr bwMode="auto">
                  <a:xfrm>
                    <a:off x="3124200" y="4038600"/>
                    <a:ext cx="1447800" cy="457200"/>
                  </a:xfrm>
                  <a:prstGeom prst="rect">
                    <a:avLst/>
                  </a:prstGeom>
                  <a:solidFill>
                    <a:srgbClr val="00B05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3352800" y="4191000"/>
                    <a:ext cx="228600" cy="152400"/>
                  </a:xfrm>
                  <a:prstGeom prst="ellipse">
                    <a:avLst/>
                  </a:prstGeom>
                  <a:solidFill>
                    <a:srgbClr val="92D05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Oval 16"/>
                  <p:cNvSpPr/>
                  <p:nvPr/>
                </p:nvSpPr>
                <p:spPr bwMode="auto">
                  <a:xfrm>
                    <a:off x="4038600" y="4191000"/>
                    <a:ext cx="228600" cy="152400"/>
                  </a:xfrm>
                  <a:prstGeom prst="ellipse">
                    <a:avLst/>
                  </a:prstGeom>
                  <a:solidFill>
                    <a:srgbClr val="92D05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18" name="Straight Connector 17"/>
                  <p:cNvCxnSpPr/>
                  <p:nvPr/>
                </p:nvCxnSpPr>
                <p:spPr bwMode="auto">
                  <a:xfrm rot="5400000">
                    <a:off x="3619500" y="4152900"/>
                    <a:ext cx="228600" cy="152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19" name="Straight Connector 18"/>
                  <p:cNvCxnSpPr/>
                  <p:nvPr/>
                </p:nvCxnSpPr>
                <p:spPr bwMode="auto">
                  <a:xfrm rot="10800000" flipV="1">
                    <a:off x="3657600" y="4267200"/>
                    <a:ext cx="304800" cy="762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cxnSp>
            <p:nvCxnSpPr>
              <p:cNvPr id="9" name="Straight Connector 8"/>
              <p:cNvCxnSpPr/>
              <p:nvPr/>
            </p:nvCxnSpPr>
            <p:spPr bwMode="auto">
              <a:xfrm rot="5400000">
                <a:off x="3238500" y="5905500"/>
                <a:ext cx="5334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10" name="Straight Connector 9"/>
              <p:cNvCxnSpPr/>
              <p:nvPr/>
            </p:nvCxnSpPr>
            <p:spPr bwMode="auto">
              <a:xfrm rot="5400000">
                <a:off x="3771900" y="5905500"/>
                <a:ext cx="5334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
        <p:nvSpPr>
          <p:cNvPr id="20" name="Rectangle 8"/>
          <p:cNvSpPr>
            <a:spLocks/>
          </p:cNvSpPr>
          <p:nvPr/>
        </p:nvSpPr>
        <p:spPr bwMode="auto">
          <a:xfrm>
            <a:off x="914400" y="6324600"/>
            <a:ext cx="7480300" cy="342900"/>
          </a:xfrm>
          <a:prstGeom prst="rect">
            <a:avLst/>
          </a:prstGeom>
          <a:noFill/>
          <a:ln w="12700" cap="rnd">
            <a:noFill/>
            <a:round/>
            <a:headEnd type="none" w="med" len="med"/>
            <a:tailEnd type="none" w="med" len="med"/>
          </a:ln>
        </p:spPr>
        <p:txBody>
          <a:bodyPr lIns="38100" tIns="38100" rIns="38100" bIns="38100"/>
          <a:lstStyle/>
          <a:p>
            <a:pPr algn="r"/>
            <a:r>
              <a:rPr lang="en-US" sz="2000" dirty="0">
                <a:solidFill>
                  <a:schemeClr val="tx1"/>
                </a:solidFill>
                <a:effectLst>
                  <a:outerShdw blurRad="38100" dist="38100" dir="2700000" algn="tl">
                    <a:srgbClr val="000000"/>
                  </a:outerShdw>
                </a:effectLst>
                <a:latin typeface="Lucida Grande" charset="0"/>
                <a:ea typeface="Lucida Grande" charset="0"/>
                <a:cs typeface="Lucida Grande" charset="0"/>
                <a:sym typeface="Lucida Grande" charset="0"/>
              </a:rPr>
              <a:t>“Our Mission is to ensure you complete yours”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ctr"/>
            <a:r>
              <a:rPr lang="en-US" sz="3600" dirty="0" smtClean="0">
                <a:ln w="10160">
                  <a:solidFill>
                    <a:schemeClr val="accent1"/>
                  </a:solidFill>
                  <a:prstDash val="solid"/>
                </a:ln>
                <a:effectLst>
                  <a:outerShdw blurRad="38100" dist="32000" dir="5400000" algn="tl">
                    <a:srgbClr val="000000">
                      <a:alpha val="30000"/>
                    </a:srgbClr>
                  </a:outerShdw>
                </a:effectLst>
              </a:rPr>
              <a:t>OMOE </a:t>
            </a:r>
            <a:r>
              <a:rPr lang="en-US" sz="3600" dirty="0" err="1" smtClean="0">
                <a:ln w="10160">
                  <a:solidFill>
                    <a:schemeClr val="accent1"/>
                  </a:solidFill>
                  <a:prstDash val="solid"/>
                </a:ln>
                <a:effectLst>
                  <a:outerShdw blurRad="38100" dist="32000" dir="5400000" algn="tl">
                    <a:srgbClr val="000000">
                      <a:alpha val="30000"/>
                    </a:srgbClr>
                  </a:outerShdw>
                </a:effectLst>
              </a:rPr>
              <a:t>vs</a:t>
            </a:r>
            <a:r>
              <a:rPr lang="en-US" sz="3600" dirty="0" smtClean="0">
                <a:ln w="10160">
                  <a:solidFill>
                    <a:schemeClr val="accent1"/>
                  </a:solidFill>
                  <a:prstDash val="solid"/>
                </a:ln>
                <a:effectLst>
                  <a:outerShdw blurRad="38100" dist="32000" dir="5400000" algn="tl">
                    <a:srgbClr val="000000">
                      <a:alpha val="30000"/>
                    </a:srgbClr>
                  </a:outerShdw>
                </a:effectLst>
              </a:rPr>
              <a:t> Cost Evaluation</a:t>
            </a:r>
            <a:endParaRPr lang="en-US" sz="3600" i="1" dirty="0"/>
          </a:p>
        </p:txBody>
      </p:sp>
      <p:sp>
        <p:nvSpPr>
          <p:cNvPr id="4" name="Slide Number Placeholder 3"/>
          <p:cNvSpPr>
            <a:spLocks noGrp="1"/>
          </p:cNvSpPr>
          <p:nvPr>
            <p:ph type="sldNum" sz="quarter" idx="12"/>
          </p:nvPr>
        </p:nvSpPr>
        <p:spPr/>
        <p:txBody>
          <a:bodyPr/>
          <a:lstStyle/>
          <a:p>
            <a:fld id="{90696004-0F13-41AB-AF7A-573591902C09}" type="slidenum">
              <a:rPr lang="en-US" smtClean="0"/>
              <a:pPr/>
              <a:t>10</a:t>
            </a:fld>
            <a:endParaRPr lang="en-US"/>
          </a:p>
        </p:txBody>
      </p:sp>
      <p:graphicFrame>
        <p:nvGraphicFramePr>
          <p:cNvPr id="8" name="Table 7"/>
          <p:cNvGraphicFramePr>
            <a:graphicFrameLocks noGrp="1"/>
          </p:cNvGraphicFramePr>
          <p:nvPr/>
        </p:nvGraphicFramePr>
        <p:xfrm>
          <a:off x="6400800" y="2087880"/>
          <a:ext cx="2590800" cy="1645920"/>
        </p:xfrm>
        <a:graphic>
          <a:graphicData uri="http://schemas.openxmlformats.org/drawingml/2006/table">
            <a:tbl>
              <a:tblPr firstRow="1" bandRow="1">
                <a:tableStyleId>{5C22544A-7EE6-4342-B048-85BDC9FD1C3A}</a:tableStyleId>
              </a:tblPr>
              <a:tblGrid>
                <a:gridCol w="752168"/>
                <a:gridCol w="835742"/>
                <a:gridCol w="1002890"/>
              </a:tblGrid>
              <a:tr h="477848">
                <a:tc>
                  <a:txBody>
                    <a:bodyPr/>
                    <a:lstStyle/>
                    <a:p>
                      <a:pPr algn="ctr"/>
                      <a:r>
                        <a:rPr lang="en-US" sz="1050" dirty="0" smtClean="0"/>
                        <a:t>Concept</a:t>
                      </a:r>
                      <a:endParaRPr lang="en-US" sz="1050" dirty="0"/>
                    </a:p>
                  </a:txBody>
                  <a:tcPr anchor="ctr"/>
                </a:tc>
                <a:tc>
                  <a:txBody>
                    <a:bodyPr/>
                    <a:lstStyle/>
                    <a:p>
                      <a:pPr algn="ctr"/>
                      <a:r>
                        <a:rPr lang="en-US" sz="1050" dirty="0" smtClean="0"/>
                        <a:t>Cost</a:t>
                      </a:r>
                      <a:r>
                        <a:rPr lang="en-US" sz="1050" baseline="0" dirty="0" smtClean="0"/>
                        <a:t> Score</a:t>
                      </a:r>
                      <a:endParaRPr lang="en-US" sz="1050" dirty="0" smtClean="0"/>
                    </a:p>
                  </a:txBody>
                  <a:tcPr anchor="ctr"/>
                </a:tc>
                <a:tc>
                  <a:txBody>
                    <a:bodyPr/>
                    <a:lstStyle/>
                    <a:p>
                      <a:pPr algn="ctr"/>
                      <a:r>
                        <a:rPr lang="en-US" sz="1050" dirty="0" smtClean="0"/>
                        <a:t>Performance</a:t>
                      </a:r>
                    </a:p>
                    <a:p>
                      <a:pPr algn="ctr"/>
                      <a:r>
                        <a:rPr lang="en-US" sz="1050" dirty="0" smtClean="0"/>
                        <a:t>Score</a:t>
                      </a:r>
                      <a:endParaRPr lang="en-US" sz="1050" dirty="0"/>
                    </a:p>
                  </a:txBody>
                  <a:tcPr anchor="ctr"/>
                </a:tc>
              </a:tr>
              <a:tr h="292018">
                <a:tc>
                  <a:txBody>
                    <a:bodyPr/>
                    <a:lstStyle/>
                    <a:p>
                      <a:pPr algn="ctr"/>
                      <a:r>
                        <a:rPr lang="en-US" sz="1050" dirty="0" smtClean="0"/>
                        <a:t>1</a:t>
                      </a:r>
                    </a:p>
                  </a:txBody>
                  <a:tcPr/>
                </a:tc>
                <a:tc>
                  <a:txBody>
                    <a:bodyPr/>
                    <a:lstStyle/>
                    <a:p>
                      <a:pPr algn="ctr" fontAlgn="b"/>
                      <a:r>
                        <a:rPr lang="en-US" sz="1100" b="0" i="0" u="none" strike="noStrike">
                          <a:solidFill>
                            <a:srgbClr val="000000"/>
                          </a:solidFill>
                          <a:latin typeface="Calibri"/>
                        </a:rPr>
                        <a:t>1.00</a:t>
                      </a:r>
                    </a:p>
                  </a:txBody>
                  <a:tcPr marL="0" marR="0" marT="0" marB="0" anchor="ctr"/>
                </a:tc>
                <a:tc>
                  <a:txBody>
                    <a:bodyPr/>
                    <a:lstStyle/>
                    <a:p>
                      <a:pPr algn="ctr" fontAlgn="b"/>
                      <a:r>
                        <a:rPr lang="en-US" sz="1100" b="0" i="0" u="none" strike="noStrike" dirty="0" smtClean="0">
                          <a:solidFill>
                            <a:srgbClr val="000000"/>
                          </a:solidFill>
                          <a:latin typeface="Calibri"/>
                        </a:rPr>
                        <a:t>0.6252</a:t>
                      </a:r>
                      <a:endParaRPr lang="en-US" sz="1100" b="0" i="0" u="none" strike="noStrike" dirty="0">
                        <a:solidFill>
                          <a:srgbClr val="000000"/>
                        </a:solidFill>
                        <a:latin typeface="Calibri"/>
                      </a:endParaRPr>
                    </a:p>
                  </a:txBody>
                  <a:tcPr marL="0" marR="0" marT="0" marB="0" anchor="ctr"/>
                </a:tc>
              </a:tr>
              <a:tr h="292018">
                <a:tc>
                  <a:txBody>
                    <a:bodyPr/>
                    <a:lstStyle/>
                    <a:p>
                      <a:pPr algn="ctr"/>
                      <a:r>
                        <a:rPr lang="en-US" sz="1050" dirty="0" smtClean="0"/>
                        <a:t>2</a:t>
                      </a:r>
                      <a:endParaRPr lang="en-US" sz="1050" dirty="0"/>
                    </a:p>
                  </a:txBody>
                  <a:tcPr/>
                </a:tc>
                <a:tc>
                  <a:txBody>
                    <a:bodyPr/>
                    <a:lstStyle/>
                    <a:p>
                      <a:pPr algn="ctr" fontAlgn="b"/>
                      <a:r>
                        <a:rPr lang="en-US" sz="1100" b="0" i="0" u="none" strike="noStrike">
                          <a:solidFill>
                            <a:srgbClr val="000000"/>
                          </a:solidFill>
                          <a:latin typeface="Calibri"/>
                        </a:rPr>
                        <a:t>0.82</a:t>
                      </a:r>
                    </a:p>
                  </a:txBody>
                  <a:tcPr marL="0" marR="0" marT="0" marB="0" anchor="ctr"/>
                </a:tc>
                <a:tc>
                  <a:txBody>
                    <a:bodyPr/>
                    <a:lstStyle/>
                    <a:p>
                      <a:pPr algn="ctr" fontAlgn="b"/>
                      <a:r>
                        <a:rPr lang="en-US" sz="1100" b="0" i="0" u="none" strike="noStrike" dirty="0" smtClean="0">
                          <a:solidFill>
                            <a:srgbClr val="000000"/>
                          </a:solidFill>
                          <a:latin typeface="Calibri"/>
                        </a:rPr>
                        <a:t>0.5676</a:t>
                      </a:r>
                      <a:endParaRPr lang="en-US" sz="1100" b="0" i="0" u="none" strike="noStrike" dirty="0">
                        <a:solidFill>
                          <a:srgbClr val="000000"/>
                        </a:solidFill>
                        <a:latin typeface="Calibri"/>
                      </a:endParaRPr>
                    </a:p>
                  </a:txBody>
                  <a:tcPr marL="0" marR="0" marT="0" marB="0" anchor="ctr"/>
                </a:tc>
              </a:tr>
              <a:tr h="292018">
                <a:tc>
                  <a:txBody>
                    <a:bodyPr/>
                    <a:lstStyle/>
                    <a:p>
                      <a:pPr algn="ctr"/>
                      <a:r>
                        <a:rPr lang="en-US" sz="1050" dirty="0" smtClean="0"/>
                        <a:t>3</a:t>
                      </a:r>
                      <a:endParaRPr lang="en-US" sz="1050" dirty="0"/>
                    </a:p>
                  </a:txBody>
                  <a:tcPr/>
                </a:tc>
                <a:tc>
                  <a:txBody>
                    <a:bodyPr/>
                    <a:lstStyle/>
                    <a:p>
                      <a:pPr algn="ctr" fontAlgn="b"/>
                      <a:r>
                        <a:rPr lang="en-US" sz="1100" b="0" i="0" u="none" strike="noStrike">
                          <a:solidFill>
                            <a:srgbClr val="000000"/>
                          </a:solidFill>
                          <a:latin typeface="Calibri"/>
                        </a:rPr>
                        <a:t>0.75</a:t>
                      </a:r>
                    </a:p>
                  </a:txBody>
                  <a:tcPr marL="0" marR="0" marT="0" marB="0" anchor="ctr"/>
                </a:tc>
                <a:tc>
                  <a:txBody>
                    <a:bodyPr/>
                    <a:lstStyle/>
                    <a:p>
                      <a:pPr algn="ctr" fontAlgn="b"/>
                      <a:r>
                        <a:rPr lang="en-US" sz="1100" b="0" i="0" u="none" strike="noStrike" dirty="0" smtClean="0">
                          <a:solidFill>
                            <a:srgbClr val="000000"/>
                          </a:solidFill>
                          <a:latin typeface="Calibri"/>
                        </a:rPr>
                        <a:t>0.4782</a:t>
                      </a:r>
                      <a:endParaRPr lang="en-US" sz="1100" b="0" i="0" u="none" strike="noStrike" dirty="0">
                        <a:solidFill>
                          <a:srgbClr val="000000"/>
                        </a:solidFill>
                        <a:latin typeface="Calibri"/>
                      </a:endParaRPr>
                    </a:p>
                  </a:txBody>
                  <a:tcPr marL="0" marR="0" marT="0" marB="0" anchor="ctr"/>
                </a:tc>
              </a:tr>
              <a:tr h="292018">
                <a:tc>
                  <a:txBody>
                    <a:bodyPr/>
                    <a:lstStyle/>
                    <a:p>
                      <a:pPr algn="ctr"/>
                      <a:r>
                        <a:rPr lang="en-US" sz="1050" dirty="0" smtClean="0"/>
                        <a:t>4</a:t>
                      </a:r>
                      <a:endParaRPr lang="en-US" sz="1050" dirty="0"/>
                    </a:p>
                  </a:txBody>
                  <a:tcPr/>
                </a:tc>
                <a:tc>
                  <a:txBody>
                    <a:bodyPr/>
                    <a:lstStyle/>
                    <a:p>
                      <a:pPr algn="ctr" fontAlgn="b"/>
                      <a:r>
                        <a:rPr lang="en-US" sz="1100" b="0" i="0" u="none" strike="noStrike">
                          <a:solidFill>
                            <a:srgbClr val="000000"/>
                          </a:solidFill>
                          <a:latin typeface="Calibri"/>
                        </a:rPr>
                        <a:t>0.79</a:t>
                      </a:r>
                    </a:p>
                  </a:txBody>
                  <a:tcPr marL="0" marR="0" marT="0" marB="0" anchor="ctr"/>
                </a:tc>
                <a:tc>
                  <a:txBody>
                    <a:bodyPr/>
                    <a:lstStyle/>
                    <a:p>
                      <a:pPr algn="ctr" fontAlgn="b"/>
                      <a:r>
                        <a:rPr lang="en-US" sz="1100" b="0" i="0" u="none" strike="noStrike" dirty="0" smtClean="0">
                          <a:solidFill>
                            <a:srgbClr val="000000"/>
                          </a:solidFill>
                          <a:latin typeface="Calibri"/>
                        </a:rPr>
                        <a:t>0.4425</a:t>
                      </a:r>
                      <a:endParaRPr lang="en-US" sz="1100" b="0" i="0" u="none" strike="noStrike" dirty="0">
                        <a:solidFill>
                          <a:srgbClr val="000000"/>
                        </a:solidFill>
                        <a:latin typeface="Calibri"/>
                      </a:endParaRPr>
                    </a:p>
                  </a:txBody>
                  <a:tcPr marL="0" marR="0" marT="0" marB="0" anchor="ctr"/>
                </a:tc>
              </a:tr>
            </a:tbl>
          </a:graphicData>
        </a:graphic>
      </p:graphicFrame>
      <p:sp>
        <p:nvSpPr>
          <p:cNvPr id="15" name="TextBox 14"/>
          <p:cNvSpPr txBox="1"/>
          <p:nvPr/>
        </p:nvSpPr>
        <p:spPr>
          <a:xfrm>
            <a:off x="0" y="5288340"/>
            <a:ext cx="914400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109538" indent="231775">
              <a:buFont typeface="Arial" pitchFamily="34" charset="0"/>
              <a:buChar char="•"/>
            </a:pPr>
            <a:r>
              <a:rPr lang="en-US" sz="1200" dirty="0" smtClean="0"/>
              <a:t>Assessed the performance based on the previously prioritized stakeholders and their importance placed on the  individual Evaluation</a:t>
            </a:r>
          </a:p>
          <a:p>
            <a:pPr marL="109538" indent="231775"/>
            <a:r>
              <a:rPr lang="en-US" sz="1200" dirty="0" smtClean="0"/>
              <a:t>measures used to determine the value system.</a:t>
            </a:r>
          </a:p>
          <a:p>
            <a:pPr marL="109538" indent="231775">
              <a:buFont typeface="Arial" pitchFamily="34" charset="0"/>
              <a:buChar char="•"/>
            </a:pPr>
            <a:r>
              <a:rPr lang="en-US" sz="1200" dirty="0" smtClean="0"/>
              <a:t>The Evaluation Measures were weighted based upon the importance to the stakeholders and the weighting placed on the individual </a:t>
            </a:r>
          </a:p>
          <a:p>
            <a:pPr marL="109538" indent="231775"/>
            <a:r>
              <a:rPr lang="en-US" sz="1200" dirty="0" smtClean="0"/>
              <a:t>stakeholders.</a:t>
            </a:r>
          </a:p>
          <a:p>
            <a:pPr marL="109538" indent="231775">
              <a:buFont typeface="Arial" pitchFamily="34" charset="0"/>
              <a:buChar char="•"/>
            </a:pPr>
            <a:r>
              <a:rPr lang="en-US" sz="1200" dirty="0" smtClean="0"/>
              <a:t>The performance was then normalized.</a:t>
            </a:r>
          </a:p>
          <a:p>
            <a:pPr marL="109538" indent="231775">
              <a:buFont typeface="Arial" pitchFamily="34" charset="0"/>
              <a:buChar char="•"/>
            </a:pPr>
            <a:r>
              <a:rPr lang="en-US" sz="1200" dirty="0" smtClean="0"/>
              <a:t>The cost was determined utilizing a high level assessment of expensive, moderately expensive and affordable (1,2,3 respectively) that was </a:t>
            </a:r>
          </a:p>
          <a:p>
            <a:pPr marL="109538" indent="231775"/>
            <a:r>
              <a:rPr lang="en-US" sz="1200" dirty="0" smtClean="0"/>
              <a:t>then summed up and normalized as well.</a:t>
            </a:r>
          </a:p>
          <a:p>
            <a:pPr marL="109538" indent="231775">
              <a:buFont typeface="Arial" pitchFamily="34" charset="0"/>
              <a:buChar char="•"/>
            </a:pPr>
            <a:r>
              <a:rPr lang="en-US" sz="1200" dirty="0" smtClean="0"/>
              <a:t>Those normalized numbers were then graphed against each other</a:t>
            </a:r>
            <a:endParaRPr lang="en-US" sz="1200" dirty="0"/>
          </a:p>
        </p:txBody>
      </p:sp>
      <p:graphicFrame>
        <p:nvGraphicFramePr>
          <p:cNvPr id="7" name="Chart 6"/>
          <p:cNvGraphicFramePr/>
          <p:nvPr/>
        </p:nvGraphicFramePr>
        <p:xfrm>
          <a:off x="228600" y="990600"/>
          <a:ext cx="5638800" cy="3657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0" y="3962400"/>
            <a:ext cx="9144000" cy="4001095"/>
          </a:xfrm>
          <a:prstGeom prst="rect">
            <a:avLst/>
          </a:prstGeom>
          <a:noFill/>
        </p:spPr>
        <p:txBody>
          <a:bodyPr wrap="square" rtlCol="0">
            <a:spAutoFit/>
          </a:bodyPr>
          <a:lstStyle/>
          <a:p>
            <a:r>
              <a:rPr lang="en-US" sz="1400" b="1" dirty="0" smtClean="0"/>
              <a:t>Justification:</a:t>
            </a:r>
          </a:p>
          <a:p>
            <a:pPr marL="109538" indent="122238">
              <a:buFont typeface="Arial" pitchFamily="34" charset="0"/>
              <a:buChar char="•"/>
            </a:pPr>
            <a:r>
              <a:rPr lang="en-US" sz="1400" dirty="0" smtClean="0"/>
              <a:t>There is no cost constraint , however we are aware that cost is never a non factor.  It was assessed independently and </a:t>
            </a:r>
            <a:endParaRPr lang="en-US" sz="1400" dirty="0" smtClean="0"/>
          </a:p>
          <a:p>
            <a:pPr marL="109538" indent="122238"/>
            <a:r>
              <a:rPr lang="en-US" sz="1400" dirty="0" smtClean="0"/>
              <a:t>then utilized to help determine the best ROI for the system.  </a:t>
            </a:r>
          </a:p>
          <a:p>
            <a:pPr marL="109538" indent="122238">
              <a:buFont typeface="Arial" pitchFamily="34" charset="0"/>
              <a:buChar char="•"/>
            </a:pPr>
            <a:r>
              <a:rPr lang="en-US" sz="1400" dirty="0" smtClean="0"/>
              <a:t>We </a:t>
            </a:r>
            <a:r>
              <a:rPr lang="en-US" sz="1400" dirty="0" smtClean="0"/>
              <a:t>took all the data for the OMOE and the cost and we normalized that data.  Utilizing a formula to account for the </a:t>
            </a:r>
            <a:endParaRPr lang="en-US" sz="1400" dirty="0" smtClean="0"/>
          </a:p>
          <a:p>
            <a:pPr marL="109538" indent="122238"/>
            <a:r>
              <a:rPr lang="en-US" sz="1400" dirty="0" smtClean="0"/>
              <a:t>higher cost we weighted the cost of the system to be a 20% impact to the overall system total.  We are also aware that </a:t>
            </a:r>
          </a:p>
          <a:p>
            <a:pPr marL="109538" indent="122238"/>
            <a:r>
              <a:rPr lang="en-US" sz="1400" dirty="0" smtClean="0"/>
              <a:t>performance </a:t>
            </a:r>
            <a:r>
              <a:rPr lang="en-US" sz="1400" dirty="0" smtClean="0"/>
              <a:t>is of great importance to the user because of the nature of the system which will help alleviate adverse </a:t>
            </a:r>
          </a:p>
          <a:p>
            <a:pPr marL="109538" indent="122238"/>
            <a:r>
              <a:rPr lang="en-US" sz="1400" dirty="0" smtClean="0"/>
              <a:t>mission impacts and loss of life due to small FOB attacks. </a:t>
            </a:r>
          </a:p>
          <a:p>
            <a:pPr marL="109538" indent="122238">
              <a:buFont typeface="Arial" pitchFamily="34" charset="0"/>
              <a:buChar char="•"/>
            </a:pPr>
            <a:r>
              <a:rPr lang="en-US" sz="1400" dirty="0" smtClean="0"/>
              <a:t>The chosen system has a higher level of risk because it is a semi autonomous system, however it will be progressively </a:t>
            </a:r>
          </a:p>
          <a:p>
            <a:pPr marL="109538" indent="122238"/>
            <a:r>
              <a:rPr lang="en-US" sz="1400" dirty="0" smtClean="0"/>
              <a:t>advanced and will meet the requirement of automating lower level functions such as detection, target acquisition, </a:t>
            </a:r>
          </a:p>
          <a:p>
            <a:pPr marL="109538" indent="122238"/>
            <a:r>
              <a:rPr lang="en-US" sz="1400" dirty="0" smtClean="0"/>
              <a:t>threat assessment and automated warnings.</a:t>
            </a:r>
          </a:p>
          <a:p>
            <a:pPr marL="109538" indent="122238">
              <a:buFont typeface="Arial" pitchFamily="34" charset="0"/>
              <a:buChar char="•"/>
            </a:pPr>
            <a:r>
              <a:rPr lang="en-US" sz="1400" dirty="0" smtClean="0"/>
              <a:t>The system is slightly more expensive then the other concept options, however we feel this system will be the most </a:t>
            </a:r>
          </a:p>
          <a:p>
            <a:pPr marL="109538" indent="122238"/>
            <a:r>
              <a:rPr lang="en-US" sz="1400" dirty="0" smtClean="0"/>
              <a:t>efficient because it will rely heavily on those automated responses and require only the input of the user to make </a:t>
            </a:r>
          </a:p>
          <a:p>
            <a:pPr marL="109538" indent="122238"/>
            <a:r>
              <a:rPr lang="en-US" sz="1400" dirty="0" smtClean="0"/>
              <a:t>decisions such as commands to mobilize, command to apprehend or command to engage.</a:t>
            </a:r>
            <a:endParaRPr lang="en-US" dirty="0" smtClean="0"/>
          </a:p>
          <a:p>
            <a:pPr marL="109538" indent="122238"/>
            <a:endParaRPr lang="en-US" dirty="0" smtClean="0"/>
          </a:p>
          <a:p>
            <a:pPr marL="109538" indent="122238"/>
            <a:endParaRPr lang="en-US" dirty="0" smtClean="0"/>
          </a:p>
          <a:p>
            <a:endParaRPr lang="en-US" dirty="0" smtClean="0"/>
          </a:p>
          <a:p>
            <a:endParaRPr lang="en-US" dirty="0"/>
          </a:p>
        </p:txBody>
      </p:sp>
      <p:sp>
        <p:nvSpPr>
          <p:cNvPr id="57" name="Title 2"/>
          <p:cNvSpPr>
            <a:spLocks noGrp="1"/>
          </p:cNvSpPr>
          <p:nvPr>
            <p:ph type="title"/>
          </p:nvPr>
        </p:nvSpPr>
        <p:spPr>
          <a:xfrm>
            <a:off x="0" y="-76200"/>
            <a:ext cx="9144000" cy="944562"/>
          </a:xfrm>
        </p:spPr>
        <p:txBody>
          <a:bodyPr>
            <a:noAutofit/>
          </a:bodyPr>
          <a:lstStyle/>
          <a:p>
            <a:pPr algn="ctr"/>
            <a:r>
              <a:rPr lang="en-US" sz="3200" dirty="0" smtClean="0"/>
              <a:t>Preferred Concept Alternative</a:t>
            </a:r>
            <a:endParaRPr lang="en-US" sz="3200" i="1" dirty="0"/>
          </a:p>
        </p:txBody>
      </p:sp>
      <p:sp>
        <p:nvSpPr>
          <p:cNvPr id="6" name="Slide Number Placeholder 5"/>
          <p:cNvSpPr>
            <a:spLocks noGrp="1"/>
          </p:cNvSpPr>
          <p:nvPr>
            <p:ph type="sldNum" sz="quarter" idx="12"/>
          </p:nvPr>
        </p:nvSpPr>
        <p:spPr/>
        <p:txBody>
          <a:bodyPr/>
          <a:lstStyle/>
          <a:p>
            <a:fld id="{90696004-0F13-41AB-AF7A-573591902C09}" type="slidenum">
              <a:rPr lang="en-US" smtClean="0"/>
              <a:pPr/>
              <a:t>11</a:t>
            </a:fld>
            <a:endParaRPr lang="en-US"/>
          </a:p>
        </p:txBody>
      </p:sp>
      <p:graphicFrame>
        <p:nvGraphicFramePr>
          <p:cNvPr id="7" name="Table 6"/>
          <p:cNvGraphicFramePr>
            <a:graphicFrameLocks noGrp="1"/>
          </p:cNvGraphicFramePr>
          <p:nvPr/>
        </p:nvGraphicFramePr>
        <p:xfrm>
          <a:off x="152400" y="2438400"/>
          <a:ext cx="8839200" cy="1512570"/>
        </p:xfrm>
        <a:graphic>
          <a:graphicData uri="http://schemas.openxmlformats.org/drawingml/2006/table">
            <a:tbl>
              <a:tblPr/>
              <a:tblGrid>
                <a:gridCol w="990600"/>
                <a:gridCol w="1676400"/>
                <a:gridCol w="2590800"/>
                <a:gridCol w="1633779"/>
                <a:gridCol w="1947621"/>
              </a:tblGrid>
              <a:tr h="228600">
                <a:tc>
                  <a:txBody>
                    <a:bodyPr/>
                    <a:lstStyle/>
                    <a:p>
                      <a:pPr algn="ctr" fontAlgn="b"/>
                      <a:r>
                        <a:rPr lang="en-US" sz="1400" b="1" i="0" u="none" strike="noStrike" dirty="0" smtClean="0">
                          <a:solidFill>
                            <a:srgbClr val="000000"/>
                          </a:solidFill>
                          <a:latin typeface="Calibri"/>
                        </a:rPr>
                        <a:t>Concept</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Detection</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Assessment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Communication</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400" b="1" i="0" u="none" strike="noStrike" dirty="0" smtClean="0">
                          <a:solidFill>
                            <a:srgbClr val="000000"/>
                          </a:solidFill>
                          <a:latin typeface="Calibri"/>
                        </a:rPr>
                        <a:t>Defense</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811515">
                <a:tc>
                  <a:txBody>
                    <a:bodyPr/>
                    <a:lstStyle/>
                    <a:p>
                      <a:pPr algn="ctr" fontAlgn="ctr"/>
                      <a:r>
                        <a:rPr lang="en-US" sz="1400" b="1" i="0" u="none" strike="noStrike" dirty="0" smtClean="0">
                          <a:solidFill>
                            <a:srgbClr val="000000"/>
                          </a:solidFill>
                          <a:latin typeface="Calibri"/>
                        </a:rPr>
                        <a:t>Semi Autonomous</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mn-lt"/>
                        </a:rPr>
                        <a:t> Passive Infrared </a:t>
                      </a:r>
                    </a:p>
                    <a:p>
                      <a:pPr marL="109538" marR="0" indent="122238" algn="l" defTabSz="914400" rtl="0" eaLnBrk="1" fontAlgn="ctr" latinLnBrk="0" hangingPunct="1">
                        <a:lnSpc>
                          <a:spcPct val="100000"/>
                        </a:lnSpc>
                        <a:spcBef>
                          <a:spcPts val="0"/>
                        </a:spcBef>
                        <a:spcAft>
                          <a:spcPts val="0"/>
                        </a:spcAft>
                        <a:buClrTx/>
                        <a:buSzTx/>
                        <a:buFont typeface="Arial" pitchFamily="34" charset="0"/>
                        <a:buNone/>
                        <a:tabLst/>
                        <a:defRPr/>
                      </a:pPr>
                      <a:r>
                        <a:rPr lang="en-US" sz="1400" b="0" i="0" u="none" strike="noStrike" dirty="0" smtClean="0">
                          <a:solidFill>
                            <a:srgbClr val="000000"/>
                          </a:solidFill>
                          <a:latin typeface="+mn-lt"/>
                        </a:rPr>
                        <a:t>Detector</a:t>
                      </a:r>
                      <a:endParaRPr lang="en-US" sz="1400" b="0" i="0" u="none" strike="noStrike" dirty="0" smtClean="0">
                        <a:solidFill>
                          <a:srgbClr val="000000"/>
                        </a:solidFill>
                        <a:latin typeface="Calibri"/>
                      </a:endParaRPr>
                    </a:p>
                    <a:p>
                      <a:pPr marL="109538" indent="122238" algn="l" fontAlgn="ctr">
                        <a:buFont typeface="Arial" pitchFamily="34" charset="0"/>
                        <a:buChar char="•"/>
                      </a:pPr>
                      <a:r>
                        <a:rPr lang="en-US" sz="1400" b="0" i="0" u="none" strike="noStrike" dirty="0" smtClean="0">
                          <a:solidFill>
                            <a:srgbClr val="000000"/>
                          </a:solidFill>
                          <a:latin typeface="Calibri"/>
                        </a:rPr>
                        <a:t>Radar</a:t>
                      </a:r>
                    </a:p>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UMS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Blue Force Tracker</a:t>
                      </a:r>
                    </a:p>
                    <a:p>
                      <a:pPr marL="109538" indent="122238" algn="l" fontAlgn="ctr">
                        <a:buFont typeface="Arial" pitchFamily="34" charset="0"/>
                        <a:buChar char="•"/>
                      </a:pPr>
                      <a:r>
                        <a:rPr lang="en-US" sz="1400" b="0" i="0" u="none" strike="noStrike" dirty="0" smtClean="0">
                          <a:solidFill>
                            <a:srgbClr val="000000"/>
                          </a:solidFill>
                          <a:latin typeface="Calibri"/>
                        </a:rPr>
                        <a:t>Biometric Scanner</a:t>
                      </a:r>
                    </a:p>
                    <a:p>
                      <a:pPr marL="109538" indent="122238" algn="l" fontAlgn="ctr">
                        <a:buFont typeface="Arial" pitchFamily="34" charset="0"/>
                        <a:buChar char="•"/>
                      </a:pPr>
                      <a:r>
                        <a:rPr lang="en-US" sz="1400" b="0" i="0" u="none" strike="noStrike" dirty="0" smtClean="0">
                          <a:solidFill>
                            <a:srgbClr val="000000"/>
                          </a:solidFill>
                          <a:latin typeface="Calibri"/>
                        </a:rPr>
                        <a:t>Computer SW</a:t>
                      </a:r>
                    </a:p>
                    <a:p>
                      <a:pPr marL="109538" indent="122238" algn="l" fontAlgn="ctr">
                        <a:buFont typeface="Arial" pitchFamily="34" charset="0"/>
                        <a:buChar char="•"/>
                      </a:pPr>
                      <a:r>
                        <a:rPr lang="en-US" sz="1400" b="0" i="0" u="none" strike="noStrike" dirty="0" smtClean="0">
                          <a:solidFill>
                            <a:srgbClr val="000000"/>
                          </a:solidFill>
                          <a:latin typeface="+mn-lt"/>
                        </a:rPr>
                        <a:t>IR/Thermal/NV Imaging </a:t>
                      </a:r>
                    </a:p>
                    <a:p>
                      <a:pPr marL="109538" indent="122238" algn="l" fontAlgn="ctr">
                        <a:buFont typeface="Arial" pitchFamily="34" charset="0"/>
                        <a:buChar char="•"/>
                      </a:pPr>
                      <a:r>
                        <a:rPr lang="en-US" sz="1400" b="0" i="0" u="none" strike="noStrike" dirty="0" smtClean="0">
                          <a:solidFill>
                            <a:srgbClr val="000000"/>
                          </a:solidFill>
                          <a:latin typeface="Calibri"/>
                        </a:rPr>
                        <a:t>Threat</a:t>
                      </a:r>
                      <a:r>
                        <a:rPr lang="en-US" sz="1400" b="0" i="0" u="none" strike="noStrike" baseline="0" dirty="0" smtClean="0">
                          <a:solidFill>
                            <a:srgbClr val="000000"/>
                          </a:solidFill>
                          <a:latin typeface="Calibri"/>
                        </a:rPr>
                        <a:t> </a:t>
                      </a:r>
                      <a:r>
                        <a:rPr lang="en-US" sz="1400" b="0" i="0" u="none" strike="noStrike" baseline="0" dirty="0" smtClean="0">
                          <a:solidFill>
                            <a:srgbClr val="000000"/>
                          </a:solidFill>
                          <a:latin typeface="Calibri"/>
                        </a:rPr>
                        <a:t>Prioritization </a:t>
                      </a:r>
                      <a:r>
                        <a:rPr lang="en-US" sz="1400" b="0" i="0" u="none" strike="noStrike" baseline="0" dirty="0" smtClean="0">
                          <a:solidFill>
                            <a:srgbClr val="000000"/>
                          </a:solidFill>
                          <a:latin typeface="Calibri"/>
                        </a:rPr>
                        <a:t>Matrix SW</a:t>
                      </a:r>
                      <a:endParaRPr lang="en-US" sz="1400" b="0" i="0" u="none" strike="noStrike" baseline="0" dirty="0" smtClean="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Computer </a:t>
                      </a:r>
                    </a:p>
                    <a:p>
                      <a:pPr marL="109538" indent="122238" algn="l" fontAlgn="ctr">
                        <a:buFont typeface="Arial" pitchFamily="34" charset="0"/>
                        <a:buChar char="•"/>
                      </a:pPr>
                      <a:r>
                        <a:rPr lang="en-US" sz="1400" b="0" i="0" u="none" strike="noStrike" dirty="0" smtClean="0">
                          <a:solidFill>
                            <a:srgbClr val="000000"/>
                          </a:solidFill>
                          <a:latin typeface="Calibri"/>
                        </a:rPr>
                        <a:t>Siren</a:t>
                      </a:r>
                    </a:p>
                    <a:p>
                      <a:pPr marL="109538" indent="122238" algn="l" fontAlgn="ctr">
                        <a:buFont typeface="Arial" pitchFamily="34" charset="0"/>
                        <a:buChar char="•"/>
                      </a:pPr>
                      <a:r>
                        <a:rPr lang="en-US" sz="1400" b="0" i="0" u="none" strike="noStrike" dirty="0" err="1" smtClean="0">
                          <a:solidFill>
                            <a:srgbClr val="000000"/>
                          </a:solidFill>
                          <a:latin typeface="Calibri"/>
                        </a:rPr>
                        <a:t>Intrabase</a:t>
                      </a:r>
                      <a:r>
                        <a:rPr lang="en-US" sz="1400" b="0" i="0" u="none" strike="noStrike" dirty="0" smtClean="0">
                          <a:solidFill>
                            <a:srgbClr val="000000"/>
                          </a:solidFill>
                          <a:latin typeface="Calibri"/>
                        </a:rPr>
                        <a:t> Network</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CROWS</a:t>
                      </a:r>
                      <a:endParaRPr lang="en-US" sz="1400" b="0" i="0" u="none" strike="noStrike" dirty="0" smtClean="0">
                        <a:solidFill>
                          <a:srgbClr val="000000"/>
                        </a:solidFill>
                        <a:latin typeface="Calibri"/>
                      </a:endParaRPr>
                    </a:p>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Armed UGV</a:t>
                      </a:r>
                    </a:p>
                    <a:p>
                      <a:pPr marL="109538" indent="122238" algn="l" fontAlgn="ctr">
                        <a:buFont typeface="Arial" pitchFamily="34" charset="0"/>
                        <a:buChar char="•"/>
                      </a:pPr>
                      <a:r>
                        <a:rPr lang="en-US" sz="1400" b="0" i="0" u="none" strike="noStrike" dirty="0" smtClean="0">
                          <a:solidFill>
                            <a:srgbClr val="000000"/>
                          </a:solidFill>
                          <a:latin typeface="Calibri"/>
                        </a:rPr>
                        <a:t>Deployable</a:t>
                      </a:r>
                      <a:r>
                        <a:rPr lang="en-US" sz="1400" b="0" i="0" u="none" strike="noStrike" baseline="0" dirty="0" smtClean="0">
                          <a:solidFill>
                            <a:srgbClr val="000000"/>
                          </a:solidFill>
                          <a:latin typeface="Calibri"/>
                        </a:rPr>
                        <a:t> Tire Spikes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pic>
        <p:nvPicPr>
          <p:cNvPr id="20481" name="Picture 1"/>
          <p:cNvPicPr>
            <a:picLocks noChangeAspect="1" noChangeArrowheads="1"/>
          </p:cNvPicPr>
          <p:nvPr/>
        </p:nvPicPr>
        <p:blipFill>
          <a:blip r:embed="rId3" cstate="print"/>
          <a:srcRect/>
          <a:stretch>
            <a:fillRect/>
          </a:stretch>
        </p:blipFill>
        <p:spPr bwMode="auto">
          <a:xfrm>
            <a:off x="0" y="762000"/>
            <a:ext cx="9178007"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304800" y="4800600"/>
            <a:ext cx="8458200" cy="2062103"/>
          </a:xfrm>
          <a:prstGeom prst="rect">
            <a:avLst/>
          </a:prstGeom>
          <a:noFill/>
        </p:spPr>
        <p:txBody>
          <a:bodyPr wrap="square" rtlCol="0">
            <a:spAutoFit/>
          </a:bodyPr>
          <a:lstStyle/>
          <a:p>
            <a:r>
              <a:rPr lang="en-US" sz="1600" dirty="0" smtClean="0"/>
              <a:t>Summary:</a:t>
            </a:r>
          </a:p>
          <a:p>
            <a:r>
              <a:rPr lang="en-US" sz="1600" dirty="0" smtClean="0"/>
              <a:t>This Systems Measures Matrix shows the eight most crucial metrics for successful mission achievement. Each of the metric includes performance measures to achieve the mission goals. Increment One will be released in FY14 and will drastically increase detection range around the perimeter of the FOB, allowing for a substantially quicker response to threats. Increment Two will be released in FY16 and continues to quicken the response time toward threat. Increment Two accomplishes this by reducing data latency time, time required to warn personnel, and time required to kill threat.</a:t>
            </a:r>
            <a:endParaRPr lang="en-US" sz="1600" dirty="0"/>
          </a:p>
        </p:txBody>
      </p:sp>
      <p:sp>
        <p:nvSpPr>
          <p:cNvPr id="57" name="Title 2"/>
          <p:cNvSpPr>
            <a:spLocks noGrp="1"/>
          </p:cNvSpPr>
          <p:nvPr>
            <p:ph type="title"/>
          </p:nvPr>
        </p:nvSpPr>
        <p:spPr>
          <a:xfrm>
            <a:off x="0" y="-76200"/>
            <a:ext cx="9144000" cy="944562"/>
          </a:xfrm>
        </p:spPr>
        <p:txBody>
          <a:bodyPr>
            <a:noAutofit/>
          </a:bodyPr>
          <a:lstStyle/>
          <a:p>
            <a:pPr algn="ctr"/>
            <a:r>
              <a:rPr lang="en-US" sz="3200" dirty="0" smtClean="0"/>
              <a:t>SV-7</a:t>
            </a:r>
            <a:endParaRPr lang="en-US" sz="3200" dirty="0"/>
          </a:p>
        </p:txBody>
      </p:sp>
      <p:graphicFrame>
        <p:nvGraphicFramePr>
          <p:cNvPr id="4" name="Table 3"/>
          <p:cNvGraphicFramePr>
            <a:graphicFrameLocks noGrp="1"/>
          </p:cNvGraphicFramePr>
          <p:nvPr/>
        </p:nvGraphicFramePr>
        <p:xfrm>
          <a:off x="304800" y="838200"/>
          <a:ext cx="8422641" cy="3849244"/>
        </p:xfrm>
        <a:graphic>
          <a:graphicData uri="http://schemas.openxmlformats.org/drawingml/2006/table">
            <a:tbl>
              <a:tblPr/>
              <a:tblGrid>
                <a:gridCol w="1876115"/>
                <a:gridCol w="2238685"/>
                <a:gridCol w="990600"/>
                <a:gridCol w="1524000"/>
                <a:gridCol w="1793241"/>
              </a:tblGrid>
              <a:tr h="254000">
                <a:tc gridSpan="5">
                  <a:txBody>
                    <a:bodyPr/>
                    <a:lstStyle/>
                    <a:p>
                      <a:pPr algn="ctr" fontAlgn="b"/>
                      <a:r>
                        <a:rPr lang="en-US" sz="1800" b="0" i="0" u="none" strike="noStrike" dirty="0" smtClean="0">
                          <a:solidFill>
                            <a:srgbClr val="000000"/>
                          </a:solidFill>
                          <a:effectLst>
                            <a:outerShdw blurRad="38100" dist="38100" dir="2700000" algn="tl">
                              <a:srgbClr val="000000">
                                <a:alpha val="43137"/>
                              </a:srgbClr>
                            </a:outerShdw>
                          </a:effectLst>
                          <a:latin typeface="Calibri"/>
                        </a:rPr>
                        <a:t>ROBOCOP SV-7</a:t>
                      </a:r>
                      <a:r>
                        <a:rPr lang="en-US" sz="1800" b="0" i="0" u="none" strike="noStrike" dirty="0">
                          <a:solidFill>
                            <a:srgbClr val="000000"/>
                          </a:solidFill>
                          <a:effectLst>
                            <a:outerShdw blurRad="38100" dist="38100" dir="2700000" algn="tl">
                              <a:srgbClr val="000000">
                                <a:alpha val="43137"/>
                              </a:srgbClr>
                            </a:outerShdw>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55601">
                <a:tc>
                  <a:txBody>
                    <a:bodyPr/>
                    <a:lstStyle/>
                    <a:p>
                      <a:pPr algn="ctr" fontAlgn="b"/>
                      <a:r>
                        <a:rPr lang="en-US" sz="1100" b="0" i="0" u="none" strike="noStrike" dirty="0">
                          <a:solidFill>
                            <a:srgbClr val="000000"/>
                          </a:solidFill>
                          <a:effectLst>
                            <a:outerShdw blurRad="38100" dist="38100" dir="2700000" algn="tl">
                              <a:srgbClr val="000000">
                                <a:alpha val="43137"/>
                              </a:srgbClr>
                            </a:outerShdw>
                          </a:effectLst>
                          <a:latin typeface="Calibri"/>
                        </a:rPr>
                        <a:t>Increment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0" i="0" u="none" strike="noStrike" dirty="0">
                          <a:solidFill>
                            <a:srgbClr val="000000"/>
                          </a:solidFill>
                          <a:effectLst>
                            <a:outerShdw blurRad="38100" dist="38100" dir="2700000" algn="tl">
                              <a:srgbClr val="000000">
                                <a:alpha val="43137"/>
                              </a:srgbClr>
                            </a:outerShdw>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0" i="0" u="none" strike="noStrike" dirty="0">
                          <a:solidFill>
                            <a:srgbClr val="000000"/>
                          </a:solidFill>
                          <a:effectLst>
                            <a:outerShdw blurRad="38100" dist="38100" dir="2700000" algn="tl">
                              <a:srgbClr val="000000">
                                <a:alpha val="43137"/>
                              </a:srgbClr>
                            </a:outerShdw>
                          </a:effectLst>
                          <a:latin typeface="Calibri"/>
                        </a:rPr>
                        <a:t>FY12 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0" i="0" u="none" strike="noStrike" dirty="0">
                          <a:solidFill>
                            <a:srgbClr val="000000"/>
                          </a:solidFill>
                          <a:effectLst>
                            <a:outerShdw blurRad="38100" dist="38100" dir="2700000" algn="tl">
                              <a:srgbClr val="000000">
                                <a:alpha val="43137"/>
                              </a:srgbClr>
                            </a:outerShdw>
                          </a:effectLst>
                          <a:latin typeface="Calibri"/>
                        </a:rPr>
                        <a:t>FY14 </a:t>
                      </a:r>
                      <a:r>
                        <a:rPr lang="en-US" sz="1100" b="0" i="0" u="none" strike="noStrike" dirty="0" smtClean="0">
                          <a:solidFill>
                            <a:srgbClr val="000000"/>
                          </a:solidFill>
                          <a:effectLst>
                            <a:outerShdw blurRad="38100" dist="38100" dir="2700000" algn="tl">
                              <a:srgbClr val="000000">
                                <a:alpha val="43137"/>
                              </a:srgbClr>
                            </a:outerShdw>
                          </a:effectLst>
                          <a:latin typeface="Calibri"/>
                        </a:rPr>
                        <a:t>Inc One</a:t>
                      </a:r>
                      <a:endParaRPr lang="en-US" sz="1100" b="0" i="0" u="none" strike="noStrike" dirty="0">
                        <a:solidFill>
                          <a:srgbClr val="000000"/>
                        </a:solidFill>
                        <a:effectLst>
                          <a:outerShdw blurRad="38100" dist="38100" dir="2700000" algn="tl">
                            <a:srgbClr val="000000">
                              <a:alpha val="43137"/>
                            </a:srgbClr>
                          </a:outerShdw>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outerShdw blurRad="38100" dist="38100" dir="2700000" algn="tl">
                              <a:srgbClr val="000000">
                                <a:alpha val="43137"/>
                              </a:srgbClr>
                            </a:outerShdw>
                          </a:effectLst>
                          <a:latin typeface="+mn-lt"/>
                        </a:rPr>
                        <a:t>FY16 Inc Two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r>
              <a:tr h="129541">
                <a:tc>
                  <a:txBody>
                    <a:bodyPr/>
                    <a:lstStyle/>
                    <a:p>
                      <a:pPr algn="ctr" fontAlgn="b"/>
                      <a:r>
                        <a:rPr lang="en-US" sz="1100" b="0" i="0" u="none" strike="noStrike" dirty="0">
                          <a:solidFill>
                            <a:srgbClr val="000000"/>
                          </a:solidFill>
                          <a:effectLst>
                            <a:outerShdw blurRad="38100" dist="38100" dir="2700000" algn="tl">
                              <a:srgbClr val="000000">
                                <a:alpha val="43137"/>
                              </a:srgbClr>
                            </a:outerShdw>
                          </a:effectLst>
                          <a:latin typeface="Calibri"/>
                        </a:rPr>
                        <a:t>Increment Purpose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a:solidFill>
                            <a:srgbClr val="000000"/>
                          </a:solidFill>
                          <a:latin typeface="Calibri"/>
                        </a:rPr>
                        <a:t> </a:t>
                      </a:r>
                      <a:r>
                        <a:rPr lang="en-US" sz="1100" b="0" i="0" u="none" strike="noStrike" dirty="0" smtClean="0">
                          <a:solidFill>
                            <a:srgbClr val="000000"/>
                          </a:solidFill>
                          <a:latin typeface="Calibri"/>
                        </a:rPr>
                        <a:t>Increase the detection</a:t>
                      </a:r>
                      <a:r>
                        <a:rPr lang="en-US" sz="1100" b="0" i="0" u="none" strike="noStrike" baseline="0" dirty="0" smtClean="0">
                          <a:solidFill>
                            <a:srgbClr val="000000"/>
                          </a:solidFill>
                          <a:latin typeface="Calibri"/>
                        </a:rPr>
                        <a:t> capability to allow for more stand off time.</a:t>
                      </a:r>
                      <a:endParaRPr lang="en-US" sz="11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1100" b="0" i="0" u="none" strike="noStrike" dirty="0">
                          <a:solidFill>
                            <a:srgbClr val="000000"/>
                          </a:solidFill>
                          <a:latin typeface="Calibri"/>
                        </a:rPr>
                        <a:t> </a:t>
                      </a:r>
                      <a:r>
                        <a:rPr lang="en-US" sz="1100" b="0" i="0" u="none" strike="noStrike" dirty="0" smtClean="0">
                          <a:solidFill>
                            <a:srgbClr val="000000"/>
                          </a:solidFill>
                          <a:latin typeface="Calibri"/>
                        </a:rPr>
                        <a:t>Decrease the</a:t>
                      </a:r>
                      <a:r>
                        <a:rPr lang="en-US" sz="1100" b="0" i="0" u="none" strike="noStrike" baseline="0" dirty="0" smtClean="0">
                          <a:solidFill>
                            <a:srgbClr val="000000"/>
                          </a:solidFill>
                          <a:latin typeface="Calibri"/>
                        </a:rPr>
                        <a:t> amount of time needed to communicate, warn, and kill threat.</a:t>
                      </a:r>
                      <a:endParaRPr lang="en-US" sz="11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r>
              <a:tr h="254000">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0355">
                <a:tc gridSpan="2">
                  <a:txBody>
                    <a:bodyPr/>
                    <a:lstStyle/>
                    <a:p>
                      <a:pPr algn="ctr" fontAlgn="b"/>
                      <a:r>
                        <a:rPr lang="en-US" sz="1400" b="1" i="0" u="none" strike="noStrike" dirty="0">
                          <a:solidFill>
                            <a:srgbClr val="000000"/>
                          </a:solidFill>
                          <a:effectLst>
                            <a:outerShdw blurRad="38100" dist="38100" dir="2700000" algn="tl">
                              <a:srgbClr val="000000">
                                <a:alpha val="43137"/>
                              </a:srgbClr>
                            </a:outerShdw>
                          </a:effectLst>
                          <a:latin typeface="Calibri"/>
                        </a:rPr>
                        <a:t>System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gridSpan="3">
                  <a:txBody>
                    <a:bodyPr/>
                    <a:lstStyle/>
                    <a:p>
                      <a:pPr algn="ctr" fontAlgn="b"/>
                      <a:r>
                        <a:rPr lang="en-US" sz="1400" b="1" i="0" u="none" strike="noStrike" dirty="0">
                          <a:solidFill>
                            <a:srgbClr val="000000"/>
                          </a:solidFill>
                          <a:effectLst>
                            <a:outerShdw blurRad="38100" dist="38100" dir="2700000" algn="tl">
                              <a:srgbClr val="000000">
                                <a:alpha val="43137"/>
                              </a:srgbClr>
                            </a:outerShdw>
                          </a:effectLst>
                          <a:latin typeface="Calibri"/>
                        </a:rPr>
                        <a:t>Performance Range (Threshold and Objective) Measures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r>
              <a:tr h="254000">
                <a:tc rowSpan="2">
                  <a:txBody>
                    <a:bodyPr/>
                    <a:lstStyle/>
                    <a:p>
                      <a:pPr algn="ctr" fontAlgn="b"/>
                      <a:r>
                        <a:rPr lang="en-US" sz="1100" b="0" i="0" u="none" strike="noStrike" dirty="0">
                          <a:solidFill>
                            <a:schemeClr val="bg1"/>
                          </a:solidFill>
                          <a:effectLst>
                            <a:outerShdw blurRad="38100" dist="38100" dir="2700000" algn="tl">
                              <a:srgbClr val="000000">
                                <a:alpha val="43137"/>
                              </a:srgbClr>
                            </a:outerShdw>
                          </a:effectLst>
                          <a:latin typeface="Calibri"/>
                        </a:rPr>
                        <a:t> </a:t>
                      </a:r>
                      <a:r>
                        <a:rPr lang="en-US" sz="1100" b="0" i="0" u="none" strike="noStrike" dirty="0" smtClean="0">
                          <a:solidFill>
                            <a:schemeClr val="bg1"/>
                          </a:solidFill>
                          <a:effectLst>
                            <a:outerShdw blurRad="38100" dist="38100" dir="2700000" algn="tl">
                              <a:srgbClr val="000000">
                                <a:alpha val="43137"/>
                              </a:srgbClr>
                            </a:outerShdw>
                          </a:effectLst>
                          <a:latin typeface="Calibri"/>
                        </a:rPr>
                        <a:t>Detection</a:t>
                      </a:r>
                      <a:r>
                        <a:rPr lang="en-US" sz="1100" b="0" i="0" u="none" strike="noStrike" baseline="0" dirty="0" smtClean="0">
                          <a:solidFill>
                            <a:schemeClr val="bg1"/>
                          </a:solidFill>
                          <a:effectLst>
                            <a:outerShdw blurRad="38100" dist="38100" dir="2700000" algn="tl">
                              <a:srgbClr val="000000">
                                <a:alpha val="43137"/>
                              </a:srgbClr>
                            </a:outerShdw>
                          </a:effectLst>
                          <a:latin typeface="Calibri"/>
                        </a:rPr>
                        <a:t> Package</a:t>
                      </a:r>
                      <a:endParaRPr lang="en-US" sz="1100" b="0" i="0" u="none" strike="noStrike" dirty="0">
                        <a:solidFill>
                          <a:schemeClr val="bg1"/>
                        </a:solidFill>
                        <a:effectLst>
                          <a:outerShdw blurRad="38100" dist="38100" dir="2700000" algn="tl">
                            <a:srgbClr val="000000">
                              <a:alpha val="43137"/>
                            </a:srgbClr>
                          </a:outerShdw>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smtClean="0">
                          <a:solidFill>
                            <a:schemeClr val="bg1"/>
                          </a:solidFill>
                        </a:rPr>
                        <a:t>Detection</a:t>
                      </a:r>
                      <a:r>
                        <a:rPr lang="en-US" sz="1100" baseline="0" dirty="0" smtClean="0">
                          <a:solidFill>
                            <a:schemeClr val="bg1"/>
                          </a:solidFill>
                        </a:rPr>
                        <a:t> Range (meters)</a:t>
                      </a:r>
                      <a:endParaRPr lang="en-US" sz="1100" dirty="0">
                        <a:solidFill>
                          <a:schemeClr val="bg1"/>
                        </a:solidFill>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baseline="0" dirty="0" smtClean="0">
                          <a:solidFill>
                            <a:schemeClr val="bg1"/>
                          </a:solidFill>
                        </a:rPr>
                        <a:t>(500/1500)</a:t>
                      </a:r>
                      <a:endParaRPr lang="en-US" sz="1100" dirty="0">
                        <a:solidFill>
                          <a:schemeClr val="bg1"/>
                        </a:solidFill>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100" dirty="0" smtClean="0">
                          <a:solidFill>
                            <a:schemeClr val="bg1"/>
                          </a:solidFill>
                          <a:latin typeface="Calibri"/>
                          <a:ea typeface="Calibri"/>
                          <a:cs typeface="Times New Roman"/>
                        </a:rPr>
                        <a:t>(750/2000)</a:t>
                      </a:r>
                      <a:endParaRPr lang="en-US" sz="1100" dirty="0">
                        <a:solidFill>
                          <a:schemeClr val="bg1"/>
                        </a:solidFill>
                        <a:latin typeface="Calibri"/>
                        <a:ea typeface="Calibri"/>
                        <a:cs typeface="Times New Roman"/>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100" dirty="0" smtClean="0">
                          <a:solidFill>
                            <a:schemeClr val="bg1"/>
                          </a:solidFill>
                          <a:latin typeface="Calibri"/>
                          <a:ea typeface="Calibri"/>
                          <a:cs typeface="Times New Roman"/>
                        </a:rPr>
                        <a:t>(750/2000)</a:t>
                      </a:r>
                      <a:endParaRPr lang="en-US" sz="1100" dirty="0">
                        <a:solidFill>
                          <a:schemeClr val="bg1"/>
                        </a:solidFill>
                        <a:latin typeface="Calibri"/>
                        <a:ea typeface="Calibri"/>
                        <a:cs typeface="Times New Roman"/>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4000">
                <a:tc vMerge="1">
                  <a:txBody>
                    <a:bodyPr/>
                    <a:lstStyle/>
                    <a:p>
                      <a:pPr algn="l" fontAlgn="b"/>
                      <a:endParaRPr lang="en-US" sz="1100" b="0"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Location Accuracy (% Correct)</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(92/95)</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(92/95)</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(92/95)</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4000">
                <a:tc rowSpan="2">
                  <a:txBody>
                    <a:bodyPr/>
                    <a:lstStyle/>
                    <a:p>
                      <a:pPr algn="ctr" fontAlgn="b"/>
                      <a:r>
                        <a:rPr lang="en-US" sz="1100" b="0" i="0" u="none" strike="noStrike" dirty="0" smtClean="0">
                          <a:solidFill>
                            <a:schemeClr val="bg1"/>
                          </a:solidFill>
                          <a:effectLst>
                            <a:outerShdw blurRad="38100" dist="38100" dir="2700000" algn="tl">
                              <a:srgbClr val="000000">
                                <a:alpha val="43137"/>
                              </a:srgbClr>
                            </a:outerShdw>
                          </a:effectLst>
                          <a:latin typeface="Calibri"/>
                        </a:rPr>
                        <a:t>Assessment Package</a:t>
                      </a:r>
                      <a:endParaRPr lang="en-US" sz="1100" b="0" i="0" u="none" strike="noStrike" dirty="0">
                        <a:solidFill>
                          <a:schemeClr val="bg1"/>
                        </a:solidFill>
                        <a:effectLst>
                          <a:outerShdw blurRad="38100" dist="38100" dir="2700000" algn="tl">
                            <a:srgbClr val="000000">
                              <a:alpha val="43137"/>
                            </a:srgbClr>
                          </a:outerShdw>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Identification Accuracy</a:t>
                      </a:r>
                      <a:r>
                        <a:rPr lang="en-US" sz="1100" baseline="0" dirty="0" smtClean="0">
                          <a:solidFill>
                            <a:schemeClr val="bg1"/>
                          </a:solidFill>
                        </a:rPr>
                        <a:t> </a:t>
                      </a:r>
                      <a:r>
                        <a:rPr lang="en-US" sz="1100" dirty="0" smtClean="0">
                          <a:solidFill>
                            <a:schemeClr val="bg1"/>
                          </a:solidFill>
                        </a:rPr>
                        <a:t>(% Correct)</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(92/99)</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(92/99)</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(92/99)</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4000">
                <a:tc vMerge="1">
                  <a:txBody>
                    <a:bodyPr/>
                    <a:lstStyle/>
                    <a:p>
                      <a:pPr algn="l" fontAlgn="b"/>
                      <a:endParaRPr lang="en-US" sz="1100" b="0" i="0" u="none" strike="noStrike" dirty="0">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smtClean="0">
                          <a:solidFill>
                            <a:schemeClr val="bg1"/>
                          </a:solidFill>
                        </a:rPr>
                        <a:t>Classification Accuracy (% Correct)</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smtClean="0">
                          <a:solidFill>
                            <a:schemeClr val="bg1"/>
                          </a:solidFill>
                        </a:rPr>
                        <a:t>(92/99)</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(92/99)</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a:r>
                        <a:rPr lang="en-US" sz="1100" dirty="0" smtClean="0">
                          <a:solidFill>
                            <a:schemeClr val="bg1"/>
                          </a:solidFill>
                        </a:rPr>
                        <a:t>(92/99)</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4697">
                <a:tc>
                  <a:txBody>
                    <a:bodyPr/>
                    <a:lstStyle/>
                    <a:p>
                      <a:pPr algn="ctr" fontAlgn="b"/>
                      <a:r>
                        <a:rPr lang="en-US" sz="1100" b="0" i="0" u="none" strike="noStrike" dirty="0" smtClean="0">
                          <a:solidFill>
                            <a:schemeClr val="bg1"/>
                          </a:solidFill>
                          <a:effectLst>
                            <a:outerShdw blurRad="38100" dist="38100" dir="2700000" algn="tl">
                              <a:srgbClr val="000000">
                                <a:alpha val="43137"/>
                              </a:srgbClr>
                            </a:outerShdw>
                          </a:effectLst>
                          <a:latin typeface="Calibri"/>
                        </a:rPr>
                        <a:t>Communication System</a:t>
                      </a:r>
                      <a:endParaRPr lang="en-US" sz="1100" b="0" i="0" u="none" strike="noStrike" dirty="0">
                        <a:solidFill>
                          <a:schemeClr val="bg1"/>
                        </a:solidFill>
                        <a:effectLst>
                          <a:outerShdw blurRad="38100" dist="38100" dir="2700000" algn="tl">
                            <a:srgbClr val="000000">
                              <a:alpha val="43137"/>
                            </a:srgbClr>
                          </a:outerShdw>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rPr>
                        <a:t>Data Latency (milliseconds)</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rPr>
                        <a:t>(400/100)</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15000"/>
                        </a:lnSpc>
                        <a:spcBef>
                          <a:spcPts val="0"/>
                        </a:spcBef>
                        <a:spcAft>
                          <a:spcPts val="1000"/>
                        </a:spcAft>
                        <a:buClrTx/>
                        <a:buSzTx/>
                        <a:buFontTx/>
                        <a:buNone/>
                        <a:tabLst/>
                        <a:defRPr/>
                      </a:pPr>
                      <a:r>
                        <a:rPr lang="en-US" sz="1100" dirty="0" smtClean="0">
                          <a:solidFill>
                            <a:schemeClr val="bg1"/>
                          </a:solidFill>
                        </a:rPr>
                        <a:t>(400/100)</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dirty="0" smtClean="0">
                          <a:solidFill>
                            <a:schemeClr val="bg1"/>
                          </a:solidFill>
                        </a:rPr>
                        <a:t>(200/75)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0">
                <a:tc>
                  <a:txBody>
                    <a:bodyPr/>
                    <a:lstStyle/>
                    <a:p>
                      <a:pPr algn="ctr" fontAlgn="b"/>
                      <a:r>
                        <a:rPr lang="en-US" sz="1100" b="0" i="0" u="none" strike="noStrike" dirty="0" smtClean="0">
                          <a:solidFill>
                            <a:schemeClr val="bg1"/>
                          </a:solidFill>
                          <a:effectLst>
                            <a:outerShdw blurRad="38100" dist="38100" dir="2700000" algn="tl">
                              <a:srgbClr val="000000">
                                <a:alpha val="43137"/>
                              </a:srgbClr>
                            </a:outerShdw>
                          </a:effectLst>
                          <a:latin typeface="Calibri"/>
                        </a:rPr>
                        <a:t>Warning System</a:t>
                      </a:r>
                      <a:endParaRPr lang="en-US" sz="1100" b="0" i="0" u="none" strike="noStrike" dirty="0">
                        <a:solidFill>
                          <a:schemeClr val="bg1"/>
                        </a:solidFill>
                        <a:effectLst>
                          <a:outerShdw blurRad="38100" dist="38100" dir="2700000" algn="tl">
                            <a:srgbClr val="000000">
                              <a:alpha val="43137"/>
                            </a:srgbClr>
                          </a:outerShdw>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smtClean="0">
                          <a:solidFill>
                            <a:schemeClr val="bg1"/>
                          </a:solidFill>
                        </a:rPr>
                        <a:t>Warning Time (seconds)</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smtClean="0">
                          <a:solidFill>
                            <a:schemeClr val="bg1"/>
                          </a:solidFill>
                        </a:rPr>
                        <a:t>(3/1)</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smtClean="0">
                          <a:solidFill>
                            <a:schemeClr val="bg1"/>
                          </a:solidFill>
                        </a:rPr>
                        <a:t>(3/1)</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smtClean="0">
                          <a:solidFill>
                            <a:schemeClr val="bg1"/>
                          </a:solidFill>
                        </a:rPr>
                        <a:t>(2/1)</a:t>
                      </a:r>
                      <a:endParaRPr lang="en-US" sz="1100" dirty="0">
                        <a:solidFill>
                          <a:schemeClr val="bg1"/>
                        </a:solidFil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4000">
                <a:tc rowSpan="2">
                  <a:txBody>
                    <a:bodyPr/>
                    <a:lstStyle/>
                    <a:p>
                      <a:pPr algn="ctr" fontAlgn="b"/>
                      <a:r>
                        <a:rPr lang="en-US" sz="1100" b="0" i="0" u="none" strike="noStrike" dirty="0">
                          <a:solidFill>
                            <a:srgbClr val="000000"/>
                          </a:solidFill>
                          <a:effectLst>
                            <a:outerShdw blurRad="38100" dist="38100" dir="2700000" algn="tl">
                              <a:srgbClr val="000000">
                                <a:alpha val="43137"/>
                              </a:srgbClr>
                            </a:outerShdw>
                          </a:effectLst>
                          <a:latin typeface="Calibri"/>
                        </a:rPr>
                        <a:t> </a:t>
                      </a:r>
                      <a:r>
                        <a:rPr lang="en-US" sz="1100" b="0" i="0" u="none" strike="noStrike" dirty="0" smtClean="0">
                          <a:solidFill>
                            <a:srgbClr val="000000"/>
                          </a:solidFill>
                          <a:effectLst>
                            <a:outerShdw blurRad="38100" dist="38100" dir="2700000" algn="tl">
                              <a:srgbClr val="000000">
                                <a:alpha val="43137"/>
                              </a:srgbClr>
                            </a:outerShdw>
                          </a:effectLst>
                          <a:latin typeface="Calibri"/>
                        </a:rPr>
                        <a:t>Weapon System</a:t>
                      </a:r>
                      <a:r>
                        <a:rPr lang="en-US" sz="1100" b="0" i="0" u="none" strike="noStrike" dirty="0">
                          <a:solidFill>
                            <a:srgbClr val="000000"/>
                          </a:solidFill>
                          <a:effectLst>
                            <a:outerShdw blurRad="38100" dist="38100" dir="2700000" algn="tl">
                              <a:srgbClr val="000000">
                                <a:alpha val="43137"/>
                              </a:srgbClr>
                            </a:outerShdw>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smtClean="0">
                          <a:solidFill>
                            <a:schemeClr val="bg1"/>
                          </a:solidFill>
                        </a:rPr>
                        <a:t>Kill Time (seconds)</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smtClean="0">
                          <a:solidFill>
                            <a:schemeClr val="bg1"/>
                          </a:solidFill>
                        </a:rPr>
                        <a:t>(50/30)</a:t>
                      </a:r>
                      <a:endParaRPr lang="en-US" sz="1100" dirty="0">
                        <a:solidFill>
                          <a:schemeClr val="bg1"/>
                        </a:solidFill>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100" dirty="0" smtClean="0">
                          <a:solidFill>
                            <a:schemeClr val="bg1"/>
                          </a:solidFill>
                          <a:latin typeface="Calibri"/>
                          <a:ea typeface="Calibri"/>
                          <a:cs typeface="Times New Roman"/>
                        </a:rPr>
                        <a:t>(50/30)</a:t>
                      </a:r>
                      <a:endParaRPr lang="en-US" sz="1100" dirty="0">
                        <a:solidFill>
                          <a:schemeClr val="bg1"/>
                        </a:solidFill>
                        <a:latin typeface="Calibri"/>
                        <a:ea typeface="Calibri"/>
                        <a:cs typeface="Times New Roman"/>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dirty="0" smtClean="0">
                          <a:solidFill>
                            <a:schemeClr val="bg1"/>
                          </a:solidFill>
                          <a:latin typeface="+mn-lt"/>
                          <a:ea typeface="Calibri"/>
                          <a:cs typeface="Times New Roman"/>
                        </a:rPr>
                        <a:t>(45/20)</a:t>
                      </a:r>
                      <a:r>
                        <a:rPr lang="en-US" sz="11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4000">
                <a:tc vMerge="1">
                  <a:txBody>
                    <a:bodyPr/>
                    <a:lstStyle/>
                    <a:p>
                      <a:pPr algn="l"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smtClean="0">
                          <a:solidFill>
                            <a:schemeClr val="bg1"/>
                          </a:solidFill>
                        </a:rPr>
                        <a:t>Threat Neutralized (% Neutralized)</a:t>
                      </a:r>
                      <a:endParaRPr lang="en-US" sz="1100" dirty="0">
                        <a:solidFill>
                          <a:schemeClr val="bg1"/>
                        </a:solidFil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baseline="0" dirty="0" smtClean="0">
                          <a:solidFill>
                            <a:schemeClr val="bg1"/>
                          </a:solidFill>
                        </a:rPr>
                        <a:t>(95/99)</a:t>
                      </a:r>
                      <a:endParaRPr lang="en-US" sz="1100" dirty="0">
                        <a:solidFill>
                          <a:schemeClr val="bg1"/>
                        </a:solidFil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baseline="0" smtClean="0">
                          <a:solidFill>
                            <a:schemeClr val="bg1"/>
                          </a:solidFill>
                        </a:rPr>
                        <a:t>(95/99)</a:t>
                      </a:r>
                      <a:endParaRPr lang="en-US" sz="1100" dirty="0">
                        <a:solidFill>
                          <a:schemeClr val="bg1"/>
                        </a:solidFil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100" baseline="0" dirty="0" smtClean="0">
                          <a:solidFill>
                            <a:schemeClr val="bg1"/>
                          </a:solidFill>
                        </a:rPr>
                        <a:t>(95/99)</a:t>
                      </a:r>
                      <a:endParaRPr lang="en-US" sz="1100" dirty="0">
                        <a:solidFill>
                          <a:schemeClr val="bg1"/>
                        </a:solidFil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304800" y="5380672"/>
            <a:ext cx="8839200" cy="1477328"/>
          </a:xfrm>
          <a:prstGeom prst="rect">
            <a:avLst/>
          </a:prstGeom>
          <a:noFill/>
        </p:spPr>
        <p:txBody>
          <a:bodyPr wrap="square" rtlCol="0">
            <a:spAutoFit/>
          </a:bodyPr>
          <a:lstStyle/>
          <a:p>
            <a:r>
              <a:rPr lang="en-US" dirty="0" smtClean="0"/>
              <a:t>Explanation:</a:t>
            </a:r>
          </a:p>
          <a:p>
            <a:endParaRPr lang="en-US" dirty="0" smtClean="0"/>
          </a:p>
          <a:p>
            <a:endParaRPr lang="en-US" dirty="0" smtClean="0"/>
          </a:p>
          <a:p>
            <a:endParaRPr lang="en-US" dirty="0" smtClean="0"/>
          </a:p>
          <a:p>
            <a:endParaRPr lang="en-US" dirty="0"/>
          </a:p>
        </p:txBody>
      </p:sp>
      <p:sp>
        <p:nvSpPr>
          <p:cNvPr id="57" name="Title 2"/>
          <p:cNvSpPr>
            <a:spLocks noGrp="1"/>
          </p:cNvSpPr>
          <p:nvPr>
            <p:ph type="title"/>
          </p:nvPr>
        </p:nvSpPr>
        <p:spPr>
          <a:xfrm>
            <a:off x="0" y="-76200"/>
            <a:ext cx="9144000" cy="944562"/>
          </a:xfrm>
        </p:spPr>
        <p:txBody>
          <a:bodyPr>
            <a:noAutofit/>
          </a:bodyPr>
          <a:lstStyle/>
          <a:p>
            <a:pPr algn="ctr"/>
            <a:r>
              <a:rPr lang="en-US" sz="3200" dirty="0" smtClean="0"/>
              <a:t>SV-9</a:t>
            </a:r>
            <a:endParaRPr lang="en-US" sz="3200" dirty="0"/>
          </a:p>
        </p:txBody>
      </p:sp>
      <p:graphicFrame>
        <p:nvGraphicFramePr>
          <p:cNvPr id="5" name="Table 4"/>
          <p:cNvGraphicFramePr>
            <a:graphicFrameLocks noGrp="1"/>
          </p:cNvGraphicFramePr>
          <p:nvPr/>
        </p:nvGraphicFramePr>
        <p:xfrm>
          <a:off x="380999" y="838208"/>
          <a:ext cx="8610601" cy="5311140"/>
        </p:xfrm>
        <a:graphic>
          <a:graphicData uri="http://schemas.openxmlformats.org/drawingml/2006/table">
            <a:tbl>
              <a:tblPr/>
              <a:tblGrid>
                <a:gridCol w="2503960"/>
                <a:gridCol w="1966385"/>
                <a:gridCol w="2159056"/>
                <a:gridCol w="1981200"/>
              </a:tblGrid>
              <a:tr h="217714">
                <a:tc gridSpan="4">
                  <a:txBody>
                    <a:bodyPr/>
                    <a:lstStyle/>
                    <a:p>
                      <a:pPr algn="ctr" fontAlgn="b"/>
                      <a:r>
                        <a:rPr lang="en-US" sz="1400" b="0" i="0" u="none" strike="noStrike" dirty="0">
                          <a:solidFill>
                            <a:srgbClr val="000000"/>
                          </a:solidFill>
                          <a:latin typeface="Calibri"/>
                        </a:rPr>
                        <a:t>ROBOCOP SV-9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rowSpan="2">
                  <a:txBody>
                    <a:bodyPr/>
                    <a:lstStyle/>
                    <a:p>
                      <a:pPr algn="ctr" fontAlgn="ctr"/>
                      <a:r>
                        <a:rPr lang="en-US" sz="1400" b="0" i="0" u="none" strike="noStrike" dirty="0">
                          <a:solidFill>
                            <a:srgbClr val="000000"/>
                          </a:solidFill>
                          <a:effectLst>
                            <a:outerShdw blurRad="38100" dist="38100" dir="2700000" algn="tl">
                              <a:srgbClr val="000000">
                                <a:alpha val="43137"/>
                              </a:srgbClr>
                            </a:outerShdw>
                          </a:effectLst>
                          <a:latin typeface="Calibri"/>
                        </a:rPr>
                        <a:t>IBDS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gridSpan="3">
                  <a:txBody>
                    <a:bodyPr/>
                    <a:lstStyle/>
                    <a:p>
                      <a:pPr algn="ctr" fontAlgn="b"/>
                      <a:r>
                        <a:rPr lang="en-US" sz="1400" b="0" i="0" u="none" strike="noStrike" dirty="0">
                          <a:solidFill>
                            <a:srgbClr val="000000"/>
                          </a:solidFill>
                          <a:effectLst>
                            <a:outerShdw blurRad="38100" dist="38100" dir="2700000" algn="tl">
                              <a:srgbClr val="000000">
                                <a:alpha val="43137"/>
                              </a:srgbClr>
                            </a:outerShdw>
                          </a:effectLst>
                          <a:latin typeface="Calibri"/>
                        </a:rPr>
                        <a:t>Technology Forecast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r>
              <a:tr h="435429">
                <a:tc vMerge="1">
                  <a:txBody>
                    <a:bodyPr/>
                    <a:lstStyle/>
                    <a:p>
                      <a:endParaRPr lang="en-US"/>
                    </a:p>
                  </a:txBody>
                  <a:tcPr/>
                </a:tc>
                <a:tc>
                  <a:txBody>
                    <a:bodyPr/>
                    <a:lstStyle/>
                    <a:p>
                      <a:pPr algn="ctr" fontAlgn="b"/>
                      <a:r>
                        <a:rPr lang="en-US" sz="1400" b="0" i="0" u="none" strike="noStrike" dirty="0">
                          <a:solidFill>
                            <a:srgbClr val="000000"/>
                          </a:solidFill>
                          <a:effectLst>
                            <a:outerShdw blurRad="38100" dist="38100" dir="2700000" algn="tl">
                              <a:srgbClr val="000000">
                                <a:alpha val="43137"/>
                              </a:srgbClr>
                            </a:outerShdw>
                          </a:effectLst>
                          <a:latin typeface="Calibri"/>
                        </a:rPr>
                        <a:t>Short Term </a:t>
                      </a:r>
                      <a:br>
                        <a:rPr lang="en-US" sz="1400" b="0" i="0" u="none" strike="noStrike" dirty="0">
                          <a:solidFill>
                            <a:srgbClr val="000000"/>
                          </a:solidFill>
                          <a:effectLst>
                            <a:outerShdw blurRad="38100" dist="38100" dir="2700000" algn="tl">
                              <a:srgbClr val="000000">
                                <a:alpha val="43137"/>
                              </a:srgbClr>
                            </a:outerShdw>
                          </a:effectLst>
                          <a:latin typeface="Calibri"/>
                        </a:rPr>
                      </a:br>
                      <a:r>
                        <a:rPr lang="en-US" sz="1400" b="0" i="0" u="none" strike="noStrike" dirty="0">
                          <a:solidFill>
                            <a:srgbClr val="000000"/>
                          </a:solidFill>
                          <a:effectLst>
                            <a:outerShdw blurRad="38100" dist="38100" dir="2700000" algn="tl">
                              <a:srgbClr val="000000">
                                <a:alpha val="43137"/>
                              </a:srgbClr>
                            </a:outerShdw>
                          </a:effectLst>
                          <a:latin typeface="Calibri"/>
                        </a:rPr>
                        <a:t>(0-6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0" i="0" u="none" strike="noStrike" dirty="0">
                          <a:solidFill>
                            <a:srgbClr val="000000"/>
                          </a:solidFill>
                          <a:effectLst>
                            <a:outerShdw blurRad="38100" dist="38100" dir="2700000" algn="tl">
                              <a:srgbClr val="000000">
                                <a:alpha val="43137"/>
                              </a:srgbClr>
                            </a:outerShdw>
                          </a:effectLst>
                          <a:latin typeface="Calibri"/>
                        </a:rPr>
                        <a:t>Mid Term </a:t>
                      </a:r>
                      <a:br>
                        <a:rPr lang="en-US" sz="1400" b="0" i="0" u="none" strike="noStrike" dirty="0">
                          <a:solidFill>
                            <a:srgbClr val="000000"/>
                          </a:solidFill>
                          <a:effectLst>
                            <a:outerShdw blurRad="38100" dist="38100" dir="2700000" algn="tl">
                              <a:srgbClr val="000000">
                                <a:alpha val="43137"/>
                              </a:srgbClr>
                            </a:outerShdw>
                          </a:effectLst>
                          <a:latin typeface="Calibri"/>
                        </a:rPr>
                      </a:br>
                      <a:r>
                        <a:rPr lang="en-US" sz="1400" b="0" i="0" u="none" strike="noStrike" dirty="0">
                          <a:solidFill>
                            <a:srgbClr val="000000"/>
                          </a:solidFill>
                          <a:effectLst>
                            <a:outerShdw blurRad="38100" dist="38100" dir="2700000" algn="tl">
                              <a:srgbClr val="000000">
                                <a:alpha val="43137"/>
                              </a:srgbClr>
                            </a:outerShdw>
                          </a:effectLst>
                          <a:latin typeface="Calibri"/>
                        </a:rPr>
                        <a:t>(</a:t>
                      </a:r>
                      <a:r>
                        <a:rPr lang="en-US" sz="1400" b="0" i="0" u="none" strike="noStrike" dirty="0" smtClean="0">
                          <a:solidFill>
                            <a:srgbClr val="000000"/>
                          </a:solidFill>
                          <a:effectLst>
                            <a:outerShdw blurRad="38100" dist="38100" dir="2700000" algn="tl">
                              <a:srgbClr val="000000">
                                <a:alpha val="43137"/>
                              </a:srgbClr>
                            </a:outerShdw>
                          </a:effectLst>
                          <a:latin typeface="Calibri"/>
                        </a:rPr>
                        <a:t>6-18 </a:t>
                      </a:r>
                      <a:r>
                        <a:rPr lang="en-US" sz="1400" b="0" i="0" u="none" strike="noStrike" dirty="0">
                          <a:solidFill>
                            <a:srgbClr val="000000"/>
                          </a:solidFill>
                          <a:effectLst>
                            <a:outerShdw blurRad="38100" dist="38100" dir="2700000" algn="tl">
                              <a:srgbClr val="000000">
                                <a:alpha val="43137"/>
                              </a:srgbClr>
                            </a:outerShdw>
                          </a:effectLst>
                          <a:latin typeface="Calibri"/>
                        </a:rPr>
                        <a:t>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0" i="0" u="none" strike="noStrike" dirty="0">
                          <a:solidFill>
                            <a:srgbClr val="000000"/>
                          </a:solidFill>
                          <a:effectLst>
                            <a:outerShdw blurRad="38100" dist="38100" dir="2700000" algn="tl">
                              <a:srgbClr val="000000">
                                <a:alpha val="43137"/>
                              </a:srgbClr>
                            </a:outerShdw>
                          </a:effectLst>
                          <a:latin typeface="Calibri"/>
                        </a:rPr>
                        <a:t>Long Term </a:t>
                      </a:r>
                      <a:br>
                        <a:rPr lang="en-US" sz="1400" b="0" i="0" u="none" strike="noStrike" dirty="0">
                          <a:solidFill>
                            <a:srgbClr val="000000"/>
                          </a:solidFill>
                          <a:effectLst>
                            <a:outerShdw blurRad="38100" dist="38100" dir="2700000" algn="tl">
                              <a:srgbClr val="000000">
                                <a:alpha val="43137"/>
                              </a:srgbClr>
                            </a:outerShdw>
                          </a:effectLst>
                          <a:latin typeface="Calibri"/>
                        </a:rPr>
                      </a:br>
                      <a:r>
                        <a:rPr lang="en-US" sz="1400" b="0" i="0" u="none" strike="noStrike" dirty="0" smtClean="0">
                          <a:solidFill>
                            <a:srgbClr val="000000"/>
                          </a:solidFill>
                          <a:effectLst>
                            <a:outerShdw blurRad="38100" dist="38100" dir="2700000" algn="tl">
                              <a:srgbClr val="000000">
                                <a:alpha val="43137"/>
                              </a:srgbClr>
                            </a:outerShdw>
                          </a:effectLst>
                          <a:latin typeface="Calibri"/>
                        </a:rPr>
                        <a:t>( 18-36 Months</a:t>
                      </a:r>
                      <a:r>
                        <a:rPr lang="en-US" sz="1400" b="0" i="0" u="none" strike="noStrike" dirty="0">
                          <a:solidFill>
                            <a:srgbClr val="000000"/>
                          </a:solidFill>
                          <a:effectLst>
                            <a:outerShdw blurRad="38100" dist="38100" dir="2700000" algn="tl">
                              <a:srgbClr val="000000">
                                <a:alpha val="43137"/>
                              </a:srgbClr>
                            </a:outerShdw>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17714">
                <a:tc gridSpan="4">
                  <a:txBody>
                    <a:bodyPr/>
                    <a:lstStyle/>
                    <a:p>
                      <a:pPr algn="ctr" fontAlgn="b"/>
                      <a:r>
                        <a:rPr lang="en-US" sz="1400" b="0" i="0" u="none" strike="noStrike" dirty="0">
                          <a:solidFill>
                            <a:srgbClr val="000000"/>
                          </a:solidFill>
                          <a:effectLst>
                            <a:outerShdw blurRad="38100" dist="38100" dir="2700000" algn="tl">
                              <a:srgbClr val="000000">
                                <a:alpha val="43137"/>
                              </a:srgbClr>
                            </a:outerShdw>
                          </a:effectLst>
                          <a:latin typeface="Calibri"/>
                        </a:rPr>
                        <a:t>Detection Devices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l" fontAlgn="b"/>
                      <a:r>
                        <a:rPr lang="en-US" sz="1400" b="0" i="0" u="none" strike="noStrike">
                          <a:solidFill>
                            <a:srgbClr val="000000"/>
                          </a:solidFill>
                          <a:latin typeface="Calibri"/>
                        </a:rPr>
                        <a:t>RADAR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Blighter</a:t>
                      </a:r>
                      <a:r>
                        <a:rPr lang="en-US" sz="1400" b="0" i="0" u="none" strike="noStrike" baseline="0" dirty="0" smtClean="0">
                          <a:solidFill>
                            <a:srgbClr val="000000"/>
                          </a:solidFill>
                          <a:latin typeface="Calibri"/>
                        </a:rPr>
                        <a:t> B402</a:t>
                      </a:r>
                      <a:r>
                        <a:rPr lang="en-US"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Blighter B422</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Blighter B442</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a:txBody>
                    <a:bodyPr/>
                    <a:lstStyle/>
                    <a:p>
                      <a:pPr algn="l" fontAlgn="b"/>
                      <a:r>
                        <a:rPr lang="en-US" sz="1400" b="0" i="0" u="none" strike="noStrike" dirty="0">
                          <a:solidFill>
                            <a:srgbClr val="000000"/>
                          </a:solidFill>
                          <a:latin typeface="Calibri"/>
                        </a:rPr>
                        <a:t>UMS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effectLst/>
                          <a:latin typeface="Calibri"/>
                        </a:rPr>
                        <a:t>Tele Operated</a:t>
                      </a:r>
                      <a:r>
                        <a:rPr lang="en-US" sz="1400" b="0" i="0" u="none" strike="noStrike" baseline="0" dirty="0" smtClean="0">
                          <a:solidFill>
                            <a:srgbClr val="000000"/>
                          </a:solidFill>
                          <a:effectLst/>
                          <a:latin typeface="Calibri"/>
                        </a:rPr>
                        <a:t> </a:t>
                      </a:r>
                      <a:r>
                        <a:rPr lang="en-US" sz="1400" b="0" i="0" u="none" strike="noStrike" baseline="0" dirty="0" smtClean="0">
                          <a:solidFill>
                            <a:srgbClr val="000000"/>
                          </a:solidFill>
                          <a:effectLst/>
                          <a:latin typeface="Calibri"/>
                        </a:rPr>
                        <a:t>Talon</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effectLst/>
                          <a:latin typeface="Calibri"/>
                        </a:rPr>
                        <a:t>Semi Autonomous</a:t>
                      </a:r>
                      <a:r>
                        <a:rPr lang="en-US" sz="1400" b="0" i="0" u="none" strike="noStrike" baseline="0" dirty="0" smtClean="0">
                          <a:solidFill>
                            <a:srgbClr val="000000"/>
                          </a:solidFill>
                          <a:effectLst/>
                          <a:latin typeface="Calibri"/>
                        </a:rPr>
                        <a:t> UMS (ALFUS level 3)</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effectLst/>
                          <a:latin typeface="+mn-lt"/>
                        </a:rPr>
                        <a:t>Semi Autonomous</a:t>
                      </a:r>
                      <a:r>
                        <a:rPr lang="en-US" sz="1400" b="0" i="0" u="none" strike="noStrike" baseline="0" dirty="0" smtClean="0">
                          <a:solidFill>
                            <a:srgbClr val="000000"/>
                          </a:solidFill>
                          <a:effectLst/>
                          <a:latin typeface="+mn-lt"/>
                        </a:rPr>
                        <a:t> UMS (ALFUS level 5)</a:t>
                      </a:r>
                      <a:endParaRPr lang="en-US" sz="1400" b="0" i="0" u="none" strike="noStrike" dirty="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gridSpan="4">
                  <a:txBody>
                    <a:bodyPr/>
                    <a:lstStyle/>
                    <a:p>
                      <a:pPr algn="ctr" fontAlgn="b"/>
                      <a:r>
                        <a:rPr lang="en-US" sz="1400" b="0" i="0" u="none" strike="noStrike" dirty="0">
                          <a:solidFill>
                            <a:srgbClr val="000000"/>
                          </a:solidFill>
                          <a:effectLst>
                            <a:outerShdw blurRad="38100" dist="38100" dir="2700000" algn="tl">
                              <a:srgbClr val="000000">
                                <a:alpha val="43137"/>
                              </a:srgbClr>
                            </a:outerShdw>
                          </a:effectLst>
                          <a:latin typeface="Calibri"/>
                        </a:rPr>
                        <a:t>Assessment Devices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l" fontAlgn="b"/>
                      <a:r>
                        <a:rPr lang="en-US" sz="1400" b="0" i="0" u="none" strike="noStrike">
                          <a:solidFill>
                            <a:srgbClr val="000000"/>
                          </a:solidFill>
                          <a:latin typeface="Calibri"/>
                        </a:rPr>
                        <a:t>Blue Force Tracker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Blue Force Tracker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Blue Force Tracker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Blue Force Tracker WP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a:txBody>
                    <a:bodyPr/>
                    <a:lstStyle/>
                    <a:p>
                      <a:pPr algn="l" fontAlgn="b"/>
                      <a:r>
                        <a:rPr lang="en-US" sz="1400" b="0" i="0" u="none" strike="noStrike">
                          <a:solidFill>
                            <a:srgbClr val="000000"/>
                          </a:solidFill>
                          <a:latin typeface="Calibri"/>
                        </a:rPr>
                        <a:t>Biometric Scanner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SEEK II</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LR</a:t>
                      </a:r>
                      <a:r>
                        <a:rPr lang="en-US" sz="1400" b="0" i="0" u="none" strike="noStrike" baseline="0" dirty="0" smtClean="0">
                          <a:solidFill>
                            <a:srgbClr val="000000"/>
                          </a:solidFill>
                          <a:latin typeface="Calibri"/>
                        </a:rPr>
                        <a:t> SEEK II</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Behavioral</a:t>
                      </a:r>
                      <a:r>
                        <a:rPr lang="en-US"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a:txBody>
                    <a:bodyPr/>
                    <a:lstStyle/>
                    <a:p>
                      <a:pPr algn="l" fontAlgn="b"/>
                      <a:r>
                        <a:rPr lang="en-US" sz="1400" b="0" i="0" u="none" strike="noStrike" dirty="0" smtClean="0">
                          <a:solidFill>
                            <a:srgbClr val="000000"/>
                          </a:solidFill>
                          <a:latin typeface="Calibri"/>
                        </a:rPr>
                        <a:t>Computer</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E6400</a:t>
                      </a:r>
                      <a:r>
                        <a:rPr lang="en-US" sz="1400" b="0" i="0" u="none" strike="noStrike" baseline="0" dirty="0" smtClean="0">
                          <a:solidFill>
                            <a:srgbClr val="000000"/>
                          </a:solidFill>
                          <a:latin typeface="Calibri"/>
                        </a:rPr>
                        <a:t> XFR</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latin typeface="+mn-lt"/>
                        </a:rPr>
                        <a:t>VICTORY Compliant</a:t>
                      </a:r>
                      <a:r>
                        <a:rPr lang="en-US"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a:txBody>
                    <a:bodyPr/>
                    <a:lstStyle/>
                    <a:p>
                      <a:pPr algn="l" rtl="0" fontAlgn="ctr"/>
                      <a:r>
                        <a:rPr lang="en-US" sz="1400" b="0" i="0" u="none" strike="noStrike" dirty="0" smtClean="0">
                          <a:solidFill>
                            <a:srgbClr val="000000"/>
                          </a:solidFill>
                          <a:latin typeface="+mn-lt"/>
                        </a:rPr>
                        <a:t>Infrared Imaging </a:t>
                      </a:r>
                      <a:endParaRPr lang="en-US" sz="1400" b="0" i="0" u="none" strike="noStrike" dirty="0">
                        <a:solidFill>
                          <a:srgbClr val="000000"/>
                        </a:solidFill>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400" b="0" kern="1200" dirty="0" smtClean="0">
                          <a:solidFill>
                            <a:schemeClr val="bg1"/>
                          </a:solidFill>
                          <a:latin typeface="+mj-lt"/>
                          <a:ea typeface="+mn-ea"/>
                          <a:cs typeface="+mn-cs"/>
                        </a:rPr>
                        <a:t>Fusion-IR Panther XLR</a:t>
                      </a:r>
                      <a:r>
                        <a:rPr lang="en-US" sz="1400" b="0" i="0" u="none" strike="noStrike" dirty="0">
                          <a:solidFill>
                            <a:schemeClr val="bg1"/>
                          </a:solidFill>
                          <a:latin typeface="+mj-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Extended Range Panther XLR</a:t>
                      </a:r>
                      <a:r>
                        <a:rPr lang="en-US"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a:txBody>
                    <a:bodyPr/>
                    <a:lstStyle/>
                    <a:p>
                      <a:pPr algn="l" fontAlgn="b"/>
                      <a:r>
                        <a:rPr lang="en-US" sz="1400" b="0" i="0" u="none" strike="noStrike" dirty="0">
                          <a:solidFill>
                            <a:srgbClr val="000000"/>
                          </a:solidFill>
                          <a:latin typeface="Calibri"/>
                        </a:rPr>
                        <a:t>Threat Prioritization </a:t>
                      </a:r>
                      <a:r>
                        <a:rPr lang="en-US" sz="1400" b="0" i="0" u="none" strike="noStrike" dirty="0" smtClean="0">
                          <a:solidFill>
                            <a:srgbClr val="000000"/>
                          </a:solidFill>
                          <a:latin typeface="Calibri"/>
                        </a:rPr>
                        <a:t>Matrix SW</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latin typeface="+mn-lt"/>
                        </a:rPr>
                        <a:t>Automated Threat</a:t>
                      </a:r>
                    </a:p>
                    <a:p>
                      <a:pPr algn="ctr" fontAlgn="b"/>
                      <a:r>
                        <a:rPr lang="en-US" sz="1400" b="0" i="0" u="none" strike="noStrike" dirty="0" smtClean="0">
                          <a:solidFill>
                            <a:srgbClr val="000000"/>
                          </a:solidFill>
                          <a:latin typeface="Calibri"/>
                        </a:rPr>
                        <a:t> Prioritization SW</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latin typeface="+mn-lt"/>
                        </a:rPr>
                        <a:t>Automated Threat</a:t>
                      </a:r>
                    </a:p>
                    <a:p>
                      <a:pPr algn="ctr" fontAlgn="b"/>
                      <a:r>
                        <a:rPr lang="en-US" sz="1400" b="0" i="0" u="none" strike="noStrike" dirty="0" smtClean="0">
                          <a:solidFill>
                            <a:srgbClr val="000000"/>
                          </a:solidFill>
                          <a:latin typeface="+mn-lt"/>
                        </a:rPr>
                        <a:t> Prioritization SW</a:t>
                      </a:r>
                      <a:r>
                        <a:rPr lang="en-US" sz="1400" b="0" i="0" u="none" strike="noStrike" baseline="0" dirty="0">
                          <a:solidFill>
                            <a:srgbClr val="000000"/>
                          </a:solidFill>
                          <a:latin typeface="Calibri"/>
                        </a:rPr>
                        <a:t> </a:t>
                      </a:r>
                      <a:r>
                        <a:rPr lang="en-US" sz="1400" b="0" i="0" u="none" strike="noStrike" baseline="0" dirty="0" smtClean="0">
                          <a:solidFill>
                            <a:srgbClr val="000000"/>
                          </a:solidFill>
                          <a:latin typeface="Calibri"/>
                        </a:rPr>
                        <a:t>II</a:t>
                      </a:r>
                      <a:endParaRPr lang="en-US" sz="1400" b="0" i="0" u="none" strike="noStrike" dirty="0" smtClean="0">
                        <a:solidFill>
                          <a:srgbClr val="000000"/>
                        </a:solidFill>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gridSpan="4">
                  <a:txBody>
                    <a:bodyPr/>
                    <a:lstStyle/>
                    <a:p>
                      <a:pPr algn="ctr" fontAlgn="b"/>
                      <a:r>
                        <a:rPr lang="en-US" sz="1400" b="0" i="0" u="none" strike="noStrike" dirty="0">
                          <a:solidFill>
                            <a:srgbClr val="000000"/>
                          </a:solidFill>
                          <a:effectLst>
                            <a:outerShdw blurRad="38100" dist="38100" dir="2700000" algn="tl">
                              <a:srgbClr val="000000">
                                <a:alpha val="43137"/>
                              </a:srgbClr>
                            </a:outerShdw>
                          </a:effectLst>
                          <a:latin typeface="Calibri"/>
                        </a:rPr>
                        <a:t>Communication Systems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l" fontAlgn="b"/>
                      <a:r>
                        <a:rPr lang="en-US" sz="1400" b="0" i="0" u="none" strike="noStrike" dirty="0">
                          <a:solidFill>
                            <a:srgbClr val="000000"/>
                          </a:solidFill>
                          <a:latin typeface="Calibri"/>
                        </a:rPr>
                        <a:t>Computer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E6400 XFR</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VICTORY Compliant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a:txBody>
                    <a:bodyPr/>
                    <a:lstStyle/>
                    <a:p>
                      <a:pPr algn="l" fontAlgn="b"/>
                      <a:r>
                        <a:rPr lang="en-US" sz="1400" b="0" i="0" u="none" strike="noStrike">
                          <a:solidFill>
                            <a:srgbClr val="000000"/>
                          </a:solidFill>
                          <a:latin typeface="Calibri"/>
                        </a:rPr>
                        <a:t>Siren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COTS</a:t>
                      </a:r>
                      <a:r>
                        <a:rPr lang="en-US" sz="1400" b="0" i="0" u="none" strike="noStrike" baseline="0" dirty="0" smtClean="0">
                          <a:solidFill>
                            <a:srgbClr val="000000"/>
                          </a:solidFill>
                          <a:latin typeface="Calibri"/>
                        </a:rPr>
                        <a:t> Siren</a:t>
                      </a:r>
                      <a:r>
                        <a:rPr lang="en-US"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a:txBody>
                    <a:bodyPr/>
                    <a:lstStyle/>
                    <a:p>
                      <a:pPr algn="l" fontAlgn="b"/>
                      <a:r>
                        <a:rPr lang="en-US" sz="1400" b="0" i="0" u="none" strike="noStrike">
                          <a:solidFill>
                            <a:srgbClr val="000000"/>
                          </a:solidFill>
                          <a:latin typeface="Calibri"/>
                        </a:rPr>
                        <a:t>Intrabase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Wired</a:t>
                      </a:r>
                      <a:r>
                        <a:rPr lang="en-US" sz="1400" b="0" i="0" u="none" strike="noStrike" baseline="0" dirty="0" smtClean="0">
                          <a:solidFill>
                            <a:srgbClr val="000000"/>
                          </a:solidFill>
                          <a:latin typeface="Calibri"/>
                        </a:rPr>
                        <a:t> Fiber Optic LAN</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latin typeface="+mn-lt"/>
                        </a:rPr>
                        <a:t>VICTORY Compliant</a:t>
                      </a:r>
                      <a:r>
                        <a:rPr lang="en-US" sz="1400" b="0" i="0" u="none" strike="noStrike" dirty="0">
                          <a:solidFill>
                            <a:srgbClr val="000000"/>
                          </a:solidFill>
                          <a:latin typeface="Calibri"/>
                        </a:rPr>
                        <a:t> </a:t>
                      </a:r>
                      <a:r>
                        <a:rPr lang="en-US" sz="1400" b="0" i="0" u="none" strike="noStrike" dirty="0" smtClean="0">
                          <a:solidFill>
                            <a:srgbClr val="000000"/>
                          </a:solidFill>
                          <a:latin typeface="Calibri"/>
                        </a:rPr>
                        <a:t>LAN</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gridSpan="4">
                  <a:txBody>
                    <a:bodyPr/>
                    <a:lstStyle/>
                    <a:p>
                      <a:pPr algn="ctr" fontAlgn="b"/>
                      <a:r>
                        <a:rPr lang="en-US" sz="1400" b="0" i="0" u="none" strike="noStrike" dirty="0">
                          <a:solidFill>
                            <a:srgbClr val="000000"/>
                          </a:solidFill>
                          <a:effectLst>
                            <a:outerShdw blurRad="38100" dist="38100" dir="2700000" algn="tl">
                              <a:srgbClr val="000000">
                                <a:alpha val="43137"/>
                              </a:srgbClr>
                            </a:outerShdw>
                          </a:effectLst>
                          <a:latin typeface="Calibri"/>
                        </a:rPr>
                        <a:t>Defense Systems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l" fontAlgn="b"/>
                      <a:r>
                        <a:rPr lang="en-US" sz="1400" b="0" i="0" u="none" strike="noStrike">
                          <a:solidFill>
                            <a:srgbClr val="000000"/>
                          </a:solidFill>
                          <a:latin typeface="Calibri"/>
                        </a:rPr>
                        <a:t>Semi Autonomous Weapon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CROWS</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Slue-to-Cue</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latin typeface="Calibri"/>
                        </a:rPr>
                        <a:t>Active</a:t>
                      </a:r>
                      <a:r>
                        <a:rPr lang="en-US" sz="1400" b="0" i="0" u="none" strike="noStrike" baseline="0" dirty="0" smtClean="0">
                          <a:solidFill>
                            <a:srgbClr val="000000"/>
                          </a:solidFill>
                          <a:latin typeface="Calibri"/>
                        </a:rPr>
                        <a:t> Protection System</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a:txBody>
                    <a:bodyPr/>
                    <a:lstStyle/>
                    <a:p>
                      <a:pPr algn="l" fontAlgn="b"/>
                      <a:r>
                        <a:rPr lang="en-US" sz="1400" b="0" i="0" u="none" strike="noStrike" dirty="0">
                          <a:solidFill>
                            <a:srgbClr val="000000"/>
                          </a:solidFill>
                          <a:latin typeface="Calibri"/>
                        </a:rPr>
                        <a:t>Semi </a:t>
                      </a:r>
                      <a:r>
                        <a:rPr lang="en-US" sz="1400" b="0" i="0" u="none" strike="noStrike" dirty="0" smtClean="0">
                          <a:solidFill>
                            <a:srgbClr val="000000"/>
                          </a:solidFill>
                          <a:latin typeface="Calibri"/>
                        </a:rPr>
                        <a:t>Autonomous Armed </a:t>
                      </a:r>
                      <a:r>
                        <a:rPr lang="en-US" sz="1400" b="0" i="0" u="none" strike="noStrike" dirty="0">
                          <a:solidFill>
                            <a:srgbClr val="000000"/>
                          </a:solidFill>
                          <a:latin typeface="Calibri"/>
                        </a:rPr>
                        <a:t>UGV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effectLst/>
                          <a:latin typeface="Calibri"/>
                        </a:rPr>
                        <a:t>Tele Operated</a:t>
                      </a:r>
                      <a:r>
                        <a:rPr lang="en-US" sz="1400" b="0" i="0" u="none" strike="noStrike" baseline="0" dirty="0" smtClean="0">
                          <a:solidFill>
                            <a:srgbClr val="000000"/>
                          </a:solidFill>
                          <a:effectLst/>
                          <a:latin typeface="Calibri"/>
                        </a:rPr>
                        <a:t> Armed UGV</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effectLst/>
                          <a:latin typeface="Calibri"/>
                        </a:rPr>
                        <a:t>Semi Autonomous</a:t>
                      </a:r>
                      <a:r>
                        <a:rPr lang="en-US" sz="1400" b="0" i="0" u="none" strike="noStrike" baseline="0" dirty="0" smtClean="0">
                          <a:solidFill>
                            <a:srgbClr val="000000"/>
                          </a:solidFill>
                          <a:effectLst/>
                          <a:latin typeface="Calibri"/>
                        </a:rPr>
                        <a:t> Armed UGV (ALFUS level 3)</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smtClean="0">
                          <a:solidFill>
                            <a:srgbClr val="000000"/>
                          </a:solidFill>
                          <a:effectLst/>
                          <a:latin typeface="+mn-lt"/>
                        </a:rPr>
                        <a:t>Semi Autonomous</a:t>
                      </a:r>
                      <a:r>
                        <a:rPr lang="en-US" sz="1400" b="0" i="0" u="none" strike="noStrike" baseline="0" dirty="0" smtClean="0">
                          <a:solidFill>
                            <a:srgbClr val="000000"/>
                          </a:solidFill>
                          <a:effectLst/>
                          <a:latin typeface="+mn-lt"/>
                        </a:rPr>
                        <a:t> Armed UGV (ALFUS level 5)</a:t>
                      </a:r>
                      <a:endParaRPr lang="en-US" sz="1400" b="0" i="0" u="none" strike="noStrike" dirty="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7714">
                <a:tc>
                  <a:txBody>
                    <a:bodyPr/>
                    <a:lstStyle/>
                    <a:p>
                      <a:pPr algn="l" fontAlgn="b"/>
                      <a:r>
                        <a:rPr lang="en-US" sz="1400" b="0" i="0" u="none" strike="noStrike" dirty="0">
                          <a:solidFill>
                            <a:srgbClr val="000000"/>
                          </a:solidFill>
                          <a:latin typeface="Calibri"/>
                        </a:rPr>
                        <a:t>Tire Spikes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latin typeface="Calibri"/>
                        </a:rPr>
                        <a:t>Manual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latin typeface="Calibri"/>
                        </a:rPr>
                        <a:t>Automatic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724400" y="838201"/>
          <a:ext cx="4114800" cy="4690216"/>
        </p:xfrm>
        <a:graphic>
          <a:graphicData uri="http://schemas.openxmlformats.org/drawingml/2006/table">
            <a:tbl>
              <a:tblPr firstRow="1" bandRow="1">
                <a:tableStyleId>{5C22544A-7EE6-4342-B048-85BDC9FD1C3A}</a:tableStyleId>
              </a:tblPr>
              <a:tblGrid>
                <a:gridCol w="4114800"/>
              </a:tblGrid>
              <a:tr h="152399">
                <a:tc>
                  <a:txBody>
                    <a:bodyPr/>
                    <a:lstStyle/>
                    <a:p>
                      <a:pPr algn="ctr"/>
                      <a:r>
                        <a:rPr lang="en-US" sz="1400" dirty="0" smtClean="0"/>
                        <a:t>System Baseline</a:t>
                      </a:r>
                      <a:endParaRPr lang="en-US" sz="1400" dirty="0"/>
                    </a:p>
                  </a:txBody>
                  <a:tcPr/>
                </a:tc>
              </a:tr>
              <a:tr h="332228">
                <a:tc>
                  <a:txBody>
                    <a:bodyPr/>
                    <a:lstStyle/>
                    <a:p>
                      <a:pPr algn="ctr"/>
                      <a:r>
                        <a:rPr lang="en-US" sz="1200" dirty="0" smtClean="0">
                          <a:effectLst>
                            <a:outerShdw blurRad="38100" dist="38100" dir="2700000" algn="tl">
                              <a:srgbClr val="000000">
                                <a:alpha val="43137"/>
                              </a:srgbClr>
                            </a:outerShdw>
                          </a:effectLst>
                        </a:rPr>
                        <a:t>Prioritization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latin typeface="+mn-lt"/>
                        </a:rPr>
                        <a:t>Automated Threat Prioritization SW</a:t>
                      </a:r>
                      <a:endParaRPr lang="en-US" sz="1200" b="0" i="0" u="none" strike="noStrike" dirty="0">
                        <a:solidFill>
                          <a:schemeClr val="tx1"/>
                        </a:solidFill>
                        <a:latin typeface="+mn-lt"/>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Dissemination</a:t>
                      </a:r>
                      <a:r>
                        <a:rPr lang="en-US" sz="1200" baseline="0" dirty="0" smtClean="0">
                          <a:effectLst>
                            <a:outerShdw blurRad="38100" dist="38100" dir="2700000" algn="tl">
                              <a:srgbClr val="000000">
                                <a:alpha val="43137"/>
                              </a:srgbClr>
                            </a:outerShdw>
                          </a:effectLst>
                        </a:rPr>
                        <a:t> of Information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latin typeface="+mn-lt"/>
                        </a:rPr>
                        <a:t> E6400</a:t>
                      </a:r>
                      <a:r>
                        <a:rPr lang="en-US" sz="1200" b="0" i="0" u="none" strike="noStrike" baseline="0" dirty="0" smtClean="0">
                          <a:solidFill>
                            <a:schemeClr val="tx1"/>
                          </a:solidFill>
                          <a:latin typeface="+mn-lt"/>
                        </a:rPr>
                        <a:t> XFR</a:t>
                      </a:r>
                      <a:endParaRPr lang="en-US" sz="1200" b="0" i="0" u="none" strike="noStrike" dirty="0" smtClean="0">
                        <a:solidFill>
                          <a:schemeClr val="tx1"/>
                        </a:solidFill>
                        <a:latin typeface="+mn-lt"/>
                      </a:endParaRPr>
                    </a:p>
                  </a:txBody>
                  <a:tcPr anchor="ctr">
                    <a:solidFill>
                      <a:srgbClr val="FFC000"/>
                    </a:solidFill>
                  </a:tcPr>
                </a:tc>
              </a:tr>
              <a:tr h="299006">
                <a:tc>
                  <a:txBody>
                    <a:bodyPr/>
                    <a:lstStyle/>
                    <a:p>
                      <a:pPr algn="ctr" fontAlgn="b"/>
                      <a:r>
                        <a:rPr lang="en-US" sz="1200" b="0" i="0" u="none" strike="noStrike" dirty="0" smtClean="0">
                          <a:solidFill>
                            <a:schemeClr val="tx1"/>
                          </a:solidFill>
                          <a:latin typeface="+mn-lt"/>
                        </a:rPr>
                        <a:t>Wired</a:t>
                      </a:r>
                      <a:r>
                        <a:rPr lang="en-US" sz="1200" b="0" i="0" u="none" strike="noStrike" baseline="0" dirty="0" smtClean="0">
                          <a:solidFill>
                            <a:schemeClr val="tx1"/>
                          </a:solidFill>
                          <a:latin typeface="+mn-lt"/>
                        </a:rPr>
                        <a:t> Fiber Optic LAN</a:t>
                      </a:r>
                      <a:endParaRPr lang="en-US" sz="1200" b="0" i="0" u="none" strike="noStrike" dirty="0">
                        <a:solidFill>
                          <a:schemeClr val="tx1"/>
                        </a:solidFill>
                        <a:latin typeface="+mn-lt"/>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Warning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algn="ctr"/>
                      <a:r>
                        <a:rPr lang="en-US" sz="1200" dirty="0" smtClean="0">
                          <a:solidFill>
                            <a:schemeClr val="tx1"/>
                          </a:solidFill>
                        </a:rPr>
                        <a:t>COTS Siren</a:t>
                      </a:r>
                      <a:endParaRPr lang="en-US" sz="1200" dirty="0">
                        <a:solidFill>
                          <a:schemeClr val="tx1"/>
                        </a:solidFill>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Data Transportation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algn="ctr" fontAlgn="b"/>
                      <a:r>
                        <a:rPr lang="en-US" sz="1200" b="0" i="0" u="none" strike="noStrike" dirty="0" smtClean="0">
                          <a:solidFill>
                            <a:schemeClr val="tx1"/>
                          </a:solidFill>
                          <a:latin typeface="+mn-lt"/>
                        </a:rPr>
                        <a:t>Wired</a:t>
                      </a:r>
                      <a:r>
                        <a:rPr lang="en-US" sz="1200" b="0" i="0" u="none" strike="noStrike" baseline="0" dirty="0" smtClean="0">
                          <a:solidFill>
                            <a:schemeClr val="tx1"/>
                          </a:solidFill>
                          <a:latin typeface="+mn-lt"/>
                        </a:rPr>
                        <a:t> Fiber Optic LAN</a:t>
                      </a:r>
                      <a:endParaRPr lang="en-US" sz="1200" b="0" i="0" u="none" strike="noStrike" dirty="0">
                        <a:solidFill>
                          <a:schemeClr val="tx1"/>
                        </a:solidFill>
                        <a:latin typeface="+mn-lt"/>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Engagement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marL="109538" indent="122238" algn="ctr" fontAlgn="ctr">
                        <a:buFont typeface="Arial" pitchFamily="34" charset="0"/>
                        <a:buNone/>
                      </a:pPr>
                      <a:r>
                        <a:rPr lang="en-US" sz="1200" b="0" i="0" u="none" strike="noStrike" dirty="0" smtClean="0">
                          <a:solidFill>
                            <a:schemeClr val="tx1"/>
                          </a:solidFill>
                          <a:latin typeface="+mn-lt"/>
                        </a:rPr>
                        <a:t>CROWS</a:t>
                      </a:r>
                    </a:p>
                  </a:txBody>
                  <a:tcPr anchor="ctr">
                    <a:solidFill>
                      <a:srgbClr val="FFC000"/>
                    </a:solidFill>
                  </a:tcPr>
                </a:tc>
              </a:tr>
              <a:tr h="299006">
                <a:tc>
                  <a:txBody>
                    <a:bodyPr/>
                    <a:lstStyle/>
                    <a:p>
                      <a:pPr marL="109538" indent="122238" algn="ctr" fontAlgn="ctr">
                        <a:buFont typeface="Arial" pitchFamily="34" charset="0"/>
                        <a:buNone/>
                      </a:pPr>
                      <a:r>
                        <a:rPr lang="en-US" sz="1200" b="0" i="0" u="none" strike="noStrike" dirty="0" smtClean="0">
                          <a:solidFill>
                            <a:schemeClr val="tx1"/>
                          </a:solidFill>
                          <a:latin typeface="+mn-lt"/>
                        </a:rPr>
                        <a:t>Semi Autonomous Armed UGV</a:t>
                      </a: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Penetration</a:t>
                      </a:r>
                      <a:r>
                        <a:rPr lang="en-US" sz="1200" baseline="0" dirty="0" smtClean="0">
                          <a:effectLst>
                            <a:outerShdw blurRad="38100" dist="38100" dir="2700000" algn="tl">
                              <a:srgbClr val="000000">
                                <a:alpha val="43137"/>
                              </a:srgbClr>
                            </a:outerShdw>
                          </a:effectLst>
                        </a:rPr>
                        <a:t> Prevention </a:t>
                      </a:r>
                      <a:r>
                        <a:rPr lang="en-US" sz="1200" baseline="0" dirty="0" smtClean="0">
                          <a:effectLst>
                            <a:outerShdw blurRad="38100" dist="38100" dir="2700000" algn="tl">
                              <a:srgbClr val="000000">
                                <a:alpha val="43137"/>
                              </a:srgbClr>
                            </a:outerShdw>
                          </a:effectLst>
                        </a:rPr>
                        <a:t>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algn="ctr"/>
                      <a:r>
                        <a:rPr lang="en-US" sz="1200" dirty="0" smtClean="0">
                          <a:solidFill>
                            <a:schemeClr val="tx1"/>
                          </a:solidFill>
                        </a:rPr>
                        <a:t>Manually</a:t>
                      </a:r>
                      <a:r>
                        <a:rPr lang="en-US" sz="1200" baseline="0" dirty="0" smtClean="0">
                          <a:solidFill>
                            <a:schemeClr val="tx1"/>
                          </a:solidFill>
                        </a:rPr>
                        <a:t> </a:t>
                      </a:r>
                      <a:r>
                        <a:rPr lang="en-US" sz="1200" dirty="0" smtClean="0">
                          <a:solidFill>
                            <a:schemeClr val="tx1"/>
                          </a:solidFill>
                        </a:rPr>
                        <a:t>Deployable Tire Spikes</a:t>
                      </a:r>
                      <a:endParaRPr lang="en-US" sz="1200" dirty="0">
                        <a:solidFill>
                          <a:schemeClr val="tx1"/>
                        </a:solidFill>
                      </a:endParaRPr>
                    </a:p>
                  </a:txBody>
                  <a:tcPr anchor="ctr">
                    <a:solidFill>
                      <a:srgbClr val="FFC000"/>
                    </a:solidFill>
                  </a:tcPr>
                </a:tc>
              </a:tr>
            </a:tbl>
          </a:graphicData>
        </a:graphic>
      </p:graphicFrame>
      <p:graphicFrame>
        <p:nvGraphicFramePr>
          <p:cNvPr id="5" name="Content Placeholder 3"/>
          <p:cNvGraphicFramePr>
            <a:graphicFrameLocks/>
          </p:cNvGraphicFramePr>
          <p:nvPr/>
        </p:nvGraphicFramePr>
        <p:xfrm>
          <a:off x="268014" y="838200"/>
          <a:ext cx="4114800" cy="5653678"/>
        </p:xfrm>
        <a:graphic>
          <a:graphicData uri="http://schemas.openxmlformats.org/drawingml/2006/table">
            <a:tbl>
              <a:tblPr firstRow="1" bandRow="1">
                <a:tableStyleId>{5C22544A-7EE6-4342-B048-85BDC9FD1C3A}</a:tableStyleId>
              </a:tblPr>
              <a:tblGrid>
                <a:gridCol w="4114800"/>
              </a:tblGrid>
              <a:tr h="152400">
                <a:tc>
                  <a:txBody>
                    <a:bodyPr/>
                    <a:lstStyle/>
                    <a:p>
                      <a:pPr algn="ctr"/>
                      <a:r>
                        <a:rPr lang="en-US" sz="1400" dirty="0" smtClean="0"/>
                        <a:t>System Baseline</a:t>
                      </a:r>
                      <a:endParaRPr lang="en-US" sz="1400" dirty="0"/>
                    </a:p>
                  </a:txBody>
                  <a:tcPr/>
                </a:tc>
              </a:tr>
              <a:tr h="332228">
                <a:tc>
                  <a:txBody>
                    <a:bodyPr/>
                    <a:lstStyle/>
                    <a:p>
                      <a:pPr algn="ctr"/>
                      <a:r>
                        <a:rPr lang="en-US" sz="1200" dirty="0" smtClean="0">
                          <a:effectLst>
                            <a:outerShdw blurRad="38100" dist="38100" dir="2700000" algn="tl">
                              <a:srgbClr val="000000">
                                <a:alpha val="43137"/>
                              </a:srgbClr>
                            </a:outerShdw>
                          </a:effectLst>
                        </a:rPr>
                        <a:t>Sensing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algn="ctr"/>
                      <a:r>
                        <a:rPr lang="en-US" sz="1200" dirty="0" smtClean="0">
                          <a:solidFill>
                            <a:schemeClr val="tx1"/>
                          </a:solidFill>
                        </a:rPr>
                        <a:t>Passive Infrared Detector</a:t>
                      </a:r>
                      <a:endParaRPr lang="en-US" sz="1200" dirty="0">
                        <a:solidFill>
                          <a:schemeClr val="tx1"/>
                        </a:solidFill>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Locating</a:t>
                      </a:r>
                      <a:r>
                        <a:rPr lang="en-US" sz="1200" baseline="0" dirty="0" smtClean="0">
                          <a:effectLst>
                            <a:outerShdw blurRad="38100" dist="38100" dir="2700000" algn="tl">
                              <a:srgbClr val="000000">
                                <a:alpha val="43137"/>
                              </a:srgbClr>
                            </a:outerShdw>
                          </a:effectLst>
                        </a:rPr>
                        <a:t>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algn="ctr" fontAlgn="b"/>
                      <a:r>
                        <a:rPr lang="en-US" sz="1200" b="0" i="0" u="none" strike="noStrike" dirty="0" smtClean="0">
                          <a:solidFill>
                            <a:schemeClr val="tx1"/>
                          </a:solidFill>
                          <a:latin typeface="+mn-lt"/>
                        </a:rPr>
                        <a:t>Blighter</a:t>
                      </a:r>
                      <a:r>
                        <a:rPr lang="en-US" sz="1200" b="0" i="0" u="none" strike="noStrike" baseline="0" dirty="0" smtClean="0">
                          <a:solidFill>
                            <a:schemeClr val="tx1"/>
                          </a:solidFill>
                          <a:latin typeface="+mn-lt"/>
                        </a:rPr>
                        <a:t> B402</a:t>
                      </a:r>
                      <a:r>
                        <a:rPr lang="en-US" sz="1200" b="0" i="0" u="none" strike="noStrike" dirty="0" smtClean="0">
                          <a:solidFill>
                            <a:schemeClr val="tx1"/>
                          </a:solidFill>
                          <a:latin typeface="+mn-lt"/>
                        </a:rPr>
                        <a:t> </a:t>
                      </a:r>
                      <a:endParaRPr lang="en-US" sz="1200" b="0" i="0" u="none" strike="noStrike" dirty="0">
                        <a:solidFill>
                          <a:schemeClr val="tx1"/>
                        </a:solidFill>
                        <a:latin typeface="+mn-lt"/>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Tracking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algn="ctr"/>
                      <a:r>
                        <a:rPr lang="en-US" sz="1200" dirty="0" smtClean="0">
                          <a:solidFill>
                            <a:schemeClr val="tx1"/>
                          </a:solidFill>
                        </a:rPr>
                        <a:t>Tele Operated Talon (UMS)</a:t>
                      </a:r>
                      <a:endParaRPr lang="en-US" sz="1200" dirty="0">
                        <a:solidFill>
                          <a:schemeClr val="tx1"/>
                        </a:solidFill>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Identification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algn="ctr"/>
                      <a:r>
                        <a:rPr lang="en-US" sz="1200" dirty="0" smtClean="0">
                          <a:solidFill>
                            <a:schemeClr val="tx1"/>
                          </a:solidFill>
                        </a:rPr>
                        <a:t>Blue Force Tracker</a:t>
                      </a:r>
                      <a:endParaRPr lang="en-US" sz="1200" dirty="0">
                        <a:solidFill>
                          <a:schemeClr val="tx1"/>
                        </a:solidFill>
                      </a:endParaRPr>
                    </a:p>
                  </a:txBody>
                  <a:tcPr anchor="ctr">
                    <a:solidFill>
                      <a:srgbClr val="FFC000"/>
                    </a:solidFill>
                  </a:tcPr>
                </a:tc>
              </a:tr>
              <a:tr h="299006">
                <a:tc>
                  <a:txBody>
                    <a:bodyPr/>
                    <a:lstStyle/>
                    <a:p>
                      <a:pPr algn="ctr"/>
                      <a:r>
                        <a:rPr lang="en-US" sz="1200" dirty="0" smtClean="0">
                          <a:solidFill>
                            <a:schemeClr val="tx1"/>
                          </a:solidFill>
                        </a:rPr>
                        <a:t>SEEK II</a:t>
                      </a:r>
                      <a:endParaRPr lang="en-US" sz="1200" dirty="0">
                        <a:solidFill>
                          <a:schemeClr val="tx1"/>
                        </a:solidFill>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Classification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algn="ctr"/>
                      <a:r>
                        <a:rPr lang="en-US" sz="1200" dirty="0" smtClean="0">
                          <a:solidFill>
                            <a:schemeClr val="tx1"/>
                          </a:solidFill>
                        </a:rPr>
                        <a:t>SEEK II</a:t>
                      </a:r>
                      <a:endParaRPr lang="en-US" sz="1200" dirty="0">
                        <a:solidFill>
                          <a:schemeClr val="tx1"/>
                        </a:solidFill>
                      </a:endParaRPr>
                    </a:p>
                  </a:txBody>
                  <a:tcPr anchor="ctr">
                    <a:solidFill>
                      <a:srgbClr val="FFC000"/>
                    </a:solidFill>
                  </a:tcPr>
                </a:tc>
              </a:tr>
              <a:tr h="332228">
                <a:tc>
                  <a:txBody>
                    <a:bodyPr/>
                    <a:lstStyle/>
                    <a:p>
                      <a:pPr algn="ctr" fontAlgn="b"/>
                      <a:r>
                        <a:rPr lang="en-US" sz="1200" b="0" i="0" u="none" strike="noStrike" dirty="0" smtClean="0">
                          <a:solidFill>
                            <a:schemeClr val="tx1"/>
                          </a:solidFill>
                          <a:latin typeface="+mn-lt"/>
                        </a:rPr>
                        <a:t> E6400</a:t>
                      </a:r>
                      <a:r>
                        <a:rPr lang="en-US" sz="1200" b="0" i="0" u="none" strike="noStrike" baseline="0" dirty="0" smtClean="0">
                          <a:solidFill>
                            <a:schemeClr val="tx1"/>
                          </a:solidFill>
                          <a:latin typeface="+mn-lt"/>
                        </a:rPr>
                        <a:t> XFR</a:t>
                      </a:r>
                      <a:endParaRPr lang="en-US" sz="1200" b="0" i="0" u="none" strike="noStrike" dirty="0">
                        <a:solidFill>
                          <a:schemeClr val="tx1"/>
                        </a:solidFill>
                        <a:latin typeface="+mn-lt"/>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Determination of</a:t>
                      </a:r>
                      <a:r>
                        <a:rPr lang="en-US" sz="1200" baseline="0" dirty="0" smtClean="0">
                          <a:effectLst>
                            <a:outerShdw blurRad="38100" dist="38100" dir="2700000" algn="tl">
                              <a:srgbClr val="000000">
                                <a:alpha val="43137"/>
                              </a:srgbClr>
                            </a:outerShdw>
                          </a:effectLst>
                        </a:rPr>
                        <a:t> Intent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latin typeface="+mn-lt"/>
                        </a:rPr>
                        <a:t> E6400</a:t>
                      </a:r>
                      <a:r>
                        <a:rPr lang="en-US" sz="1200" b="0" i="0" u="none" strike="noStrike" baseline="0" dirty="0" smtClean="0">
                          <a:solidFill>
                            <a:schemeClr val="tx1"/>
                          </a:solidFill>
                          <a:latin typeface="+mn-lt"/>
                        </a:rPr>
                        <a:t> XFR</a:t>
                      </a:r>
                      <a:endParaRPr lang="en-US" sz="1200" b="0" i="0" u="none" strike="noStrike" dirty="0" smtClean="0">
                        <a:solidFill>
                          <a:schemeClr val="tx1"/>
                        </a:solidFill>
                        <a:latin typeface="+mn-lt"/>
                      </a:endParaRPr>
                    </a:p>
                  </a:txBody>
                  <a:tcPr anchor="ctr">
                    <a:solidFill>
                      <a:srgbClr val="FFC000"/>
                    </a:solidFill>
                  </a:tcPr>
                </a:tc>
              </a:tr>
              <a:tr h="332228">
                <a:tc>
                  <a:txBody>
                    <a:bodyPr/>
                    <a:lstStyle/>
                    <a:p>
                      <a:pPr algn="ctr"/>
                      <a:r>
                        <a:rPr lang="en-US" sz="1200" dirty="0" smtClean="0">
                          <a:effectLst>
                            <a:outerShdw blurRad="38100" dist="38100" dir="2700000" algn="tl">
                              <a:srgbClr val="000000">
                                <a:alpha val="43137"/>
                              </a:srgbClr>
                            </a:outerShdw>
                          </a:effectLst>
                        </a:rPr>
                        <a:t>Determination of Capability Subsystem</a:t>
                      </a:r>
                      <a:endParaRPr lang="en-US" sz="1200" dirty="0">
                        <a:effectLst>
                          <a:outerShdw blurRad="38100" dist="38100" dir="2700000" algn="tl">
                            <a:srgbClr val="000000">
                              <a:alpha val="43137"/>
                            </a:srgbClr>
                          </a:outerShdw>
                        </a:effectLst>
                      </a:endParaRPr>
                    </a:p>
                  </a:txBody>
                  <a:tcPr anchor="ctr">
                    <a:solidFill>
                      <a:srgbClr val="FFFF00"/>
                    </a:solidFill>
                  </a:tcPr>
                </a:tc>
              </a:tr>
              <a:tr h="2990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latin typeface="+mn-lt"/>
                        </a:rPr>
                        <a:t> E6400</a:t>
                      </a:r>
                      <a:r>
                        <a:rPr lang="en-US" sz="1200" b="0" i="0" u="none" strike="noStrike" baseline="0" dirty="0" smtClean="0">
                          <a:solidFill>
                            <a:schemeClr val="tx1"/>
                          </a:solidFill>
                          <a:latin typeface="+mn-lt"/>
                        </a:rPr>
                        <a:t> XFR</a:t>
                      </a:r>
                      <a:endParaRPr lang="en-US" sz="1200" b="0" i="0" u="none" strike="noStrike" dirty="0" smtClean="0">
                        <a:solidFill>
                          <a:schemeClr val="tx1"/>
                        </a:solidFill>
                        <a:latin typeface="+mn-lt"/>
                      </a:endParaRPr>
                    </a:p>
                  </a:txBody>
                  <a:tcPr anchor="ctr">
                    <a:solidFill>
                      <a:srgbClr val="FFC000"/>
                    </a:solidFill>
                  </a:tcPr>
                </a:tc>
              </a:tr>
              <a:tr h="299006">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200" b="0" kern="1200" dirty="0" smtClean="0">
                          <a:solidFill>
                            <a:schemeClr val="tx1"/>
                          </a:solidFill>
                          <a:latin typeface="+mn-lt"/>
                          <a:ea typeface="+mn-ea"/>
                          <a:cs typeface="+mn-cs"/>
                        </a:rPr>
                        <a:t>Fusion-IR Panther XLR</a:t>
                      </a:r>
                      <a:r>
                        <a:rPr kumimoji="0" lang="en-US" sz="1200" b="0" i="0" u="none" strike="noStrike" kern="1200" dirty="0" smtClean="0">
                          <a:solidFill>
                            <a:schemeClr val="tx1"/>
                          </a:solidFill>
                          <a:latin typeface="+mn-lt"/>
                          <a:ea typeface="+mn-ea"/>
                          <a:cs typeface="+mn-cs"/>
                        </a:rPr>
                        <a:t> </a:t>
                      </a:r>
                      <a:endParaRPr kumimoji="0" lang="en-US" sz="1200" b="0" i="0" u="none" strike="noStrike" kern="1200" dirty="0">
                        <a:solidFill>
                          <a:schemeClr val="tx1"/>
                        </a:solidFill>
                        <a:latin typeface="+mn-lt"/>
                        <a:ea typeface="+mn-ea"/>
                        <a:cs typeface="+mn-cs"/>
                      </a:endParaRPr>
                    </a:p>
                  </a:txBody>
                  <a:tcPr anchor="ctr">
                    <a:solidFill>
                      <a:srgbClr val="FFC000"/>
                    </a:solidFill>
                  </a:tcPr>
                </a:tc>
              </a:tr>
            </a:tbl>
          </a:graphicData>
        </a:graphic>
      </p:graphicFrame>
      <p:sp>
        <p:nvSpPr>
          <p:cNvPr id="6" name="Title 2"/>
          <p:cNvSpPr txBox="1">
            <a:spLocks/>
          </p:cNvSpPr>
          <p:nvPr/>
        </p:nvSpPr>
        <p:spPr>
          <a:xfrm>
            <a:off x="0" y="-76200"/>
            <a:ext cx="9144000" cy="944562"/>
          </a:xfrm>
          <a:prstGeom prst="rect">
            <a:avLst/>
          </a:prstGeom>
        </p:spPr>
        <p:txBody>
          <a:bodyPr vert="horz" anchor="ctr">
            <a:no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System Baseline</a:t>
            </a:r>
            <a:endParaRPr kumimoji="0" lang="en-US" sz="3200" b="0" i="1"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algn="ctr"/>
            <a:r>
              <a:rPr lang="en-US" sz="3200" dirty="0" smtClean="0"/>
              <a:t>Summary of Results</a:t>
            </a:r>
            <a:endParaRPr lang="en-US" sz="3200" dirty="0"/>
          </a:p>
        </p:txBody>
      </p:sp>
      <p:sp>
        <p:nvSpPr>
          <p:cNvPr id="3" name="Content Placeholder 2"/>
          <p:cNvSpPr>
            <a:spLocks noGrp="1"/>
          </p:cNvSpPr>
          <p:nvPr>
            <p:ph idx="1"/>
          </p:nvPr>
        </p:nvSpPr>
        <p:spPr>
          <a:xfrm>
            <a:off x="0" y="990600"/>
            <a:ext cx="9144000" cy="6477000"/>
          </a:xfrm>
        </p:spPr>
        <p:txBody>
          <a:bodyPr>
            <a:noAutofit/>
          </a:bodyPr>
          <a:lstStyle/>
          <a:p>
            <a:r>
              <a:rPr lang="en-US" sz="1600" dirty="0" smtClean="0"/>
              <a:t>Due to the fact that cost was not a major contributing factor is system selection, we determined that the best system for the base defense was the Semi Autonomous Concept.</a:t>
            </a:r>
          </a:p>
          <a:p>
            <a:pPr lvl="1"/>
            <a:r>
              <a:rPr lang="en-US" sz="1600" dirty="0" smtClean="0"/>
              <a:t>This is a high cost, high risk, high reward system.  One of the trade offs that was made is that there is a baseline of technologies for the system that will come close to meeting all the requirements.  However there is a large opportunity for improvement as far as performance and additional gaps that may be able to be addressed.</a:t>
            </a:r>
          </a:p>
          <a:p>
            <a:pPr lvl="1"/>
            <a:r>
              <a:rPr lang="en-US" sz="1600" dirty="0" smtClean="0"/>
              <a:t>We were able to identify some of the risks involved in the system and had to make decisions based on some of the requirements put forth by the user.  For example, the stakeholders identified the need for automated lower level functions, now that carries a greater technical and schedule risk than manual systems.  However, we initially may have to trade off the requirement for limited contractors in the field due to the specialty nature of the unmanned systems and the maintenance training required.  </a:t>
            </a:r>
          </a:p>
          <a:p>
            <a:pPr lvl="2"/>
            <a:r>
              <a:rPr lang="en-US" sz="1600" dirty="0" smtClean="0"/>
              <a:t>Ultimately the goal would be to transition many of those contractors out and to become a more organic Army, however that will require the specialization and potential MOS of unmanned or robotic systems.  </a:t>
            </a:r>
          </a:p>
          <a:p>
            <a:r>
              <a:rPr lang="en-US" sz="1600" dirty="0" smtClean="0"/>
              <a:t>Additionally, we identified that there was a very close system value between the Autonomous Concept and the Video Based Concept, however the Autonomous Concept offered more performance than the video based system, therefore we chose the higher cost system of the two ultimate choices.</a:t>
            </a:r>
          </a:p>
          <a:p>
            <a:r>
              <a:rPr lang="en-US" sz="1600" dirty="0" smtClean="0"/>
              <a:t>There is more analysis to do however, we are confident that with the trade studies we have performed we are ready to recommend the Semi Autonomous Concept and accept the risks involved by implementing mitigation plans to work them.</a:t>
            </a:r>
            <a:endParaRPr lang="en-US" sz="1600" dirty="0"/>
          </a:p>
        </p:txBody>
      </p:sp>
      <p:sp>
        <p:nvSpPr>
          <p:cNvPr id="4" name="Slide Number Placeholder 3"/>
          <p:cNvSpPr>
            <a:spLocks noGrp="1"/>
          </p:cNvSpPr>
          <p:nvPr>
            <p:ph type="sldNum" sz="quarter" idx="12"/>
          </p:nvPr>
        </p:nvSpPr>
        <p:spPr/>
        <p:txBody>
          <a:bodyPr/>
          <a:lstStyle/>
          <a:p>
            <a:fld id="{90696004-0F13-41AB-AF7A-573591902C09}"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Appendices</a:t>
            </a:r>
            <a:r>
              <a:rPr lang="en-US" sz="3200" dirty="0" smtClean="0"/>
              <a:t> </a:t>
            </a:r>
            <a:endParaRPr lang="en-US" sz="3200" dirty="0"/>
          </a:p>
        </p:txBody>
      </p:sp>
      <p:sp>
        <p:nvSpPr>
          <p:cNvPr id="4" name="Slide Number Placeholder 3"/>
          <p:cNvSpPr>
            <a:spLocks noGrp="1"/>
          </p:cNvSpPr>
          <p:nvPr>
            <p:ph type="sldNum" sz="quarter" idx="12"/>
          </p:nvPr>
        </p:nvSpPr>
        <p:spPr/>
        <p:txBody>
          <a:bodyPr/>
          <a:lstStyle/>
          <a:p>
            <a:fld id="{90696004-0F13-41AB-AF7A-573591902C0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algn="ctr"/>
            <a:r>
              <a:rPr lang="en-US" sz="3200" dirty="0" smtClean="0"/>
              <a:t>Appendix A</a:t>
            </a:r>
            <a:endParaRPr lang="en-US" sz="3200" dirty="0"/>
          </a:p>
        </p:txBody>
      </p:sp>
      <p:sp>
        <p:nvSpPr>
          <p:cNvPr id="4" name="Slide Number Placeholder 3"/>
          <p:cNvSpPr>
            <a:spLocks noGrp="1"/>
          </p:cNvSpPr>
          <p:nvPr>
            <p:ph type="sldNum" sz="quarter" idx="12"/>
          </p:nvPr>
        </p:nvSpPr>
        <p:spPr/>
        <p:txBody>
          <a:bodyPr/>
          <a:lstStyle/>
          <a:p>
            <a:fld id="{90696004-0F13-41AB-AF7A-573591902C09}" type="slidenum">
              <a:rPr lang="en-US" smtClean="0"/>
              <a:pPr/>
              <a:t>17</a:t>
            </a:fld>
            <a:endParaRPr lang="en-US"/>
          </a:p>
        </p:txBody>
      </p:sp>
      <p:sp>
        <p:nvSpPr>
          <p:cNvPr id="6" name="Content Placeholder 5"/>
          <p:cNvSpPr>
            <a:spLocks noGrp="1"/>
          </p:cNvSpPr>
          <p:nvPr>
            <p:ph idx="1"/>
          </p:nvPr>
        </p:nvSpPr>
        <p:spPr/>
        <p:txBody>
          <a:bodyPr/>
          <a:lstStyle/>
          <a:p>
            <a:r>
              <a:rPr lang="en-US" dirty="0" smtClean="0"/>
              <a:t>See Attached Appendix</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gn="ctr"/>
            <a:r>
              <a:rPr lang="en-US" sz="2400" dirty="0" smtClean="0"/>
              <a:t>Appendix </a:t>
            </a:r>
            <a:r>
              <a:rPr lang="en-US" sz="2400" dirty="0" smtClean="0"/>
              <a:t>B</a:t>
            </a:r>
            <a:br>
              <a:rPr lang="en-US" sz="2400" dirty="0" smtClean="0"/>
            </a:br>
            <a:r>
              <a:rPr lang="en-US" sz="2400" dirty="0" smtClean="0"/>
              <a:t>Test Program Plan (Type 2)</a:t>
            </a:r>
            <a:endParaRPr lang="en-US" sz="2400" dirty="0"/>
          </a:p>
        </p:txBody>
      </p:sp>
      <p:sp>
        <p:nvSpPr>
          <p:cNvPr id="3" name="Content Placeholder 2"/>
          <p:cNvSpPr>
            <a:spLocks noGrp="1"/>
          </p:cNvSpPr>
          <p:nvPr>
            <p:ph idx="1"/>
          </p:nvPr>
        </p:nvSpPr>
        <p:spPr>
          <a:xfrm>
            <a:off x="0" y="457200"/>
            <a:ext cx="9144000" cy="6629400"/>
          </a:xfrm>
        </p:spPr>
        <p:txBody>
          <a:bodyPr>
            <a:normAutofit fontScale="32500" lnSpcReduction="20000"/>
          </a:bodyPr>
          <a:lstStyle/>
          <a:p>
            <a:pPr>
              <a:buNone/>
            </a:pPr>
            <a:r>
              <a:rPr lang="en-US" sz="3700" b="1" u="sng" dirty="0" smtClean="0"/>
              <a:t>Overview </a:t>
            </a:r>
          </a:p>
          <a:p>
            <a:pPr>
              <a:buNone/>
            </a:pPr>
            <a:endParaRPr lang="en-US" dirty="0" smtClean="0"/>
          </a:p>
          <a:p>
            <a:pPr marL="53975" indent="11113">
              <a:buNone/>
            </a:pPr>
            <a:r>
              <a:rPr lang="en-US" dirty="0" smtClean="0"/>
              <a:t>The ROBOCOP IBDS is designed to protect smaller FOBs from threats such as RPGs, VBIEDs, Hostile Civil Disturbances and small arms fire.  The system consists of multiple subsystems that can be individually tested.  However, one of the greatest challenges is integration of subsystems.  Below is a outline of the Type 2 Testing to be performed.</a:t>
            </a:r>
          </a:p>
          <a:p>
            <a:pPr>
              <a:buNone/>
            </a:pPr>
            <a:endParaRPr lang="en-US" dirty="0" smtClean="0"/>
          </a:p>
          <a:p>
            <a:pPr>
              <a:buNone/>
            </a:pPr>
            <a:r>
              <a:rPr lang="en-US" sz="3700" b="1" dirty="0" smtClean="0"/>
              <a:t>1) Performance </a:t>
            </a:r>
            <a:r>
              <a:rPr lang="en-US" sz="3700" b="1" dirty="0" smtClean="0"/>
              <a:t>Test </a:t>
            </a:r>
            <a:endParaRPr lang="en-US" sz="3700" b="1" dirty="0" smtClean="0"/>
          </a:p>
          <a:p>
            <a:pPr>
              <a:buNone/>
            </a:pPr>
            <a:endParaRPr lang="en-US" dirty="0" smtClean="0"/>
          </a:p>
          <a:p>
            <a:pPr>
              <a:buNone/>
            </a:pPr>
            <a:r>
              <a:rPr lang="en-US" dirty="0" smtClean="0"/>
              <a:t>Performance testing will be completed on the following subsystems: </a:t>
            </a:r>
            <a:endParaRPr lang="en-US" dirty="0" smtClean="0"/>
          </a:p>
          <a:p>
            <a:r>
              <a:rPr lang="en-US" dirty="0" smtClean="0"/>
              <a:t>Detection System</a:t>
            </a:r>
          </a:p>
          <a:p>
            <a:pPr lvl="1"/>
            <a:r>
              <a:rPr lang="en-US" sz="3100" dirty="0" smtClean="0"/>
              <a:t>Sensor System</a:t>
            </a:r>
          </a:p>
          <a:p>
            <a:pPr lvl="1"/>
            <a:r>
              <a:rPr lang="en-US" sz="3100" dirty="0" smtClean="0"/>
              <a:t>Radar System</a:t>
            </a:r>
          </a:p>
          <a:p>
            <a:pPr lvl="1"/>
            <a:r>
              <a:rPr lang="en-US" sz="3100" dirty="0" smtClean="0"/>
              <a:t>Tracking System</a:t>
            </a:r>
          </a:p>
          <a:p>
            <a:r>
              <a:rPr lang="en-US" dirty="0" smtClean="0"/>
              <a:t>Assessment System</a:t>
            </a:r>
          </a:p>
          <a:p>
            <a:pPr lvl="1"/>
            <a:r>
              <a:rPr lang="en-US" sz="3100" dirty="0" smtClean="0"/>
              <a:t>Identification System</a:t>
            </a:r>
          </a:p>
          <a:p>
            <a:pPr lvl="1"/>
            <a:r>
              <a:rPr lang="en-US" sz="3100" dirty="0" smtClean="0"/>
              <a:t>Classification System</a:t>
            </a:r>
          </a:p>
          <a:p>
            <a:r>
              <a:rPr lang="en-US" dirty="0" smtClean="0"/>
              <a:t>Communication System</a:t>
            </a:r>
          </a:p>
          <a:p>
            <a:pPr lvl="1"/>
            <a:r>
              <a:rPr lang="en-US" sz="3100" dirty="0" smtClean="0"/>
              <a:t>Warning System</a:t>
            </a:r>
          </a:p>
          <a:p>
            <a:pPr lvl="1"/>
            <a:r>
              <a:rPr lang="en-US" sz="3100" dirty="0" smtClean="0"/>
              <a:t>Data System</a:t>
            </a:r>
          </a:p>
          <a:p>
            <a:r>
              <a:rPr lang="en-US" dirty="0" smtClean="0"/>
              <a:t>Weapon System</a:t>
            </a:r>
          </a:p>
          <a:p>
            <a:pPr lvl="1"/>
            <a:r>
              <a:rPr lang="en-US" sz="3100" dirty="0" smtClean="0"/>
              <a:t>Remote Weapon System</a:t>
            </a:r>
          </a:p>
          <a:p>
            <a:pPr lvl="1"/>
            <a:r>
              <a:rPr lang="en-US" sz="3100" dirty="0" smtClean="0"/>
              <a:t>Penetration Prevention System</a:t>
            </a:r>
          </a:p>
          <a:p>
            <a:pPr>
              <a:buNone/>
            </a:pPr>
            <a:endParaRPr lang="en-US" dirty="0" smtClean="0"/>
          </a:p>
          <a:p>
            <a:r>
              <a:rPr lang="en-US" dirty="0" smtClean="0"/>
              <a:t>Integration and System Level Testing</a:t>
            </a:r>
          </a:p>
          <a:p>
            <a:pPr>
              <a:buNone/>
            </a:pPr>
            <a:r>
              <a:rPr lang="en-US" dirty="0" smtClean="0"/>
              <a:t>	</a:t>
            </a:r>
            <a:r>
              <a:rPr lang="en-US" dirty="0" smtClean="0"/>
              <a:t>The final test that will be required will be to ensure that the subsystem can perform without degradation to the mission or individual components when working together.  The component level testing can be completed at the contractor facilities, however integration testing and system performance testing will be conducted at a government facility to ensure the conditions remain stable. </a:t>
            </a:r>
          </a:p>
          <a:p>
            <a:pPr>
              <a:buNone/>
            </a:pPr>
            <a:endParaRPr lang="en-US" sz="3700" b="1" dirty="0" smtClean="0"/>
          </a:p>
          <a:p>
            <a:pPr>
              <a:buNone/>
            </a:pPr>
            <a:r>
              <a:rPr lang="en-US" sz="3700" b="1" dirty="0" smtClean="0"/>
              <a:t>2) </a:t>
            </a:r>
            <a:r>
              <a:rPr lang="en-US" sz="3700" b="1" dirty="0" smtClean="0"/>
              <a:t>Environmental Qualification Test </a:t>
            </a:r>
            <a:endParaRPr lang="en-US" sz="3700" b="1" dirty="0" smtClean="0"/>
          </a:p>
          <a:p>
            <a:pPr>
              <a:buNone/>
            </a:pPr>
            <a:endParaRPr lang="en-US" dirty="0" smtClean="0"/>
          </a:p>
          <a:p>
            <a:pPr marL="109538" indent="-55563">
              <a:buNone/>
            </a:pPr>
            <a:r>
              <a:rPr lang="en-US" dirty="0" smtClean="0"/>
              <a:t>The system will be exposed to a variety of environmental tests that will be dictated by both MIL-STDs and any extreme conditions identified in the mission profile.  Therefore the following environmental testing will be conducted:</a:t>
            </a:r>
          </a:p>
          <a:p>
            <a:pPr marL="109538" indent="-55563"/>
            <a:endParaRPr lang="en-US" dirty="0" smtClean="0"/>
          </a:p>
          <a:p>
            <a:r>
              <a:rPr lang="en-US" dirty="0" smtClean="0"/>
              <a:t>Temperature Cycling</a:t>
            </a:r>
          </a:p>
          <a:p>
            <a:r>
              <a:rPr lang="en-US" dirty="0" smtClean="0"/>
              <a:t>Shock</a:t>
            </a:r>
          </a:p>
          <a:p>
            <a:r>
              <a:rPr lang="en-US" dirty="0" smtClean="0"/>
              <a:t>Vibration</a:t>
            </a:r>
          </a:p>
          <a:p>
            <a:r>
              <a:rPr lang="en-US" dirty="0" smtClean="0"/>
              <a:t>Humidity</a:t>
            </a:r>
          </a:p>
          <a:p>
            <a:r>
              <a:rPr lang="en-US" dirty="0" smtClean="0"/>
              <a:t>Wind</a:t>
            </a:r>
          </a:p>
          <a:p>
            <a:r>
              <a:rPr lang="en-US" dirty="0" smtClean="0"/>
              <a:t>Dust and Sand</a:t>
            </a:r>
          </a:p>
          <a:p>
            <a:r>
              <a:rPr lang="en-US" dirty="0" smtClean="0"/>
              <a:t>Explosion proofing</a:t>
            </a:r>
          </a:p>
          <a:p>
            <a:r>
              <a:rPr lang="en-US" dirty="0" smtClean="0"/>
              <a:t>Electromagnetic interference </a:t>
            </a:r>
          </a:p>
          <a:p>
            <a:pPr>
              <a:buNone/>
            </a:pPr>
            <a:endParaRPr lang="en-US" dirty="0" smtClean="0"/>
          </a:p>
          <a:p>
            <a:pPr>
              <a:buNone/>
            </a:pPr>
            <a:r>
              <a:rPr lang="en-US" dirty="0" smtClean="0"/>
              <a:t>All of the environmental testing will be completed at government facilities.</a:t>
            </a:r>
            <a:endParaRPr lang="en-US" dirty="0" smtClean="0"/>
          </a:p>
        </p:txBody>
      </p:sp>
      <p:sp>
        <p:nvSpPr>
          <p:cNvPr id="4" name="Slide Number Placeholder 3"/>
          <p:cNvSpPr>
            <a:spLocks noGrp="1"/>
          </p:cNvSpPr>
          <p:nvPr>
            <p:ph type="sldNum" sz="quarter" idx="12"/>
          </p:nvPr>
        </p:nvSpPr>
        <p:spPr/>
        <p:txBody>
          <a:bodyPr/>
          <a:lstStyle/>
          <a:p>
            <a:fld id="{90696004-0F13-41AB-AF7A-573591902C09}"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915400" cy="6400800"/>
          </a:xfrm>
        </p:spPr>
        <p:txBody>
          <a:bodyPr>
            <a:normAutofit fontScale="32500" lnSpcReduction="20000"/>
          </a:bodyPr>
          <a:lstStyle/>
          <a:p>
            <a:pPr>
              <a:buNone/>
            </a:pPr>
            <a:r>
              <a:rPr lang="en-US" sz="3700" b="1" dirty="0" smtClean="0"/>
              <a:t>3) Structural Tests</a:t>
            </a:r>
          </a:p>
          <a:p>
            <a:pPr>
              <a:buNone/>
            </a:pPr>
            <a:r>
              <a:rPr lang="en-US" dirty="0" smtClean="0"/>
              <a:t>The </a:t>
            </a:r>
            <a:r>
              <a:rPr lang="en-US" dirty="0" smtClean="0"/>
              <a:t>material that will </a:t>
            </a:r>
            <a:r>
              <a:rPr lang="en-US" dirty="0" smtClean="0"/>
              <a:t>be used in the development of the IBDS will undergo the following structural tests: </a:t>
            </a:r>
            <a:endParaRPr lang="en-US" dirty="0" smtClean="0"/>
          </a:p>
          <a:p>
            <a:r>
              <a:rPr lang="en-US" dirty="0" smtClean="0"/>
              <a:t>Stress </a:t>
            </a:r>
          </a:p>
          <a:p>
            <a:r>
              <a:rPr lang="en-US" dirty="0" smtClean="0"/>
              <a:t>Strain </a:t>
            </a:r>
          </a:p>
          <a:p>
            <a:r>
              <a:rPr lang="en-US" dirty="0" smtClean="0"/>
              <a:t>Fatigue </a:t>
            </a:r>
          </a:p>
          <a:p>
            <a:r>
              <a:rPr lang="en-US" dirty="0" smtClean="0"/>
              <a:t>Bending </a:t>
            </a:r>
          </a:p>
          <a:p>
            <a:r>
              <a:rPr lang="en-US" dirty="0" smtClean="0"/>
              <a:t>Torsion </a:t>
            </a:r>
          </a:p>
          <a:p>
            <a:pPr>
              <a:buNone/>
            </a:pPr>
            <a:endParaRPr lang="en-US" dirty="0" smtClean="0"/>
          </a:p>
          <a:p>
            <a:pPr marL="53975" indent="11113">
              <a:buNone/>
            </a:pPr>
            <a:r>
              <a:rPr lang="en-US" dirty="0" smtClean="0"/>
              <a:t>This testing will be done at the contractor facilities, as it will be conducted on the individual component materials and no on the system as a whole.  Some of the subsystem may not require structural tests depending on the material usage.  All results will be reported to the government in the form of CDRLs.  </a:t>
            </a:r>
          </a:p>
          <a:p>
            <a:pPr>
              <a:buNone/>
            </a:pPr>
            <a:endParaRPr lang="en-US" dirty="0" smtClean="0"/>
          </a:p>
          <a:p>
            <a:pPr>
              <a:buNone/>
            </a:pPr>
            <a:r>
              <a:rPr lang="en-US" sz="3700" b="1" dirty="0" smtClean="0"/>
              <a:t>4) </a:t>
            </a:r>
            <a:r>
              <a:rPr lang="en-US" sz="3700" b="1" dirty="0" smtClean="0"/>
              <a:t>Reliability Qualification Test </a:t>
            </a:r>
          </a:p>
          <a:p>
            <a:pPr marL="53975" indent="11113">
              <a:buNone/>
            </a:pPr>
            <a:r>
              <a:rPr lang="en-US" dirty="0" smtClean="0"/>
              <a:t>Reliability testing will be conducted at both the subsystem and system level.  At the subsystem level this will consist of individual reliabilities since the overall system reliability is defined as:</a:t>
            </a:r>
          </a:p>
          <a:p>
            <a:pPr marL="53975" indent="11113">
              <a:buNone/>
            </a:pPr>
            <a:endParaRPr lang="en-US" sz="2800" dirty="0" smtClean="0">
              <a:latin typeface="Arial" pitchFamily="34" charset="0"/>
            </a:endParaRPr>
          </a:p>
          <a:p>
            <a:pPr marL="53975" indent="11113">
              <a:buNone/>
            </a:pPr>
            <a:r>
              <a:rPr lang="en-US" sz="2800" dirty="0" err="1" smtClean="0">
                <a:latin typeface="Arial" pitchFamily="34" charset="0"/>
              </a:rPr>
              <a:t>R</a:t>
            </a:r>
            <a:r>
              <a:rPr lang="en-US" sz="2800" baseline="-25000" dirty="0" err="1" smtClean="0">
                <a:latin typeface="Arial" pitchFamily="34" charset="0"/>
              </a:rPr>
              <a:t>system</a:t>
            </a:r>
            <a:r>
              <a:rPr lang="en-US" sz="2800" baseline="-25000" dirty="0" smtClean="0">
                <a:latin typeface="Arial" pitchFamily="34" charset="0"/>
              </a:rPr>
              <a:t> </a:t>
            </a:r>
            <a:r>
              <a:rPr lang="en-US" sz="2800" dirty="0" smtClean="0">
                <a:latin typeface="Arial" pitchFamily="34" charset="0"/>
              </a:rPr>
              <a:t>= R</a:t>
            </a:r>
            <a:r>
              <a:rPr lang="en-US" sz="2800" baseline="-25000" dirty="0" smtClean="0">
                <a:latin typeface="Arial" pitchFamily="34" charset="0"/>
              </a:rPr>
              <a:t>1</a:t>
            </a:r>
            <a:r>
              <a:rPr lang="en-US" sz="2800" dirty="0" smtClean="0">
                <a:latin typeface="Arial" pitchFamily="34" charset="0"/>
              </a:rPr>
              <a:t>*R</a:t>
            </a:r>
            <a:r>
              <a:rPr lang="en-US" sz="2800" baseline="-25000" dirty="0" smtClean="0">
                <a:latin typeface="Arial" pitchFamily="34" charset="0"/>
              </a:rPr>
              <a:t>2</a:t>
            </a:r>
            <a:r>
              <a:rPr lang="en-US" sz="2800" dirty="0" smtClean="0">
                <a:latin typeface="Arial" pitchFamily="34" charset="0"/>
              </a:rPr>
              <a:t>*R</a:t>
            </a:r>
            <a:r>
              <a:rPr lang="en-US" sz="2800" baseline="-25000" dirty="0" smtClean="0">
                <a:latin typeface="Arial" pitchFamily="34" charset="0"/>
              </a:rPr>
              <a:t>3</a:t>
            </a:r>
            <a:r>
              <a:rPr lang="en-US" sz="2800" dirty="0" smtClean="0">
                <a:latin typeface="Arial" pitchFamily="34" charset="0"/>
              </a:rPr>
              <a:t>*R</a:t>
            </a:r>
            <a:r>
              <a:rPr lang="en-US" sz="2800" baseline="-25000" dirty="0" smtClean="0">
                <a:latin typeface="Arial" pitchFamily="34" charset="0"/>
              </a:rPr>
              <a:t>4</a:t>
            </a:r>
            <a:r>
              <a:rPr lang="en-US" sz="2800" dirty="0" smtClean="0">
                <a:latin typeface="Arial" pitchFamily="34" charset="0"/>
              </a:rPr>
              <a:t>*</a:t>
            </a:r>
            <a:r>
              <a:rPr lang="en-US" sz="2800" dirty="0" err="1" smtClean="0">
                <a:latin typeface="Arial" pitchFamily="34" charset="0"/>
              </a:rPr>
              <a:t>R</a:t>
            </a:r>
            <a:r>
              <a:rPr lang="en-US" sz="2800" baseline="-25000" dirty="0" err="1" smtClean="0">
                <a:latin typeface="Arial" pitchFamily="34" charset="0"/>
              </a:rPr>
              <a:t>n</a:t>
            </a:r>
            <a:endParaRPr lang="en-US" sz="2800" baseline="-25000" dirty="0" smtClean="0">
              <a:latin typeface="Arial" pitchFamily="34" charset="0"/>
            </a:endParaRPr>
          </a:p>
          <a:p>
            <a:pPr marL="53975" indent="11113">
              <a:buNone/>
            </a:pPr>
            <a:endParaRPr lang="en-US" dirty="0" smtClean="0"/>
          </a:p>
          <a:p>
            <a:pPr marL="53975" indent="11113">
              <a:buNone/>
            </a:pPr>
            <a:r>
              <a:rPr lang="en-US" dirty="0" smtClean="0"/>
              <a:t>It is important to understand the subsystem reliability because it ultimately drives the system level reliability.  Component level reliability testing will be done at the contractor facilities.  This will also include durability testing to determine Mean Time between Failures (MTBF).  The system level reliability testing will be completed at the government facilities.  These test results will also provide insight into the Operation Availability which is defined as:</a:t>
            </a:r>
          </a:p>
          <a:p>
            <a:pPr marL="53975" indent="11113">
              <a:buNone/>
            </a:pPr>
            <a:endParaRPr lang="en-US" dirty="0" smtClean="0"/>
          </a:p>
          <a:p>
            <a:pPr marL="53975" indent="11113">
              <a:buNone/>
            </a:pPr>
            <a:endParaRPr lang="en-US" dirty="0" smtClean="0"/>
          </a:p>
          <a:p>
            <a:pPr marL="53975" indent="11113">
              <a:buNone/>
            </a:pPr>
            <a:endParaRPr lang="en-US" dirty="0" smtClean="0"/>
          </a:p>
          <a:p>
            <a:pPr>
              <a:buNone/>
            </a:pPr>
            <a:endParaRPr lang="en-US" dirty="0" smtClean="0"/>
          </a:p>
          <a:p>
            <a:pPr>
              <a:buNone/>
            </a:pPr>
            <a:r>
              <a:rPr lang="en-US" sz="3700" b="1" dirty="0" smtClean="0"/>
              <a:t>5) </a:t>
            </a:r>
            <a:r>
              <a:rPr lang="en-US" sz="3700" b="1" dirty="0" smtClean="0"/>
              <a:t>Maintainability Demonstration Test </a:t>
            </a:r>
          </a:p>
          <a:p>
            <a:pPr marL="53975" indent="11113">
              <a:buNone/>
            </a:pPr>
            <a:r>
              <a:rPr lang="en-US" dirty="0" smtClean="0"/>
              <a:t>Maintainability Demonstrations will be conducted to demonstrate the mean time to repair (MTTR), both preventative and corrective, as well as if special tools are required.  Initially demonstrations can take place at the contractor facility.  However, the demonstrations will be conducted at the government facilities as well, with the personnel that will be performing the maintenance.   These results will also influence the Operation Availability (see above).</a:t>
            </a:r>
          </a:p>
          <a:p>
            <a:pPr marL="53975" indent="11113">
              <a:buNone/>
            </a:pPr>
            <a:endParaRPr lang="en-US" dirty="0" smtClean="0"/>
          </a:p>
          <a:p>
            <a:pPr>
              <a:buNone/>
            </a:pPr>
            <a:r>
              <a:rPr lang="en-US" sz="3700" b="1" dirty="0" smtClean="0"/>
              <a:t>6) </a:t>
            </a:r>
            <a:r>
              <a:rPr lang="en-US" sz="3700" b="1" dirty="0" smtClean="0"/>
              <a:t>Support Equipment Compatibility Test </a:t>
            </a:r>
          </a:p>
          <a:p>
            <a:pPr marL="53975" indent="11113">
              <a:buNone/>
            </a:pPr>
            <a:r>
              <a:rPr lang="en-US" dirty="0" smtClean="0"/>
              <a:t>Support equipment compatibility test </a:t>
            </a:r>
            <a:r>
              <a:rPr lang="en-US" dirty="0" smtClean="0"/>
              <a:t> will be conducted to ensure compatibility with current handling and transportation equipment, specifically sling load testing for SWAP.   These tests will be conducted at the government facilities to ensure the correct equipment and personnel are available.</a:t>
            </a:r>
            <a:endParaRPr lang="en-US" sz="3700" b="1" dirty="0" smtClean="0"/>
          </a:p>
          <a:p>
            <a:pPr>
              <a:buNone/>
            </a:pPr>
            <a:endParaRPr lang="en-US" sz="3700" b="1" dirty="0" smtClean="0"/>
          </a:p>
          <a:p>
            <a:pPr>
              <a:buNone/>
            </a:pPr>
            <a:r>
              <a:rPr lang="en-US" sz="3700" b="1" dirty="0" smtClean="0"/>
              <a:t>7) Software Verification</a:t>
            </a:r>
            <a:endParaRPr lang="en-US" sz="3700" b="1" dirty="0" smtClean="0"/>
          </a:p>
          <a:p>
            <a:pPr marL="53975" indent="11113">
              <a:buNone/>
            </a:pPr>
            <a:r>
              <a:rPr lang="en-US" dirty="0" smtClean="0"/>
              <a:t>Software Verification will be conducted to ensure software in the following systems is compatible, reliable and performs as required with specified systems:</a:t>
            </a:r>
          </a:p>
          <a:p>
            <a:pPr marL="463550" indent="-398463"/>
            <a:r>
              <a:rPr lang="en-US" dirty="0" smtClean="0"/>
              <a:t>Intent Determination Software</a:t>
            </a:r>
          </a:p>
          <a:p>
            <a:pPr marL="463550" indent="-398463"/>
            <a:r>
              <a:rPr lang="en-US" dirty="0" smtClean="0"/>
              <a:t>Capability Level Software</a:t>
            </a:r>
          </a:p>
          <a:p>
            <a:pPr marL="463550" indent="-398463"/>
            <a:r>
              <a:rPr lang="en-US" dirty="0" smtClean="0"/>
              <a:t>Prioritization Software</a:t>
            </a:r>
            <a:endParaRPr lang="en-US" dirty="0" smtClean="0"/>
          </a:p>
          <a:p>
            <a:endParaRPr lang="en-US" dirty="0" smtClean="0"/>
          </a:p>
          <a:p>
            <a:pPr>
              <a:buNone/>
            </a:pPr>
            <a:r>
              <a:rPr lang="en-US" dirty="0" smtClean="0"/>
              <a:t>Testing can be conducted at the contractor facilities.</a:t>
            </a:r>
            <a:endParaRPr lang="en-US" dirty="0"/>
          </a:p>
        </p:txBody>
      </p:sp>
      <p:sp>
        <p:nvSpPr>
          <p:cNvPr id="4" name="Slide Number Placeholder 3"/>
          <p:cNvSpPr>
            <a:spLocks noGrp="1"/>
          </p:cNvSpPr>
          <p:nvPr>
            <p:ph type="sldNum" sz="quarter" idx="12"/>
          </p:nvPr>
        </p:nvSpPr>
        <p:spPr/>
        <p:txBody>
          <a:bodyPr/>
          <a:lstStyle/>
          <a:p>
            <a:fld id="{90696004-0F13-41AB-AF7A-573591902C09}" type="slidenum">
              <a:rPr lang="en-US" smtClean="0"/>
              <a:pPr/>
              <a:t>19</a:t>
            </a:fld>
            <a:endParaRPr lang="en-US"/>
          </a:p>
        </p:txBody>
      </p:sp>
      <p:sp>
        <p:nvSpPr>
          <p:cNvPr id="5" name="Rectangle 17"/>
          <p:cNvSpPr>
            <a:spLocks noChangeArrowheads="1"/>
          </p:cNvSpPr>
          <p:nvPr/>
        </p:nvSpPr>
        <p:spPr bwMode="auto">
          <a:xfrm>
            <a:off x="533400" y="3505200"/>
            <a:ext cx="2067874" cy="203134"/>
          </a:xfrm>
          <a:prstGeom prst="rect">
            <a:avLst/>
          </a:prstGeom>
          <a:noFill/>
          <a:ln w="12700">
            <a:noFill/>
            <a:miter lim="800000"/>
            <a:headEnd/>
            <a:tailEnd/>
          </a:ln>
          <a:effectLst/>
        </p:spPr>
        <p:txBody>
          <a:bodyPr wrap="none" lIns="66675" tIns="26988" rIns="66675" bIns="26988">
            <a:spAutoFit/>
          </a:bodyPr>
          <a:lstStyle/>
          <a:p>
            <a:pPr defTabSz="1008063">
              <a:lnSpc>
                <a:spcPct val="92000"/>
              </a:lnSpc>
            </a:pPr>
            <a:r>
              <a:rPr lang="en-US" sz="1050" b="1" dirty="0" smtClean="0">
                <a:latin typeface="Arial" pitchFamily="34" charset="0"/>
              </a:rPr>
              <a:t>A</a:t>
            </a:r>
            <a:r>
              <a:rPr lang="en-US" sz="1050" b="1" baseline="-25000" dirty="0" smtClean="0">
                <a:latin typeface="Arial" pitchFamily="34" charset="0"/>
              </a:rPr>
              <a:t>O</a:t>
            </a:r>
            <a:r>
              <a:rPr lang="en-US" sz="1050" b="1" dirty="0" smtClean="0">
                <a:latin typeface="Arial" pitchFamily="34" charset="0"/>
              </a:rPr>
              <a:t>   </a:t>
            </a:r>
            <a:r>
              <a:rPr lang="en-US" sz="1050" b="1" dirty="0">
                <a:latin typeface="Arial" pitchFamily="34" charset="0"/>
              </a:rPr>
              <a:t>=   –––––––––––––––––––</a:t>
            </a:r>
          </a:p>
        </p:txBody>
      </p:sp>
      <p:sp>
        <p:nvSpPr>
          <p:cNvPr id="6" name="Rectangle 18"/>
          <p:cNvSpPr>
            <a:spLocks noChangeArrowheads="1"/>
          </p:cNvSpPr>
          <p:nvPr/>
        </p:nvSpPr>
        <p:spPr bwMode="auto">
          <a:xfrm>
            <a:off x="1371600" y="3429000"/>
            <a:ext cx="508152" cy="203134"/>
          </a:xfrm>
          <a:prstGeom prst="rect">
            <a:avLst/>
          </a:prstGeom>
          <a:noFill/>
          <a:ln w="12700">
            <a:noFill/>
            <a:miter lim="800000"/>
            <a:headEnd/>
            <a:tailEnd/>
          </a:ln>
          <a:effectLst/>
        </p:spPr>
        <p:txBody>
          <a:bodyPr wrap="none" lIns="66675" tIns="26988" rIns="66675" bIns="26988">
            <a:spAutoFit/>
          </a:bodyPr>
          <a:lstStyle/>
          <a:p>
            <a:pPr defTabSz="1008063">
              <a:lnSpc>
                <a:spcPct val="92000"/>
              </a:lnSpc>
            </a:pPr>
            <a:r>
              <a:rPr lang="en-US" sz="1050" b="1" dirty="0" smtClean="0">
                <a:latin typeface="Arial" pitchFamily="34" charset="0"/>
              </a:rPr>
              <a:t>MTBF</a:t>
            </a:r>
            <a:endParaRPr lang="en-US" sz="1050" b="1" dirty="0">
              <a:latin typeface="Arial" pitchFamily="34" charset="0"/>
            </a:endParaRPr>
          </a:p>
        </p:txBody>
      </p:sp>
      <p:sp>
        <p:nvSpPr>
          <p:cNvPr id="7" name="Rectangle 19"/>
          <p:cNvSpPr>
            <a:spLocks noChangeArrowheads="1"/>
          </p:cNvSpPr>
          <p:nvPr/>
        </p:nvSpPr>
        <p:spPr bwMode="auto">
          <a:xfrm>
            <a:off x="914400" y="3657600"/>
            <a:ext cx="1559722" cy="203134"/>
          </a:xfrm>
          <a:prstGeom prst="rect">
            <a:avLst/>
          </a:prstGeom>
          <a:noFill/>
          <a:ln w="12700">
            <a:noFill/>
            <a:miter lim="800000"/>
            <a:headEnd/>
            <a:tailEnd/>
          </a:ln>
          <a:effectLst/>
        </p:spPr>
        <p:txBody>
          <a:bodyPr wrap="none" lIns="66675" tIns="26988" rIns="66675" bIns="26988">
            <a:spAutoFit/>
          </a:bodyPr>
          <a:lstStyle/>
          <a:p>
            <a:pPr defTabSz="1008063">
              <a:lnSpc>
                <a:spcPct val="92000"/>
              </a:lnSpc>
            </a:pPr>
            <a:r>
              <a:rPr lang="en-US" sz="1050" b="1" dirty="0" smtClean="0">
                <a:latin typeface="Arial" pitchFamily="34" charset="0"/>
              </a:rPr>
              <a:t>MTBF </a:t>
            </a:r>
            <a:r>
              <a:rPr lang="en-US" sz="1050" b="1" dirty="0">
                <a:latin typeface="Arial" pitchFamily="34" charset="0"/>
              </a:rPr>
              <a:t>+ </a:t>
            </a:r>
            <a:r>
              <a:rPr lang="en-US" sz="1050" b="1" dirty="0" smtClean="0">
                <a:latin typeface="Arial" pitchFamily="34" charset="0"/>
              </a:rPr>
              <a:t>MTTR </a:t>
            </a:r>
            <a:r>
              <a:rPr lang="en-US" sz="1050" b="1" dirty="0">
                <a:latin typeface="Arial" pitchFamily="34" charset="0"/>
              </a:rPr>
              <a:t>+ MLDT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547688" y="1"/>
            <a:ext cx="8062912" cy="990600"/>
          </a:xfrm>
        </p:spPr>
        <p:txBody>
          <a:bodyPr/>
          <a:lstStyle/>
          <a:p>
            <a:r>
              <a:rPr lang="en-US" dirty="0" smtClean="0"/>
              <a:t>Table of Contents</a:t>
            </a:r>
            <a:endParaRPr lang="en-US" dirty="0"/>
          </a:p>
        </p:txBody>
      </p:sp>
      <p:sp>
        <p:nvSpPr>
          <p:cNvPr id="23" name="Rectangle 6"/>
          <p:cNvSpPr txBox="1">
            <a:spLocks noChangeArrowheads="1"/>
          </p:cNvSpPr>
          <p:nvPr/>
        </p:nvSpPr>
        <p:spPr>
          <a:xfrm>
            <a:off x="0" y="838200"/>
            <a:ext cx="9144000" cy="6019800"/>
          </a:xfrm>
          <a:prstGeom prst="rect">
            <a:avLst/>
          </a:prstGeom>
          <a:ln/>
        </p:spPr>
        <p:txBody>
          <a:bodyPr vert="horz" anchor="t">
            <a:normAutofit/>
          </a:bodyPr>
          <a:lstStyle/>
          <a:p>
            <a:endParaRPr lang="en-US" sz="2400" dirty="0" smtClean="0"/>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Cost Estimates per Variant</a:t>
            </a: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Life cycle cost differences </a:t>
            </a: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Variant Value Score</a:t>
            </a: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Value Curves</a:t>
            </a: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OMOE </a:t>
            </a:r>
            <a:r>
              <a:rPr lang="en-US" sz="2400" dirty="0" err="1" smtClean="0">
                <a:ln w="10160">
                  <a:solidFill>
                    <a:schemeClr val="accent1"/>
                  </a:solidFill>
                  <a:prstDash val="solid"/>
                </a:ln>
                <a:solidFill>
                  <a:srgbClr val="FFFFFF"/>
                </a:solidFill>
                <a:effectLst>
                  <a:outerShdw blurRad="38100" dist="32000" dir="5400000" algn="tl">
                    <a:srgbClr val="000000">
                      <a:alpha val="30000"/>
                    </a:srgbClr>
                  </a:outerShdw>
                </a:effectLst>
              </a:rPr>
              <a:t>vs</a:t>
            </a: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 cost Evaluation</a:t>
            </a: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Preferred Concept Alternative</a:t>
            </a: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SV-7</a:t>
            </a: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SV-9</a:t>
            </a: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System Baseline</a:t>
            </a:r>
          </a:p>
          <a:p>
            <a:pPr indent="341313">
              <a:buFont typeface="Wingdings 2" pitchFamily="18" charset="2"/>
              <a:buChar char=""/>
            </a:pPr>
            <a:r>
              <a:rPr lang="en-US" sz="2400" dirty="0" smtClean="0">
                <a:ln w="10160">
                  <a:solidFill>
                    <a:schemeClr val="accent1"/>
                  </a:solidFill>
                  <a:prstDash val="solid"/>
                </a:ln>
                <a:effectLst>
                  <a:outerShdw blurRad="38100" dist="32000" dir="5400000" algn="tl">
                    <a:srgbClr val="000000">
                      <a:alpha val="30000"/>
                    </a:srgbClr>
                  </a:outerShdw>
                </a:effectLst>
              </a:rPr>
              <a:t>Summary of Results</a:t>
            </a:r>
          </a:p>
          <a:p>
            <a:pPr indent="341313">
              <a:buFont typeface="Wingdings 2" pitchFamily="18" charset="2"/>
              <a:buChar char=""/>
            </a:pPr>
            <a:endPar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Appendix A - System/subsystem specification (Type A)</a:t>
            </a:r>
          </a:p>
          <a:p>
            <a:pPr indent="341313">
              <a:buFont typeface="Wingdings 2" pitchFamily="18" charset="2"/>
              <a:buChar char=""/>
            </a:pPr>
            <a:r>
              <a:rPr lang="en-US" sz="2400" dirty="0" smtClean="0">
                <a:ln w="10160">
                  <a:solidFill>
                    <a:schemeClr val="accent1"/>
                  </a:solidFill>
                  <a:prstDash val="solid"/>
                </a:ln>
                <a:solidFill>
                  <a:srgbClr val="FFFFFF"/>
                </a:solidFill>
                <a:effectLst>
                  <a:outerShdw blurRad="38100" dist="32000" dir="5400000" algn="tl">
                    <a:srgbClr val="000000">
                      <a:alpha val="30000"/>
                    </a:srgbClr>
                  </a:outerShdw>
                </a:effectLst>
              </a:rPr>
              <a:t>Appendix B – Test program plan outline </a:t>
            </a:r>
            <a:r>
              <a:rPr kumimoji="0" lang="en-US" sz="2400" i="0" u="none" strike="noStrike" kern="1200" normalizeH="0" baseline="0" noProof="0" dirty="0" smtClean="0">
                <a:ln w="10160">
                  <a:solidFill>
                    <a:schemeClr val="accent1"/>
                  </a:solidFill>
                  <a:prstDash val="solid"/>
                </a:ln>
                <a:effectLst>
                  <a:outerShdw blurRad="38100" dist="32000" dir="5400000" algn="tl">
                    <a:srgbClr val="000000">
                      <a:alpha val="30000"/>
                    </a:srgbClr>
                  </a:outerShdw>
                </a:effectLst>
                <a:uLnTx/>
                <a:uFillTx/>
                <a:latin typeface="+mn-lt"/>
                <a:ea typeface="+mn-ea"/>
                <a:cs typeface="+mn-cs"/>
              </a:rPr>
              <a:t>				</a:t>
            </a:r>
            <a:endParaRPr kumimoji="0" lang="en-US" sz="3200" i="0" u="none" strike="noStrike" kern="1200" normalizeH="0" baseline="0" noProof="0" dirty="0" smtClean="0">
              <a:ln w="10160">
                <a:solidFill>
                  <a:schemeClr val="accent1"/>
                </a:solidFill>
                <a:prstDash val="solid"/>
              </a:ln>
              <a:effectLst>
                <a:outerShdw blurRad="38100" dist="32000" dir="5400000" algn="tl">
                  <a:srgbClr val="000000">
                    <a:alpha val="30000"/>
                  </a:srgbClr>
                </a:outerShdw>
              </a:effectLst>
              <a:uLnTx/>
              <a:uFillTx/>
              <a:latin typeface="+mn-lt"/>
              <a:ea typeface="+mn-ea"/>
              <a:cs typeface="+mn-cs"/>
            </a:endParaRPr>
          </a:p>
        </p:txBody>
      </p:sp>
      <p:sp>
        <p:nvSpPr>
          <p:cNvPr id="27" name="TextBox 26"/>
          <p:cNvSpPr txBox="1"/>
          <p:nvPr/>
        </p:nvSpPr>
        <p:spPr>
          <a:xfrm>
            <a:off x="8001000" y="6472638"/>
            <a:ext cx="1143000" cy="385362"/>
          </a:xfrm>
          <a:prstGeom prst="rect">
            <a:avLst/>
          </a:prstGeom>
          <a:noFill/>
        </p:spPr>
        <p:txBody>
          <a:bodyPr wrap="square" rtlCol="0">
            <a:spAutoFit/>
          </a:bodyPr>
          <a:lstStyle/>
          <a:p>
            <a:fld id="{DE01F9D7-D022-4153-96F6-CEB3EF60FDB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5506"/>
          </a:xfrm>
        </p:spPr>
        <p:txBody>
          <a:bodyPr/>
          <a:lstStyle/>
          <a:p>
            <a:pPr algn="ctr"/>
            <a:r>
              <a:rPr lang="en-US" dirty="0" smtClean="0"/>
              <a:t>Top Instantiated Concepts - Review</a:t>
            </a:r>
            <a:endParaRPr lang="en-US" dirty="0"/>
          </a:p>
        </p:txBody>
      </p:sp>
      <p:graphicFrame>
        <p:nvGraphicFramePr>
          <p:cNvPr id="4" name="Content Placeholder 3"/>
          <p:cNvGraphicFramePr>
            <a:graphicFrameLocks noGrp="1"/>
          </p:cNvGraphicFramePr>
          <p:nvPr>
            <p:ph idx="1"/>
          </p:nvPr>
        </p:nvGraphicFramePr>
        <p:xfrm>
          <a:off x="76200" y="1143000"/>
          <a:ext cx="8991600" cy="4755332"/>
        </p:xfrm>
        <a:graphic>
          <a:graphicData uri="http://schemas.openxmlformats.org/drawingml/2006/table">
            <a:tbl>
              <a:tblPr/>
              <a:tblGrid>
                <a:gridCol w="762000"/>
                <a:gridCol w="1905000"/>
                <a:gridCol w="2286000"/>
                <a:gridCol w="2057400"/>
                <a:gridCol w="1981200"/>
              </a:tblGrid>
              <a:tr h="225703">
                <a:tc>
                  <a:txBody>
                    <a:bodyPr/>
                    <a:lstStyle/>
                    <a:p>
                      <a:pPr algn="ctr" fontAlgn="b"/>
                      <a:r>
                        <a:rPr lang="en-US" sz="1400" b="1" i="0" u="none" strike="noStrike" dirty="0" smtClean="0">
                          <a:solidFill>
                            <a:srgbClr val="000000"/>
                          </a:solidFill>
                          <a:latin typeface="Calibri"/>
                        </a:rPr>
                        <a:t>Concept</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Detection</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Assessment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Communication</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400" b="1" i="0" u="none" strike="noStrike" dirty="0" smtClean="0">
                          <a:solidFill>
                            <a:srgbClr val="000000"/>
                          </a:solidFill>
                          <a:latin typeface="Calibri"/>
                        </a:rPr>
                        <a:t>Defense</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022759">
                <a:tc>
                  <a:txBody>
                    <a:bodyPr/>
                    <a:lstStyle/>
                    <a:p>
                      <a:pPr algn="ctr" fontAlgn="ctr"/>
                      <a:r>
                        <a:rPr lang="en-US" sz="1400" b="1" i="0" u="none" strike="noStrike" dirty="0" smtClean="0">
                          <a:solidFill>
                            <a:srgbClr val="000000"/>
                          </a:solidFill>
                          <a:latin typeface="Calibri"/>
                        </a:rPr>
                        <a:t>1</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mn-lt"/>
                        </a:rPr>
                        <a:t> Passive Infrared </a:t>
                      </a:r>
                    </a:p>
                    <a:p>
                      <a:pPr marL="109538" marR="0" indent="122238" algn="l" defTabSz="914400" rtl="0" eaLnBrk="1" fontAlgn="ctr" latinLnBrk="0" hangingPunct="1">
                        <a:lnSpc>
                          <a:spcPct val="100000"/>
                        </a:lnSpc>
                        <a:spcBef>
                          <a:spcPts val="0"/>
                        </a:spcBef>
                        <a:spcAft>
                          <a:spcPts val="0"/>
                        </a:spcAft>
                        <a:buClrTx/>
                        <a:buSzTx/>
                        <a:buFont typeface="Arial" pitchFamily="34" charset="0"/>
                        <a:buNone/>
                        <a:tabLst/>
                        <a:defRPr/>
                      </a:pPr>
                      <a:r>
                        <a:rPr lang="en-US" sz="1400" b="0" i="0" u="none" strike="noStrike" dirty="0" smtClean="0">
                          <a:solidFill>
                            <a:srgbClr val="000000"/>
                          </a:solidFill>
                          <a:latin typeface="+mn-lt"/>
                        </a:rPr>
                        <a:t>Detector</a:t>
                      </a:r>
                      <a:endParaRPr lang="en-US" sz="1400" b="0" i="0" u="none" strike="noStrike" dirty="0" smtClean="0">
                        <a:solidFill>
                          <a:srgbClr val="000000"/>
                        </a:solidFill>
                        <a:latin typeface="Calibri"/>
                      </a:endParaRPr>
                    </a:p>
                    <a:p>
                      <a:pPr marL="109538" indent="122238" algn="l" fontAlgn="ctr">
                        <a:buFont typeface="Arial" pitchFamily="34" charset="0"/>
                        <a:buChar char="•"/>
                      </a:pPr>
                      <a:r>
                        <a:rPr lang="en-US" sz="1400" b="0" i="0" u="none" strike="noStrike" dirty="0" smtClean="0">
                          <a:solidFill>
                            <a:srgbClr val="000000"/>
                          </a:solidFill>
                          <a:latin typeface="Calibri"/>
                        </a:rPr>
                        <a:t>Radar</a:t>
                      </a:r>
                    </a:p>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UMS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Blue Force Tracker</a:t>
                      </a:r>
                    </a:p>
                    <a:p>
                      <a:pPr marL="109538" indent="122238" algn="l" fontAlgn="ctr">
                        <a:buFont typeface="Arial" pitchFamily="34" charset="0"/>
                        <a:buChar char="•"/>
                      </a:pPr>
                      <a:r>
                        <a:rPr lang="en-US" sz="1400" b="0" i="0" u="none" strike="noStrike" dirty="0" smtClean="0">
                          <a:solidFill>
                            <a:srgbClr val="000000"/>
                          </a:solidFill>
                          <a:latin typeface="Calibri"/>
                        </a:rPr>
                        <a:t>Biometric Scanner</a:t>
                      </a:r>
                    </a:p>
                    <a:p>
                      <a:pPr marL="109538" indent="122238" algn="l" fontAlgn="ctr">
                        <a:buFont typeface="Arial" pitchFamily="34" charset="0"/>
                        <a:buChar char="•"/>
                      </a:pPr>
                      <a:r>
                        <a:rPr lang="en-US" sz="1400" b="0" i="0" u="none" strike="noStrike" dirty="0" smtClean="0">
                          <a:solidFill>
                            <a:srgbClr val="000000"/>
                          </a:solidFill>
                          <a:latin typeface="Calibri"/>
                        </a:rPr>
                        <a:t>Computer</a:t>
                      </a:r>
                    </a:p>
                    <a:p>
                      <a:pPr marL="109538" indent="122238" algn="l" fontAlgn="ctr">
                        <a:buFont typeface="Arial" pitchFamily="34" charset="0"/>
                        <a:buChar char="•"/>
                      </a:pPr>
                      <a:r>
                        <a:rPr lang="en-US" sz="1400" b="0" i="0" u="none" strike="noStrike" dirty="0" smtClean="0">
                          <a:solidFill>
                            <a:srgbClr val="000000"/>
                          </a:solidFill>
                          <a:latin typeface="Calibri"/>
                        </a:rPr>
                        <a:t>RF Detection</a:t>
                      </a:r>
                    </a:p>
                    <a:p>
                      <a:pPr marL="109538" indent="122238" algn="l" fontAlgn="ctr">
                        <a:buFont typeface="Arial" pitchFamily="34" charset="0"/>
                        <a:buChar char="•"/>
                      </a:pPr>
                      <a:r>
                        <a:rPr lang="en-US" sz="1400" b="0" i="0" u="none" strike="noStrike" dirty="0" smtClean="0">
                          <a:solidFill>
                            <a:srgbClr val="000000"/>
                          </a:solidFill>
                          <a:latin typeface="Calibri"/>
                        </a:rPr>
                        <a:t>Threat</a:t>
                      </a:r>
                      <a:r>
                        <a:rPr lang="en-US" sz="1400" b="0" i="0" u="none" strike="noStrike" baseline="0" dirty="0" smtClean="0">
                          <a:solidFill>
                            <a:srgbClr val="000000"/>
                          </a:solidFill>
                          <a:latin typeface="Calibri"/>
                        </a:rPr>
                        <a:t> Prioritization Matrix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Computer </a:t>
                      </a:r>
                    </a:p>
                    <a:p>
                      <a:pPr marL="109538" indent="122238" algn="l" fontAlgn="ctr">
                        <a:buFont typeface="Arial" pitchFamily="34" charset="0"/>
                        <a:buChar char="•"/>
                      </a:pPr>
                      <a:r>
                        <a:rPr lang="en-US" sz="1400" b="0" i="0" u="none" strike="noStrike" dirty="0" smtClean="0">
                          <a:solidFill>
                            <a:srgbClr val="000000"/>
                          </a:solidFill>
                          <a:latin typeface="Calibri"/>
                        </a:rPr>
                        <a:t>Siren</a:t>
                      </a:r>
                    </a:p>
                    <a:p>
                      <a:pPr marL="109538" indent="122238" algn="l" fontAlgn="ctr">
                        <a:buFont typeface="Arial" pitchFamily="34" charset="0"/>
                        <a:buChar char="•"/>
                      </a:pPr>
                      <a:r>
                        <a:rPr lang="en-US" sz="1400" b="0" i="0" u="none" strike="noStrike" dirty="0" err="1" smtClean="0">
                          <a:solidFill>
                            <a:srgbClr val="000000"/>
                          </a:solidFill>
                          <a:latin typeface="Calibri"/>
                        </a:rPr>
                        <a:t>Intrabase</a:t>
                      </a:r>
                      <a:r>
                        <a:rPr lang="en-US" sz="1400" b="0" i="0" u="none" strike="noStrike" dirty="0" smtClean="0">
                          <a:solidFill>
                            <a:srgbClr val="000000"/>
                          </a:solidFill>
                          <a:latin typeface="Calibri"/>
                        </a:rPr>
                        <a:t> Network</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Weapon</a:t>
                      </a:r>
                    </a:p>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Armed UGV</a:t>
                      </a:r>
                    </a:p>
                    <a:p>
                      <a:pPr marL="109538" indent="122238" algn="l" fontAlgn="ctr">
                        <a:buFont typeface="Arial" pitchFamily="34" charset="0"/>
                        <a:buChar char="•"/>
                      </a:pPr>
                      <a:r>
                        <a:rPr lang="en-US" sz="1400" b="0" i="0" u="none" strike="noStrike" dirty="0" smtClean="0">
                          <a:solidFill>
                            <a:srgbClr val="000000"/>
                          </a:solidFill>
                          <a:latin typeface="Calibri"/>
                        </a:rPr>
                        <a:t>Deployable</a:t>
                      </a:r>
                      <a:r>
                        <a:rPr lang="en-US" sz="1400" b="0" i="0" u="none" strike="noStrike" baseline="0" dirty="0" smtClean="0">
                          <a:solidFill>
                            <a:srgbClr val="000000"/>
                          </a:solidFill>
                          <a:latin typeface="Calibri"/>
                        </a:rPr>
                        <a:t> Tire Spikes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22759">
                <a:tc>
                  <a:txBody>
                    <a:bodyPr/>
                    <a:lstStyle/>
                    <a:p>
                      <a:pPr algn="ctr" fontAlgn="ctr"/>
                      <a:r>
                        <a:rPr lang="en-US" sz="1400" b="1" i="0" u="none" strike="noStrike" dirty="0" smtClean="0">
                          <a:solidFill>
                            <a:srgbClr val="000000"/>
                          </a:solidFill>
                          <a:latin typeface="Calibri"/>
                        </a:rPr>
                        <a:t>2</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Radar</a:t>
                      </a:r>
                    </a:p>
                    <a:p>
                      <a:pPr marL="109538" indent="122238" algn="l" fontAlgn="ctr">
                        <a:buFont typeface="Arial" pitchFamily="34" charset="0"/>
                        <a:buChar char="•"/>
                      </a:pPr>
                      <a:r>
                        <a:rPr lang="en-US" sz="1400" b="0" i="0" u="none" strike="noStrike" dirty="0" smtClean="0">
                          <a:solidFill>
                            <a:srgbClr val="000000"/>
                          </a:solidFill>
                          <a:latin typeface="Calibri"/>
                        </a:rPr>
                        <a:t>Infrared Camera</a:t>
                      </a:r>
                    </a:p>
                    <a:p>
                      <a:pPr marL="109538" indent="122238" algn="l" fontAlgn="ctr">
                        <a:buFont typeface="Arial" pitchFamily="34" charset="0"/>
                        <a:buChar char="•"/>
                      </a:pPr>
                      <a:r>
                        <a:rPr lang="en-US" sz="1400" b="0" i="0" u="none" strike="noStrike" dirty="0" smtClean="0">
                          <a:solidFill>
                            <a:srgbClr val="000000"/>
                          </a:solidFill>
                          <a:latin typeface="Calibri"/>
                        </a:rPr>
                        <a:t>Camcorder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Blue Force Tracker</a:t>
                      </a:r>
                    </a:p>
                    <a:p>
                      <a:pPr marL="109538" indent="122238" algn="l" fontAlgn="ctr">
                        <a:buFont typeface="Arial" pitchFamily="34" charset="0"/>
                        <a:buChar char="•"/>
                      </a:pPr>
                      <a:r>
                        <a:rPr lang="en-US" sz="1400" b="0" i="0" u="none" strike="noStrike" dirty="0" smtClean="0">
                          <a:solidFill>
                            <a:srgbClr val="000000"/>
                          </a:solidFill>
                          <a:latin typeface="+mn-lt"/>
                        </a:rPr>
                        <a:t>IR/Thermal/NV Imaging</a:t>
                      </a:r>
                    </a:p>
                    <a:p>
                      <a:pPr marL="109538" indent="122238" algn="l" fontAlgn="ctr">
                        <a:buFont typeface="Arial" pitchFamily="34" charset="0"/>
                        <a:buChar char="•"/>
                      </a:pPr>
                      <a:r>
                        <a:rPr lang="en-US" sz="1400" b="0" i="0" u="none" strike="noStrike" dirty="0" smtClean="0">
                          <a:solidFill>
                            <a:srgbClr val="000000"/>
                          </a:solidFill>
                          <a:latin typeface="Calibri"/>
                        </a:rPr>
                        <a:t>Vector</a:t>
                      </a:r>
                      <a:r>
                        <a:rPr lang="en-US" sz="1400" b="0" i="0" u="none" strike="noStrike" baseline="0" dirty="0" smtClean="0">
                          <a:solidFill>
                            <a:srgbClr val="000000"/>
                          </a:solidFill>
                          <a:latin typeface="Calibri"/>
                        </a:rPr>
                        <a:t> Analysis</a:t>
                      </a:r>
                    </a:p>
                    <a:p>
                      <a:pPr marL="109538" indent="122238" algn="l" fontAlgn="ctr">
                        <a:buFont typeface="Arial" pitchFamily="34" charset="0"/>
                        <a:buChar char="•"/>
                      </a:pPr>
                      <a:r>
                        <a:rPr lang="en-US" sz="1400" b="0" i="0" u="none" strike="noStrike" baseline="0" dirty="0" smtClean="0">
                          <a:solidFill>
                            <a:srgbClr val="000000"/>
                          </a:solidFill>
                          <a:latin typeface="Calibri"/>
                        </a:rPr>
                        <a:t>Video</a:t>
                      </a:r>
                    </a:p>
                    <a:p>
                      <a:pPr marL="109538" indent="122238" algn="l" fontAlgn="ctr">
                        <a:buFont typeface="Arial" pitchFamily="34" charset="0"/>
                        <a:buChar char="•"/>
                      </a:pPr>
                      <a:r>
                        <a:rPr lang="en-US" sz="1400" b="0" i="0" u="none" strike="noStrike" baseline="0" dirty="0" smtClean="0">
                          <a:solidFill>
                            <a:srgbClr val="000000"/>
                          </a:solidFill>
                          <a:latin typeface="Calibri"/>
                        </a:rPr>
                        <a:t>TPM</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Siren</a:t>
                      </a: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err="1" smtClean="0">
                          <a:solidFill>
                            <a:srgbClr val="000000"/>
                          </a:solidFill>
                          <a:latin typeface="+mn-lt"/>
                        </a:rPr>
                        <a:t>Intrabase</a:t>
                      </a:r>
                      <a:r>
                        <a:rPr lang="en-US" sz="1400" b="0" i="0" u="none" strike="noStrike" dirty="0" smtClean="0">
                          <a:solidFill>
                            <a:srgbClr val="000000"/>
                          </a:solidFill>
                          <a:latin typeface="+mn-lt"/>
                        </a:rPr>
                        <a:t> Network</a:t>
                      </a:r>
                      <a:endParaRPr lang="en-US" sz="1400" b="0" i="0" u="none" strike="noStrike" dirty="0">
                        <a:solidFill>
                          <a:srgbClr val="000000"/>
                        </a:solidFill>
                        <a:latin typeface="Calibri"/>
                      </a:endParaRP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Calibri"/>
                        </a:rPr>
                        <a:t>Server</a:t>
                      </a:r>
                      <a:r>
                        <a:rPr lang="en-US" sz="1400" b="0" i="0" u="none" strike="noStrike" baseline="0" dirty="0" smtClean="0">
                          <a:solidFill>
                            <a:srgbClr val="000000"/>
                          </a:solidFill>
                          <a:latin typeface="Calibri"/>
                        </a:rPr>
                        <a:t> System</a:t>
                      </a:r>
                      <a:endParaRPr lang="en-US" sz="1400" b="0" i="0" u="none" strike="noStrike" dirty="0" smtClean="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Semi-Autonomous</a:t>
                      </a:r>
                      <a:r>
                        <a:rPr lang="en-US" sz="1400" b="0" i="0" u="none" strike="noStrike" baseline="0" dirty="0" smtClean="0">
                          <a:solidFill>
                            <a:srgbClr val="000000"/>
                          </a:solidFill>
                          <a:latin typeface="Calibri"/>
                        </a:rPr>
                        <a:t> </a:t>
                      </a:r>
                    </a:p>
                    <a:p>
                      <a:pPr marL="109538" indent="122238" algn="l" fontAlgn="ctr">
                        <a:buFont typeface="Arial" pitchFamily="34" charset="0"/>
                        <a:buNone/>
                      </a:pPr>
                      <a:r>
                        <a:rPr lang="en-US" sz="1400" b="0" i="0" u="none" strike="noStrike" dirty="0" smtClean="0">
                          <a:solidFill>
                            <a:srgbClr val="000000"/>
                          </a:solidFill>
                          <a:latin typeface="Calibri"/>
                        </a:rPr>
                        <a:t>Armed UGV</a:t>
                      </a:r>
                    </a:p>
                    <a:p>
                      <a:pPr marL="109538" indent="122238" algn="l" fontAlgn="ctr">
                        <a:buFont typeface="Arial" pitchFamily="34" charset="0"/>
                        <a:buChar char="•"/>
                      </a:pPr>
                      <a:r>
                        <a:rPr lang="en-US" sz="1400" b="0" i="0" u="none" strike="noStrike" dirty="0" smtClean="0">
                          <a:solidFill>
                            <a:srgbClr val="000000"/>
                          </a:solidFill>
                          <a:latin typeface="Calibri"/>
                        </a:rPr>
                        <a:t>Deployable Tire Spikes</a:t>
                      </a:r>
                      <a:endParaRPr lang="en-US" sz="1400" b="0" i="0" u="none" strike="noStrike" baseline="0" dirty="0" smtClean="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22759">
                <a:tc>
                  <a:txBody>
                    <a:bodyPr/>
                    <a:lstStyle/>
                    <a:p>
                      <a:pPr algn="ctr" fontAlgn="ctr"/>
                      <a:r>
                        <a:rPr lang="en-US" sz="1400" b="1" i="0" u="none" strike="noStrike" dirty="0" smtClean="0">
                          <a:solidFill>
                            <a:srgbClr val="000000"/>
                          </a:solidFill>
                          <a:latin typeface="Calibri"/>
                        </a:rPr>
                        <a:t>3</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Microphone</a:t>
                      </a:r>
                    </a:p>
                    <a:p>
                      <a:pPr marL="109538" indent="122238" algn="l" fontAlgn="ctr">
                        <a:buFont typeface="Arial" pitchFamily="34" charset="0"/>
                        <a:buChar char="•"/>
                      </a:pPr>
                      <a:r>
                        <a:rPr lang="en-US" sz="1400" b="0" i="0" u="none" strike="noStrike" dirty="0" smtClean="0">
                          <a:solidFill>
                            <a:srgbClr val="000000"/>
                          </a:solidFill>
                          <a:latin typeface="Calibri"/>
                        </a:rPr>
                        <a:t>Boomerang</a:t>
                      </a: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mn-lt"/>
                        </a:rPr>
                        <a:t>Radar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IR/Thermal/NV Imaging</a:t>
                      </a:r>
                    </a:p>
                    <a:p>
                      <a:pPr marL="109538" indent="122238" algn="l" fontAlgn="ctr">
                        <a:buFont typeface="Arial" pitchFamily="34" charset="0"/>
                        <a:buChar char="•"/>
                      </a:pPr>
                      <a:r>
                        <a:rPr lang="en-US" sz="1400" b="0" i="0" u="none" strike="noStrike" dirty="0" smtClean="0">
                          <a:solidFill>
                            <a:srgbClr val="000000"/>
                          </a:solidFill>
                          <a:latin typeface="Calibri"/>
                        </a:rPr>
                        <a:t>Biometric Scanner</a:t>
                      </a:r>
                    </a:p>
                    <a:p>
                      <a:pPr marL="109538" indent="122238" algn="l" fontAlgn="ctr">
                        <a:buFont typeface="Arial" pitchFamily="34" charset="0"/>
                        <a:buChar char="•"/>
                      </a:pPr>
                      <a:r>
                        <a:rPr lang="en-US" sz="1400" b="0" i="0" u="none" strike="noStrike" dirty="0" smtClean="0">
                          <a:solidFill>
                            <a:srgbClr val="000000"/>
                          </a:solidFill>
                          <a:latin typeface="Calibri"/>
                        </a:rPr>
                        <a:t>Computer</a:t>
                      </a:r>
                    </a:p>
                    <a:p>
                      <a:pPr marL="109538" indent="122238" algn="l" fontAlgn="ctr">
                        <a:buFont typeface="Arial" pitchFamily="34" charset="0"/>
                        <a:buChar char="•"/>
                      </a:pPr>
                      <a:r>
                        <a:rPr lang="en-US" sz="1400" b="0" i="0" u="none" strike="noStrike" dirty="0" smtClean="0">
                          <a:solidFill>
                            <a:srgbClr val="000000"/>
                          </a:solidFill>
                          <a:latin typeface="Calibri"/>
                        </a:rPr>
                        <a:t>Threat Prioritization Matrix</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Radio</a:t>
                      </a:r>
                    </a:p>
                    <a:p>
                      <a:pPr marL="109538" indent="122238" algn="l" fontAlgn="ctr">
                        <a:buFont typeface="Arial" pitchFamily="34" charset="0"/>
                        <a:buChar char="•"/>
                      </a:pPr>
                      <a:r>
                        <a:rPr lang="en-US" sz="1400" b="0" i="0" u="none" strike="noStrike" dirty="0" smtClean="0">
                          <a:solidFill>
                            <a:srgbClr val="000000"/>
                          </a:solidFill>
                          <a:latin typeface="Calibri"/>
                        </a:rPr>
                        <a:t>Lights</a:t>
                      </a:r>
                    </a:p>
                    <a:p>
                      <a:pPr marL="109538" indent="122238" algn="l" fontAlgn="ctr">
                        <a:buFont typeface="Arial" pitchFamily="34" charset="0"/>
                        <a:buChar char="•"/>
                      </a:pPr>
                      <a:r>
                        <a:rPr lang="en-US" sz="1400" b="0" i="0" u="none" strike="noStrike" dirty="0" smtClean="0">
                          <a:solidFill>
                            <a:srgbClr val="000000"/>
                          </a:solidFill>
                          <a:latin typeface="Calibri"/>
                        </a:rPr>
                        <a:t>Computer System</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mn-lt"/>
                        </a:rPr>
                        <a:t>Semi-Autonomous</a:t>
                      </a:r>
                      <a:r>
                        <a:rPr lang="en-US" sz="1400" b="0" i="0" u="none" strike="noStrike" baseline="0" dirty="0" smtClean="0">
                          <a:solidFill>
                            <a:srgbClr val="000000"/>
                          </a:solidFill>
                          <a:latin typeface="+mn-lt"/>
                        </a:rPr>
                        <a:t> </a:t>
                      </a:r>
                    </a:p>
                    <a:p>
                      <a:pPr marL="109538" indent="122238" algn="l" fontAlgn="ctr">
                        <a:buFont typeface="Arial" pitchFamily="34" charset="0"/>
                        <a:buNone/>
                      </a:pPr>
                      <a:r>
                        <a:rPr lang="en-US" sz="1400" b="0" i="0" u="none" strike="noStrike" dirty="0" smtClean="0">
                          <a:solidFill>
                            <a:srgbClr val="000000"/>
                          </a:solidFill>
                          <a:latin typeface="+mn-lt"/>
                        </a:rPr>
                        <a:t>Armed UGV</a:t>
                      </a:r>
                    </a:p>
                    <a:p>
                      <a:pPr marL="109538" indent="122238" algn="l" fontAlgn="ctr">
                        <a:buFont typeface="Arial" pitchFamily="34" charset="0"/>
                        <a:buChar char="•"/>
                      </a:pPr>
                      <a:r>
                        <a:rPr lang="en-US" sz="1400" b="0" i="0" u="none" strike="noStrike" dirty="0" smtClean="0">
                          <a:solidFill>
                            <a:srgbClr val="000000"/>
                          </a:solidFill>
                          <a:latin typeface="+mn-lt"/>
                        </a:rPr>
                        <a:t>Deployable Tire Spikes</a:t>
                      </a:r>
                      <a:endParaRPr lang="en-US" sz="1400" b="0" i="0" u="none" strike="noStrike" baseline="0" dirty="0" smtClean="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354220">
                <a:tc>
                  <a:txBody>
                    <a:bodyPr/>
                    <a:lstStyle/>
                    <a:p>
                      <a:pPr algn="ctr" fontAlgn="ctr"/>
                      <a:r>
                        <a:rPr lang="en-US" sz="1400" b="1" i="0" u="none" strike="noStrike" dirty="0" smtClean="0">
                          <a:solidFill>
                            <a:srgbClr val="000000"/>
                          </a:solidFill>
                          <a:latin typeface="Calibri"/>
                        </a:rPr>
                        <a:t>4</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mn-lt"/>
                        </a:rPr>
                        <a:t>Inertia</a:t>
                      </a:r>
                      <a:r>
                        <a:rPr lang="en-US" sz="1400" b="0" i="0" u="none" strike="noStrike" baseline="0" dirty="0" smtClean="0">
                          <a:solidFill>
                            <a:srgbClr val="000000"/>
                          </a:solidFill>
                          <a:latin typeface="+mn-lt"/>
                        </a:rPr>
                        <a:t> Sensor</a:t>
                      </a:r>
                      <a:endParaRPr lang="en-US" sz="1400" b="0" i="0" u="none" strike="noStrike" dirty="0" smtClean="0">
                        <a:solidFill>
                          <a:srgbClr val="000000"/>
                        </a:solidFill>
                        <a:latin typeface="+mn-lt"/>
                      </a:endParaRP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err="1" smtClean="0">
                          <a:solidFill>
                            <a:srgbClr val="000000"/>
                          </a:solidFill>
                          <a:latin typeface="+mn-lt"/>
                        </a:rPr>
                        <a:t>Microphonic</a:t>
                      </a:r>
                      <a:r>
                        <a:rPr lang="en-US" sz="1400" b="0" i="0" u="none" strike="noStrike" dirty="0" smtClean="0">
                          <a:solidFill>
                            <a:srgbClr val="000000"/>
                          </a:solidFill>
                          <a:latin typeface="+mn-lt"/>
                        </a:rPr>
                        <a:t> Systems  </a:t>
                      </a: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mn-lt"/>
                        </a:rPr>
                        <a:t>Unmanned Aerial </a:t>
                      </a:r>
                    </a:p>
                    <a:p>
                      <a:pPr marL="109538" marR="0" indent="122238" algn="l" defTabSz="914400" rtl="0" eaLnBrk="1" fontAlgn="ctr" latinLnBrk="0" hangingPunct="1">
                        <a:lnSpc>
                          <a:spcPct val="100000"/>
                        </a:lnSpc>
                        <a:spcBef>
                          <a:spcPts val="0"/>
                        </a:spcBef>
                        <a:spcAft>
                          <a:spcPts val="0"/>
                        </a:spcAft>
                        <a:buClrTx/>
                        <a:buSzTx/>
                        <a:buFont typeface="Arial" pitchFamily="34" charset="0"/>
                        <a:buNone/>
                        <a:tabLst/>
                        <a:defRPr/>
                      </a:pPr>
                      <a:r>
                        <a:rPr lang="en-US" sz="1400" b="0" i="0" u="none" strike="noStrike" dirty="0" smtClean="0">
                          <a:solidFill>
                            <a:srgbClr val="000000"/>
                          </a:solidFill>
                          <a:latin typeface="+mn-lt"/>
                        </a:rPr>
                        <a:t>Vehicle (UAV)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Ground Sensor</a:t>
                      </a:r>
                    </a:p>
                    <a:p>
                      <a:pPr marL="109538" indent="122238" algn="l" fontAlgn="ctr">
                        <a:buFont typeface="Arial" pitchFamily="34" charset="0"/>
                        <a:buChar char="•"/>
                      </a:pPr>
                      <a:r>
                        <a:rPr lang="en-US" sz="1400" b="0" i="0" u="none" strike="noStrike" dirty="0" smtClean="0">
                          <a:solidFill>
                            <a:srgbClr val="000000"/>
                          </a:solidFill>
                          <a:latin typeface="Calibri"/>
                        </a:rPr>
                        <a:t>Sonic Signature</a:t>
                      </a:r>
                    </a:p>
                    <a:p>
                      <a:pPr marL="109538" indent="122238" algn="l" fontAlgn="ctr">
                        <a:buFont typeface="Arial" pitchFamily="34" charset="0"/>
                        <a:buChar char="•"/>
                      </a:pPr>
                      <a:r>
                        <a:rPr lang="en-US" sz="1400" b="0" i="0" u="none" strike="noStrike" dirty="0" smtClean="0">
                          <a:solidFill>
                            <a:srgbClr val="000000"/>
                          </a:solidFill>
                          <a:latin typeface="Calibri"/>
                        </a:rPr>
                        <a:t>Computer</a:t>
                      </a:r>
                    </a:p>
                    <a:p>
                      <a:pPr marL="109538" indent="122238" algn="l" fontAlgn="ctr">
                        <a:buFont typeface="Arial" pitchFamily="34" charset="0"/>
                        <a:buChar char="•"/>
                      </a:pPr>
                      <a:r>
                        <a:rPr lang="en-US" sz="1400" b="0" i="0" u="none" strike="noStrike" dirty="0" smtClean="0">
                          <a:solidFill>
                            <a:srgbClr val="000000"/>
                          </a:solidFill>
                          <a:latin typeface="Calibri"/>
                        </a:rPr>
                        <a:t>Response</a:t>
                      </a:r>
                      <a:r>
                        <a:rPr lang="en-US" sz="1400" b="0" i="0" u="none" strike="noStrike" baseline="0" dirty="0" smtClean="0">
                          <a:solidFill>
                            <a:srgbClr val="000000"/>
                          </a:solidFill>
                          <a:latin typeface="Calibri"/>
                        </a:rPr>
                        <a:t> Matrix</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Satellite</a:t>
                      </a:r>
                    </a:p>
                    <a:p>
                      <a:pPr marL="109538" indent="122238" algn="l" fontAlgn="ctr">
                        <a:buFont typeface="Arial" pitchFamily="34" charset="0"/>
                        <a:buChar char="•"/>
                      </a:pPr>
                      <a:r>
                        <a:rPr lang="en-US" sz="1400" b="0" i="0" u="none" strike="noStrike" dirty="0" smtClean="0">
                          <a:solidFill>
                            <a:srgbClr val="000000"/>
                          </a:solidFill>
                          <a:latin typeface="Calibri"/>
                        </a:rPr>
                        <a:t>Phone</a:t>
                      </a:r>
                    </a:p>
                    <a:p>
                      <a:pPr marL="109538" indent="122238" algn="l" fontAlgn="ctr">
                        <a:buFont typeface="Arial" pitchFamily="34" charset="0"/>
                        <a:buChar char="•"/>
                      </a:pPr>
                      <a:r>
                        <a:rPr lang="en-US" sz="1400" b="0" i="0" u="none" strike="noStrike" dirty="0" smtClean="0">
                          <a:solidFill>
                            <a:srgbClr val="000000"/>
                          </a:solidFill>
                          <a:latin typeface="Calibri"/>
                        </a:rPr>
                        <a:t>Computer</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Semi – Autonomous </a:t>
                      </a:r>
                    </a:p>
                    <a:p>
                      <a:pPr marL="109538" indent="122238" algn="l" fontAlgn="ctr">
                        <a:buFont typeface="Arial" pitchFamily="34" charset="0"/>
                        <a:buNone/>
                      </a:pPr>
                      <a:r>
                        <a:rPr lang="en-US" sz="1400" b="0" i="0" u="none" strike="noStrike" dirty="0" smtClean="0">
                          <a:solidFill>
                            <a:srgbClr val="000000"/>
                          </a:solidFill>
                          <a:latin typeface="Calibri"/>
                        </a:rPr>
                        <a:t>Weapon</a:t>
                      </a:r>
                    </a:p>
                    <a:p>
                      <a:pPr marL="109538" indent="122238" algn="l" fontAlgn="ctr">
                        <a:buFont typeface="Arial" pitchFamily="34" charset="0"/>
                        <a:buChar char="•"/>
                      </a:pPr>
                      <a:r>
                        <a:rPr lang="en-US" sz="1400" b="0" i="0" u="none" strike="noStrike" dirty="0" smtClean="0">
                          <a:solidFill>
                            <a:srgbClr val="000000"/>
                          </a:solidFill>
                          <a:latin typeface="Calibri"/>
                        </a:rPr>
                        <a:t>Deployable Tire Spikes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Slide Number Placeholder 4"/>
          <p:cNvSpPr>
            <a:spLocks noGrp="1"/>
          </p:cNvSpPr>
          <p:nvPr>
            <p:ph type="sldNum" sz="quarter" idx="12"/>
          </p:nvPr>
        </p:nvSpPr>
        <p:spPr/>
        <p:txBody>
          <a:bodyPr/>
          <a:lstStyle/>
          <a:p>
            <a:fld id="{90696004-0F13-41AB-AF7A-573591902C09}"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2"/>
          <p:cNvSpPr>
            <a:spLocks noGrp="1"/>
          </p:cNvSpPr>
          <p:nvPr>
            <p:ph type="title"/>
          </p:nvPr>
        </p:nvSpPr>
        <p:spPr>
          <a:xfrm>
            <a:off x="0" y="-76200"/>
            <a:ext cx="9144000" cy="944562"/>
          </a:xfrm>
        </p:spPr>
        <p:txBody>
          <a:bodyPr>
            <a:noAutofit/>
          </a:bodyPr>
          <a:lstStyle/>
          <a:p>
            <a:pPr algn="ctr"/>
            <a:r>
              <a:rPr lang="en-US" sz="3200" dirty="0" smtClean="0"/>
              <a:t>MOEs, TPMs and KPP Mappings</a:t>
            </a:r>
            <a:endParaRPr lang="en-US" sz="3200" dirty="0"/>
          </a:p>
        </p:txBody>
      </p:sp>
      <p:graphicFrame>
        <p:nvGraphicFramePr>
          <p:cNvPr id="64" name="Table 63"/>
          <p:cNvGraphicFramePr>
            <a:graphicFrameLocks noGrp="1"/>
          </p:cNvGraphicFramePr>
          <p:nvPr/>
        </p:nvGraphicFramePr>
        <p:xfrm>
          <a:off x="76200" y="812292"/>
          <a:ext cx="8991600" cy="5664708"/>
        </p:xfrm>
        <a:graphic>
          <a:graphicData uri="http://schemas.openxmlformats.org/drawingml/2006/table">
            <a:tbl>
              <a:tblPr firstRow="1" bandRow="1">
                <a:tableStyleId>{00A15C55-8517-42AA-B614-E9B94910E393}</a:tableStyleId>
              </a:tblPr>
              <a:tblGrid>
                <a:gridCol w="2209800"/>
                <a:gridCol w="2590800"/>
                <a:gridCol w="4191000"/>
              </a:tblGrid>
              <a:tr h="457200">
                <a:tc>
                  <a:txBody>
                    <a:bodyPr/>
                    <a:lstStyle/>
                    <a:p>
                      <a:pPr algn="ctr"/>
                      <a:r>
                        <a:rPr lang="en-US" sz="1200" dirty="0" smtClean="0">
                          <a:solidFill>
                            <a:schemeClr val="bg1"/>
                          </a:solidFill>
                          <a:effectLst>
                            <a:outerShdw blurRad="38100" dist="38100" dir="2700000" algn="tl">
                              <a:srgbClr val="000000">
                                <a:alpha val="43137"/>
                              </a:srgbClr>
                            </a:outerShdw>
                          </a:effectLst>
                        </a:rPr>
                        <a:t>MOE</a:t>
                      </a:r>
                      <a:endParaRPr lang="en-US" sz="1200" dirty="0">
                        <a:solidFill>
                          <a:schemeClr val="bg1"/>
                        </a:solidFill>
                        <a:effectLst>
                          <a:outerShdw blurRad="38100" dist="38100" dir="2700000" algn="tl">
                            <a:srgbClr val="000000">
                              <a:alpha val="43137"/>
                            </a:srgbClr>
                          </a:outerShdw>
                        </a:effectLst>
                      </a:endParaRPr>
                    </a:p>
                  </a:txBody>
                  <a:tcPr anchor="ctr">
                    <a:solidFill>
                      <a:schemeClr val="tx1">
                        <a:lumMod val="65000"/>
                      </a:schemeClr>
                    </a:solidFill>
                  </a:tcPr>
                </a:tc>
                <a:tc>
                  <a:txBody>
                    <a:bodyPr/>
                    <a:lstStyle/>
                    <a:p>
                      <a:pPr algn="ctr"/>
                      <a:r>
                        <a:rPr lang="en-US" sz="1200" dirty="0" smtClean="0">
                          <a:solidFill>
                            <a:schemeClr val="bg1"/>
                          </a:solidFill>
                          <a:effectLst>
                            <a:outerShdw blurRad="38100" dist="38100" dir="2700000" algn="tl">
                              <a:srgbClr val="000000">
                                <a:alpha val="43137"/>
                              </a:srgbClr>
                            </a:outerShdw>
                          </a:effectLst>
                        </a:rPr>
                        <a:t>TPMs</a:t>
                      </a:r>
                      <a:endParaRPr lang="en-US" sz="1200" dirty="0">
                        <a:solidFill>
                          <a:schemeClr val="bg1"/>
                        </a:solidFill>
                        <a:effectLst>
                          <a:outerShdw blurRad="38100" dist="38100" dir="2700000" algn="tl">
                            <a:srgbClr val="000000">
                              <a:alpha val="43137"/>
                            </a:srgbClr>
                          </a:outerShdw>
                        </a:effectLst>
                      </a:endParaRPr>
                    </a:p>
                  </a:txBody>
                  <a:tcPr anchor="ctr">
                    <a:solidFill>
                      <a:schemeClr val="tx1">
                        <a:lumMod val="65000"/>
                      </a:schemeClr>
                    </a:solidFill>
                  </a:tcPr>
                </a:tc>
                <a:tc>
                  <a:txBody>
                    <a:bodyPr/>
                    <a:lstStyle/>
                    <a:p>
                      <a:pPr algn="ctr"/>
                      <a:r>
                        <a:rPr lang="en-US" sz="1200" dirty="0" smtClean="0">
                          <a:solidFill>
                            <a:schemeClr val="bg1"/>
                          </a:solidFill>
                          <a:effectLst>
                            <a:outerShdw blurRad="38100" dist="38100" dir="2700000" algn="tl">
                              <a:srgbClr val="000000">
                                <a:alpha val="43137"/>
                              </a:srgbClr>
                            </a:outerShdw>
                          </a:effectLst>
                        </a:rPr>
                        <a:t>KPPs</a:t>
                      </a:r>
                      <a:endParaRPr lang="en-US" sz="1200" dirty="0">
                        <a:solidFill>
                          <a:schemeClr val="bg1"/>
                        </a:solidFill>
                        <a:effectLst>
                          <a:outerShdw blurRad="38100" dist="38100" dir="2700000" algn="tl">
                            <a:srgbClr val="000000">
                              <a:alpha val="43137"/>
                            </a:srgbClr>
                          </a:outerShdw>
                        </a:effectLst>
                      </a:endParaRPr>
                    </a:p>
                  </a:txBody>
                  <a:tcPr anchor="ctr">
                    <a:solidFill>
                      <a:schemeClr val="tx1">
                        <a:lumMod val="65000"/>
                      </a:schemeClr>
                    </a:solidFill>
                  </a:tcPr>
                </a:tc>
              </a:tr>
              <a:tr h="567033">
                <a:tc>
                  <a:txBody>
                    <a:bodyPr/>
                    <a:lstStyle/>
                    <a:p>
                      <a:pPr marL="0" marR="0">
                        <a:lnSpc>
                          <a:spcPct val="115000"/>
                        </a:lnSpc>
                        <a:spcBef>
                          <a:spcPts val="0"/>
                        </a:spcBef>
                        <a:spcAft>
                          <a:spcPts val="0"/>
                        </a:spcAft>
                      </a:pPr>
                      <a:r>
                        <a:rPr lang="en-US" sz="1200" kern="1200" dirty="0">
                          <a:solidFill>
                            <a:srgbClr val="000000"/>
                          </a:solidFill>
                          <a:latin typeface="Calibri"/>
                          <a:ea typeface="Times New Roman"/>
                          <a:cs typeface="Calibri"/>
                        </a:rPr>
                        <a:t>Percentage of Potential threat Detections in the AOR</a:t>
                      </a:r>
                      <a:endParaRPr lang="en-US" sz="1100" dirty="0">
                        <a:latin typeface="Calibri"/>
                        <a:ea typeface="Calibri"/>
                        <a:cs typeface="Times New Roman"/>
                      </a:endParaRPr>
                    </a:p>
                  </a:txBody>
                  <a:tcPr/>
                </a:tc>
                <a:tc>
                  <a:txBody>
                    <a:bodyPr/>
                    <a:lstStyle/>
                    <a:p>
                      <a:pPr marL="0" marR="0">
                        <a:lnSpc>
                          <a:spcPct val="115000"/>
                        </a:lnSpc>
                        <a:spcBef>
                          <a:spcPts val="0"/>
                        </a:spcBef>
                        <a:spcAft>
                          <a:spcPts val="0"/>
                        </a:spcAft>
                      </a:pPr>
                      <a:r>
                        <a:rPr lang="en-US" sz="1100" dirty="0">
                          <a:latin typeface="Calibri"/>
                          <a:ea typeface="Times New Roman"/>
                          <a:cs typeface="Calibri"/>
                        </a:rPr>
                        <a:t>The IBDS shall detect a 0.3m object in the AOR form 50 to 1500m </a:t>
                      </a:r>
                      <a:endParaRPr lang="en-US" sz="1100" dirty="0">
                        <a:latin typeface="Calibri"/>
                        <a:ea typeface="Calibri"/>
                        <a:cs typeface="Times New Roman"/>
                      </a:endParaRPr>
                    </a:p>
                    <a:p>
                      <a:pPr marL="0" marR="0">
                        <a:lnSpc>
                          <a:spcPct val="115000"/>
                        </a:lnSpc>
                        <a:spcBef>
                          <a:spcPts val="0"/>
                        </a:spcBef>
                        <a:spcAft>
                          <a:spcPts val="0"/>
                        </a:spcAft>
                      </a:pPr>
                      <a:r>
                        <a:rPr lang="en-US" sz="1100" dirty="0">
                          <a:latin typeface="Calibri"/>
                          <a:ea typeface="Times New Roman"/>
                          <a:cs typeface="Calibri"/>
                        </a:rPr>
                        <a:t>The IBDS shall detect a XXX mortar or rocket inbound from 5km to 50m</a:t>
                      </a:r>
                      <a:endParaRPr lang="en-US" sz="1100" dirty="0">
                        <a:latin typeface="Calibri"/>
                        <a:ea typeface="Calibri"/>
                        <a:cs typeface="Times New Roman"/>
                      </a:endParaRPr>
                    </a:p>
                  </a:txBody>
                  <a:tcPr/>
                </a:tc>
                <a:tc>
                  <a:txBody>
                    <a:bodyPr/>
                    <a:lstStyle/>
                    <a:p>
                      <a:pPr marL="0" marR="0">
                        <a:lnSpc>
                          <a:spcPct val="115000"/>
                        </a:lnSpc>
                        <a:spcBef>
                          <a:spcPts val="0"/>
                        </a:spcBef>
                        <a:spcAft>
                          <a:spcPts val="0"/>
                        </a:spcAft>
                      </a:pPr>
                      <a:r>
                        <a:rPr lang="en-US" sz="1100">
                          <a:latin typeface="Calibri"/>
                          <a:ea typeface="Calibri"/>
                          <a:cs typeface="Times New Roman"/>
                        </a:rPr>
                        <a:t>The IBDS shall correctly identify common objects, including common military objects, animal, person, environmental etc, with a 92%(T), 99%(O) accuracy.  Rationale: Identification of object within the AOR is key to classification and threat/intent assessment. </a:t>
                      </a:r>
                    </a:p>
                  </a:txBody>
                  <a:tcPr/>
                </a:tc>
              </a:tr>
              <a:tr h="683684">
                <a:tc>
                  <a:txBody>
                    <a:bodyPr/>
                    <a:lstStyle/>
                    <a:p>
                      <a:pPr marL="0" marR="0">
                        <a:lnSpc>
                          <a:spcPct val="115000"/>
                        </a:lnSpc>
                        <a:spcBef>
                          <a:spcPts val="0"/>
                        </a:spcBef>
                        <a:spcAft>
                          <a:spcPts val="0"/>
                        </a:spcAft>
                      </a:pPr>
                      <a:r>
                        <a:rPr lang="en-US" sz="1200" kern="1200" dirty="0">
                          <a:solidFill>
                            <a:srgbClr val="000000"/>
                          </a:solidFill>
                          <a:latin typeface="Calibri"/>
                          <a:ea typeface="Times New Roman"/>
                          <a:cs typeface="Calibri"/>
                        </a:rPr>
                        <a:t>Percentage of correctly classified threats</a:t>
                      </a:r>
                      <a:endParaRPr lang="en-US" sz="1100" dirty="0">
                        <a:latin typeface="Calibri"/>
                        <a:ea typeface="Calibri"/>
                        <a:cs typeface="Times New Roman"/>
                      </a:endParaRPr>
                    </a:p>
                  </a:txBody>
                  <a:tcPr/>
                </a:tc>
                <a:tc>
                  <a:txBody>
                    <a:bodyPr/>
                    <a:lstStyle/>
                    <a:p>
                      <a:pPr marL="0" marR="0">
                        <a:lnSpc>
                          <a:spcPct val="115000"/>
                        </a:lnSpc>
                        <a:spcBef>
                          <a:spcPts val="0"/>
                        </a:spcBef>
                        <a:spcAft>
                          <a:spcPts val="0"/>
                        </a:spcAft>
                      </a:pPr>
                      <a:r>
                        <a:rPr lang="en-US" sz="1100" dirty="0">
                          <a:latin typeface="Calibri"/>
                          <a:ea typeface="Times New Roman"/>
                          <a:cs typeface="Calibri"/>
                        </a:rPr>
                        <a:t>The shall identify Friend, Foe and munitions from 50m to 1500m with a latency of 400ms(T), 100ms(O)</a:t>
                      </a:r>
                      <a:endParaRPr lang="en-US" sz="1100" dirty="0">
                        <a:latin typeface="Calibri"/>
                        <a:ea typeface="Calibri"/>
                        <a:cs typeface="Times New Roman"/>
                      </a:endParaRPr>
                    </a:p>
                  </a:txBody>
                  <a:tcPr/>
                </a:tc>
                <a:tc>
                  <a:txBody>
                    <a:bodyPr/>
                    <a:lstStyle/>
                    <a:p>
                      <a:pPr marL="0" marR="0">
                        <a:lnSpc>
                          <a:spcPct val="115000"/>
                        </a:lnSpc>
                        <a:spcBef>
                          <a:spcPts val="0"/>
                        </a:spcBef>
                        <a:spcAft>
                          <a:spcPts val="0"/>
                        </a:spcAft>
                      </a:pPr>
                      <a:r>
                        <a:rPr lang="en-US" sz="1100" dirty="0">
                          <a:latin typeface="Calibri"/>
                          <a:ea typeface="Calibri"/>
                          <a:cs typeface="Times New Roman"/>
                        </a:rPr>
                        <a:t>The IBDS shall correctly classify the potential threat as friend, foe, </a:t>
                      </a:r>
                      <a:r>
                        <a:rPr lang="en-US" sz="1100" dirty="0" err="1">
                          <a:latin typeface="Calibri"/>
                          <a:ea typeface="Calibri"/>
                          <a:cs typeface="Times New Roman"/>
                        </a:rPr>
                        <a:t>munition</a:t>
                      </a:r>
                      <a:r>
                        <a:rPr lang="en-US" sz="1100" dirty="0">
                          <a:latin typeface="Calibri"/>
                          <a:ea typeface="Calibri"/>
                          <a:cs typeface="Times New Roman"/>
                        </a:rPr>
                        <a:t> or neutral with an accuracy of 95%(T), 99%(O). Rationale: Correct classification including threat/intent is critical to providing an early warning to personnel and QRF.</a:t>
                      </a:r>
                    </a:p>
                  </a:txBody>
                  <a:tcPr/>
                </a:tc>
              </a:tr>
              <a:tr h="838200">
                <a:tc>
                  <a:txBody>
                    <a:bodyPr/>
                    <a:lstStyle/>
                    <a:p>
                      <a:pPr marL="0" marR="0">
                        <a:lnSpc>
                          <a:spcPct val="115000"/>
                        </a:lnSpc>
                        <a:spcBef>
                          <a:spcPts val="0"/>
                        </a:spcBef>
                        <a:spcAft>
                          <a:spcPts val="0"/>
                        </a:spcAft>
                      </a:pPr>
                      <a:r>
                        <a:rPr lang="en-US" sz="1200" kern="1200" dirty="0">
                          <a:solidFill>
                            <a:srgbClr val="000000"/>
                          </a:solidFill>
                          <a:latin typeface="Calibri"/>
                          <a:ea typeface="Times New Roman"/>
                          <a:cs typeface="Calibri"/>
                        </a:rPr>
                        <a:t>Percentage of Personnel cleared of danger area and ready for mobilization</a:t>
                      </a:r>
                      <a:endParaRPr lang="en-US" sz="1100" dirty="0">
                        <a:latin typeface="Calibri"/>
                        <a:ea typeface="Calibri"/>
                        <a:cs typeface="Times New Roman"/>
                      </a:endParaRPr>
                    </a:p>
                  </a:txBody>
                  <a:tcPr/>
                </a:tc>
                <a:tc>
                  <a:txBody>
                    <a:bodyPr/>
                    <a:lstStyle/>
                    <a:p>
                      <a:pPr marL="0" marR="0">
                        <a:lnSpc>
                          <a:spcPct val="115000"/>
                        </a:lnSpc>
                        <a:spcBef>
                          <a:spcPts val="0"/>
                        </a:spcBef>
                        <a:spcAft>
                          <a:spcPts val="0"/>
                        </a:spcAft>
                      </a:pPr>
                      <a:r>
                        <a:rPr lang="en-US" sz="1100">
                          <a:latin typeface="Calibri"/>
                          <a:ea typeface="Calibri"/>
                          <a:cs typeface="Times New Roman"/>
                        </a:rPr>
                        <a:t>The IBDS shall output an audible warning automatically within 3s(T), 1s(O) of the recognition of an incoming munition.</a:t>
                      </a:r>
                    </a:p>
                  </a:txBody>
                  <a:tcPr/>
                </a:tc>
                <a:tc>
                  <a:txBody>
                    <a:bodyPr/>
                    <a:lstStyle/>
                    <a:p>
                      <a:pPr marL="0" marR="0">
                        <a:lnSpc>
                          <a:spcPct val="115000"/>
                        </a:lnSpc>
                        <a:spcBef>
                          <a:spcPts val="0"/>
                        </a:spcBef>
                        <a:spcAft>
                          <a:spcPts val="0"/>
                        </a:spcAft>
                      </a:pPr>
                      <a:r>
                        <a:rPr lang="en-US" sz="1100" dirty="0">
                          <a:latin typeface="Calibri"/>
                          <a:ea typeface="Times New Roman"/>
                          <a:cs typeface="Calibri"/>
                        </a:rPr>
                        <a:t>The IBDS shall provide 30s warning to Base personnel and QRF in response to incoming threat based on flight time of XXX Mortar round at XXX distance (See Classified Annex).  Rationale: With appropriate detection a 30s warning to scramble the QRF and to clear base personnel will reduce the number of casualties. </a:t>
                      </a:r>
                      <a:endParaRPr lang="en-US" sz="1100" dirty="0">
                        <a:latin typeface="Calibri"/>
                        <a:ea typeface="Calibri"/>
                        <a:cs typeface="Times New Roman"/>
                      </a:endParaRPr>
                    </a:p>
                  </a:txBody>
                  <a:tcPr/>
                </a:tc>
              </a:tr>
              <a:tr h="533400">
                <a:tc>
                  <a:txBody>
                    <a:bodyPr/>
                    <a:lstStyle/>
                    <a:p>
                      <a:pPr marL="0" marR="0">
                        <a:lnSpc>
                          <a:spcPct val="115000"/>
                        </a:lnSpc>
                        <a:spcBef>
                          <a:spcPts val="0"/>
                        </a:spcBef>
                        <a:spcAft>
                          <a:spcPts val="0"/>
                        </a:spcAft>
                      </a:pPr>
                      <a:r>
                        <a:rPr lang="en-US" sz="1200" kern="1200" dirty="0">
                          <a:solidFill>
                            <a:srgbClr val="000000"/>
                          </a:solidFill>
                          <a:latin typeface="Calibri"/>
                          <a:ea typeface="Times New Roman"/>
                          <a:cs typeface="Calibri"/>
                        </a:rPr>
                        <a:t>Percentage of threats neutralized without damage to the personnel, facilities or equipment</a:t>
                      </a:r>
                      <a:endParaRPr lang="en-US" sz="1100" dirty="0">
                        <a:latin typeface="Calibri"/>
                        <a:ea typeface="Calibri"/>
                        <a:cs typeface="Times New Roman"/>
                      </a:endParaRPr>
                    </a:p>
                  </a:txBody>
                  <a:tcPr/>
                </a:tc>
                <a:tc>
                  <a:txBody>
                    <a:bodyPr/>
                    <a:lstStyle/>
                    <a:p>
                      <a:pPr marL="0" marR="0">
                        <a:lnSpc>
                          <a:spcPct val="115000"/>
                        </a:lnSpc>
                        <a:spcBef>
                          <a:spcPts val="0"/>
                        </a:spcBef>
                        <a:spcAft>
                          <a:spcPts val="1000"/>
                        </a:spcAft>
                      </a:pPr>
                      <a:r>
                        <a:rPr lang="en-US" sz="1100">
                          <a:latin typeface="Calibri"/>
                          <a:ea typeface="Calibri"/>
                          <a:cs typeface="Times New Roman"/>
                        </a:rPr>
                        <a:t>The IBDS shall render a threat neutral (unable to cause damage) within 50s(T), 30s(O) of  recognition of the potential threat.  </a:t>
                      </a:r>
                    </a:p>
                  </a:txBody>
                  <a:tcPr/>
                </a:tc>
                <a:tc>
                  <a:txBody>
                    <a:bodyPr/>
                    <a:lstStyle/>
                    <a:p>
                      <a:pPr marL="0" marR="0">
                        <a:lnSpc>
                          <a:spcPct val="115000"/>
                        </a:lnSpc>
                        <a:spcBef>
                          <a:spcPts val="0"/>
                        </a:spcBef>
                        <a:spcAft>
                          <a:spcPts val="1000"/>
                        </a:spcAft>
                      </a:pPr>
                      <a:r>
                        <a:rPr lang="en-US" sz="1100" dirty="0">
                          <a:latin typeface="Calibri"/>
                          <a:ea typeface="Calibri"/>
                          <a:cs typeface="Times New Roman"/>
                        </a:rPr>
                        <a:t>The IBDS shall render 95%(T), 99%(O) of the incoming munitions neutralized. Rationale: Neutralization of the incoming munitions/attacking forces will prevent/reduce damage to base infrastructure and personnel as well as acting as a deterrent to future attacks.</a:t>
                      </a:r>
                    </a:p>
                  </a:txBody>
                  <a:tcPr/>
                </a:tc>
              </a:tr>
              <a:tr h="685800">
                <a:tc>
                  <a:txBody>
                    <a:bodyPr/>
                    <a:lstStyle/>
                    <a:p>
                      <a:pPr marL="0" marR="0">
                        <a:lnSpc>
                          <a:spcPct val="115000"/>
                        </a:lnSpc>
                        <a:spcBef>
                          <a:spcPts val="0"/>
                        </a:spcBef>
                        <a:spcAft>
                          <a:spcPts val="0"/>
                        </a:spcAft>
                      </a:pPr>
                      <a:r>
                        <a:rPr lang="en-US" sz="1200" kern="1200" dirty="0">
                          <a:solidFill>
                            <a:srgbClr val="000000"/>
                          </a:solidFill>
                          <a:latin typeface="Calibri"/>
                          <a:ea typeface="Times New Roman"/>
                          <a:cs typeface="Calibri"/>
                        </a:rPr>
                        <a:t>Availability of .9</a:t>
                      </a:r>
                      <a:endParaRPr lang="en-US" sz="1100" dirty="0">
                        <a:latin typeface="Calibri"/>
                        <a:ea typeface="Calibri"/>
                        <a:cs typeface="Times New Roman"/>
                      </a:endParaRPr>
                    </a:p>
                  </a:txBody>
                  <a:tcPr/>
                </a:tc>
                <a:tc>
                  <a:txBody>
                    <a:bodyPr/>
                    <a:lstStyle/>
                    <a:p>
                      <a:pPr marL="0" marR="0">
                        <a:lnSpc>
                          <a:spcPct val="115000"/>
                        </a:lnSpc>
                        <a:spcBef>
                          <a:spcPts val="0"/>
                        </a:spcBef>
                        <a:spcAft>
                          <a:spcPts val="0"/>
                        </a:spcAft>
                      </a:pPr>
                      <a:r>
                        <a:rPr lang="en-US" sz="1100">
                          <a:latin typeface="Calibri"/>
                          <a:ea typeface="Calibri"/>
                          <a:cs typeface="Times New Roman"/>
                        </a:rPr>
                        <a:t>The IBDS shall have an Operational Availability of 0.90</a:t>
                      </a:r>
                    </a:p>
                  </a:txBody>
                  <a:tcPr/>
                </a:tc>
                <a:tc>
                  <a:txBody>
                    <a:bodyPr/>
                    <a:lstStyle/>
                    <a:p>
                      <a:pPr marL="0" marR="0">
                        <a:lnSpc>
                          <a:spcPct val="115000"/>
                        </a:lnSpc>
                        <a:spcBef>
                          <a:spcPts val="0"/>
                        </a:spcBef>
                        <a:spcAft>
                          <a:spcPts val="0"/>
                        </a:spcAft>
                      </a:pPr>
                      <a:r>
                        <a:rPr lang="en-US" sz="1100" dirty="0">
                          <a:latin typeface="Calibri"/>
                          <a:ea typeface="Calibri"/>
                          <a:cs typeface="Times New Roman"/>
                        </a:rPr>
                        <a:t>The IBDS shall be operationally available 90% (T) 92% (O) of the time</a:t>
                      </a:r>
                    </a:p>
                  </a:txBody>
                  <a:tcPr/>
                </a:tc>
              </a:tr>
              <a:tr h="685800">
                <a:tc>
                  <a:txBody>
                    <a:bodyPr/>
                    <a:lstStyle/>
                    <a:p>
                      <a:pPr marL="0" marR="0">
                        <a:lnSpc>
                          <a:spcPct val="115000"/>
                        </a:lnSpc>
                        <a:spcBef>
                          <a:spcPts val="0"/>
                        </a:spcBef>
                        <a:spcAft>
                          <a:spcPts val="0"/>
                        </a:spcAft>
                      </a:pPr>
                      <a:r>
                        <a:rPr lang="en-US" sz="1200" kern="1200" dirty="0">
                          <a:solidFill>
                            <a:srgbClr val="000000"/>
                          </a:solidFill>
                          <a:latin typeface="Calibri"/>
                          <a:ea typeface="Times New Roman"/>
                          <a:cs typeface="Calibri"/>
                        </a:rPr>
                        <a:t>Mean time between failures of 750 hours</a:t>
                      </a:r>
                      <a:endParaRPr lang="en-US" sz="1100" dirty="0">
                        <a:latin typeface="Calibri"/>
                        <a:ea typeface="Calibri"/>
                        <a:cs typeface="Times New Roman"/>
                      </a:endParaRPr>
                    </a:p>
                  </a:txBody>
                  <a:tcPr/>
                </a:tc>
                <a:tc>
                  <a:txBody>
                    <a:bodyPr/>
                    <a:lstStyle/>
                    <a:p>
                      <a:pPr marL="0" marR="0">
                        <a:lnSpc>
                          <a:spcPct val="115000"/>
                        </a:lnSpc>
                        <a:spcBef>
                          <a:spcPts val="0"/>
                        </a:spcBef>
                        <a:spcAft>
                          <a:spcPts val="0"/>
                        </a:spcAft>
                      </a:pPr>
                      <a:r>
                        <a:rPr lang="en-US" sz="1100" dirty="0">
                          <a:latin typeface="Calibri"/>
                          <a:ea typeface="Times New Roman"/>
                          <a:cs typeface="Calibri"/>
                        </a:rPr>
                        <a:t>The IBDS shall have an MTBF of 750 hours</a:t>
                      </a:r>
                      <a:endParaRPr lang="en-US" sz="1100" dirty="0">
                        <a:latin typeface="Calibri"/>
                        <a:ea typeface="Calibri"/>
                        <a:cs typeface="Times New Roman"/>
                      </a:endParaRPr>
                    </a:p>
                  </a:txBody>
                  <a:tcPr/>
                </a:tc>
                <a:tc>
                  <a:txBody>
                    <a:bodyPr/>
                    <a:lstStyle/>
                    <a:p>
                      <a:pPr marL="0" marR="0">
                        <a:lnSpc>
                          <a:spcPct val="115000"/>
                        </a:lnSpc>
                        <a:spcBef>
                          <a:spcPts val="0"/>
                        </a:spcBef>
                        <a:spcAft>
                          <a:spcPts val="0"/>
                        </a:spcAft>
                      </a:pPr>
                      <a:r>
                        <a:rPr lang="en-US" sz="1100" kern="1200" dirty="0">
                          <a:solidFill>
                            <a:srgbClr val="000000"/>
                          </a:solidFill>
                          <a:latin typeface="Calibri"/>
                          <a:ea typeface="Times New Roman"/>
                          <a:cs typeface="Calibri"/>
                        </a:rPr>
                        <a:t>The system shall have a reliability of 750 (T) 1000 (O) hours mean time between failures</a:t>
                      </a:r>
                      <a:endParaRPr lang="en-US" sz="1100" dirty="0">
                        <a:latin typeface="Calibri"/>
                        <a:ea typeface="Calibri"/>
                        <a:cs typeface="Times New Roman"/>
                      </a:endParaRPr>
                    </a:p>
                  </a:txBody>
                  <a:tcPr/>
                </a:tc>
              </a:tr>
            </a:tbl>
          </a:graphicData>
        </a:graphic>
      </p:graphicFrame>
      <p:sp>
        <p:nvSpPr>
          <p:cNvPr id="6" name="Slide Number Placeholder 5"/>
          <p:cNvSpPr>
            <a:spLocks noGrp="1"/>
          </p:cNvSpPr>
          <p:nvPr>
            <p:ph type="sldNum" sz="quarter" idx="12"/>
          </p:nvPr>
        </p:nvSpPr>
        <p:spPr/>
        <p:txBody>
          <a:bodyPr/>
          <a:lstStyle/>
          <a:p>
            <a:fld id="{90696004-0F13-41AB-AF7A-573591902C09}" type="slidenum">
              <a:rPr lang="en-US" smtClean="0"/>
              <a:pPr/>
              <a:t>21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696004-0F13-41AB-AF7A-573591902C09}" type="slidenum">
              <a:rPr lang="en-US" smtClean="0"/>
              <a:pPr/>
              <a:t>3</a:t>
            </a:fld>
            <a:endParaRPr lang="en-US"/>
          </a:p>
        </p:txBody>
      </p:sp>
      <p:graphicFrame>
        <p:nvGraphicFramePr>
          <p:cNvPr id="7" name="Table 6"/>
          <p:cNvGraphicFramePr>
            <a:graphicFrameLocks noGrp="1"/>
          </p:cNvGraphicFramePr>
          <p:nvPr/>
        </p:nvGraphicFramePr>
        <p:xfrm>
          <a:off x="304800" y="5730240"/>
          <a:ext cx="1905000" cy="822960"/>
        </p:xfrm>
        <a:graphic>
          <a:graphicData uri="http://schemas.openxmlformats.org/drawingml/2006/table">
            <a:tbl>
              <a:tblPr firstRow="1" bandRow="1">
                <a:tableStyleId>{5C22544A-7EE6-4342-B048-85BDC9FD1C3A}</a:tableStyleId>
              </a:tblPr>
              <a:tblGrid>
                <a:gridCol w="1905000"/>
              </a:tblGrid>
              <a:tr h="203200">
                <a:tc>
                  <a:txBody>
                    <a:bodyPr/>
                    <a:lstStyle/>
                    <a:p>
                      <a:r>
                        <a:rPr lang="en-US" sz="1200" b="1" dirty="0" smtClean="0">
                          <a:solidFill>
                            <a:schemeClr val="bg1"/>
                          </a:solidFill>
                        </a:rPr>
                        <a:t>Expensive</a:t>
                      </a:r>
                      <a:endParaRPr lang="en-US" sz="1200" b="1" dirty="0">
                        <a:solidFill>
                          <a:schemeClr val="bg1"/>
                        </a:solidFill>
                      </a:endParaRPr>
                    </a:p>
                  </a:txBody>
                  <a:tcPr anchor="ctr">
                    <a:solidFill>
                      <a:srgbClr val="FF0000"/>
                    </a:solidFill>
                  </a:tcPr>
                </a:tc>
              </a:tr>
              <a:tr h="203200">
                <a:tc>
                  <a:txBody>
                    <a:bodyPr/>
                    <a:lstStyle/>
                    <a:p>
                      <a:r>
                        <a:rPr lang="en-US" sz="1200" b="1" dirty="0" smtClean="0">
                          <a:solidFill>
                            <a:schemeClr val="bg1"/>
                          </a:solidFill>
                        </a:rPr>
                        <a:t>Moderately Expensive</a:t>
                      </a:r>
                      <a:endParaRPr lang="en-US" sz="1200" b="1" dirty="0">
                        <a:solidFill>
                          <a:schemeClr val="bg1"/>
                        </a:solidFill>
                      </a:endParaRPr>
                    </a:p>
                  </a:txBody>
                  <a:tcPr anchor="ctr">
                    <a:solidFill>
                      <a:srgbClr val="FFFF00"/>
                    </a:solidFill>
                  </a:tcPr>
                </a:tc>
              </a:tr>
              <a:tr h="203200">
                <a:tc>
                  <a:txBody>
                    <a:bodyPr/>
                    <a:lstStyle/>
                    <a:p>
                      <a:r>
                        <a:rPr lang="en-US" sz="1200" b="1" dirty="0" smtClean="0">
                          <a:solidFill>
                            <a:schemeClr val="bg1"/>
                          </a:solidFill>
                        </a:rPr>
                        <a:t>Affordable</a:t>
                      </a:r>
                      <a:endParaRPr lang="en-US" sz="1200" b="1" dirty="0">
                        <a:solidFill>
                          <a:schemeClr val="bg1"/>
                        </a:solidFill>
                      </a:endParaRPr>
                    </a:p>
                  </a:txBody>
                  <a:tcPr anchor="ctr">
                    <a:solidFill>
                      <a:srgbClr val="00B050"/>
                    </a:solidFill>
                  </a:tcPr>
                </a:tc>
              </a:tr>
            </a:tbl>
          </a:graphicData>
        </a:graphic>
      </p:graphicFrame>
      <p:sp>
        <p:nvSpPr>
          <p:cNvPr id="8" name="Title 8"/>
          <p:cNvSpPr txBox="1">
            <a:spLocks/>
          </p:cNvSpPr>
          <p:nvPr/>
        </p:nvSpPr>
        <p:spPr>
          <a:xfrm>
            <a:off x="0" y="-152400"/>
            <a:ext cx="9144000" cy="1399032"/>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en-US" sz="4200" b="0"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Cost Estimate Per Variant</a:t>
            </a: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graphicFrame>
        <p:nvGraphicFramePr>
          <p:cNvPr id="9" name="Table 8"/>
          <p:cNvGraphicFramePr>
            <a:graphicFrameLocks noGrp="1"/>
          </p:cNvGraphicFramePr>
          <p:nvPr/>
        </p:nvGraphicFramePr>
        <p:xfrm>
          <a:off x="685798" y="914400"/>
          <a:ext cx="8229604" cy="4648201"/>
        </p:xfrm>
        <a:graphic>
          <a:graphicData uri="http://schemas.openxmlformats.org/drawingml/2006/table">
            <a:tbl>
              <a:tblPr/>
              <a:tblGrid>
                <a:gridCol w="2057401"/>
                <a:gridCol w="2057401"/>
                <a:gridCol w="2057401"/>
                <a:gridCol w="2057401"/>
              </a:tblGrid>
              <a:tr h="432606">
                <a:tc>
                  <a:txBody>
                    <a:bodyPr/>
                    <a:lstStyle/>
                    <a:p>
                      <a:pPr algn="ctr" rtl="0" fontAlgn="b"/>
                      <a:r>
                        <a:rPr lang="en-US" sz="1100" b="1" i="0" u="none" strike="noStrike" dirty="0">
                          <a:solidFill>
                            <a:srgbClr val="000000"/>
                          </a:solidFill>
                          <a:latin typeface="Calibri"/>
                        </a:rPr>
                        <a:t>Detection System </a:t>
                      </a:r>
                    </a:p>
                  </a:txBody>
                  <a:tcPr marL="8048" marR="8048" marT="8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A5A5A5"/>
                    </a:solidFill>
                  </a:tcPr>
                </a:tc>
                <a:tc>
                  <a:txBody>
                    <a:bodyPr/>
                    <a:lstStyle/>
                    <a:p>
                      <a:pPr algn="ctr" rtl="0" fontAlgn="b"/>
                      <a:r>
                        <a:rPr lang="en-US" sz="1100" b="1" i="0" u="none" strike="noStrike">
                          <a:solidFill>
                            <a:srgbClr val="000000"/>
                          </a:solidFill>
                          <a:latin typeface="Calibri"/>
                        </a:rPr>
                        <a:t>Assessment System </a:t>
                      </a:r>
                    </a:p>
                  </a:txBody>
                  <a:tcPr marL="8048" marR="8048" marT="8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A5A5A5"/>
                    </a:solidFill>
                  </a:tcPr>
                </a:tc>
                <a:tc>
                  <a:txBody>
                    <a:bodyPr/>
                    <a:lstStyle/>
                    <a:p>
                      <a:pPr algn="ctr" rtl="0" fontAlgn="b"/>
                      <a:r>
                        <a:rPr lang="en-US" sz="1100" b="1" i="0" u="none" strike="noStrike">
                          <a:solidFill>
                            <a:srgbClr val="000000"/>
                          </a:solidFill>
                          <a:latin typeface="Calibri"/>
                        </a:rPr>
                        <a:t>Communication System </a:t>
                      </a:r>
                    </a:p>
                  </a:txBody>
                  <a:tcPr marL="8048" marR="8048" marT="8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A5A5A5"/>
                    </a:solidFill>
                  </a:tcPr>
                </a:tc>
                <a:tc>
                  <a:txBody>
                    <a:bodyPr/>
                    <a:lstStyle/>
                    <a:p>
                      <a:pPr algn="ctr" rtl="0" fontAlgn="ctr"/>
                      <a:r>
                        <a:rPr lang="en-US" sz="1100" b="1" i="0" u="none" strike="noStrike">
                          <a:solidFill>
                            <a:srgbClr val="000000"/>
                          </a:solidFill>
                          <a:latin typeface="Calibri"/>
                        </a:rPr>
                        <a:t>Defense System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A5A5A5"/>
                    </a:solidFill>
                  </a:tcPr>
                </a:tc>
              </a:tr>
              <a:tr h="285335">
                <a:tc>
                  <a:txBody>
                    <a:bodyPr/>
                    <a:lstStyle/>
                    <a:p>
                      <a:pPr algn="ctr" rtl="0" fontAlgn="ctr"/>
                      <a:r>
                        <a:rPr lang="en-US" sz="1100" b="1" i="0" u="none" strike="noStrike">
                          <a:solidFill>
                            <a:srgbClr val="000000"/>
                          </a:solidFill>
                          <a:latin typeface="Calibri"/>
                        </a:rPr>
                        <a:t> Passive Infrared Detector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Blue Force Tracker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Computer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smtClean="0">
                          <a:solidFill>
                            <a:srgbClr val="000000"/>
                          </a:solidFill>
                          <a:latin typeface="Calibri"/>
                        </a:rPr>
                        <a:t>CROWS</a:t>
                      </a:r>
                      <a:endParaRPr lang="en-US" sz="1100" b="1" i="0" u="none" strike="noStrike" dirty="0">
                        <a:solidFill>
                          <a:srgbClr val="000000"/>
                        </a:solidFill>
                        <a:latin typeface="Calibri"/>
                      </a:endParaRP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76131">
                <a:tc>
                  <a:txBody>
                    <a:bodyPr/>
                    <a:lstStyle/>
                    <a:p>
                      <a:pPr algn="ctr" rtl="0" fontAlgn="ctr"/>
                      <a:r>
                        <a:rPr lang="en-US" sz="1100" b="1" i="0" u="none" strike="noStrike">
                          <a:solidFill>
                            <a:srgbClr val="000000"/>
                          </a:solidFill>
                          <a:latin typeface="Calibri"/>
                        </a:rPr>
                        <a:t>Radar</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Biometric Scanner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Siren</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a:solidFill>
                            <a:srgbClr val="000000"/>
                          </a:solidFill>
                          <a:latin typeface="Calibri"/>
                        </a:rPr>
                        <a:t>Semi Autonomous Armed UGV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087">
                <a:tc>
                  <a:txBody>
                    <a:bodyPr/>
                    <a:lstStyle/>
                    <a:p>
                      <a:pPr algn="ctr" rtl="0" fontAlgn="ctr"/>
                      <a:r>
                        <a:rPr lang="en-US" sz="1100" b="1" i="0" u="none" strike="noStrike">
                          <a:solidFill>
                            <a:srgbClr val="000000"/>
                          </a:solidFill>
                          <a:latin typeface="Calibri"/>
                        </a:rPr>
                        <a:t>Semi Autonomous UMS</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US" sz="1100" b="1" i="0" u="none" strike="noStrike" dirty="0">
                          <a:solidFill>
                            <a:srgbClr val="000000"/>
                          </a:solidFill>
                          <a:latin typeface="Calibri"/>
                        </a:rPr>
                        <a:t>Computer </a:t>
                      </a:r>
                      <a:r>
                        <a:rPr lang="en-US" sz="1100" b="1" i="0" u="none" strike="noStrike" dirty="0" smtClean="0">
                          <a:solidFill>
                            <a:srgbClr val="000000"/>
                          </a:solidFill>
                          <a:latin typeface="Calibri"/>
                        </a:rPr>
                        <a:t>SW</a:t>
                      </a:r>
                      <a:endParaRPr lang="en-US" sz="1100" b="1" i="0" u="none" strike="noStrike" dirty="0">
                        <a:solidFill>
                          <a:srgbClr val="000000"/>
                        </a:solidFill>
                        <a:latin typeface="Calibri"/>
                      </a:endParaRP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Intrabase Network</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US" sz="1100" b="1" i="0" u="none" strike="noStrike">
                          <a:solidFill>
                            <a:srgbClr val="000000"/>
                          </a:solidFill>
                          <a:latin typeface="Calibri"/>
                        </a:rPr>
                        <a:t>Deployable Tire Spikes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087">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rtl="0" fontAlgn="ctr"/>
                      <a:r>
                        <a:rPr lang="en-US" sz="1100" b="1" i="0" u="none" strike="noStrike" dirty="0" smtClean="0">
                          <a:solidFill>
                            <a:srgbClr val="000000"/>
                          </a:solidFill>
                          <a:latin typeface="+mn-lt"/>
                        </a:rPr>
                        <a:t>IR/Thermal/NV Imaging </a:t>
                      </a:r>
                      <a:endParaRPr lang="en-US" sz="1100" b="1" i="0" u="none" strike="noStrike" dirty="0">
                        <a:solidFill>
                          <a:srgbClr val="000000"/>
                        </a:solidFill>
                        <a:latin typeface="+mn-lt"/>
                      </a:endParaRP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85335">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c>
                  <a:txBody>
                    <a:bodyPr/>
                    <a:lstStyle/>
                    <a:p>
                      <a:pPr algn="ctr" rtl="0" fontAlgn="ctr"/>
                      <a:r>
                        <a:rPr lang="en-US" sz="1100" b="1" i="0" u="none" strike="noStrike" dirty="0">
                          <a:solidFill>
                            <a:srgbClr val="000000"/>
                          </a:solidFill>
                          <a:latin typeface="Calibri"/>
                        </a:rPr>
                        <a:t>Threat Prioritization </a:t>
                      </a:r>
                      <a:r>
                        <a:rPr lang="en-US" sz="1100" b="1" i="0" u="none" strike="noStrike" dirty="0" smtClean="0">
                          <a:solidFill>
                            <a:srgbClr val="000000"/>
                          </a:solidFill>
                          <a:latin typeface="Calibri"/>
                        </a:rPr>
                        <a:t>Matrix</a:t>
                      </a:r>
                      <a:r>
                        <a:rPr lang="en-US" sz="1100" b="1" i="0" u="none" strike="noStrike" baseline="0" dirty="0" smtClean="0">
                          <a:solidFill>
                            <a:srgbClr val="000000"/>
                          </a:solidFill>
                          <a:latin typeface="Calibri"/>
                        </a:rPr>
                        <a:t> SW</a:t>
                      </a:r>
                      <a:endParaRPr lang="en-US" sz="1100" b="1" i="0" u="none" strike="noStrike" dirty="0">
                        <a:solidFill>
                          <a:srgbClr val="000000"/>
                        </a:solidFill>
                        <a:latin typeface="Calibri"/>
                      </a:endParaRP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r>
              <a:tr h="285335">
                <a:tc>
                  <a:txBody>
                    <a:bodyPr/>
                    <a:lstStyle/>
                    <a:p>
                      <a:pPr algn="ctr" rtl="0" fontAlgn="ctr"/>
                      <a:r>
                        <a:rPr lang="en-US" sz="1100" b="1" i="0" u="none" strike="noStrike">
                          <a:solidFill>
                            <a:srgbClr val="000000"/>
                          </a:solidFill>
                          <a:latin typeface="Calibri"/>
                        </a:rPr>
                        <a:t>Radar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Blue Force Tracker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Siren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Semi-Autonomous Armed UGV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087">
                <a:tc>
                  <a:txBody>
                    <a:bodyPr/>
                    <a:lstStyle/>
                    <a:p>
                      <a:pPr algn="ctr" rtl="0" fontAlgn="ctr"/>
                      <a:r>
                        <a:rPr lang="en-US" sz="1100" b="1" i="0" u="none" strike="noStrike">
                          <a:solidFill>
                            <a:srgbClr val="000000"/>
                          </a:solidFill>
                          <a:latin typeface="Calibri"/>
                        </a:rPr>
                        <a:t>Infrared Camera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a:solidFill>
                            <a:srgbClr val="000000"/>
                          </a:solidFill>
                          <a:latin typeface="Calibri"/>
                        </a:rPr>
                        <a:t>IR/Thermal/NV Imaging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Intrabase Network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US" sz="1100" b="1" i="0" u="none" strike="noStrike">
                          <a:solidFill>
                            <a:srgbClr val="000000"/>
                          </a:solidFill>
                          <a:latin typeface="Calibri"/>
                        </a:rPr>
                        <a:t>Deployable Tire Spikes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087">
                <a:tc>
                  <a:txBody>
                    <a:bodyPr/>
                    <a:lstStyle/>
                    <a:p>
                      <a:pPr algn="ctr" rtl="0" fontAlgn="ctr"/>
                      <a:r>
                        <a:rPr lang="en-US" sz="1100" b="1" i="0" u="none" strike="noStrike">
                          <a:solidFill>
                            <a:srgbClr val="000000"/>
                          </a:solidFill>
                          <a:latin typeface="Calibri"/>
                        </a:rPr>
                        <a:t>Camcorder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a:solidFill>
                            <a:srgbClr val="000000"/>
                          </a:solidFill>
                          <a:latin typeface="Calibri"/>
                        </a:rPr>
                        <a:t>Vector Analysis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Server System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84087">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rtl="0" fontAlgn="ctr"/>
                      <a:r>
                        <a:rPr lang="en-US" sz="1100" b="1" i="0" u="none" strike="noStrike">
                          <a:solidFill>
                            <a:srgbClr val="000000"/>
                          </a:solidFill>
                          <a:latin typeface="Calibri"/>
                        </a:rPr>
                        <a:t>Video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85335">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c>
                  <a:txBody>
                    <a:bodyPr/>
                    <a:lstStyle/>
                    <a:p>
                      <a:pPr algn="ctr" rtl="0" fontAlgn="ctr"/>
                      <a:r>
                        <a:rPr lang="en-US" sz="1100" b="1" i="0" u="none" strike="noStrike" dirty="0">
                          <a:solidFill>
                            <a:srgbClr val="000000"/>
                          </a:solidFill>
                          <a:latin typeface="Calibri"/>
                        </a:rPr>
                        <a:t>Threat Prioritization Matrix </a:t>
                      </a:r>
                      <a:r>
                        <a:rPr lang="en-US" sz="1100" b="1" i="0" u="none" strike="noStrike" dirty="0" smtClean="0">
                          <a:solidFill>
                            <a:srgbClr val="000000"/>
                          </a:solidFill>
                          <a:latin typeface="Calibri"/>
                        </a:rPr>
                        <a:t> SW</a:t>
                      </a:r>
                      <a:endParaRPr lang="en-US" sz="1100" b="1" i="0" u="none" strike="noStrike" dirty="0">
                        <a:solidFill>
                          <a:srgbClr val="000000"/>
                        </a:solidFill>
                        <a:latin typeface="Calibri"/>
                      </a:endParaRP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r>
              <a:tr h="285335">
                <a:tc>
                  <a:txBody>
                    <a:bodyPr/>
                    <a:lstStyle/>
                    <a:p>
                      <a:pPr algn="ctr" rtl="0" fontAlgn="ctr"/>
                      <a:r>
                        <a:rPr lang="en-US" sz="1100" b="1" i="0" u="none" strike="noStrike">
                          <a:solidFill>
                            <a:srgbClr val="000000"/>
                          </a:solidFill>
                          <a:latin typeface="Calibri"/>
                        </a:rPr>
                        <a:t>Microphone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IR/Thermal/NV Imaging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Radio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Semi-Autonomous Armed UGV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087">
                <a:tc>
                  <a:txBody>
                    <a:bodyPr/>
                    <a:lstStyle/>
                    <a:p>
                      <a:pPr algn="ctr" rtl="0" fontAlgn="ctr"/>
                      <a:r>
                        <a:rPr lang="en-US" sz="1100" b="1" i="0" u="none" strike="noStrike">
                          <a:solidFill>
                            <a:srgbClr val="000000"/>
                          </a:solidFill>
                          <a:latin typeface="Calibri"/>
                        </a:rPr>
                        <a:t>Boomerang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Biometric Scanner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Lights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Deployable Tire Spikes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087">
                <a:tc>
                  <a:txBody>
                    <a:bodyPr/>
                    <a:lstStyle/>
                    <a:p>
                      <a:pPr algn="ctr" rtl="0" fontAlgn="ctr"/>
                      <a:r>
                        <a:rPr lang="en-US" sz="1100" b="1" i="0" u="none" strike="noStrike">
                          <a:solidFill>
                            <a:srgbClr val="000000"/>
                          </a:solidFill>
                          <a:latin typeface="Calibri"/>
                        </a:rPr>
                        <a:t>Radar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dirty="0">
                          <a:solidFill>
                            <a:srgbClr val="000000"/>
                          </a:solidFill>
                          <a:latin typeface="Calibri"/>
                        </a:rPr>
                        <a:t>Computer </a:t>
                      </a:r>
                      <a:r>
                        <a:rPr lang="en-US" sz="1100" b="1" i="0" u="none" strike="noStrike" dirty="0" smtClean="0">
                          <a:solidFill>
                            <a:srgbClr val="000000"/>
                          </a:solidFill>
                          <a:latin typeface="Calibri"/>
                        </a:rPr>
                        <a:t>SW</a:t>
                      </a:r>
                      <a:endParaRPr lang="en-US" sz="1100" b="1" i="0" u="none" strike="noStrike" dirty="0">
                        <a:solidFill>
                          <a:srgbClr val="000000"/>
                        </a:solidFill>
                        <a:latin typeface="Calibri"/>
                      </a:endParaRP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Computer System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85335">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c>
                  <a:txBody>
                    <a:bodyPr/>
                    <a:lstStyle/>
                    <a:p>
                      <a:pPr algn="ctr" rtl="0" fontAlgn="ctr"/>
                      <a:r>
                        <a:rPr lang="en-US" sz="1100" b="1" i="0" u="none" strike="noStrike" dirty="0">
                          <a:solidFill>
                            <a:srgbClr val="000000"/>
                          </a:solidFill>
                          <a:latin typeface="Calibri"/>
                        </a:rPr>
                        <a:t>Threat Prioritization Matrix </a:t>
                      </a:r>
                      <a:r>
                        <a:rPr lang="en-US" sz="1100" b="1" i="0" u="none" strike="noStrike" dirty="0" smtClean="0">
                          <a:solidFill>
                            <a:srgbClr val="000000"/>
                          </a:solidFill>
                          <a:latin typeface="Calibri"/>
                        </a:rPr>
                        <a:t>SW</a:t>
                      </a:r>
                      <a:endParaRPr lang="en-US" sz="1100" b="1" i="0" u="none" strike="noStrike" dirty="0">
                        <a:solidFill>
                          <a:srgbClr val="000000"/>
                        </a:solidFill>
                        <a:latin typeface="Calibri"/>
                      </a:endParaRP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r>
              <a:tr h="285335">
                <a:tc>
                  <a:txBody>
                    <a:bodyPr/>
                    <a:lstStyle/>
                    <a:p>
                      <a:pPr algn="ctr" rtl="0" fontAlgn="ctr"/>
                      <a:r>
                        <a:rPr lang="en-US" sz="1100" b="1" i="0" u="none" strike="noStrike">
                          <a:solidFill>
                            <a:srgbClr val="000000"/>
                          </a:solidFill>
                          <a:latin typeface="Calibri"/>
                        </a:rPr>
                        <a:t>Inertia Sensor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Ground Sensor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Satellite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US" sz="1100" b="1" i="0" u="none" strike="noStrike">
                          <a:solidFill>
                            <a:srgbClr val="000000"/>
                          </a:solidFill>
                          <a:latin typeface="Calibri"/>
                        </a:rPr>
                        <a:t>Semi – Autonomous Weapon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087">
                <a:tc>
                  <a:txBody>
                    <a:bodyPr/>
                    <a:lstStyle/>
                    <a:p>
                      <a:pPr algn="ctr" rtl="0" fontAlgn="ctr"/>
                      <a:r>
                        <a:rPr lang="en-US" sz="1100" b="1" i="0" u="none" strike="noStrike">
                          <a:solidFill>
                            <a:srgbClr val="000000"/>
                          </a:solidFill>
                          <a:latin typeface="Calibri"/>
                        </a:rPr>
                        <a:t>Microphonic System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Sonic Signature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100" b="1" i="0" u="none" strike="noStrike">
                          <a:solidFill>
                            <a:srgbClr val="000000"/>
                          </a:solidFill>
                          <a:latin typeface="Calibri"/>
                        </a:rPr>
                        <a:t>Phone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Deployable Tire Spikes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276131">
                <a:tc>
                  <a:txBody>
                    <a:bodyPr/>
                    <a:lstStyle/>
                    <a:p>
                      <a:pPr algn="ctr" rtl="0" fontAlgn="ctr"/>
                      <a:r>
                        <a:rPr lang="en-US" sz="1100" b="1" i="0" u="none" strike="noStrike">
                          <a:solidFill>
                            <a:srgbClr val="000000"/>
                          </a:solidFill>
                          <a:latin typeface="Calibri"/>
                        </a:rPr>
                        <a:t>Unmanned Aerial Vehicle (UAV)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US" sz="1100" b="1" i="0" u="none" strike="noStrike" dirty="0">
                          <a:solidFill>
                            <a:srgbClr val="000000"/>
                          </a:solidFill>
                          <a:latin typeface="Calibri"/>
                        </a:rPr>
                        <a:t>Computer </a:t>
                      </a:r>
                      <a:r>
                        <a:rPr lang="en-US" sz="1100" b="1" i="0" u="none" strike="noStrike" dirty="0" smtClean="0">
                          <a:solidFill>
                            <a:srgbClr val="000000"/>
                          </a:solidFill>
                          <a:latin typeface="Calibri"/>
                        </a:rPr>
                        <a:t>SW</a:t>
                      </a:r>
                      <a:endParaRPr lang="en-US" sz="1100" b="1" i="0" u="none" strike="noStrike" dirty="0">
                        <a:solidFill>
                          <a:srgbClr val="000000"/>
                        </a:solidFill>
                        <a:latin typeface="Calibri"/>
                      </a:endParaRP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a:solidFill>
                            <a:srgbClr val="000000"/>
                          </a:solidFill>
                          <a:latin typeface="Calibri"/>
                        </a:rPr>
                        <a:t>Computer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3292">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c>
                  <a:txBody>
                    <a:bodyPr/>
                    <a:lstStyle/>
                    <a:p>
                      <a:pPr algn="ctr" rtl="0" fontAlgn="ctr"/>
                      <a:r>
                        <a:rPr lang="en-US" sz="1100" b="1" i="0" u="none" strike="noStrike" dirty="0">
                          <a:solidFill>
                            <a:srgbClr val="000000"/>
                          </a:solidFill>
                          <a:latin typeface="Calibri"/>
                        </a:rPr>
                        <a:t>Response Matrix </a:t>
                      </a:r>
                      <a:r>
                        <a:rPr lang="en-US" sz="1100" b="1" i="0" u="none" strike="noStrike" dirty="0" smtClean="0">
                          <a:solidFill>
                            <a:srgbClr val="000000"/>
                          </a:solidFill>
                          <a:latin typeface="Calibri"/>
                        </a:rPr>
                        <a:t>SW</a:t>
                      </a:r>
                      <a:endParaRPr lang="en-US" sz="1100" b="1" i="0" u="none" strike="noStrike" dirty="0">
                        <a:solidFill>
                          <a:srgbClr val="000000"/>
                        </a:solidFill>
                        <a:latin typeface="Calibri"/>
                      </a:endParaRP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c>
                  <a:txBody>
                    <a:bodyPr/>
                    <a:lstStyle/>
                    <a:p>
                      <a:pPr algn="ctr" fontAlgn="ctr"/>
                      <a:r>
                        <a:rPr lang="en-US" sz="1100" b="1" i="0" u="none" strike="noStrike" dirty="0">
                          <a:solidFill>
                            <a:srgbClr val="000000"/>
                          </a:solidFill>
                          <a:latin typeface="Calibri"/>
                        </a:rPr>
                        <a:t> </a:t>
                      </a:r>
                    </a:p>
                  </a:txBody>
                  <a:tcPr marL="8048" marR="8048" marT="80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000000"/>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696004-0F13-41AB-AF7A-573591902C09}" type="slidenum">
              <a:rPr lang="en-US" smtClean="0"/>
              <a:pPr/>
              <a:t>4</a:t>
            </a:fld>
            <a:endParaRPr lang="en-US"/>
          </a:p>
        </p:txBody>
      </p:sp>
      <p:sp>
        <p:nvSpPr>
          <p:cNvPr id="9" name="Title 8"/>
          <p:cNvSpPr>
            <a:spLocks noGrp="1"/>
          </p:cNvSpPr>
          <p:nvPr>
            <p:ph type="title"/>
          </p:nvPr>
        </p:nvSpPr>
        <p:spPr>
          <a:xfrm>
            <a:off x="0" y="-152400"/>
            <a:ext cx="9144000" cy="1399032"/>
          </a:xfrm>
        </p:spPr>
        <p:txBody>
          <a:bodyPr/>
          <a:lstStyle/>
          <a:p>
            <a:pPr algn="ctr"/>
            <a:r>
              <a:rPr lang="en-US" dirty="0" smtClean="0"/>
              <a:t>Cost Estimate Per Variant (</a:t>
            </a:r>
            <a:r>
              <a:rPr lang="en-US" dirty="0" err="1" smtClean="0"/>
              <a:t>Con’t</a:t>
            </a:r>
            <a:r>
              <a:rPr lang="en-US" dirty="0" smtClean="0"/>
              <a:t>)</a:t>
            </a:r>
            <a:endParaRPr lang="en-US" dirty="0"/>
          </a:p>
        </p:txBody>
      </p:sp>
      <p:graphicFrame>
        <p:nvGraphicFramePr>
          <p:cNvPr id="6" name="Table 5"/>
          <p:cNvGraphicFramePr>
            <a:graphicFrameLocks noGrp="1"/>
          </p:cNvGraphicFramePr>
          <p:nvPr/>
        </p:nvGraphicFramePr>
        <p:xfrm>
          <a:off x="1" y="990600"/>
          <a:ext cx="9144000" cy="3451554"/>
        </p:xfrm>
        <a:graphic>
          <a:graphicData uri="http://schemas.openxmlformats.org/drawingml/2006/table">
            <a:tbl>
              <a:tblPr/>
              <a:tblGrid>
                <a:gridCol w="957943"/>
                <a:gridCol w="1741714"/>
                <a:gridCol w="1872343"/>
                <a:gridCol w="1524000"/>
                <a:gridCol w="1524000"/>
                <a:gridCol w="1524000"/>
              </a:tblGrid>
              <a:tr h="143933">
                <a:tc rowSpan="5">
                  <a:txBody>
                    <a:bodyPr/>
                    <a:lstStyle/>
                    <a:p>
                      <a:pPr algn="ctr" rtl="0" fontAlgn="ctr"/>
                      <a:r>
                        <a:rPr lang="en-US" sz="1200" b="1" i="0" u="none" strike="noStrike" dirty="0">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rowSpan="5">
                  <a:txBody>
                    <a:bodyPr/>
                    <a:lstStyle/>
                    <a:p>
                      <a:pPr algn="ctr" rtl="0" fontAlgn="ctr"/>
                      <a:r>
                        <a:rPr lang="en-US" sz="1200" b="1" i="0" u="none" strike="noStrike">
                          <a:solidFill>
                            <a:srgbClr val="000000"/>
                          </a:solidFill>
                          <a:latin typeface="Calibri"/>
                        </a:rPr>
                        <a:t>6.38</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tx1"/>
                    </a:solidFill>
                  </a:tcPr>
                </a:tc>
              </a:tr>
              <a:tr h="143933">
                <a:tc vMerge="1">
                  <a:txBody>
                    <a:bodyPr/>
                    <a:lstStyle/>
                    <a:p>
                      <a:endParaRPr lang="en-US"/>
                    </a:p>
                  </a:txBody>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dirty="0">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r>
              <a:tr h="143933">
                <a:tc rowSpan="5">
                  <a:txBody>
                    <a:bodyPr/>
                    <a:lstStyle/>
                    <a:p>
                      <a:pPr algn="ctr" rtl="0" fontAlgn="ctr"/>
                      <a:r>
                        <a:rPr lang="en-US" sz="1200" b="1" i="0" u="none" strike="noStrike" dirty="0">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rowSpan="5">
                  <a:txBody>
                    <a:bodyPr/>
                    <a:lstStyle/>
                    <a:p>
                      <a:pPr algn="ctr" rtl="0" fontAlgn="ctr"/>
                      <a:r>
                        <a:rPr lang="en-US" sz="1200" b="1" i="0" u="none" strike="noStrike">
                          <a:solidFill>
                            <a:srgbClr val="000000"/>
                          </a:solidFill>
                          <a:latin typeface="Calibri"/>
                        </a:rPr>
                        <a:t>5.25</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tx1"/>
                    </a:solidFill>
                  </a:tcPr>
                </a:tc>
              </a:tr>
              <a:tr h="143933">
                <a:tc vMerge="1">
                  <a:txBody>
                    <a:bodyPr/>
                    <a:lstStyle/>
                    <a:p>
                      <a:endParaRPr lang="en-US"/>
                    </a:p>
                  </a:txBody>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r>
              <a:tr h="143933">
                <a:tc rowSpan="4">
                  <a:txBody>
                    <a:bodyPr/>
                    <a:lstStyle/>
                    <a:p>
                      <a:pPr algn="ctr" rtl="0" fontAlgn="ctr"/>
                      <a:r>
                        <a:rPr lang="en-US" sz="1200" b="1" i="0" u="none" strike="noStrike" dirty="0">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rowSpan="4">
                  <a:txBody>
                    <a:bodyPr/>
                    <a:lstStyle/>
                    <a:p>
                      <a:pPr algn="ctr" rtl="0" fontAlgn="ctr"/>
                      <a:r>
                        <a:rPr lang="en-US" sz="1200" b="1" i="0" u="none" strike="noStrike" dirty="0">
                          <a:solidFill>
                            <a:srgbClr val="000000"/>
                          </a:solidFill>
                          <a:latin typeface="Calibri"/>
                        </a:rPr>
                        <a:t>4.81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rgbClr val="FFFF00"/>
                    </a:solidFill>
                  </a:tcPr>
                </a:tc>
              </a:tr>
              <a:tr h="143933">
                <a:tc vMerge="1">
                  <a:txBody>
                    <a:bodyPr/>
                    <a:lstStyle/>
                    <a:p>
                      <a:endParaRPr lang="en-US"/>
                    </a:p>
                  </a:txBody>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r>
              <a:tr h="143933">
                <a:tc rowSpan="4">
                  <a:txBody>
                    <a:bodyPr/>
                    <a:lstStyle/>
                    <a:p>
                      <a:pPr algn="ctr" rtl="0" fontAlgn="ctr"/>
                      <a:r>
                        <a:rPr lang="en-US" sz="1200" b="1" i="0" u="none" strike="noStrike" dirty="0">
                          <a:solidFill>
                            <a:srgbClr val="000000"/>
                          </a:solidFill>
                          <a:latin typeface="Calibri"/>
                        </a:rPr>
                        <a:t>4</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rowSpan="4">
                  <a:txBody>
                    <a:bodyPr/>
                    <a:lstStyle/>
                    <a:p>
                      <a:pPr algn="ctr" rtl="0" fontAlgn="ctr"/>
                      <a:r>
                        <a:rPr lang="en-US" sz="1200" b="1" i="0" u="none" strike="noStrike">
                          <a:solidFill>
                            <a:srgbClr val="000000"/>
                          </a:solidFill>
                          <a:latin typeface="Calibri"/>
                        </a:rPr>
                        <a:t>5.06</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solidFill>
                      <a:schemeClr val="tx1"/>
                    </a:solidFill>
                  </a:tcPr>
                </a:tc>
              </a:tr>
              <a:tr h="143933">
                <a:tc vMerge="1">
                  <a:txBody>
                    <a:bodyPr/>
                    <a:lstStyle/>
                    <a:p>
                      <a:endParaRPr lang="en-US"/>
                    </a:p>
                  </a:txBody>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a:solidFill>
                            <a:srgbClr val="000000"/>
                          </a:solidFill>
                          <a:latin typeface="Calibri"/>
                        </a:rPr>
                        <a:t>3</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a:solidFill>
                            <a:srgbClr val="000000"/>
                          </a:solidFill>
                          <a:latin typeface="Calibri"/>
                        </a:rPr>
                        <a:t>1</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r>
              <a:tr h="143933">
                <a:tc vMerge="1">
                  <a:txBody>
                    <a:bodyPr/>
                    <a:lstStyle/>
                    <a:p>
                      <a:endParaRPr lang="en-US"/>
                    </a:p>
                  </a:txBody>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a:solidFill>
                            <a:srgbClr val="000000"/>
                          </a:solidFill>
                          <a:latin typeface="Calibri"/>
                        </a:rPr>
                        <a:t>2</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ctr"/>
                      <a:r>
                        <a:rPr lang="en-US" sz="1200" b="0" i="0" u="none" strike="noStrike" dirty="0">
                          <a:solidFill>
                            <a:srgbClr val="000000"/>
                          </a:solidFill>
                          <a:latin typeface="Calibri"/>
                        </a:rPr>
                        <a:t>0</a:t>
                      </a:r>
                    </a:p>
                  </a:txBody>
                  <a:tcPr marL="8873" marR="8873" marT="88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r>
            </a:tbl>
          </a:graphicData>
        </a:graphic>
      </p:graphicFrame>
      <p:sp>
        <p:nvSpPr>
          <p:cNvPr id="7" name="TextBox 6"/>
          <p:cNvSpPr txBox="1"/>
          <p:nvPr/>
        </p:nvSpPr>
        <p:spPr>
          <a:xfrm>
            <a:off x="0" y="4549676"/>
            <a:ext cx="91440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A general estimate of cost for each variant using a roll-up method whereby each of the subsystems was assigned a color for the relative figure-of-merit cost. Red was assigned to those systems deemed to be expensive either based on existing cost, estimated component cost or cost of potential development.  Yellow was assigned to systems that are close to fielding or have been fielded and have high lifecycle costs. Green was assigned to existing, low-tech solutions that have had extensive use in the field and because of generally low cost are ubiquitous, easy to procure and easy to support, that is they have a low lifecycle cost.  </a:t>
            </a:r>
          </a:p>
          <a:p>
            <a:endParaRPr lang="en-US" sz="1200" dirty="0" smtClean="0"/>
          </a:p>
          <a:p>
            <a:r>
              <a:rPr lang="en-US" sz="1200" dirty="0" smtClean="0"/>
              <a:t>The process of determination of the relative figure of merit consisted of breaking down and categorizing the types of subsystems within each of the proposed options. Then SMEs, SEs and acquisition experts were consulted regarding relative cost. These relative rankings were averaged binned to reach the R/Y/G rank. </a:t>
            </a:r>
          </a:p>
          <a:p>
            <a:endParaRPr lang="en-US" sz="1200" dirty="0" smtClean="0"/>
          </a:p>
          <a:p>
            <a:r>
              <a:rPr lang="en-US" sz="1200" dirty="0" smtClean="0"/>
              <a:t>Based on the relative cost rank of the systems option #3 is the best cost solution using a series of low-tech and midrange subsystems. </a:t>
            </a:r>
          </a:p>
          <a:p>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pPr indent="341313" algn="ctr"/>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rPr>
              <a:t>Life cycle cost differences </a:t>
            </a:r>
          </a:p>
        </p:txBody>
      </p:sp>
      <p:sp>
        <p:nvSpPr>
          <p:cNvPr id="4" name="Slide Number Placeholder 3"/>
          <p:cNvSpPr>
            <a:spLocks noGrp="1"/>
          </p:cNvSpPr>
          <p:nvPr>
            <p:ph type="sldNum" sz="quarter" idx="12"/>
          </p:nvPr>
        </p:nvSpPr>
        <p:spPr/>
        <p:txBody>
          <a:bodyPr/>
          <a:lstStyle/>
          <a:p>
            <a:fld id="{90696004-0F13-41AB-AF7A-573591902C09}" type="slidenum">
              <a:rPr lang="en-US" smtClean="0"/>
              <a:pPr/>
              <a:t>5</a:t>
            </a:fld>
            <a:endParaRPr lang="en-US"/>
          </a:p>
        </p:txBody>
      </p:sp>
      <p:sp>
        <p:nvSpPr>
          <p:cNvPr id="3" name="Rectangle 2"/>
          <p:cNvSpPr/>
          <p:nvPr/>
        </p:nvSpPr>
        <p:spPr>
          <a:xfrm>
            <a:off x="0" y="685800"/>
            <a:ext cx="9144000" cy="6170920"/>
          </a:xfrm>
          <a:prstGeom prst="rect">
            <a:avLst/>
          </a:prstGeom>
        </p:spPr>
        <p:txBody>
          <a:bodyPr wrap="square">
            <a:spAutoFit/>
          </a:bodyPr>
          <a:lstStyle/>
          <a:p>
            <a:pPr marL="109538"/>
            <a:r>
              <a:rPr lang="en-US" sz="1400" b="1" dirty="0" smtClean="0">
                <a:effectLst>
                  <a:outerShdw blurRad="38100" dist="38100" dir="2700000" algn="tl">
                    <a:srgbClr val="000000">
                      <a:alpha val="43137"/>
                    </a:srgbClr>
                  </a:outerShdw>
                </a:effectLst>
              </a:rPr>
              <a:t>Technologies have been assessed and estimated for procurement, development and life cycle cost:</a:t>
            </a:r>
          </a:p>
          <a:p>
            <a:pPr marL="109538"/>
            <a:r>
              <a:rPr lang="en-US" sz="1400" dirty="0" smtClean="0">
                <a:effectLst>
                  <a:outerShdw blurRad="38100" dist="38100" dir="2700000" algn="tl">
                    <a:srgbClr val="000000">
                      <a:alpha val="43137"/>
                    </a:srgbClr>
                  </a:outerShdw>
                </a:effectLst>
              </a:rPr>
              <a:t>Concept 1:</a:t>
            </a:r>
          </a:p>
          <a:p>
            <a:pPr marL="109538" indent="231775">
              <a:buFont typeface="Arial" pitchFamily="34" charset="0"/>
              <a:buChar char="•"/>
            </a:pPr>
            <a:r>
              <a:rPr lang="en-US" sz="1100" dirty="0" smtClean="0"/>
              <a:t>Unmanned Aerial Vehicles, semi autonomous weapons, and unmanned ground vehicles all have relatively high up front development costs and high </a:t>
            </a:r>
          </a:p>
          <a:p>
            <a:pPr marL="109538" indent="231775"/>
            <a:r>
              <a:rPr lang="en-US" sz="1100" dirty="0" smtClean="0"/>
              <a:t>operating costs.  (Power budgets may also be a concern for the smaller FOBs, where no power infrastructure is available to integrate with.)</a:t>
            </a:r>
          </a:p>
          <a:p>
            <a:pPr marL="109538" indent="231775">
              <a:buFont typeface="Arial" pitchFamily="34" charset="0"/>
              <a:buChar char="•"/>
            </a:pPr>
            <a:r>
              <a:rPr lang="en-US" sz="1100" dirty="0" smtClean="0"/>
              <a:t>In addition UMS have a relatively low reliability and more expensive specialized components for replacement which will ultimately drive up the cost of </a:t>
            </a:r>
          </a:p>
          <a:p>
            <a:pPr marL="109538" indent="231775"/>
            <a:r>
              <a:rPr lang="en-US" sz="1100" dirty="0" smtClean="0"/>
              <a:t>the O&amp;S.</a:t>
            </a:r>
          </a:p>
          <a:p>
            <a:pPr marL="109538" indent="231775">
              <a:buFont typeface="Arial" pitchFamily="34" charset="0"/>
              <a:buChar char="•"/>
            </a:pPr>
            <a:r>
              <a:rPr lang="en-US" sz="1100" dirty="0" smtClean="0"/>
              <a:t>Radar’s reasonable procurement system cost is somewhat offset by higher operational costs due to very high power consumption (again possibly a </a:t>
            </a:r>
          </a:p>
          <a:p>
            <a:pPr marL="109538" indent="231775"/>
            <a:r>
              <a:rPr lang="en-US" sz="1100" dirty="0" smtClean="0"/>
              <a:t>feasibility criteria for use on smaller FOBs due to power budget)</a:t>
            </a:r>
          </a:p>
          <a:p>
            <a:pPr marL="109538" indent="231775">
              <a:buFont typeface="Arial" pitchFamily="34" charset="0"/>
              <a:buChar char="•"/>
            </a:pPr>
            <a:r>
              <a:rPr lang="en-US" sz="1100" dirty="0" err="1" smtClean="0"/>
              <a:t>Intrabase</a:t>
            </a:r>
            <a:r>
              <a:rPr lang="en-US" sz="1100" dirty="0" smtClean="0"/>
              <a:t> network costs are expected to be very high for procurement, as a variety of interconnections and associated hardware components may be </a:t>
            </a:r>
          </a:p>
          <a:p>
            <a:pPr marL="109538" indent="231775"/>
            <a:r>
              <a:rPr lang="en-US" sz="1100" dirty="0" smtClean="0"/>
              <a:t>required to  link previously disconnected local area FOBs and camp outposts</a:t>
            </a:r>
          </a:p>
          <a:p>
            <a:pPr marL="109538"/>
            <a:endParaRPr lang="en-US" sz="1400" dirty="0" smtClean="0"/>
          </a:p>
          <a:p>
            <a:pPr marL="109538"/>
            <a:r>
              <a:rPr lang="en-US" sz="1400" dirty="0" smtClean="0">
                <a:effectLst>
                  <a:outerShdw blurRad="38100" dist="38100" dir="2700000" algn="tl">
                    <a:srgbClr val="000000">
                      <a:alpha val="43137"/>
                    </a:srgbClr>
                  </a:outerShdw>
                </a:effectLst>
              </a:rPr>
              <a:t>Concept 2:</a:t>
            </a:r>
          </a:p>
          <a:p>
            <a:pPr marL="109538" indent="231775">
              <a:buFont typeface="Arial" pitchFamily="34" charset="0"/>
              <a:buChar char="•"/>
            </a:pPr>
            <a:r>
              <a:rPr lang="en-US" sz="1100" dirty="0" smtClean="0"/>
              <a:t>Radar’s reasonable procurement system cost is somewhat offset by higher operational costs due to very high power consumption (again possibly a </a:t>
            </a:r>
          </a:p>
          <a:p>
            <a:pPr marL="109538" indent="231775"/>
            <a:r>
              <a:rPr lang="en-US" sz="1100" dirty="0" smtClean="0"/>
              <a:t>feasibility criteria for use on smaller FOBs due to power budget)</a:t>
            </a:r>
          </a:p>
          <a:p>
            <a:pPr marL="109538" indent="231775">
              <a:buFont typeface="Arial" pitchFamily="34" charset="0"/>
              <a:buChar char="•"/>
            </a:pPr>
            <a:r>
              <a:rPr lang="en-US" sz="1100" dirty="0" err="1" smtClean="0"/>
              <a:t>Intrabase</a:t>
            </a:r>
            <a:r>
              <a:rPr lang="en-US" sz="1100" dirty="0" smtClean="0"/>
              <a:t> network costs are expected to be very high for procurement, as a variety of interconnections and associated hardware components may be </a:t>
            </a:r>
          </a:p>
          <a:p>
            <a:pPr marL="109538" indent="231775"/>
            <a:r>
              <a:rPr lang="en-US" sz="1100" dirty="0" smtClean="0"/>
              <a:t>required to  link previously disconnected local area FOBs and camp outposts</a:t>
            </a:r>
          </a:p>
          <a:p>
            <a:pPr marL="109538"/>
            <a:endParaRPr lang="en-US" sz="1100" dirty="0" smtClean="0"/>
          </a:p>
          <a:p>
            <a:pPr marL="109538"/>
            <a:r>
              <a:rPr lang="en-US" sz="1400" dirty="0" smtClean="0">
                <a:effectLst>
                  <a:outerShdw blurRad="38100" dist="38100" dir="2700000" algn="tl">
                    <a:srgbClr val="000000">
                      <a:alpha val="43137"/>
                    </a:srgbClr>
                  </a:outerShdw>
                </a:effectLst>
              </a:rPr>
              <a:t>Concept 3:</a:t>
            </a:r>
          </a:p>
          <a:p>
            <a:pPr marL="109538" indent="231775">
              <a:buFont typeface="Arial" pitchFamily="34" charset="0"/>
              <a:buChar char="•"/>
            </a:pPr>
            <a:r>
              <a:rPr lang="en-US" sz="1100" dirty="0" smtClean="0"/>
              <a:t>Microphone based shot detection systems such as Boomerang will have medium-high up front development costs, as calibrations will be required for </a:t>
            </a:r>
          </a:p>
          <a:p>
            <a:pPr marL="109538" indent="231775"/>
            <a:r>
              <a:rPr lang="en-US" sz="1100" dirty="0" smtClean="0"/>
              <a:t>the variety of sonic signatures from different munitions in a range of environments</a:t>
            </a:r>
          </a:p>
          <a:p>
            <a:pPr marL="109538" indent="231775">
              <a:buFont typeface="Arial" pitchFamily="34" charset="0"/>
              <a:buChar char="•"/>
            </a:pPr>
            <a:r>
              <a:rPr lang="en-US" sz="1100" dirty="0" smtClean="0"/>
              <a:t>Radar’s reasonable procurement system cost is somewhat offset by higher operational costs due to very high power consumption (again possibly a </a:t>
            </a:r>
          </a:p>
          <a:p>
            <a:pPr marL="109538" indent="231775"/>
            <a:r>
              <a:rPr lang="en-US" sz="1100" dirty="0" smtClean="0"/>
              <a:t>feasibility criteria for use on smaller FOBs due to power budget)</a:t>
            </a:r>
          </a:p>
          <a:p>
            <a:pPr marL="109538"/>
            <a:endParaRPr lang="en-US" sz="1400" dirty="0" smtClean="0"/>
          </a:p>
          <a:p>
            <a:pPr marL="109538"/>
            <a:r>
              <a:rPr lang="en-US" sz="1400" dirty="0" smtClean="0">
                <a:effectLst>
                  <a:outerShdw blurRad="38100" dist="38100" dir="2700000" algn="tl">
                    <a:srgbClr val="000000">
                      <a:alpha val="43137"/>
                    </a:srgbClr>
                  </a:outerShdw>
                </a:effectLst>
              </a:rPr>
              <a:t>Concept 4:</a:t>
            </a:r>
            <a:endParaRPr lang="en-US" sz="1400" dirty="0">
              <a:effectLst>
                <a:outerShdw blurRad="38100" dist="38100" dir="2700000" algn="tl">
                  <a:srgbClr val="000000">
                    <a:alpha val="43137"/>
                  </a:srgbClr>
                </a:outerShdw>
              </a:effectLst>
            </a:endParaRPr>
          </a:p>
          <a:p>
            <a:pPr marL="109538" indent="231775">
              <a:buFont typeface="Arial" pitchFamily="34" charset="0"/>
              <a:buChar char="•"/>
            </a:pPr>
            <a:r>
              <a:rPr lang="en-US" sz="1100" dirty="0" smtClean="0"/>
              <a:t>A dedicated satellite launch is anticipated to be a need in order to support the network of FOB automated base defense systems, which accounts for the </a:t>
            </a:r>
          </a:p>
          <a:p>
            <a:pPr marL="109538" indent="231775"/>
            <a:r>
              <a:rPr lang="en-US" sz="1100" dirty="0" smtClean="0"/>
              <a:t>high system element cost assigned </a:t>
            </a:r>
          </a:p>
          <a:p>
            <a:pPr marL="109538" indent="231775">
              <a:buFont typeface="Arial" pitchFamily="34" charset="0"/>
              <a:buChar char="•"/>
            </a:pPr>
            <a:r>
              <a:rPr lang="en-US" sz="1100" dirty="0" smtClean="0"/>
              <a:t>Unmanned Aerial Vehicles, semi autonomous weapons, and unmanned ground vehicles all have relatively high up front development costs and high </a:t>
            </a:r>
          </a:p>
          <a:p>
            <a:pPr marL="109538" indent="231775"/>
            <a:r>
              <a:rPr lang="en-US" sz="1100" dirty="0" smtClean="0"/>
              <a:t>operating costs.  (Power budgets may also be a concern for the smaller FOBs, where no power infrastructure is available to integrate with.)</a:t>
            </a:r>
          </a:p>
          <a:p>
            <a:pPr marL="109538" indent="231775">
              <a:buFont typeface="Arial" pitchFamily="34" charset="0"/>
              <a:buChar char="•"/>
            </a:pPr>
            <a:r>
              <a:rPr lang="en-US" sz="1100" dirty="0" smtClean="0"/>
              <a:t>In addition UMS have a relatively low reliability and more expensive specialized components for replacement which will ultimately drive up the cost of </a:t>
            </a:r>
          </a:p>
          <a:p>
            <a:pPr marL="109538" indent="231775"/>
            <a:r>
              <a:rPr lang="en-US" sz="1100" dirty="0" smtClean="0"/>
              <a:t>the O&amp;S.</a:t>
            </a:r>
            <a:endParaRPr lang="en-US" sz="1100" dirty="0"/>
          </a:p>
          <a:p>
            <a:pPr marL="109538" indent="231775">
              <a:buFont typeface="Arial" pitchFamily="34" charset="0"/>
              <a:buChar char="•"/>
            </a:pPr>
            <a:r>
              <a:rPr lang="en-US" sz="1100" dirty="0" smtClean="0"/>
              <a:t>Microphone based shot detection systems such as Boomerang will have medium-high up front development costs, as calibrations will be required for </a:t>
            </a:r>
          </a:p>
          <a:p>
            <a:pPr marL="109538" indent="231775"/>
            <a:r>
              <a:rPr lang="en-US" sz="1100" dirty="0" smtClean="0"/>
              <a:t>the variety of sonic signatures from different munitions in a range of environments</a:t>
            </a:r>
            <a:endParaRPr lang="en-US" sz="1100" dirty="0"/>
          </a:p>
          <a:p>
            <a:pPr marL="109538" indent="231775">
              <a:buFont typeface="Arial" pitchFamily="34" charset="0"/>
              <a:buChar char="•"/>
            </a:pPr>
            <a:r>
              <a:rPr lang="en-US" sz="1100" dirty="0" smtClean="0"/>
              <a:t>Sensor </a:t>
            </a:r>
            <a:r>
              <a:rPr lang="en-US" sz="1100" dirty="0"/>
              <a:t>types may experience reliability performance shortfalls, as this could mark the first fixed battlefield usage for some, potentially requiring </a:t>
            </a:r>
            <a:endParaRPr lang="en-US" sz="1100" dirty="0" smtClean="0"/>
          </a:p>
          <a:p>
            <a:pPr marL="109538" indent="231775"/>
            <a:r>
              <a:rPr lang="en-US" sz="1100" dirty="0" err="1" smtClean="0"/>
              <a:t>ruggedization</a:t>
            </a:r>
            <a:r>
              <a:rPr lang="en-US" sz="1100" dirty="0" smtClean="0"/>
              <a:t> during </a:t>
            </a:r>
            <a:r>
              <a:rPr lang="en-US" sz="1100" dirty="0"/>
              <a:t>development or after first deployment and many </a:t>
            </a:r>
            <a:r>
              <a:rPr lang="en-US" sz="1100" dirty="0" smtClean="0"/>
              <a:t>spares</a:t>
            </a:r>
            <a:endParaRPr lang="en-US"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9144000" cy="1399032"/>
          </a:xfrm>
        </p:spPr>
        <p:txBody>
          <a:bodyPr>
            <a:normAutofit/>
          </a:bodyPr>
          <a:lstStyle/>
          <a:p>
            <a:pPr algn="ctr"/>
            <a:r>
              <a:rPr lang="en-US" sz="2800" dirty="0" smtClean="0"/>
              <a:t>Value System Weighting </a:t>
            </a:r>
            <a:br>
              <a:rPr lang="en-US" sz="2800" dirty="0" smtClean="0"/>
            </a:br>
            <a:r>
              <a:rPr lang="en-US" sz="2000" i="1" dirty="0" smtClean="0"/>
              <a:t>Prioritized Stakeholders Assessment of Priority</a:t>
            </a:r>
            <a:endParaRPr lang="en-US" sz="2800" i="1" dirty="0"/>
          </a:p>
        </p:txBody>
      </p:sp>
      <p:pic>
        <p:nvPicPr>
          <p:cNvPr id="26625" name="Picture 1"/>
          <p:cNvPicPr>
            <a:picLocks noChangeAspect="1" noChangeArrowheads="1"/>
          </p:cNvPicPr>
          <p:nvPr/>
        </p:nvPicPr>
        <p:blipFill>
          <a:blip r:embed="rId2" cstate="print"/>
          <a:srcRect/>
          <a:stretch>
            <a:fillRect/>
          </a:stretch>
        </p:blipFill>
        <p:spPr bwMode="auto">
          <a:xfrm>
            <a:off x="152400" y="1447800"/>
            <a:ext cx="8886568" cy="1905000"/>
          </a:xfrm>
          <a:prstGeom prst="rect">
            <a:avLst/>
          </a:prstGeom>
          <a:noFill/>
          <a:ln w="9525">
            <a:noFill/>
            <a:miter lim="800000"/>
            <a:headEnd/>
            <a:tailEnd/>
          </a:ln>
          <a:effectLst/>
        </p:spPr>
      </p:pic>
      <p:pic>
        <p:nvPicPr>
          <p:cNvPr id="26626" name="Picture 2"/>
          <p:cNvPicPr>
            <a:picLocks noChangeAspect="1" noChangeArrowheads="1"/>
          </p:cNvPicPr>
          <p:nvPr/>
        </p:nvPicPr>
        <p:blipFill>
          <a:blip r:embed="rId3" cstate="print"/>
          <a:srcRect/>
          <a:stretch>
            <a:fillRect/>
          </a:stretch>
        </p:blipFill>
        <p:spPr bwMode="auto">
          <a:xfrm>
            <a:off x="152400" y="3657600"/>
            <a:ext cx="8825016" cy="2362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ctr"/>
            <a:r>
              <a:rPr lang="en-US" sz="3600" dirty="0" smtClean="0">
                <a:ln w="10160">
                  <a:solidFill>
                    <a:schemeClr val="accent1"/>
                  </a:solidFill>
                  <a:prstDash val="solid"/>
                </a:ln>
                <a:effectLst>
                  <a:outerShdw blurRad="38100" dist="32000" dir="5400000" algn="tl">
                    <a:srgbClr val="000000">
                      <a:alpha val="30000"/>
                    </a:srgbClr>
                  </a:outerShdw>
                </a:effectLst>
              </a:rPr>
              <a:t>Variant Value Score</a:t>
            </a:r>
            <a:endParaRPr lang="en-US" sz="3600" i="1" dirty="0"/>
          </a:p>
        </p:txBody>
      </p:sp>
      <p:sp>
        <p:nvSpPr>
          <p:cNvPr id="4" name="Slide Number Placeholder 3"/>
          <p:cNvSpPr>
            <a:spLocks noGrp="1"/>
          </p:cNvSpPr>
          <p:nvPr>
            <p:ph type="sldNum" sz="quarter" idx="12"/>
          </p:nvPr>
        </p:nvSpPr>
        <p:spPr/>
        <p:txBody>
          <a:bodyPr/>
          <a:lstStyle/>
          <a:p>
            <a:fld id="{90696004-0F13-41AB-AF7A-573591902C09}" type="slidenum">
              <a:rPr lang="en-US" smtClean="0"/>
              <a:pPr/>
              <a:t>7</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09038" y="1524000"/>
            <a:ext cx="8958762"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ctr"/>
            <a:r>
              <a:rPr lang="en-US" sz="3600" dirty="0" smtClean="0">
                <a:ln w="10160">
                  <a:solidFill>
                    <a:schemeClr val="accent1"/>
                  </a:solidFill>
                  <a:prstDash val="solid"/>
                </a:ln>
                <a:effectLst>
                  <a:outerShdw blurRad="38100" dist="32000" dir="5400000" algn="tl">
                    <a:srgbClr val="000000">
                      <a:alpha val="30000"/>
                    </a:srgbClr>
                  </a:outerShdw>
                </a:effectLst>
              </a:rPr>
              <a:t>Variant Value Score</a:t>
            </a:r>
            <a:endParaRPr lang="en-US" sz="3600" i="1" dirty="0"/>
          </a:p>
        </p:txBody>
      </p:sp>
      <p:sp>
        <p:nvSpPr>
          <p:cNvPr id="4" name="Slide Number Placeholder 3"/>
          <p:cNvSpPr>
            <a:spLocks noGrp="1"/>
          </p:cNvSpPr>
          <p:nvPr>
            <p:ph type="sldNum" sz="quarter" idx="12"/>
          </p:nvPr>
        </p:nvSpPr>
        <p:spPr/>
        <p:txBody>
          <a:bodyPr/>
          <a:lstStyle/>
          <a:p>
            <a:fld id="{90696004-0F13-41AB-AF7A-573591902C09}" type="slidenum">
              <a:rPr lang="en-US" smtClean="0"/>
              <a:pPr/>
              <a:t>8</a:t>
            </a:fld>
            <a:endParaRPr lang="en-US"/>
          </a:p>
        </p:txBody>
      </p:sp>
      <p:pic>
        <p:nvPicPr>
          <p:cNvPr id="25601" name="Picture 1"/>
          <p:cNvPicPr>
            <a:picLocks noChangeAspect="1" noChangeArrowheads="1"/>
          </p:cNvPicPr>
          <p:nvPr/>
        </p:nvPicPr>
        <p:blipFill>
          <a:blip r:embed="rId3" cstate="print"/>
          <a:srcRect/>
          <a:stretch>
            <a:fillRect/>
          </a:stretch>
        </p:blipFill>
        <p:spPr bwMode="auto">
          <a:xfrm>
            <a:off x="228600" y="1143000"/>
            <a:ext cx="8677275" cy="2514600"/>
          </a:xfrm>
          <a:prstGeom prst="rect">
            <a:avLst/>
          </a:prstGeom>
          <a:noFill/>
          <a:ln w="9525">
            <a:noFill/>
            <a:miter lim="800000"/>
            <a:headEnd/>
            <a:tailEnd/>
          </a:ln>
          <a:effectLst/>
        </p:spPr>
      </p:pic>
      <p:pic>
        <p:nvPicPr>
          <p:cNvPr id="25602" name="Picture 2"/>
          <p:cNvPicPr>
            <a:picLocks noChangeAspect="1" noChangeArrowheads="1"/>
          </p:cNvPicPr>
          <p:nvPr/>
        </p:nvPicPr>
        <p:blipFill>
          <a:blip r:embed="rId4" cstate="print"/>
          <a:srcRect/>
          <a:stretch>
            <a:fillRect/>
          </a:stretch>
        </p:blipFill>
        <p:spPr bwMode="auto">
          <a:xfrm>
            <a:off x="228600" y="3962400"/>
            <a:ext cx="8677275"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99032"/>
          </a:xfrm>
        </p:spPr>
        <p:txBody>
          <a:bodyPr>
            <a:normAutofit/>
          </a:bodyPr>
          <a:lstStyle/>
          <a:p>
            <a:pPr algn="ctr"/>
            <a:r>
              <a:rPr lang="en-US" sz="3600" dirty="0" smtClean="0">
                <a:ln w="10160">
                  <a:solidFill>
                    <a:schemeClr val="accent1"/>
                  </a:solidFill>
                  <a:prstDash val="solid"/>
                </a:ln>
                <a:effectLst>
                  <a:outerShdw blurRad="38100" dist="32000" dir="5400000" algn="tl">
                    <a:srgbClr val="000000">
                      <a:alpha val="30000"/>
                    </a:srgbClr>
                  </a:outerShdw>
                </a:effectLst>
              </a:rPr>
              <a:t>Value Curves</a:t>
            </a:r>
            <a:endParaRPr lang="en-US" sz="3600" i="1" dirty="0"/>
          </a:p>
        </p:txBody>
      </p:sp>
      <p:sp>
        <p:nvSpPr>
          <p:cNvPr id="4" name="Slide Number Placeholder 3"/>
          <p:cNvSpPr>
            <a:spLocks noGrp="1"/>
          </p:cNvSpPr>
          <p:nvPr>
            <p:ph type="sldNum" sz="quarter" idx="12"/>
          </p:nvPr>
        </p:nvSpPr>
        <p:spPr/>
        <p:txBody>
          <a:bodyPr/>
          <a:lstStyle/>
          <a:p>
            <a:fld id="{90696004-0F13-41AB-AF7A-573591902C09}" type="slidenum">
              <a:rPr lang="en-US" smtClean="0"/>
              <a:pPr/>
              <a:t>9</a:t>
            </a:fld>
            <a:endParaRPr lang="en-US"/>
          </a:p>
        </p:txBody>
      </p:sp>
      <p:graphicFrame>
        <p:nvGraphicFramePr>
          <p:cNvPr id="5" name="Chart 4"/>
          <p:cNvGraphicFramePr/>
          <p:nvPr/>
        </p:nvGraphicFramePr>
        <p:xfrm>
          <a:off x="381000" y="1219200"/>
          <a:ext cx="4000500" cy="2486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4800600" y="1219200"/>
          <a:ext cx="4000500" cy="25241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p:nvPr/>
        </p:nvGraphicFramePr>
        <p:xfrm>
          <a:off x="2743200" y="4191000"/>
          <a:ext cx="4019550" cy="239077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4507</TotalTime>
  <Words>3413</Words>
  <Application>Microsoft Office PowerPoint</Application>
  <PresentationFormat>On-screen Show (4:3)</PresentationFormat>
  <Paragraphs>701</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Systems Analysis</vt:lpstr>
      <vt:lpstr>Table of Contents</vt:lpstr>
      <vt:lpstr>Slide 3</vt:lpstr>
      <vt:lpstr>Cost Estimate Per Variant (Con’t)</vt:lpstr>
      <vt:lpstr>Life cycle cost differences </vt:lpstr>
      <vt:lpstr>Value System Weighting  Prioritized Stakeholders Assessment of Priority</vt:lpstr>
      <vt:lpstr>Variant Value Score</vt:lpstr>
      <vt:lpstr>Variant Value Score</vt:lpstr>
      <vt:lpstr>Value Curves</vt:lpstr>
      <vt:lpstr>OMOE vs Cost Evaluation</vt:lpstr>
      <vt:lpstr>Preferred Concept Alternative</vt:lpstr>
      <vt:lpstr>SV-7</vt:lpstr>
      <vt:lpstr>SV-9</vt:lpstr>
      <vt:lpstr>Slide 14</vt:lpstr>
      <vt:lpstr>Summary of Results</vt:lpstr>
      <vt:lpstr>Appendices </vt:lpstr>
      <vt:lpstr>Appendix A</vt:lpstr>
      <vt:lpstr>Appendix B Test Program Plan (Type 2)</vt:lpstr>
      <vt:lpstr>Slide 19</vt:lpstr>
      <vt:lpstr>Top Instantiated Concepts - Review</vt:lpstr>
      <vt:lpstr>MOEs, TPMs and KPP Mappings</vt:lpstr>
    </vt:vector>
  </TitlesOfParts>
  <Company>United States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Design and Physical Architecture</dc:title>
  <dc:creator>Brennan, Christine Ms CIV USA TRADOC</dc:creator>
  <cp:lastModifiedBy>US Army User</cp:lastModifiedBy>
  <cp:revision>122</cp:revision>
  <dcterms:modified xsi:type="dcterms:W3CDTF">2011-09-07T02:45:51Z</dcterms:modified>
</cp:coreProperties>
</file>