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1/31/12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8762" y="4751777"/>
            <a:ext cx="2048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Douglas Brown</a:t>
            </a:r>
          </a:p>
          <a:p>
            <a:pPr algn="r"/>
            <a:r>
              <a:rPr lang="en-US" dirty="0" smtClean="0"/>
              <a:t>Jessica </a:t>
            </a:r>
            <a:r>
              <a:rPr lang="en-US" dirty="0"/>
              <a:t>Hale</a:t>
            </a:r>
          </a:p>
          <a:p>
            <a:pPr algn="r"/>
            <a:r>
              <a:rPr lang="en-US" dirty="0" smtClean="0"/>
              <a:t>Steve </a:t>
            </a:r>
            <a:r>
              <a:rPr lang="en-US" dirty="0"/>
              <a:t>Mazza</a:t>
            </a:r>
          </a:p>
          <a:p>
            <a:pPr algn="r"/>
            <a:r>
              <a:rPr lang="en-US" dirty="0" smtClean="0"/>
              <a:t>Daniel </a:t>
            </a:r>
            <a:r>
              <a:rPr lang="en-US" dirty="0"/>
              <a:t>Torres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9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Incas vs. Spaniards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eight hours, it is estimated that the Spanish </a:t>
            </a:r>
            <a:r>
              <a:rPr lang="en-US" dirty="0" smtClean="0"/>
              <a:t>killed 7000 </a:t>
            </a:r>
            <a:r>
              <a:rPr lang="en-US" dirty="0"/>
              <a:t>Inca and captured the Emperor, without losing </a:t>
            </a:r>
            <a:r>
              <a:rPr lang="en-US" dirty="0" smtClean="0"/>
              <a:t>a single man.</a:t>
            </a:r>
          </a:p>
          <a:p>
            <a:r>
              <a:rPr lang="en-US" dirty="0" smtClean="0"/>
              <a:t>In </a:t>
            </a:r>
            <a:r>
              <a:rPr lang="en-US" dirty="0"/>
              <a:t>hindsight it appears that only one army planned </a:t>
            </a:r>
            <a:r>
              <a:rPr lang="en-US" dirty="0" smtClean="0"/>
              <a:t>for battle </a:t>
            </a:r>
            <a:r>
              <a:rPr lang="en-US" dirty="0"/>
              <a:t>that day (or was familiar with battle planning </a:t>
            </a:r>
            <a:r>
              <a:rPr lang="en-US" dirty="0" smtClean="0"/>
              <a:t>as a </a:t>
            </a:r>
            <a:r>
              <a:rPr lang="en-US" dirty="0"/>
              <a:t>concept)</a:t>
            </a:r>
          </a:p>
          <a:p>
            <a:r>
              <a:rPr lang="en-US" dirty="0" smtClean="0"/>
              <a:t>The </a:t>
            </a:r>
            <a:r>
              <a:rPr lang="en-US" dirty="0"/>
              <a:t>simulation results from the model depict </a:t>
            </a:r>
            <a:r>
              <a:rPr lang="en-US" dirty="0" smtClean="0"/>
              <a:t>the fast </a:t>
            </a:r>
            <a:r>
              <a:rPr lang="en-US" dirty="0"/>
              <a:t>attrition rate of the relatively defenseless </a:t>
            </a:r>
            <a:r>
              <a:rPr lang="en-US" dirty="0" smtClean="0"/>
              <a:t>Inca warriors </a:t>
            </a:r>
            <a:r>
              <a:rPr lang="en-US" dirty="0"/>
              <a:t>who were unaccustomed to battle </a:t>
            </a:r>
            <a:r>
              <a:rPr lang="en-US" dirty="0" smtClean="0"/>
              <a:t>of this </a:t>
            </a:r>
            <a:r>
              <a:rPr lang="en-US" dirty="0"/>
              <a:t>intensity with firearms, cannon, and </a:t>
            </a:r>
            <a:r>
              <a:rPr lang="en-US" dirty="0" smtClean="0"/>
              <a:t>armored mounted </a:t>
            </a:r>
            <a:r>
              <a:rPr lang="en-US" dirty="0"/>
              <a:t>cavalry, the ground combat vehicles of </a:t>
            </a:r>
            <a:r>
              <a:rPr lang="en-US" dirty="0" smtClean="0"/>
              <a:t>the times.</a:t>
            </a:r>
          </a:p>
          <a:p>
            <a:r>
              <a:rPr lang="en-US" dirty="0"/>
              <a:t>The larger theoretical Incan attrition rate (1</a:t>
            </a:r>
            <a:r>
              <a:rPr lang="en-US" dirty="0" smtClean="0"/>
              <a:t>/100th </a:t>
            </a:r>
            <a:r>
              <a:rPr lang="en-US" dirty="0"/>
              <a:t>the Spanish rate) actually creates a war </a:t>
            </a:r>
            <a:r>
              <a:rPr lang="en-US" dirty="0" smtClean="0"/>
              <a:t>of attrition </a:t>
            </a:r>
            <a:r>
              <a:rPr lang="en-US" dirty="0"/>
              <a:t>potential success scenario for the </a:t>
            </a:r>
            <a:r>
              <a:rPr lang="en-US" dirty="0" smtClean="0"/>
              <a:t>Incas after </a:t>
            </a:r>
            <a:r>
              <a:rPr lang="en-US" dirty="0"/>
              <a:t>less than five days of continuous </a:t>
            </a:r>
            <a:r>
              <a:rPr lang="en-US" dirty="0" smtClean="0"/>
              <a:t>around the </a:t>
            </a:r>
            <a:r>
              <a:rPr lang="en-US" dirty="0"/>
              <a:t>clock battle, though at a heavy loss of </a:t>
            </a:r>
            <a:r>
              <a:rPr lang="en-US" dirty="0" smtClean="0"/>
              <a:t>almost 17,000 </a:t>
            </a:r>
            <a:r>
              <a:rPr lang="en-US" dirty="0"/>
              <a:t>warriors, but this outcome was </a:t>
            </a:r>
            <a:r>
              <a:rPr lang="en-US" dirty="0" smtClean="0"/>
              <a:t>highly unlikely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critical that the Spanish did not </a:t>
            </a:r>
            <a:r>
              <a:rPr lang="en-US" dirty="0" smtClean="0"/>
              <a:t>demonstrate battle </a:t>
            </a:r>
            <a:r>
              <a:rPr lang="en-US" dirty="0"/>
              <a:t>superiority and wait for the Incas </a:t>
            </a:r>
            <a:r>
              <a:rPr lang="en-US" dirty="0" smtClean="0"/>
              <a:t>to surrender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Sioux vs. 7</a:t>
            </a:r>
            <a:r>
              <a:rPr lang="en-US" baseline="30000" dirty="0" smtClean="0"/>
              <a:t>th</a:t>
            </a:r>
            <a:r>
              <a:rPr lang="en-US" dirty="0" smtClean="0"/>
              <a:t> Cavalry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ExtendSim</a:t>
            </a:r>
            <a:r>
              <a:rPr lang="en-US" dirty="0"/>
              <a:t> model for </a:t>
            </a:r>
            <a:r>
              <a:rPr lang="en-US" dirty="0" err="1"/>
              <a:t>Lanchester</a:t>
            </a:r>
            <a:r>
              <a:rPr lang="en-US" dirty="0"/>
              <a:t> Square </a:t>
            </a:r>
            <a:r>
              <a:rPr lang="en-US" dirty="0" smtClean="0"/>
              <a:t>Law</a:t>
            </a:r>
            <a:endParaRPr lang="en-US" dirty="0"/>
          </a:p>
          <a:p>
            <a:pPr lvl="1"/>
            <a:r>
              <a:rPr lang="en-US" smtClean="0"/>
              <a:t>a </a:t>
            </a:r>
            <a:r>
              <a:rPr lang="en-US" dirty="0" smtClean="0"/>
              <a:t>= 0.01</a:t>
            </a:r>
            <a:r>
              <a:rPr lang="en-US" dirty="0"/>
              <a:t>; </a:t>
            </a:r>
            <a:r>
              <a:rPr lang="en-US" dirty="0" smtClean="0"/>
              <a:t>b = 0.03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Cavalry </a:t>
            </a:r>
            <a:r>
              <a:rPr lang="en-US" dirty="0"/>
              <a:t>(600) annihilated by Sioux (5000) within 13 </a:t>
            </a:r>
            <a:r>
              <a:rPr lang="en-US" dirty="0" smtClean="0"/>
              <a:t>minutes</a:t>
            </a:r>
          </a:p>
          <a:p>
            <a:r>
              <a:rPr lang="en-US" dirty="0"/>
              <a:t>Custer divides </a:t>
            </a:r>
            <a:r>
              <a:rPr lang="en-US" dirty="0" smtClean="0"/>
              <a:t>forces</a:t>
            </a:r>
          </a:p>
          <a:p>
            <a:pPr lvl="1"/>
            <a:r>
              <a:rPr lang="en-US" dirty="0"/>
              <a:t>Reno (115) annihilated by Sioux (1000) within 12 </a:t>
            </a:r>
            <a:r>
              <a:rPr lang="en-US" dirty="0" smtClean="0"/>
              <a:t>minutes</a:t>
            </a:r>
          </a:p>
          <a:p>
            <a:pPr lvl="1"/>
            <a:r>
              <a:rPr lang="en-US" dirty="0"/>
              <a:t>Custer (225) annihilated by Sioux (500 + 1000) within 28 </a:t>
            </a:r>
            <a:r>
              <a:rPr lang="en-US" dirty="0" smtClean="0"/>
              <a:t>minutes</a:t>
            </a:r>
          </a:p>
          <a:p>
            <a:r>
              <a:rPr lang="en-US" dirty="0"/>
              <a:t>Surprise coefficient of 20 added to </a:t>
            </a:r>
            <a:r>
              <a:rPr lang="en-US" dirty="0" smtClean="0"/>
              <a:t>model</a:t>
            </a:r>
          </a:p>
          <a:p>
            <a:pPr lvl="1"/>
            <a:r>
              <a:rPr lang="en-US" dirty="0"/>
              <a:t>Reno (115) annihilated by Sioux (1000) within 19 minutes</a:t>
            </a:r>
          </a:p>
          <a:p>
            <a:pPr lvl="1"/>
            <a:r>
              <a:rPr lang="en-US" dirty="0" smtClean="0"/>
              <a:t>Custer </a:t>
            </a:r>
            <a:r>
              <a:rPr lang="en-US" dirty="0"/>
              <a:t>(225) annihilates Sioux (500) within 4 minutes</a:t>
            </a:r>
          </a:p>
          <a:p>
            <a:pPr lvl="1"/>
            <a:r>
              <a:rPr lang="en-US" dirty="0" smtClean="0"/>
              <a:t>Sioux </a:t>
            </a:r>
            <a:r>
              <a:rPr lang="en-US" dirty="0"/>
              <a:t>(1000) counterattack annihilates </a:t>
            </a:r>
            <a:r>
              <a:rPr lang="en-US" dirty="0" smtClean="0"/>
              <a:t>Custer</a:t>
            </a:r>
          </a:p>
          <a:p>
            <a:r>
              <a:rPr lang="en-US" dirty="0"/>
              <a:t>Effects of aimed-fire (Square Law)</a:t>
            </a:r>
          </a:p>
          <a:p>
            <a:pPr lvl="1"/>
            <a:r>
              <a:rPr lang="en-US" dirty="0"/>
              <a:t>Dramatic increase in lethality required to overcome being outnumbered</a:t>
            </a:r>
          </a:p>
          <a:p>
            <a:pPr lvl="1"/>
            <a:r>
              <a:rPr lang="en-US" dirty="0"/>
              <a:t>Easier to increase combat effectiveness by adding </a:t>
            </a:r>
            <a:r>
              <a:rPr lang="en-US" dirty="0" smtClean="0"/>
              <a:t>troops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Variations </a:t>
            </a:r>
            <a:r>
              <a:rPr lang="en-US" dirty="0"/>
              <a:t>of Surprise, Technology, and </a:t>
            </a:r>
            <a:r>
              <a:rPr lang="en-US" dirty="0" smtClean="0"/>
              <a:t>Tactics</a:t>
            </a:r>
          </a:p>
          <a:p>
            <a:pPr lvl="1"/>
            <a:r>
              <a:rPr lang="en-US" dirty="0"/>
              <a:t>KE for LTC Custer was increased to 0.6</a:t>
            </a:r>
          </a:p>
          <a:p>
            <a:pPr lvl="1"/>
            <a:r>
              <a:rPr lang="en-US" dirty="0" smtClean="0"/>
              <a:t>Increased </a:t>
            </a:r>
            <a:r>
              <a:rPr lang="en-US" dirty="0"/>
              <a:t>KE allows LTC Custer to survive the battle</a:t>
            </a:r>
          </a:p>
          <a:p>
            <a:pPr lvl="1"/>
            <a:r>
              <a:rPr lang="en-US" dirty="0" smtClean="0"/>
              <a:t>Surprise </a:t>
            </a:r>
            <a:r>
              <a:rPr lang="en-US" dirty="0"/>
              <a:t>tactic was waves of 500 Indians counter attacking at random times</a:t>
            </a:r>
          </a:p>
          <a:p>
            <a:pPr lvl="1"/>
            <a:r>
              <a:rPr lang="en-US" dirty="0" smtClean="0"/>
              <a:t>Overall </a:t>
            </a:r>
            <a:r>
              <a:rPr lang="en-US" dirty="0"/>
              <a:t>battle lasted 100 minutes</a:t>
            </a:r>
          </a:p>
          <a:p>
            <a:pPr lvl="1"/>
            <a:r>
              <a:rPr lang="en-US" dirty="0" smtClean="0"/>
              <a:t>LTC </a:t>
            </a:r>
            <a:r>
              <a:rPr lang="en-US" dirty="0"/>
              <a:t>Custer strength = 145 personnel</a:t>
            </a:r>
          </a:p>
          <a:p>
            <a:pPr lvl="1"/>
            <a:r>
              <a:rPr lang="en-US" dirty="0" smtClean="0"/>
              <a:t>Sioux </a:t>
            </a:r>
            <a:r>
              <a:rPr lang="en-US" dirty="0"/>
              <a:t>strength = 41 personnel</a:t>
            </a:r>
          </a:p>
          <a:p>
            <a:pPr lvl="1"/>
            <a:r>
              <a:rPr lang="en-US" dirty="0" smtClean="0"/>
              <a:t>Square </a:t>
            </a:r>
            <a:r>
              <a:rPr lang="en-US" dirty="0"/>
              <a:t>Law applies because this combat is based on aimed fire</a:t>
            </a:r>
            <a:endParaRPr lang="en-US" dirty="0" smtClean="0"/>
          </a:p>
          <a:p>
            <a:r>
              <a:rPr lang="en-US" dirty="0" smtClean="0"/>
              <a:t>Model Improvements</a:t>
            </a:r>
          </a:p>
          <a:p>
            <a:pPr lvl="1"/>
            <a:r>
              <a:rPr lang="en-US" dirty="0"/>
              <a:t>Improvements were made to the model to make it more historically accurate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overall battle lasted 88 minutes</a:t>
            </a:r>
          </a:p>
          <a:p>
            <a:pPr lvl="1"/>
            <a:r>
              <a:rPr lang="en-US" dirty="0" smtClean="0"/>
              <a:t>LTC </a:t>
            </a:r>
            <a:r>
              <a:rPr lang="en-US" dirty="0"/>
              <a:t>Custer strength </a:t>
            </a:r>
            <a:r>
              <a:rPr lang="en-US" dirty="0" smtClean="0"/>
              <a:t>= </a:t>
            </a:r>
            <a:r>
              <a:rPr lang="en-US" dirty="0"/>
              <a:t>5 personnel</a:t>
            </a:r>
          </a:p>
          <a:p>
            <a:pPr lvl="1"/>
            <a:r>
              <a:rPr lang="en-US" dirty="0" smtClean="0"/>
              <a:t>Sioux </a:t>
            </a:r>
            <a:r>
              <a:rPr lang="en-US" dirty="0"/>
              <a:t>strength  = 913 personnel</a:t>
            </a:r>
          </a:p>
        </p:txBody>
      </p:sp>
    </p:spTree>
    <p:extLst>
      <p:ext uri="{BB962C8B-B14F-4D97-AF65-F5344CB8AC3E}">
        <p14:creationId xmlns:p14="http://schemas.microsoft.com/office/powerpoint/2010/main" val="399937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 evidenced in many of the </a:t>
            </a:r>
            <a:r>
              <a:rPr lang="en-US" dirty="0" err="1" smtClean="0"/>
              <a:t>ExtendSim</a:t>
            </a:r>
            <a:r>
              <a:rPr lang="en-US" dirty="0" smtClean="0"/>
              <a:t> models in this project, technological superiority combined with sound tactics (e.g., divide and conquer) can result in battles won even in the face of superior force strength.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If, however, technological superiority is not sufficiently great or cannot be sustained, force strength will likely prevail.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65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73</TotalTime>
  <Words>466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Newsprint</vt:lpstr>
      <vt:lpstr>Project 1</vt:lpstr>
      <vt:lpstr>Incas vs. Spaniards</vt:lpstr>
      <vt:lpstr>Sioux vs. 7th Cavalry</vt:lpstr>
      <vt:lpstr>Exploration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Steve Mazza</dc:creator>
  <cp:lastModifiedBy>Steve Mazza</cp:lastModifiedBy>
  <cp:revision>24</cp:revision>
  <dcterms:created xsi:type="dcterms:W3CDTF">2012-01-31T21:49:51Z</dcterms:created>
  <dcterms:modified xsi:type="dcterms:W3CDTF">2012-01-31T23:03:30Z</dcterms:modified>
</cp:coreProperties>
</file>