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7" r:id="rId4"/>
    <p:sldId id="258" r:id="rId5"/>
    <p:sldId id="259" r:id="rId6"/>
    <p:sldId id="261" r:id="rId7"/>
    <p:sldId id="262" r:id="rId8"/>
    <p:sldId id="263" r:id="rId9"/>
    <p:sldId id="265" r:id="rId10"/>
    <p:sldId id="268"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85" autoAdjust="0"/>
  </p:normalViewPr>
  <p:slideViewPr>
    <p:cSldViewPr snapToGrid="0" snapToObjects="1">
      <p:cViewPr varScale="1">
        <p:scale>
          <a:sx n="97" d="100"/>
          <a:sy n="97" d="100"/>
        </p:scale>
        <p:origin x="-12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139468-89CE-487C-9672-E0F4B67BF4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A1BAD2-1DB7-41A9-B51C-AEBAC1197559}">
      <dgm:prSet/>
      <dgm:spPr/>
      <dgm:t>
        <a:bodyPr/>
        <a:lstStyle/>
        <a:p>
          <a:pPr rtl="0"/>
          <a:r>
            <a:rPr lang="en-US" dirty="0" smtClean="0"/>
            <a:t>Hits</a:t>
          </a:r>
          <a:endParaRPr lang="en-US" dirty="0"/>
        </a:p>
      </dgm:t>
    </dgm:pt>
    <dgm:pt modelId="{052A40A4-ADF0-478A-A669-CCD5E3A67D31}" type="parTrans" cxnId="{F2242672-AF51-4C0F-A4CB-3FD8FB4616D7}">
      <dgm:prSet/>
      <dgm:spPr/>
      <dgm:t>
        <a:bodyPr/>
        <a:lstStyle/>
        <a:p>
          <a:endParaRPr lang="en-US"/>
        </a:p>
      </dgm:t>
    </dgm:pt>
    <dgm:pt modelId="{D8BA8F38-BBC3-4DC0-A649-33FF0AEFD8AA}" type="sibTrans" cxnId="{F2242672-AF51-4C0F-A4CB-3FD8FB4616D7}">
      <dgm:prSet/>
      <dgm:spPr/>
      <dgm:t>
        <a:bodyPr/>
        <a:lstStyle/>
        <a:p>
          <a:endParaRPr lang="en-US"/>
        </a:p>
      </dgm:t>
    </dgm:pt>
    <dgm:pt modelId="{AD02F5D8-53E0-4723-BE29-9E18D8F2C302}">
      <dgm:prSet/>
      <dgm:spPr/>
      <dgm:t>
        <a:bodyPr/>
        <a:lstStyle/>
        <a:p>
          <a:pPr rtl="0"/>
          <a:r>
            <a:rPr lang="en-US" dirty="0" err="1" smtClean="0"/>
            <a:t>ExWar</a:t>
          </a:r>
          <a:r>
            <a:rPr lang="en-US" dirty="0" smtClean="0"/>
            <a:t> hits</a:t>
          </a:r>
          <a:endParaRPr lang="en-US" dirty="0"/>
        </a:p>
      </dgm:t>
    </dgm:pt>
    <dgm:pt modelId="{BE8B23AA-0F51-4B50-AB05-2FF41B2FC061}" type="parTrans" cxnId="{339633AE-B6E7-49E2-8D99-0C898F540828}">
      <dgm:prSet/>
      <dgm:spPr/>
      <dgm:t>
        <a:bodyPr/>
        <a:lstStyle/>
        <a:p>
          <a:endParaRPr lang="en-US"/>
        </a:p>
      </dgm:t>
    </dgm:pt>
    <dgm:pt modelId="{25A45F23-FE66-40EA-8254-7EE08D6C67C8}" type="sibTrans" cxnId="{339633AE-B6E7-49E2-8D99-0C898F540828}">
      <dgm:prSet/>
      <dgm:spPr/>
      <dgm:t>
        <a:bodyPr/>
        <a:lstStyle/>
        <a:p>
          <a:endParaRPr lang="en-US"/>
        </a:p>
      </dgm:t>
    </dgm:pt>
    <dgm:pt modelId="{69679321-8F38-45AC-9A7A-6380ED815AD7}">
      <dgm:prSet/>
      <dgm:spPr/>
      <dgm:t>
        <a:bodyPr/>
        <a:lstStyle/>
        <a:p>
          <a:pPr rtl="0"/>
          <a:r>
            <a:rPr lang="en-US" dirty="0" smtClean="0"/>
            <a:t>Cruiser hits</a:t>
          </a:r>
          <a:endParaRPr lang="en-US" dirty="0"/>
        </a:p>
      </dgm:t>
    </dgm:pt>
    <dgm:pt modelId="{DA79CC42-50E6-46E7-8AF6-67F79FA9FE90}" type="parTrans" cxnId="{5770B6F5-0BA0-4383-B36A-BEF9B9C5CE89}">
      <dgm:prSet/>
      <dgm:spPr/>
      <dgm:t>
        <a:bodyPr/>
        <a:lstStyle/>
        <a:p>
          <a:endParaRPr lang="en-US"/>
        </a:p>
      </dgm:t>
    </dgm:pt>
    <dgm:pt modelId="{88AC57B1-35DC-4C9A-A376-908D4D1FE6A3}" type="sibTrans" cxnId="{5770B6F5-0BA0-4383-B36A-BEF9B9C5CE89}">
      <dgm:prSet/>
      <dgm:spPr/>
      <dgm:t>
        <a:bodyPr/>
        <a:lstStyle/>
        <a:p>
          <a:endParaRPr lang="en-US"/>
        </a:p>
      </dgm:t>
    </dgm:pt>
    <dgm:pt modelId="{B7701AA5-16B6-4AA4-B6B6-D638788397EB}">
      <dgm:prSet/>
      <dgm:spPr/>
      <dgm:t>
        <a:bodyPr/>
        <a:lstStyle/>
        <a:p>
          <a:pPr rtl="0"/>
          <a:r>
            <a:rPr lang="en-US" dirty="0" smtClean="0"/>
            <a:t>Destroyer hits</a:t>
          </a:r>
          <a:endParaRPr lang="en-US" dirty="0"/>
        </a:p>
      </dgm:t>
    </dgm:pt>
    <dgm:pt modelId="{C2462C8B-761C-4EC9-A228-6BCAF5AA44FF}" type="parTrans" cxnId="{ECF8E07F-EE0C-45A4-95E5-CCE59D1DED5C}">
      <dgm:prSet/>
      <dgm:spPr/>
      <dgm:t>
        <a:bodyPr/>
        <a:lstStyle/>
        <a:p>
          <a:endParaRPr lang="en-US"/>
        </a:p>
      </dgm:t>
    </dgm:pt>
    <dgm:pt modelId="{E1DA2E4D-4DD0-4A74-AB6B-F557DD440EE1}" type="sibTrans" cxnId="{ECF8E07F-EE0C-45A4-95E5-CCE59D1DED5C}">
      <dgm:prSet/>
      <dgm:spPr/>
      <dgm:t>
        <a:bodyPr/>
        <a:lstStyle/>
        <a:p>
          <a:endParaRPr lang="en-US"/>
        </a:p>
      </dgm:t>
    </dgm:pt>
    <dgm:pt modelId="{DE64BA26-9B84-45C0-B2D3-6A2D4D8CCABE}">
      <dgm:prSet/>
      <dgm:spPr/>
      <dgm:t>
        <a:bodyPr/>
        <a:lstStyle/>
        <a:p>
          <a:pPr rtl="0"/>
          <a:r>
            <a:rPr lang="en-US" dirty="0" smtClean="0"/>
            <a:t>Sinks</a:t>
          </a:r>
          <a:endParaRPr lang="en-US" dirty="0"/>
        </a:p>
      </dgm:t>
    </dgm:pt>
    <dgm:pt modelId="{159000A5-0216-4D37-AD49-074C1A5AFB3C}" type="parTrans" cxnId="{85F264E1-A748-43E2-A5D0-BAEFB74CCA84}">
      <dgm:prSet/>
      <dgm:spPr/>
      <dgm:t>
        <a:bodyPr/>
        <a:lstStyle/>
        <a:p>
          <a:endParaRPr lang="en-US"/>
        </a:p>
      </dgm:t>
    </dgm:pt>
    <dgm:pt modelId="{8A061D0B-EEBB-46D7-A06D-A605A997665B}" type="sibTrans" cxnId="{85F264E1-A748-43E2-A5D0-BAEFB74CCA84}">
      <dgm:prSet/>
      <dgm:spPr/>
      <dgm:t>
        <a:bodyPr/>
        <a:lstStyle/>
        <a:p>
          <a:endParaRPr lang="en-US"/>
        </a:p>
      </dgm:t>
    </dgm:pt>
    <dgm:pt modelId="{9756F963-F8C6-4F83-B21A-3C421792F5A1}">
      <dgm:prSet/>
      <dgm:spPr/>
      <dgm:t>
        <a:bodyPr/>
        <a:lstStyle/>
        <a:p>
          <a:pPr rtl="0"/>
          <a:r>
            <a:rPr lang="en-US" dirty="0" err="1" smtClean="0"/>
            <a:t>ExWars</a:t>
          </a:r>
          <a:r>
            <a:rPr lang="en-US" dirty="0" smtClean="0"/>
            <a:t> sunk</a:t>
          </a:r>
          <a:endParaRPr lang="en-US" dirty="0"/>
        </a:p>
      </dgm:t>
    </dgm:pt>
    <dgm:pt modelId="{369C8BBC-FDBE-4DE6-8617-E13F5C1C8DAC}" type="parTrans" cxnId="{26D79C16-BDE4-4B91-99AC-88A21BD44316}">
      <dgm:prSet/>
      <dgm:spPr/>
      <dgm:t>
        <a:bodyPr/>
        <a:lstStyle/>
        <a:p>
          <a:endParaRPr lang="en-US"/>
        </a:p>
      </dgm:t>
    </dgm:pt>
    <dgm:pt modelId="{EE60720C-DDDF-46E5-8D6C-A33E17C150E8}" type="sibTrans" cxnId="{26D79C16-BDE4-4B91-99AC-88A21BD44316}">
      <dgm:prSet/>
      <dgm:spPr/>
      <dgm:t>
        <a:bodyPr/>
        <a:lstStyle/>
        <a:p>
          <a:endParaRPr lang="en-US"/>
        </a:p>
      </dgm:t>
    </dgm:pt>
    <dgm:pt modelId="{F9DA56F2-B354-4307-9BFE-3349252729BB}">
      <dgm:prSet/>
      <dgm:spPr/>
      <dgm:t>
        <a:bodyPr/>
        <a:lstStyle/>
        <a:p>
          <a:pPr rtl="0"/>
          <a:r>
            <a:rPr lang="en-US" dirty="0" smtClean="0"/>
            <a:t>Cruisers sunk</a:t>
          </a:r>
          <a:endParaRPr lang="en-US" dirty="0"/>
        </a:p>
      </dgm:t>
    </dgm:pt>
    <dgm:pt modelId="{ECC6AC4F-A558-4A8B-8F70-DD24167E47A9}" type="parTrans" cxnId="{AAA3FDF5-405C-4C55-98B5-80ADDC24D8ED}">
      <dgm:prSet/>
      <dgm:spPr/>
      <dgm:t>
        <a:bodyPr/>
        <a:lstStyle/>
        <a:p>
          <a:endParaRPr lang="en-US"/>
        </a:p>
      </dgm:t>
    </dgm:pt>
    <dgm:pt modelId="{8D02B865-69D8-46BD-89E7-6590465A2755}" type="sibTrans" cxnId="{AAA3FDF5-405C-4C55-98B5-80ADDC24D8ED}">
      <dgm:prSet/>
      <dgm:spPr/>
      <dgm:t>
        <a:bodyPr/>
        <a:lstStyle/>
        <a:p>
          <a:endParaRPr lang="en-US"/>
        </a:p>
      </dgm:t>
    </dgm:pt>
    <dgm:pt modelId="{CE6437AB-76C2-45AD-8F2E-7F8620A4E22E}">
      <dgm:prSet/>
      <dgm:spPr/>
      <dgm:t>
        <a:bodyPr/>
        <a:lstStyle/>
        <a:p>
          <a:pPr rtl="0"/>
          <a:r>
            <a:rPr lang="en-US" dirty="0" smtClean="0"/>
            <a:t>Destroyers sunk</a:t>
          </a:r>
          <a:endParaRPr lang="en-US" dirty="0"/>
        </a:p>
      </dgm:t>
    </dgm:pt>
    <dgm:pt modelId="{17766275-837D-4BD7-ABBB-8FF1BD8F5F15}" type="parTrans" cxnId="{23DDD56E-D5C7-4537-9725-25DD4508774D}">
      <dgm:prSet/>
      <dgm:spPr/>
      <dgm:t>
        <a:bodyPr/>
        <a:lstStyle/>
        <a:p>
          <a:endParaRPr lang="en-US"/>
        </a:p>
      </dgm:t>
    </dgm:pt>
    <dgm:pt modelId="{4AB5886A-843F-47AB-85C6-43731EC37DAB}" type="sibTrans" cxnId="{23DDD56E-D5C7-4537-9725-25DD4508774D}">
      <dgm:prSet/>
      <dgm:spPr/>
      <dgm:t>
        <a:bodyPr/>
        <a:lstStyle/>
        <a:p>
          <a:endParaRPr lang="en-US"/>
        </a:p>
      </dgm:t>
    </dgm:pt>
    <dgm:pt modelId="{BE8A02E0-E391-41D2-9388-D949F5AB4860}">
      <dgm:prSet/>
      <dgm:spPr/>
      <dgm:t>
        <a:bodyPr/>
        <a:lstStyle/>
        <a:p>
          <a:pPr rtl="0"/>
          <a:r>
            <a:rPr lang="en-US" dirty="0" err="1" smtClean="0"/>
            <a:t>Intracets</a:t>
          </a:r>
          <a:r>
            <a:rPr lang="en-US" dirty="0" smtClean="0"/>
            <a:t> Killed</a:t>
          </a:r>
          <a:endParaRPr lang="en-US" dirty="0"/>
        </a:p>
      </dgm:t>
    </dgm:pt>
    <dgm:pt modelId="{836EDB81-8F2A-4CCF-B388-BBEBE1B65520}" type="parTrans" cxnId="{8A2388CE-D903-4A2E-86AC-748379196CEF}">
      <dgm:prSet/>
      <dgm:spPr/>
      <dgm:t>
        <a:bodyPr/>
        <a:lstStyle/>
        <a:p>
          <a:endParaRPr lang="en-US"/>
        </a:p>
      </dgm:t>
    </dgm:pt>
    <dgm:pt modelId="{D88BC3B2-A5AA-43EC-A7A4-301853BF01C0}" type="sibTrans" cxnId="{8A2388CE-D903-4A2E-86AC-748379196CEF}">
      <dgm:prSet/>
      <dgm:spPr/>
      <dgm:t>
        <a:bodyPr/>
        <a:lstStyle/>
        <a:p>
          <a:endParaRPr lang="en-US"/>
        </a:p>
      </dgm:t>
    </dgm:pt>
    <dgm:pt modelId="{79DBAD15-BAD0-4064-9800-341C5FA7851C}">
      <dgm:prSet/>
      <dgm:spPr/>
      <dgm:t>
        <a:bodyPr/>
        <a:lstStyle/>
        <a:p>
          <a:pPr rtl="0"/>
          <a:r>
            <a:rPr lang="en-US" dirty="0" smtClean="0"/>
            <a:t>Killed by surface-to-air missiles</a:t>
          </a:r>
          <a:endParaRPr lang="en-US" dirty="0"/>
        </a:p>
      </dgm:t>
    </dgm:pt>
    <dgm:pt modelId="{E5FEB2AF-FD79-4729-845E-67DE0F89E5E6}" type="parTrans" cxnId="{C43F7353-3362-4DDC-B9AB-F1636B031BE2}">
      <dgm:prSet/>
      <dgm:spPr/>
      <dgm:t>
        <a:bodyPr/>
        <a:lstStyle/>
        <a:p>
          <a:endParaRPr lang="en-US"/>
        </a:p>
      </dgm:t>
    </dgm:pt>
    <dgm:pt modelId="{B35E8603-7644-4BA0-A7F3-2F73D3C7B734}" type="sibTrans" cxnId="{C43F7353-3362-4DDC-B9AB-F1636B031BE2}">
      <dgm:prSet/>
      <dgm:spPr/>
      <dgm:t>
        <a:bodyPr/>
        <a:lstStyle/>
        <a:p>
          <a:endParaRPr lang="en-US"/>
        </a:p>
      </dgm:t>
    </dgm:pt>
    <dgm:pt modelId="{6FC285AA-F9F2-4904-8C73-B758793C9E6A}">
      <dgm:prSet/>
      <dgm:spPr/>
      <dgm:t>
        <a:bodyPr/>
        <a:lstStyle/>
        <a:p>
          <a:pPr rtl="0"/>
          <a:r>
            <a:rPr lang="en-US" dirty="0" smtClean="0"/>
            <a:t>Killed by close-in weapon systems</a:t>
          </a:r>
          <a:endParaRPr lang="en-US" dirty="0"/>
        </a:p>
      </dgm:t>
    </dgm:pt>
    <dgm:pt modelId="{24281630-54DD-4B07-BD52-4B93AF3A2C07}" type="parTrans" cxnId="{379CB847-7FF4-4E2F-988C-1027491E6A6B}">
      <dgm:prSet/>
      <dgm:spPr/>
      <dgm:t>
        <a:bodyPr/>
        <a:lstStyle/>
        <a:p>
          <a:endParaRPr lang="en-US"/>
        </a:p>
      </dgm:t>
    </dgm:pt>
    <dgm:pt modelId="{7D9BDA40-0AAB-41E5-8D23-663933747478}" type="sibTrans" cxnId="{379CB847-7FF4-4E2F-988C-1027491E6A6B}">
      <dgm:prSet/>
      <dgm:spPr/>
      <dgm:t>
        <a:bodyPr/>
        <a:lstStyle/>
        <a:p>
          <a:endParaRPr lang="en-US"/>
        </a:p>
      </dgm:t>
    </dgm:pt>
    <dgm:pt modelId="{DE9DEE74-E0FA-44DF-8190-4E1B8BE1B51E}" type="pres">
      <dgm:prSet presAssocID="{21139468-89CE-487C-9672-E0F4B67BF4EE}" presName="linear" presStyleCnt="0">
        <dgm:presLayoutVars>
          <dgm:animLvl val="lvl"/>
          <dgm:resizeHandles val="exact"/>
        </dgm:presLayoutVars>
      </dgm:prSet>
      <dgm:spPr/>
      <dgm:t>
        <a:bodyPr/>
        <a:lstStyle/>
        <a:p>
          <a:endParaRPr lang="en-US"/>
        </a:p>
      </dgm:t>
    </dgm:pt>
    <dgm:pt modelId="{D6BEF291-0299-424E-BC79-F3555BEC0885}" type="pres">
      <dgm:prSet presAssocID="{51A1BAD2-1DB7-41A9-B51C-AEBAC1197559}" presName="parentText" presStyleLbl="node1" presStyleIdx="0" presStyleCnt="3">
        <dgm:presLayoutVars>
          <dgm:chMax val="0"/>
          <dgm:bulletEnabled val="1"/>
        </dgm:presLayoutVars>
      </dgm:prSet>
      <dgm:spPr/>
      <dgm:t>
        <a:bodyPr/>
        <a:lstStyle/>
        <a:p>
          <a:endParaRPr lang="en-US"/>
        </a:p>
      </dgm:t>
    </dgm:pt>
    <dgm:pt modelId="{DE8DA1CF-5FAC-4F0C-85BD-AFEF1C4E7841}" type="pres">
      <dgm:prSet presAssocID="{51A1BAD2-1DB7-41A9-B51C-AEBAC1197559}" presName="childText" presStyleLbl="revTx" presStyleIdx="0" presStyleCnt="3">
        <dgm:presLayoutVars>
          <dgm:bulletEnabled val="1"/>
        </dgm:presLayoutVars>
      </dgm:prSet>
      <dgm:spPr/>
      <dgm:t>
        <a:bodyPr/>
        <a:lstStyle/>
        <a:p>
          <a:endParaRPr lang="en-US"/>
        </a:p>
      </dgm:t>
    </dgm:pt>
    <dgm:pt modelId="{C9DA1DA4-0415-46BE-9B62-266DC3E348DE}" type="pres">
      <dgm:prSet presAssocID="{DE64BA26-9B84-45C0-B2D3-6A2D4D8CCABE}" presName="parentText" presStyleLbl="node1" presStyleIdx="1" presStyleCnt="3">
        <dgm:presLayoutVars>
          <dgm:chMax val="0"/>
          <dgm:bulletEnabled val="1"/>
        </dgm:presLayoutVars>
      </dgm:prSet>
      <dgm:spPr/>
      <dgm:t>
        <a:bodyPr/>
        <a:lstStyle/>
        <a:p>
          <a:endParaRPr lang="en-US"/>
        </a:p>
      </dgm:t>
    </dgm:pt>
    <dgm:pt modelId="{566BC7EE-FC6B-4054-9F34-C4061633296E}" type="pres">
      <dgm:prSet presAssocID="{DE64BA26-9B84-45C0-B2D3-6A2D4D8CCABE}" presName="childText" presStyleLbl="revTx" presStyleIdx="1" presStyleCnt="3">
        <dgm:presLayoutVars>
          <dgm:bulletEnabled val="1"/>
        </dgm:presLayoutVars>
      </dgm:prSet>
      <dgm:spPr/>
      <dgm:t>
        <a:bodyPr/>
        <a:lstStyle/>
        <a:p>
          <a:endParaRPr lang="en-US"/>
        </a:p>
      </dgm:t>
    </dgm:pt>
    <dgm:pt modelId="{8343A09D-4528-48B1-92CE-15F655536FA0}" type="pres">
      <dgm:prSet presAssocID="{BE8A02E0-E391-41D2-9388-D949F5AB4860}" presName="parentText" presStyleLbl="node1" presStyleIdx="2" presStyleCnt="3">
        <dgm:presLayoutVars>
          <dgm:chMax val="0"/>
          <dgm:bulletEnabled val="1"/>
        </dgm:presLayoutVars>
      </dgm:prSet>
      <dgm:spPr/>
      <dgm:t>
        <a:bodyPr/>
        <a:lstStyle/>
        <a:p>
          <a:endParaRPr lang="en-US"/>
        </a:p>
      </dgm:t>
    </dgm:pt>
    <dgm:pt modelId="{2346BFFB-02FB-4DDE-B38B-FB56E4E795D4}" type="pres">
      <dgm:prSet presAssocID="{BE8A02E0-E391-41D2-9388-D949F5AB4860}" presName="childText" presStyleLbl="revTx" presStyleIdx="2" presStyleCnt="3">
        <dgm:presLayoutVars>
          <dgm:bulletEnabled val="1"/>
        </dgm:presLayoutVars>
      </dgm:prSet>
      <dgm:spPr/>
      <dgm:t>
        <a:bodyPr/>
        <a:lstStyle/>
        <a:p>
          <a:endParaRPr lang="en-US"/>
        </a:p>
      </dgm:t>
    </dgm:pt>
  </dgm:ptLst>
  <dgm:cxnLst>
    <dgm:cxn modelId="{35848A00-23B5-4D72-BFCF-A290BBB4452C}" type="presOf" srcId="{69679321-8F38-45AC-9A7A-6380ED815AD7}" destId="{DE8DA1CF-5FAC-4F0C-85BD-AFEF1C4E7841}" srcOrd="0" destOrd="1" presId="urn:microsoft.com/office/officeart/2005/8/layout/vList2"/>
    <dgm:cxn modelId="{3FB062D3-F7E1-4C18-B947-C59166EAA6E3}" type="presOf" srcId="{21139468-89CE-487C-9672-E0F4B67BF4EE}" destId="{DE9DEE74-E0FA-44DF-8190-4E1B8BE1B51E}" srcOrd="0" destOrd="0" presId="urn:microsoft.com/office/officeart/2005/8/layout/vList2"/>
    <dgm:cxn modelId="{8A2388CE-D903-4A2E-86AC-748379196CEF}" srcId="{21139468-89CE-487C-9672-E0F4B67BF4EE}" destId="{BE8A02E0-E391-41D2-9388-D949F5AB4860}" srcOrd="2" destOrd="0" parTransId="{836EDB81-8F2A-4CCF-B388-BBEBE1B65520}" sibTransId="{D88BC3B2-A5AA-43EC-A7A4-301853BF01C0}"/>
    <dgm:cxn modelId="{339633AE-B6E7-49E2-8D99-0C898F540828}" srcId="{51A1BAD2-1DB7-41A9-B51C-AEBAC1197559}" destId="{AD02F5D8-53E0-4723-BE29-9E18D8F2C302}" srcOrd="0" destOrd="0" parTransId="{BE8B23AA-0F51-4B50-AB05-2FF41B2FC061}" sibTransId="{25A45F23-FE66-40EA-8254-7EE08D6C67C8}"/>
    <dgm:cxn modelId="{B0BE7217-AD9A-4FEF-81D8-23C1EDD69E52}" type="presOf" srcId="{B7701AA5-16B6-4AA4-B6B6-D638788397EB}" destId="{DE8DA1CF-5FAC-4F0C-85BD-AFEF1C4E7841}" srcOrd="0" destOrd="2" presId="urn:microsoft.com/office/officeart/2005/8/layout/vList2"/>
    <dgm:cxn modelId="{6058DF8A-36B2-4251-8984-2E9F212A2075}" type="presOf" srcId="{F9DA56F2-B354-4307-9BFE-3349252729BB}" destId="{566BC7EE-FC6B-4054-9F34-C4061633296E}" srcOrd="0" destOrd="1" presId="urn:microsoft.com/office/officeart/2005/8/layout/vList2"/>
    <dgm:cxn modelId="{26D79C16-BDE4-4B91-99AC-88A21BD44316}" srcId="{DE64BA26-9B84-45C0-B2D3-6A2D4D8CCABE}" destId="{9756F963-F8C6-4F83-B21A-3C421792F5A1}" srcOrd="0" destOrd="0" parTransId="{369C8BBC-FDBE-4DE6-8617-E13F5C1C8DAC}" sibTransId="{EE60720C-DDDF-46E5-8D6C-A33E17C150E8}"/>
    <dgm:cxn modelId="{F2242672-AF51-4C0F-A4CB-3FD8FB4616D7}" srcId="{21139468-89CE-487C-9672-E0F4B67BF4EE}" destId="{51A1BAD2-1DB7-41A9-B51C-AEBAC1197559}" srcOrd="0" destOrd="0" parTransId="{052A40A4-ADF0-478A-A669-CCD5E3A67D31}" sibTransId="{D8BA8F38-BBC3-4DC0-A649-33FF0AEFD8AA}"/>
    <dgm:cxn modelId="{85F264E1-A748-43E2-A5D0-BAEFB74CCA84}" srcId="{21139468-89CE-487C-9672-E0F4B67BF4EE}" destId="{DE64BA26-9B84-45C0-B2D3-6A2D4D8CCABE}" srcOrd="1" destOrd="0" parTransId="{159000A5-0216-4D37-AD49-074C1A5AFB3C}" sibTransId="{8A061D0B-EEBB-46D7-A06D-A605A997665B}"/>
    <dgm:cxn modelId="{379CB847-7FF4-4E2F-988C-1027491E6A6B}" srcId="{BE8A02E0-E391-41D2-9388-D949F5AB4860}" destId="{6FC285AA-F9F2-4904-8C73-B758793C9E6A}" srcOrd="1" destOrd="0" parTransId="{24281630-54DD-4B07-BD52-4B93AF3A2C07}" sibTransId="{7D9BDA40-0AAB-41E5-8D23-663933747478}"/>
    <dgm:cxn modelId="{EF4B0F47-A1A7-48A6-A3A1-695225502A9C}" type="presOf" srcId="{AD02F5D8-53E0-4723-BE29-9E18D8F2C302}" destId="{DE8DA1CF-5FAC-4F0C-85BD-AFEF1C4E7841}" srcOrd="0" destOrd="0" presId="urn:microsoft.com/office/officeart/2005/8/layout/vList2"/>
    <dgm:cxn modelId="{5770B6F5-0BA0-4383-B36A-BEF9B9C5CE89}" srcId="{51A1BAD2-1DB7-41A9-B51C-AEBAC1197559}" destId="{69679321-8F38-45AC-9A7A-6380ED815AD7}" srcOrd="1" destOrd="0" parTransId="{DA79CC42-50E6-46E7-8AF6-67F79FA9FE90}" sibTransId="{88AC57B1-35DC-4C9A-A376-908D4D1FE6A3}"/>
    <dgm:cxn modelId="{AAA3FDF5-405C-4C55-98B5-80ADDC24D8ED}" srcId="{DE64BA26-9B84-45C0-B2D3-6A2D4D8CCABE}" destId="{F9DA56F2-B354-4307-9BFE-3349252729BB}" srcOrd="1" destOrd="0" parTransId="{ECC6AC4F-A558-4A8B-8F70-DD24167E47A9}" sibTransId="{8D02B865-69D8-46BD-89E7-6590465A2755}"/>
    <dgm:cxn modelId="{92174170-9881-453F-85CA-F16A4EC9C60D}" type="presOf" srcId="{6FC285AA-F9F2-4904-8C73-B758793C9E6A}" destId="{2346BFFB-02FB-4DDE-B38B-FB56E4E795D4}" srcOrd="0" destOrd="1" presId="urn:microsoft.com/office/officeart/2005/8/layout/vList2"/>
    <dgm:cxn modelId="{2CD00DD7-08B1-40DE-B7A7-86850EA5241E}" type="presOf" srcId="{79DBAD15-BAD0-4064-9800-341C5FA7851C}" destId="{2346BFFB-02FB-4DDE-B38B-FB56E4E795D4}" srcOrd="0" destOrd="0" presId="urn:microsoft.com/office/officeart/2005/8/layout/vList2"/>
    <dgm:cxn modelId="{4BE467DB-CB49-4DA5-97FB-669189260AFB}" type="presOf" srcId="{BE8A02E0-E391-41D2-9388-D949F5AB4860}" destId="{8343A09D-4528-48B1-92CE-15F655536FA0}" srcOrd="0" destOrd="0" presId="urn:microsoft.com/office/officeart/2005/8/layout/vList2"/>
    <dgm:cxn modelId="{C56F08E5-1EBB-4191-A706-5BEF0F10B6EB}" type="presOf" srcId="{DE64BA26-9B84-45C0-B2D3-6A2D4D8CCABE}" destId="{C9DA1DA4-0415-46BE-9B62-266DC3E348DE}" srcOrd="0" destOrd="0" presId="urn:microsoft.com/office/officeart/2005/8/layout/vList2"/>
    <dgm:cxn modelId="{D97A834B-2D7D-4BAC-A374-A68E71B1F229}" type="presOf" srcId="{51A1BAD2-1DB7-41A9-B51C-AEBAC1197559}" destId="{D6BEF291-0299-424E-BC79-F3555BEC0885}" srcOrd="0" destOrd="0" presId="urn:microsoft.com/office/officeart/2005/8/layout/vList2"/>
    <dgm:cxn modelId="{621D9C3E-86DD-4AAB-A6DB-C79D1507CE56}" type="presOf" srcId="{CE6437AB-76C2-45AD-8F2E-7F8620A4E22E}" destId="{566BC7EE-FC6B-4054-9F34-C4061633296E}" srcOrd="0" destOrd="2" presId="urn:microsoft.com/office/officeart/2005/8/layout/vList2"/>
    <dgm:cxn modelId="{ECF8E07F-EE0C-45A4-95E5-CCE59D1DED5C}" srcId="{51A1BAD2-1DB7-41A9-B51C-AEBAC1197559}" destId="{B7701AA5-16B6-4AA4-B6B6-D638788397EB}" srcOrd="2" destOrd="0" parTransId="{C2462C8B-761C-4EC9-A228-6BCAF5AA44FF}" sibTransId="{E1DA2E4D-4DD0-4A74-AB6B-F557DD440EE1}"/>
    <dgm:cxn modelId="{23DDD56E-D5C7-4537-9725-25DD4508774D}" srcId="{DE64BA26-9B84-45C0-B2D3-6A2D4D8CCABE}" destId="{CE6437AB-76C2-45AD-8F2E-7F8620A4E22E}" srcOrd="2" destOrd="0" parTransId="{17766275-837D-4BD7-ABBB-8FF1BD8F5F15}" sibTransId="{4AB5886A-843F-47AB-85C6-43731EC37DAB}"/>
    <dgm:cxn modelId="{D1C39CAA-6E4D-45EC-8E1E-2E5B5788CAEA}" type="presOf" srcId="{9756F963-F8C6-4F83-B21A-3C421792F5A1}" destId="{566BC7EE-FC6B-4054-9F34-C4061633296E}" srcOrd="0" destOrd="0" presId="urn:microsoft.com/office/officeart/2005/8/layout/vList2"/>
    <dgm:cxn modelId="{C43F7353-3362-4DDC-B9AB-F1636B031BE2}" srcId="{BE8A02E0-E391-41D2-9388-D949F5AB4860}" destId="{79DBAD15-BAD0-4064-9800-341C5FA7851C}" srcOrd="0" destOrd="0" parTransId="{E5FEB2AF-FD79-4729-845E-67DE0F89E5E6}" sibTransId="{B35E8603-7644-4BA0-A7F3-2F73D3C7B734}"/>
    <dgm:cxn modelId="{F4AC05E1-5757-4403-8149-10877F6608CA}" type="presParOf" srcId="{DE9DEE74-E0FA-44DF-8190-4E1B8BE1B51E}" destId="{D6BEF291-0299-424E-BC79-F3555BEC0885}" srcOrd="0" destOrd="0" presId="urn:microsoft.com/office/officeart/2005/8/layout/vList2"/>
    <dgm:cxn modelId="{27C5C6A2-F412-4CA2-BB57-0696079B117F}" type="presParOf" srcId="{DE9DEE74-E0FA-44DF-8190-4E1B8BE1B51E}" destId="{DE8DA1CF-5FAC-4F0C-85BD-AFEF1C4E7841}" srcOrd="1" destOrd="0" presId="urn:microsoft.com/office/officeart/2005/8/layout/vList2"/>
    <dgm:cxn modelId="{871132EB-D0E6-4418-BA45-A2F3720ED2A7}" type="presParOf" srcId="{DE9DEE74-E0FA-44DF-8190-4E1B8BE1B51E}" destId="{C9DA1DA4-0415-46BE-9B62-266DC3E348DE}" srcOrd="2" destOrd="0" presId="urn:microsoft.com/office/officeart/2005/8/layout/vList2"/>
    <dgm:cxn modelId="{9F044417-4E07-4940-870A-F1216EF666AF}" type="presParOf" srcId="{DE9DEE74-E0FA-44DF-8190-4E1B8BE1B51E}" destId="{566BC7EE-FC6B-4054-9F34-C4061633296E}" srcOrd="3" destOrd="0" presId="urn:microsoft.com/office/officeart/2005/8/layout/vList2"/>
    <dgm:cxn modelId="{A9A4BED9-749E-4916-A422-FE81A8D6249E}" type="presParOf" srcId="{DE9DEE74-E0FA-44DF-8190-4E1B8BE1B51E}" destId="{8343A09D-4528-48B1-92CE-15F655536FA0}" srcOrd="4" destOrd="0" presId="urn:microsoft.com/office/officeart/2005/8/layout/vList2"/>
    <dgm:cxn modelId="{694CBC6F-5816-4E5F-938D-EA758FFC56D4}" type="presParOf" srcId="{DE9DEE74-E0FA-44DF-8190-4E1B8BE1B51E}" destId="{2346BFFB-02FB-4DDE-B38B-FB56E4E795D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966E75-C8BC-574E-BB17-4D3F320FE0D7}" type="doc">
      <dgm:prSet loTypeId="urn:microsoft.com/office/officeart/2009/3/layout/IncreasingArrowsProcess" loCatId="" qsTypeId="urn:microsoft.com/office/officeart/2005/8/quickstyle/simple4" qsCatId="simple" csTypeId="urn:microsoft.com/office/officeart/2005/8/colors/accent1_2" csCatId="accent1" phldr="1"/>
      <dgm:spPr/>
      <dgm:t>
        <a:bodyPr/>
        <a:lstStyle/>
        <a:p>
          <a:endParaRPr lang="en-US"/>
        </a:p>
      </dgm:t>
    </dgm:pt>
    <dgm:pt modelId="{A64AA7BD-71D2-A342-8C30-3F3948C87F76}">
      <dgm:prSet phldrT="[Text]"/>
      <dgm:spPr/>
      <dgm:t>
        <a:bodyPr/>
        <a:lstStyle/>
        <a:p>
          <a:r>
            <a:rPr lang="en-US" dirty="0" smtClean="0"/>
            <a:t>Initial Queues</a:t>
          </a:r>
          <a:endParaRPr lang="en-US" dirty="0"/>
        </a:p>
      </dgm:t>
    </dgm:pt>
    <dgm:pt modelId="{4D266F1F-B899-674E-A722-AFD0B977F207}" type="parTrans" cxnId="{971E2EF9-DCE5-7143-8DD0-157958EEB776}">
      <dgm:prSet/>
      <dgm:spPr/>
      <dgm:t>
        <a:bodyPr/>
        <a:lstStyle/>
        <a:p>
          <a:endParaRPr lang="en-US"/>
        </a:p>
      </dgm:t>
    </dgm:pt>
    <dgm:pt modelId="{C59D425F-BBB9-BE44-8D7B-7E7742A095A9}" type="sibTrans" cxnId="{971E2EF9-DCE5-7143-8DD0-157958EEB776}">
      <dgm:prSet/>
      <dgm:spPr/>
      <dgm:t>
        <a:bodyPr/>
        <a:lstStyle/>
        <a:p>
          <a:endParaRPr lang="en-US"/>
        </a:p>
      </dgm:t>
    </dgm:pt>
    <dgm:pt modelId="{116C41D8-5A7D-A64C-A066-92F845CF5988}">
      <dgm:prSet phldrT="[Text]"/>
      <dgm:spPr/>
      <dgm:t>
        <a:bodyPr/>
        <a:lstStyle/>
        <a:p>
          <a:r>
            <a:rPr lang="en-US" dirty="0" smtClean="0"/>
            <a:t>Initial Aging</a:t>
          </a:r>
          <a:endParaRPr lang="en-US" dirty="0"/>
        </a:p>
      </dgm:t>
    </dgm:pt>
    <dgm:pt modelId="{76E9581D-43FD-B041-8885-566145BBBF14}" type="parTrans" cxnId="{CA316D57-33E2-4648-AEFA-8B4AB4E37921}">
      <dgm:prSet/>
      <dgm:spPr/>
      <dgm:t>
        <a:bodyPr/>
        <a:lstStyle/>
        <a:p>
          <a:endParaRPr lang="en-US"/>
        </a:p>
      </dgm:t>
    </dgm:pt>
    <dgm:pt modelId="{A34BD0BC-3D3D-9740-BC22-05E9BA800489}" type="sibTrans" cxnId="{CA316D57-33E2-4648-AEFA-8B4AB4E37921}">
      <dgm:prSet/>
      <dgm:spPr/>
      <dgm:t>
        <a:bodyPr/>
        <a:lstStyle/>
        <a:p>
          <a:endParaRPr lang="en-US"/>
        </a:p>
      </dgm:t>
    </dgm:pt>
    <dgm:pt modelId="{70860D8F-D779-B34F-8615-7475A4768CA2}">
      <dgm:prSet phldrT="[Text]"/>
      <dgm:spPr/>
      <dgm:t>
        <a:bodyPr/>
        <a:lstStyle/>
        <a:p>
          <a:r>
            <a:rPr lang="en-US" dirty="0" smtClean="0"/>
            <a:t>S2 Kills</a:t>
          </a:r>
          <a:endParaRPr lang="en-US" dirty="0"/>
        </a:p>
      </dgm:t>
    </dgm:pt>
    <dgm:pt modelId="{808B0B65-E30F-C948-95AB-37F2D5E98279}" type="parTrans" cxnId="{1C7A6476-57AF-D949-A42E-6704D98A8299}">
      <dgm:prSet/>
      <dgm:spPr/>
      <dgm:t>
        <a:bodyPr/>
        <a:lstStyle/>
        <a:p>
          <a:endParaRPr lang="en-US"/>
        </a:p>
      </dgm:t>
    </dgm:pt>
    <dgm:pt modelId="{82762E2D-46C2-9A47-BB75-732AA87F6D6D}" type="sibTrans" cxnId="{1C7A6476-57AF-D949-A42E-6704D98A8299}">
      <dgm:prSet/>
      <dgm:spPr/>
      <dgm:t>
        <a:bodyPr/>
        <a:lstStyle/>
        <a:p>
          <a:endParaRPr lang="en-US"/>
        </a:p>
      </dgm:t>
    </dgm:pt>
    <dgm:pt modelId="{4C32BDE7-C382-D149-B68F-48DD03386B08}">
      <dgm:prSet phldrT="[Text]"/>
      <dgm:spPr/>
      <dgm:t>
        <a:bodyPr/>
        <a:lstStyle/>
        <a:p>
          <a:r>
            <a:rPr lang="en-US" dirty="0" smtClean="0"/>
            <a:t>Leaker Distribution</a:t>
          </a:r>
          <a:endParaRPr lang="en-US" dirty="0"/>
        </a:p>
      </dgm:t>
    </dgm:pt>
    <dgm:pt modelId="{0E37DC29-764D-8A4B-BB34-B11EE38CCA1B}" type="parTrans" cxnId="{E34EC38D-C6C4-0440-8A7F-B2282B7B4435}">
      <dgm:prSet/>
      <dgm:spPr/>
      <dgm:t>
        <a:bodyPr/>
        <a:lstStyle/>
        <a:p>
          <a:endParaRPr lang="en-US"/>
        </a:p>
      </dgm:t>
    </dgm:pt>
    <dgm:pt modelId="{90634EB4-8E1E-9E45-85EF-DDE54B9DE616}" type="sibTrans" cxnId="{E34EC38D-C6C4-0440-8A7F-B2282B7B4435}">
      <dgm:prSet/>
      <dgm:spPr/>
      <dgm:t>
        <a:bodyPr/>
        <a:lstStyle/>
        <a:p>
          <a:endParaRPr lang="en-US"/>
        </a:p>
      </dgm:t>
    </dgm:pt>
    <dgm:pt modelId="{CB80F7ED-93FD-3C40-A0BD-F1C227FFA61F}">
      <dgm:prSet phldrT="[Text]"/>
      <dgm:spPr/>
      <dgm:t>
        <a:bodyPr/>
        <a:lstStyle/>
        <a:p>
          <a:r>
            <a:rPr lang="en-US" dirty="0" smtClean="0"/>
            <a:t>CIWS</a:t>
          </a:r>
          <a:endParaRPr lang="en-US" dirty="0"/>
        </a:p>
      </dgm:t>
    </dgm:pt>
    <dgm:pt modelId="{0B8DF392-0E8D-7E43-8B31-BF2816A56B13}" type="parTrans" cxnId="{0E64DBD4-2F15-2F47-ADF0-813F3A281E41}">
      <dgm:prSet/>
      <dgm:spPr/>
      <dgm:t>
        <a:bodyPr/>
        <a:lstStyle/>
        <a:p>
          <a:endParaRPr lang="en-US"/>
        </a:p>
      </dgm:t>
    </dgm:pt>
    <dgm:pt modelId="{CFE5C3B0-B0B8-7F42-90AF-D175914A13C3}" type="sibTrans" cxnId="{0E64DBD4-2F15-2F47-ADF0-813F3A281E41}">
      <dgm:prSet/>
      <dgm:spPr/>
      <dgm:t>
        <a:bodyPr/>
        <a:lstStyle/>
        <a:p>
          <a:endParaRPr lang="en-US"/>
        </a:p>
      </dgm:t>
    </dgm:pt>
    <dgm:pt modelId="{C0CFD016-88E5-A544-8C40-87EDBDD432A5}" type="pres">
      <dgm:prSet presAssocID="{00966E75-C8BC-574E-BB17-4D3F320FE0D7}" presName="Name0" presStyleCnt="0">
        <dgm:presLayoutVars>
          <dgm:chMax val="5"/>
          <dgm:chPref val="5"/>
          <dgm:dir/>
          <dgm:animLvl val="lvl"/>
        </dgm:presLayoutVars>
      </dgm:prSet>
      <dgm:spPr/>
    </dgm:pt>
    <dgm:pt modelId="{BA015ED8-9C6F-E24D-9308-705DCF81B6CC}" type="pres">
      <dgm:prSet presAssocID="{A64AA7BD-71D2-A342-8C30-3F3948C87F76}" presName="parentText1" presStyleLbl="node1" presStyleIdx="0" presStyleCnt="5">
        <dgm:presLayoutVars>
          <dgm:chMax/>
          <dgm:chPref val="3"/>
          <dgm:bulletEnabled val="1"/>
        </dgm:presLayoutVars>
      </dgm:prSet>
      <dgm:spPr/>
    </dgm:pt>
    <dgm:pt modelId="{AF4AA091-8724-4747-9085-3B5400904AD8}" type="pres">
      <dgm:prSet presAssocID="{116C41D8-5A7D-A64C-A066-92F845CF5988}" presName="parentText2" presStyleLbl="node1" presStyleIdx="1" presStyleCnt="5">
        <dgm:presLayoutVars>
          <dgm:chMax/>
          <dgm:chPref val="3"/>
          <dgm:bulletEnabled val="1"/>
        </dgm:presLayoutVars>
      </dgm:prSet>
      <dgm:spPr/>
    </dgm:pt>
    <dgm:pt modelId="{FDF18A78-46E9-F34C-84C6-6116F5C51097}" type="pres">
      <dgm:prSet presAssocID="{70860D8F-D779-B34F-8615-7475A4768CA2}" presName="parentText3" presStyleLbl="node1" presStyleIdx="2" presStyleCnt="5">
        <dgm:presLayoutVars>
          <dgm:chMax/>
          <dgm:chPref val="3"/>
          <dgm:bulletEnabled val="1"/>
        </dgm:presLayoutVars>
      </dgm:prSet>
      <dgm:spPr/>
    </dgm:pt>
    <dgm:pt modelId="{0E418811-F6E7-8C46-B82C-4ED572B88FB5}" type="pres">
      <dgm:prSet presAssocID="{4C32BDE7-C382-D149-B68F-48DD03386B08}" presName="parentText4" presStyleLbl="node1" presStyleIdx="3" presStyleCnt="5">
        <dgm:presLayoutVars>
          <dgm:chMax/>
          <dgm:chPref val="3"/>
          <dgm:bulletEnabled val="1"/>
        </dgm:presLayoutVars>
      </dgm:prSet>
      <dgm:spPr/>
    </dgm:pt>
    <dgm:pt modelId="{EEBE10A5-0D5F-8349-B3A2-23B1B819D5A1}" type="pres">
      <dgm:prSet presAssocID="{CB80F7ED-93FD-3C40-A0BD-F1C227FFA61F}" presName="parentText5" presStyleLbl="node1" presStyleIdx="4" presStyleCnt="5">
        <dgm:presLayoutVars>
          <dgm:chMax/>
          <dgm:chPref val="3"/>
          <dgm:bulletEnabled val="1"/>
        </dgm:presLayoutVars>
      </dgm:prSet>
      <dgm:spPr/>
    </dgm:pt>
  </dgm:ptLst>
  <dgm:cxnLst>
    <dgm:cxn modelId="{EAAE0E5F-C92D-B44F-AC4D-8F16C82C6834}" type="presOf" srcId="{116C41D8-5A7D-A64C-A066-92F845CF5988}" destId="{AF4AA091-8724-4747-9085-3B5400904AD8}" srcOrd="0" destOrd="0" presId="urn:microsoft.com/office/officeart/2009/3/layout/IncreasingArrowsProcess"/>
    <dgm:cxn modelId="{CA316D57-33E2-4648-AEFA-8B4AB4E37921}" srcId="{00966E75-C8BC-574E-BB17-4D3F320FE0D7}" destId="{116C41D8-5A7D-A64C-A066-92F845CF5988}" srcOrd="1" destOrd="0" parTransId="{76E9581D-43FD-B041-8885-566145BBBF14}" sibTransId="{A34BD0BC-3D3D-9740-BC22-05E9BA800489}"/>
    <dgm:cxn modelId="{0E64DBD4-2F15-2F47-ADF0-813F3A281E41}" srcId="{00966E75-C8BC-574E-BB17-4D3F320FE0D7}" destId="{CB80F7ED-93FD-3C40-A0BD-F1C227FFA61F}" srcOrd="4" destOrd="0" parTransId="{0B8DF392-0E8D-7E43-8B31-BF2816A56B13}" sibTransId="{CFE5C3B0-B0B8-7F42-90AF-D175914A13C3}"/>
    <dgm:cxn modelId="{971E2EF9-DCE5-7143-8DD0-157958EEB776}" srcId="{00966E75-C8BC-574E-BB17-4D3F320FE0D7}" destId="{A64AA7BD-71D2-A342-8C30-3F3948C87F76}" srcOrd="0" destOrd="0" parTransId="{4D266F1F-B899-674E-A722-AFD0B977F207}" sibTransId="{C59D425F-BBB9-BE44-8D7B-7E7742A095A9}"/>
    <dgm:cxn modelId="{B8325167-13BC-724F-A3F3-638F1B1D3B29}" type="presOf" srcId="{4C32BDE7-C382-D149-B68F-48DD03386B08}" destId="{0E418811-F6E7-8C46-B82C-4ED572B88FB5}" srcOrd="0" destOrd="0" presId="urn:microsoft.com/office/officeart/2009/3/layout/IncreasingArrowsProcess"/>
    <dgm:cxn modelId="{14CD1C29-9E93-ED46-A5B5-9BCD834C1319}" type="presOf" srcId="{70860D8F-D779-B34F-8615-7475A4768CA2}" destId="{FDF18A78-46E9-F34C-84C6-6116F5C51097}" srcOrd="0" destOrd="0" presId="urn:microsoft.com/office/officeart/2009/3/layout/IncreasingArrowsProcess"/>
    <dgm:cxn modelId="{1C7A6476-57AF-D949-A42E-6704D98A8299}" srcId="{00966E75-C8BC-574E-BB17-4D3F320FE0D7}" destId="{70860D8F-D779-B34F-8615-7475A4768CA2}" srcOrd="2" destOrd="0" parTransId="{808B0B65-E30F-C948-95AB-37F2D5E98279}" sibTransId="{82762E2D-46C2-9A47-BB75-732AA87F6D6D}"/>
    <dgm:cxn modelId="{E34EC38D-C6C4-0440-8A7F-B2282B7B4435}" srcId="{00966E75-C8BC-574E-BB17-4D3F320FE0D7}" destId="{4C32BDE7-C382-D149-B68F-48DD03386B08}" srcOrd="3" destOrd="0" parTransId="{0E37DC29-764D-8A4B-BB34-B11EE38CCA1B}" sibTransId="{90634EB4-8E1E-9E45-85EF-DDE54B9DE616}"/>
    <dgm:cxn modelId="{1ADEF53B-702D-7D4B-BE26-7FCD0F97A9D4}" type="presOf" srcId="{A64AA7BD-71D2-A342-8C30-3F3948C87F76}" destId="{BA015ED8-9C6F-E24D-9308-705DCF81B6CC}" srcOrd="0" destOrd="0" presId="urn:microsoft.com/office/officeart/2009/3/layout/IncreasingArrowsProcess"/>
    <dgm:cxn modelId="{7ACEFC2F-4330-5241-B9B6-9CC4F05A0E34}" type="presOf" srcId="{00966E75-C8BC-574E-BB17-4D3F320FE0D7}" destId="{C0CFD016-88E5-A544-8C40-87EDBDD432A5}" srcOrd="0" destOrd="0" presId="urn:microsoft.com/office/officeart/2009/3/layout/IncreasingArrowsProcess"/>
    <dgm:cxn modelId="{B5B1C99F-DCA0-8847-8B7C-284D9DC689AB}" type="presOf" srcId="{CB80F7ED-93FD-3C40-A0BD-F1C227FFA61F}" destId="{EEBE10A5-0D5F-8349-B3A2-23B1B819D5A1}" srcOrd="0" destOrd="0" presId="urn:microsoft.com/office/officeart/2009/3/layout/IncreasingArrowsProcess"/>
    <dgm:cxn modelId="{9B0ADAF6-A982-9E47-BDAE-69D8191D5A19}" type="presParOf" srcId="{C0CFD016-88E5-A544-8C40-87EDBDD432A5}" destId="{BA015ED8-9C6F-E24D-9308-705DCF81B6CC}" srcOrd="0" destOrd="0" presId="urn:microsoft.com/office/officeart/2009/3/layout/IncreasingArrowsProcess"/>
    <dgm:cxn modelId="{45F35F77-C061-5D41-BFE6-87CFAF8DCE12}" type="presParOf" srcId="{C0CFD016-88E5-A544-8C40-87EDBDD432A5}" destId="{AF4AA091-8724-4747-9085-3B5400904AD8}" srcOrd="1" destOrd="0" presId="urn:microsoft.com/office/officeart/2009/3/layout/IncreasingArrowsProcess"/>
    <dgm:cxn modelId="{438269B8-1155-5D44-A072-CFE5726E085E}" type="presParOf" srcId="{C0CFD016-88E5-A544-8C40-87EDBDD432A5}" destId="{FDF18A78-46E9-F34C-84C6-6116F5C51097}" srcOrd="2" destOrd="0" presId="urn:microsoft.com/office/officeart/2009/3/layout/IncreasingArrowsProcess"/>
    <dgm:cxn modelId="{D5235E13-6721-B34D-8B7D-3719715DC7BD}" type="presParOf" srcId="{C0CFD016-88E5-A544-8C40-87EDBDD432A5}" destId="{0E418811-F6E7-8C46-B82C-4ED572B88FB5}" srcOrd="3" destOrd="0" presId="urn:microsoft.com/office/officeart/2009/3/layout/IncreasingArrowsProcess"/>
    <dgm:cxn modelId="{6BDF8BFD-8CDC-FA44-8E4B-012E9AF1E069}" type="presParOf" srcId="{C0CFD016-88E5-A544-8C40-87EDBDD432A5}" destId="{EEBE10A5-0D5F-8349-B3A2-23B1B819D5A1}" srcOrd="4"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090C7-045D-CA46-B4B1-1691767AE3E7}" type="doc">
      <dgm:prSet loTypeId="urn:microsoft.com/office/officeart/2005/8/layout/vList2" loCatId="" qsTypeId="urn:microsoft.com/office/officeart/2005/8/quickstyle/simple4" qsCatId="simple" csTypeId="urn:microsoft.com/office/officeart/2005/8/colors/accent1_2" csCatId="accent1" phldr="1"/>
      <dgm:spPr/>
      <dgm:t>
        <a:bodyPr/>
        <a:lstStyle/>
        <a:p>
          <a:endParaRPr lang="en-US"/>
        </a:p>
      </dgm:t>
    </dgm:pt>
    <dgm:pt modelId="{84F2070E-21E9-B74D-8A01-D25A7757D41F}">
      <dgm:prSet/>
      <dgm:spPr/>
      <dgm:t>
        <a:bodyPr/>
        <a:lstStyle/>
        <a:p>
          <a:pPr rtl="0"/>
          <a:r>
            <a:rPr lang="en-US" dirty="0" smtClean="0"/>
            <a:t>2 Cruisers &amp; 3 Destroyers: 3.3 </a:t>
          </a:r>
          <a:r>
            <a:rPr lang="en-US" dirty="0" err="1" smtClean="0"/>
            <a:t>ExWars</a:t>
          </a:r>
          <a:r>
            <a:rPr lang="en-US" dirty="0" smtClean="0"/>
            <a:t> sunk</a:t>
          </a:r>
          <a:endParaRPr lang="en-US" dirty="0"/>
        </a:p>
      </dgm:t>
    </dgm:pt>
    <dgm:pt modelId="{C5DC1D7D-7FEE-DF43-95CD-8059FF91EC85}" type="parTrans" cxnId="{F184E320-9423-5A4B-89D5-EB6A8A3E4445}">
      <dgm:prSet/>
      <dgm:spPr/>
      <dgm:t>
        <a:bodyPr/>
        <a:lstStyle/>
        <a:p>
          <a:endParaRPr lang="en-US"/>
        </a:p>
      </dgm:t>
    </dgm:pt>
    <dgm:pt modelId="{9FF4E8D0-53E6-BD4C-86BE-6FD5178D6AFE}" type="sibTrans" cxnId="{F184E320-9423-5A4B-89D5-EB6A8A3E4445}">
      <dgm:prSet/>
      <dgm:spPr/>
      <dgm:t>
        <a:bodyPr/>
        <a:lstStyle/>
        <a:p>
          <a:endParaRPr lang="en-US"/>
        </a:p>
      </dgm:t>
    </dgm:pt>
    <dgm:pt modelId="{15DA7DF9-7A30-D643-BE68-713CFA8691C4}">
      <dgm:prSet/>
      <dgm:spPr/>
      <dgm:t>
        <a:bodyPr/>
        <a:lstStyle/>
        <a:p>
          <a:pPr rtl="0"/>
          <a:r>
            <a:rPr lang="en-US" dirty="0" smtClean="0"/>
            <a:t>4 Cruisers &amp; 5 Destroyers: 1.8 </a:t>
          </a:r>
          <a:r>
            <a:rPr lang="en-US" dirty="0" err="1" smtClean="0"/>
            <a:t>ExWars</a:t>
          </a:r>
          <a:r>
            <a:rPr lang="en-US" dirty="0" smtClean="0"/>
            <a:t> sunk</a:t>
          </a:r>
          <a:endParaRPr lang="en-US" dirty="0"/>
        </a:p>
      </dgm:t>
    </dgm:pt>
    <dgm:pt modelId="{D5D62C00-DDA4-8645-BAEB-4E5AB1E35A02}" type="parTrans" cxnId="{DE3F0A14-8306-C342-886C-D0B45BBD86B1}">
      <dgm:prSet/>
      <dgm:spPr/>
      <dgm:t>
        <a:bodyPr/>
        <a:lstStyle/>
        <a:p>
          <a:endParaRPr lang="en-US"/>
        </a:p>
      </dgm:t>
    </dgm:pt>
    <dgm:pt modelId="{D9C601D7-36FC-964D-AF08-19225DBE27E8}" type="sibTrans" cxnId="{DE3F0A14-8306-C342-886C-D0B45BBD86B1}">
      <dgm:prSet/>
      <dgm:spPr/>
      <dgm:t>
        <a:bodyPr/>
        <a:lstStyle/>
        <a:p>
          <a:endParaRPr lang="en-US"/>
        </a:p>
      </dgm:t>
    </dgm:pt>
    <dgm:pt modelId="{83F0E812-FC0C-F746-9CE1-DB12955AF083}">
      <dgm:prSet/>
      <dgm:spPr/>
      <dgm:t>
        <a:bodyPr/>
        <a:lstStyle/>
        <a:p>
          <a:pPr rtl="0"/>
          <a:r>
            <a:rPr lang="en-US" dirty="0" smtClean="0"/>
            <a:t>5 Cruisers &amp; 6 Destroyers: &gt; 1 </a:t>
          </a:r>
          <a:r>
            <a:rPr lang="en-US" dirty="0" err="1" smtClean="0"/>
            <a:t>ExWar</a:t>
          </a:r>
          <a:r>
            <a:rPr lang="en-US" dirty="0" smtClean="0"/>
            <a:t> sunk</a:t>
          </a:r>
          <a:endParaRPr lang="en-US" dirty="0"/>
        </a:p>
      </dgm:t>
    </dgm:pt>
    <dgm:pt modelId="{ED2618E2-E3B6-F345-A9E4-A38E9AF21CF7}" type="parTrans" cxnId="{A4D6243E-B90A-7444-A5E8-502DC78F0C6A}">
      <dgm:prSet/>
      <dgm:spPr/>
      <dgm:t>
        <a:bodyPr/>
        <a:lstStyle/>
        <a:p>
          <a:endParaRPr lang="en-US"/>
        </a:p>
      </dgm:t>
    </dgm:pt>
    <dgm:pt modelId="{1E9D9AEC-5869-2E48-8C18-505691724F3F}" type="sibTrans" cxnId="{A4D6243E-B90A-7444-A5E8-502DC78F0C6A}">
      <dgm:prSet/>
      <dgm:spPr/>
      <dgm:t>
        <a:bodyPr/>
        <a:lstStyle/>
        <a:p>
          <a:endParaRPr lang="en-US"/>
        </a:p>
      </dgm:t>
    </dgm:pt>
    <dgm:pt modelId="{3631FE5F-CDAC-C245-B867-DDD219683CD8}" type="pres">
      <dgm:prSet presAssocID="{255090C7-045D-CA46-B4B1-1691767AE3E7}" presName="linear" presStyleCnt="0">
        <dgm:presLayoutVars>
          <dgm:animLvl val="lvl"/>
          <dgm:resizeHandles val="exact"/>
        </dgm:presLayoutVars>
      </dgm:prSet>
      <dgm:spPr/>
    </dgm:pt>
    <dgm:pt modelId="{B3C55D32-8592-284A-B563-CAF3C0392DC8}" type="pres">
      <dgm:prSet presAssocID="{84F2070E-21E9-B74D-8A01-D25A7757D41F}" presName="parentText" presStyleLbl="node1" presStyleIdx="0" presStyleCnt="3">
        <dgm:presLayoutVars>
          <dgm:chMax val="0"/>
          <dgm:bulletEnabled val="1"/>
        </dgm:presLayoutVars>
      </dgm:prSet>
      <dgm:spPr/>
    </dgm:pt>
    <dgm:pt modelId="{03EAF05B-0A6B-F54E-80FD-61194B6D7CF4}" type="pres">
      <dgm:prSet presAssocID="{9FF4E8D0-53E6-BD4C-86BE-6FD5178D6AFE}" presName="spacer" presStyleCnt="0"/>
      <dgm:spPr/>
    </dgm:pt>
    <dgm:pt modelId="{7B728229-ADB6-2D47-AADD-6C5C946DB24F}" type="pres">
      <dgm:prSet presAssocID="{15DA7DF9-7A30-D643-BE68-713CFA8691C4}" presName="parentText" presStyleLbl="node1" presStyleIdx="1" presStyleCnt="3">
        <dgm:presLayoutVars>
          <dgm:chMax val="0"/>
          <dgm:bulletEnabled val="1"/>
        </dgm:presLayoutVars>
      </dgm:prSet>
      <dgm:spPr/>
    </dgm:pt>
    <dgm:pt modelId="{CCA10A48-B439-9C4B-9077-7363B7A57D48}" type="pres">
      <dgm:prSet presAssocID="{D9C601D7-36FC-964D-AF08-19225DBE27E8}" presName="spacer" presStyleCnt="0"/>
      <dgm:spPr/>
    </dgm:pt>
    <dgm:pt modelId="{753844ED-7006-2B49-9A99-147F03B5C9B1}" type="pres">
      <dgm:prSet presAssocID="{83F0E812-FC0C-F746-9CE1-DB12955AF083}" presName="parentText" presStyleLbl="node1" presStyleIdx="2" presStyleCnt="3">
        <dgm:presLayoutVars>
          <dgm:chMax val="0"/>
          <dgm:bulletEnabled val="1"/>
        </dgm:presLayoutVars>
      </dgm:prSet>
      <dgm:spPr/>
    </dgm:pt>
  </dgm:ptLst>
  <dgm:cxnLst>
    <dgm:cxn modelId="{EF1E6E5F-E995-8840-8020-2E80D09439AB}" type="presOf" srcId="{255090C7-045D-CA46-B4B1-1691767AE3E7}" destId="{3631FE5F-CDAC-C245-B867-DDD219683CD8}" srcOrd="0" destOrd="0" presId="urn:microsoft.com/office/officeart/2005/8/layout/vList2"/>
    <dgm:cxn modelId="{DE3F0A14-8306-C342-886C-D0B45BBD86B1}" srcId="{255090C7-045D-CA46-B4B1-1691767AE3E7}" destId="{15DA7DF9-7A30-D643-BE68-713CFA8691C4}" srcOrd="1" destOrd="0" parTransId="{D5D62C00-DDA4-8645-BAEB-4E5AB1E35A02}" sibTransId="{D9C601D7-36FC-964D-AF08-19225DBE27E8}"/>
    <dgm:cxn modelId="{A4D6243E-B90A-7444-A5E8-502DC78F0C6A}" srcId="{255090C7-045D-CA46-B4B1-1691767AE3E7}" destId="{83F0E812-FC0C-F746-9CE1-DB12955AF083}" srcOrd="2" destOrd="0" parTransId="{ED2618E2-E3B6-F345-A9E4-A38E9AF21CF7}" sibTransId="{1E9D9AEC-5869-2E48-8C18-505691724F3F}"/>
    <dgm:cxn modelId="{B79075B8-7C16-9A47-97E1-A6AA9A0C311A}" type="presOf" srcId="{15DA7DF9-7A30-D643-BE68-713CFA8691C4}" destId="{7B728229-ADB6-2D47-AADD-6C5C946DB24F}" srcOrd="0" destOrd="0" presId="urn:microsoft.com/office/officeart/2005/8/layout/vList2"/>
    <dgm:cxn modelId="{6B556C76-32D1-EF4B-8639-248D176E90AE}" type="presOf" srcId="{84F2070E-21E9-B74D-8A01-D25A7757D41F}" destId="{B3C55D32-8592-284A-B563-CAF3C0392DC8}" srcOrd="0" destOrd="0" presId="urn:microsoft.com/office/officeart/2005/8/layout/vList2"/>
    <dgm:cxn modelId="{F8509F7E-21C0-AA4B-8CFD-570B154C6386}" type="presOf" srcId="{83F0E812-FC0C-F746-9CE1-DB12955AF083}" destId="{753844ED-7006-2B49-9A99-147F03B5C9B1}" srcOrd="0" destOrd="0" presId="urn:microsoft.com/office/officeart/2005/8/layout/vList2"/>
    <dgm:cxn modelId="{F184E320-9423-5A4B-89D5-EB6A8A3E4445}" srcId="{255090C7-045D-CA46-B4B1-1691767AE3E7}" destId="{84F2070E-21E9-B74D-8A01-D25A7757D41F}" srcOrd="0" destOrd="0" parTransId="{C5DC1D7D-7FEE-DF43-95CD-8059FF91EC85}" sibTransId="{9FF4E8D0-53E6-BD4C-86BE-6FD5178D6AFE}"/>
    <dgm:cxn modelId="{B372B5E1-7543-894D-A5D3-D8736DF37157}" type="presParOf" srcId="{3631FE5F-CDAC-C245-B867-DDD219683CD8}" destId="{B3C55D32-8592-284A-B563-CAF3C0392DC8}" srcOrd="0" destOrd="0" presId="urn:microsoft.com/office/officeart/2005/8/layout/vList2"/>
    <dgm:cxn modelId="{B415B6E6-8E90-2C4E-B6F0-A622E9A88B76}" type="presParOf" srcId="{3631FE5F-CDAC-C245-B867-DDD219683CD8}" destId="{03EAF05B-0A6B-F54E-80FD-61194B6D7CF4}" srcOrd="1" destOrd="0" presId="urn:microsoft.com/office/officeart/2005/8/layout/vList2"/>
    <dgm:cxn modelId="{DE713470-E245-CD44-89A3-1C5F106CFC03}" type="presParOf" srcId="{3631FE5F-CDAC-C245-B867-DDD219683CD8}" destId="{7B728229-ADB6-2D47-AADD-6C5C946DB24F}" srcOrd="2" destOrd="0" presId="urn:microsoft.com/office/officeart/2005/8/layout/vList2"/>
    <dgm:cxn modelId="{56EF51D7-F034-4C48-A4AE-037A8FF31E80}" type="presParOf" srcId="{3631FE5F-CDAC-C245-B867-DDD219683CD8}" destId="{CCA10A48-B439-9C4B-9077-7363B7A57D48}" srcOrd="3" destOrd="0" presId="urn:microsoft.com/office/officeart/2005/8/layout/vList2"/>
    <dgm:cxn modelId="{BDF214E4-D556-9241-B1CA-94780F95C8DC}" type="presParOf" srcId="{3631FE5F-CDAC-C245-B867-DDD219683CD8}" destId="{753844ED-7006-2B49-9A99-147F03B5C9B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CCB0C4-9AFB-ED44-B0E9-8BFE9D63DB3D}" type="doc">
      <dgm:prSet loTypeId="urn:microsoft.com/office/officeart/2005/8/layout/vList2" loCatId="" qsTypeId="urn:microsoft.com/office/officeart/2005/8/quickstyle/simple4" qsCatId="simple" csTypeId="urn:microsoft.com/office/officeart/2005/8/colors/accent1_2" csCatId="accent1"/>
      <dgm:spPr/>
      <dgm:t>
        <a:bodyPr/>
        <a:lstStyle/>
        <a:p>
          <a:endParaRPr lang="en-US"/>
        </a:p>
      </dgm:t>
    </dgm:pt>
    <dgm:pt modelId="{B07D4C42-B08E-FD4F-A7A3-CA941F0BF1F0}">
      <dgm:prSet/>
      <dgm:spPr/>
      <dgm:t>
        <a:bodyPr/>
        <a:lstStyle/>
        <a:p>
          <a:pPr rtl="0"/>
          <a:r>
            <a:rPr lang="en-US" smtClean="0"/>
            <a:t>The model demonstrates the following:</a:t>
          </a:r>
          <a:endParaRPr lang="en-US"/>
        </a:p>
      </dgm:t>
    </dgm:pt>
    <dgm:pt modelId="{DEA262FF-C783-B541-BD8F-FC087C9780CC}" type="parTrans" cxnId="{1766BC27-97EC-A343-83F1-C70C6DBF9614}">
      <dgm:prSet/>
      <dgm:spPr/>
      <dgm:t>
        <a:bodyPr/>
        <a:lstStyle/>
        <a:p>
          <a:endParaRPr lang="en-US"/>
        </a:p>
      </dgm:t>
    </dgm:pt>
    <dgm:pt modelId="{8ACF8532-4556-5B48-A0DD-2B7E728F81A8}" type="sibTrans" cxnId="{1766BC27-97EC-A343-83F1-C70C6DBF9614}">
      <dgm:prSet/>
      <dgm:spPr/>
      <dgm:t>
        <a:bodyPr/>
        <a:lstStyle/>
        <a:p>
          <a:endParaRPr lang="en-US"/>
        </a:p>
      </dgm:t>
    </dgm:pt>
    <dgm:pt modelId="{41A80AA3-8C14-914A-888D-A8D5138BCF07}">
      <dgm:prSet/>
      <dgm:spPr/>
      <dgm:t>
        <a:bodyPr/>
        <a:lstStyle/>
        <a:p>
          <a:pPr rtl="0"/>
          <a:r>
            <a:rPr lang="en-US" smtClean="0"/>
            <a:t>50 Intracets poses no real problem</a:t>
          </a:r>
          <a:endParaRPr lang="en-US"/>
        </a:p>
      </dgm:t>
    </dgm:pt>
    <dgm:pt modelId="{180DC106-E7C2-8A48-A7B0-C69C94DE6826}" type="parTrans" cxnId="{5EB86B36-3605-BB49-BD78-DFAA15B20629}">
      <dgm:prSet/>
      <dgm:spPr/>
      <dgm:t>
        <a:bodyPr/>
        <a:lstStyle/>
        <a:p>
          <a:endParaRPr lang="en-US"/>
        </a:p>
      </dgm:t>
    </dgm:pt>
    <dgm:pt modelId="{7F141AA8-851C-634C-8ABC-698B263AC437}" type="sibTrans" cxnId="{5EB86B36-3605-BB49-BD78-DFAA15B20629}">
      <dgm:prSet/>
      <dgm:spPr/>
      <dgm:t>
        <a:bodyPr/>
        <a:lstStyle/>
        <a:p>
          <a:endParaRPr lang="en-US"/>
        </a:p>
      </dgm:t>
    </dgm:pt>
    <dgm:pt modelId="{05677EF9-40D7-5548-901B-24B12456384F}">
      <dgm:prSet/>
      <dgm:spPr/>
      <dgm:t>
        <a:bodyPr/>
        <a:lstStyle/>
        <a:p>
          <a:pPr rtl="0"/>
          <a:r>
            <a:rPr lang="en-US" smtClean="0"/>
            <a:t>Difficulty begins between 130 – 135 Intracets</a:t>
          </a:r>
          <a:endParaRPr lang="en-US"/>
        </a:p>
      </dgm:t>
    </dgm:pt>
    <dgm:pt modelId="{D562BD61-64F0-0E4F-90F4-D3B8B2498AA7}" type="parTrans" cxnId="{557CBEFF-4A7D-2F40-A00E-A3F13A2EFE9D}">
      <dgm:prSet/>
      <dgm:spPr/>
      <dgm:t>
        <a:bodyPr/>
        <a:lstStyle/>
        <a:p>
          <a:endParaRPr lang="en-US"/>
        </a:p>
      </dgm:t>
    </dgm:pt>
    <dgm:pt modelId="{2BD1B513-9E5A-EC4F-9C5E-C665119681BC}" type="sibTrans" cxnId="{557CBEFF-4A7D-2F40-A00E-A3F13A2EFE9D}">
      <dgm:prSet/>
      <dgm:spPr/>
      <dgm:t>
        <a:bodyPr/>
        <a:lstStyle/>
        <a:p>
          <a:endParaRPr lang="en-US"/>
        </a:p>
      </dgm:t>
    </dgm:pt>
    <dgm:pt modelId="{0041564E-A977-8C43-9AC4-110A94E58533}">
      <dgm:prSet/>
      <dgm:spPr/>
      <dgm:t>
        <a:bodyPr/>
        <a:lstStyle/>
        <a:p>
          <a:pPr rtl="0"/>
          <a:r>
            <a:rPr lang="en-US" smtClean="0"/>
            <a:t>The capability is overwhelmed by 200 Intracets</a:t>
          </a:r>
          <a:endParaRPr lang="en-US"/>
        </a:p>
      </dgm:t>
    </dgm:pt>
    <dgm:pt modelId="{1EC7E913-06A5-6741-8197-D08A56C3CD5C}" type="parTrans" cxnId="{21BC5661-3C9A-844C-ADDE-27F292E5A179}">
      <dgm:prSet/>
      <dgm:spPr/>
      <dgm:t>
        <a:bodyPr/>
        <a:lstStyle/>
        <a:p>
          <a:endParaRPr lang="en-US"/>
        </a:p>
      </dgm:t>
    </dgm:pt>
    <dgm:pt modelId="{C4761D97-DD5E-4A45-B9EE-115A8EC93658}" type="sibTrans" cxnId="{21BC5661-3C9A-844C-ADDE-27F292E5A179}">
      <dgm:prSet/>
      <dgm:spPr/>
      <dgm:t>
        <a:bodyPr/>
        <a:lstStyle/>
        <a:p>
          <a:endParaRPr lang="en-US"/>
        </a:p>
      </dgm:t>
    </dgm:pt>
    <dgm:pt modelId="{E6ADE88D-6046-FA44-B52A-226D5547ECB3}" type="pres">
      <dgm:prSet presAssocID="{87CCB0C4-9AFB-ED44-B0E9-8BFE9D63DB3D}" presName="linear" presStyleCnt="0">
        <dgm:presLayoutVars>
          <dgm:animLvl val="lvl"/>
          <dgm:resizeHandles val="exact"/>
        </dgm:presLayoutVars>
      </dgm:prSet>
      <dgm:spPr/>
    </dgm:pt>
    <dgm:pt modelId="{D4BF120D-AEE3-1849-BC15-F0C731F462D6}" type="pres">
      <dgm:prSet presAssocID="{B07D4C42-B08E-FD4F-A7A3-CA941F0BF1F0}" presName="parentText" presStyleLbl="node1" presStyleIdx="0" presStyleCnt="1">
        <dgm:presLayoutVars>
          <dgm:chMax val="0"/>
          <dgm:bulletEnabled val="1"/>
        </dgm:presLayoutVars>
      </dgm:prSet>
      <dgm:spPr/>
    </dgm:pt>
    <dgm:pt modelId="{8FD91F3E-2867-3C49-ADED-56226F428A01}" type="pres">
      <dgm:prSet presAssocID="{B07D4C42-B08E-FD4F-A7A3-CA941F0BF1F0}" presName="childText" presStyleLbl="revTx" presStyleIdx="0" presStyleCnt="1">
        <dgm:presLayoutVars>
          <dgm:bulletEnabled val="1"/>
        </dgm:presLayoutVars>
      </dgm:prSet>
      <dgm:spPr/>
    </dgm:pt>
  </dgm:ptLst>
  <dgm:cxnLst>
    <dgm:cxn modelId="{21BC5661-3C9A-844C-ADDE-27F292E5A179}" srcId="{B07D4C42-B08E-FD4F-A7A3-CA941F0BF1F0}" destId="{0041564E-A977-8C43-9AC4-110A94E58533}" srcOrd="2" destOrd="0" parTransId="{1EC7E913-06A5-6741-8197-D08A56C3CD5C}" sibTransId="{C4761D97-DD5E-4A45-B9EE-115A8EC93658}"/>
    <dgm:cxn modelId="{A76410E6-2841-544D-A69F-15DCA912EEE0}" type="presOf" srcId="{0041564E-A977-8C43-9AC4-110A94E58533}" destId="{8FD91F3E-2867-3C49-ADED-56226F428A01}" srcOrd="0" destOrd="2" presId="urn:microsoft.com/office/officeart/2005/8/layout/vList2"/>
    <dgm:cxn modelId="{557CBEFF-4A7D-2F40-A00E-A3F13A2EFE9D}" srcId="{B07D4C42-B08E-FD4F-A7A3-CA941F0BF1F0}" destId="{05677EF9-40D7-5548-901B-24B12456384F}" srcOrd="1" destOrd="0" parTransId="{D562BD61-64F0-0E4F-90F4-D3B8B2498AA7}" sibTransId="{2BD1B513-9E5A-EC4F-9C5E-C665119681BC}"/>
    <dgm:cxn modelId="{4A86FA98-C812-B84E-B572-72F29AE7C6EF}" type="presOf" srcId="{41A80AA3-8C14-914A-888D-A8D5138BCF07}" destId="{8FD91F3E-2867-3C49-ADED-56226F428A01}" srcOrd="0" destOrd="0" presId="urn:microsoft.com/office/officeart/2005/8/layout/vList2"/>
    <dgm:cxn modelId="{A184966C-62C8-FA40-B2C4-AAAFE39CDE2E}" type="presOf" srcId="{B07D4C42-B08E-FD4F-A7A3-CA941F0BF1F0}" destId="{D4BF120D-AEE3-1849-BC15-F0C731F462D6}" srcOrd="0" destOrd="0" presId="urn:microsoft.com/office/officeart/2005/8/layout/vList2"/>
    <dgm:cxn modelId="{46BB7855-3C6A-4643-B720-F634A498762F}" type="presOf" srcId="{05677EF9-40D7-5548-901B-24B12456384F}" destId="{8FD91F3E-2867-3C49-ADED-56226F428A01}" srcOrd="0" destOrd="1" presId="urn:microsoft.com/office/officeart/2005/8/layout/vList2"/>
    <dgm:cxn modelId="{3C3B3EB3-513B-974A-B05F-4B7A081BF464}" type="presOf" srcId="{87CCB0C4-9AFB-ED44-B0E9-8BFE9D63DB3D}" destId="{E6ADE88D-6046-FA44-B52A-226D5547ECB3}" srcOrd="0" destOrd="0" presId="urn:microsoft.com/office/officeart/2005/8/layout/vList2"/>
    <dgm:cxn modelId="{1766BC27-97EC-A343-83F1-C70C6DBF9614}" srcId="{87CCB0C4-9AFB-ED44-B0E9-8BFE9D63DB3D}" destId="{B07D4C42-B08E-FD4F-A7A3-CA941F0BF1F0}" srcOrd="0" destOrd="0" parTransId="{DEA262FF-C783-B541-BD8F-FC087C9780CC}" sibTransId="{8ACF8532-4556-5B48-A0DD-2B7E728F81A8}"/>
    <dgm:cxn modelId="{5EB86B36-3605-BB49-BD78-DFAA15B20629}" srcId="{B07D4C42-B08E-FD4F-A7A3-CA941F0BF1F0}" destId="{41A80AA3-8C14-914A-888D-A8D5138BCF07}" srcOrd="0" destOrd="0" parTransId="{180DC106-E7C2-8A48-A7B0-C69C94DE6826}" sibTransId="{7F141AA8-851C-634C-8ABC-698B263AC437}"/>
    <dgm:cxn modelId="{A87D4571-CCB6-A54C-97DF-0B84269D7E18}" type="presParOf" srcId="{E6ADE88D-6046-FA44-B52A-226D5547ECB3}" destId="{D4BF120D-AEE3-1849-BC15-F0C731F462D6}" srcOrd="0" destOrd="0" presId="urn:microsoft.com/office/officeart/2005/8/layout/vList2"/>
    <dgm:cxn modelId="{8C89FF00-9987-6B4A-8BA3-85B7529EED2B}" type="presParOf" srcId="{E6ADE88D-6046-FA44-B52A-226D5547ECB3}" destId="{8FD91F3E-2867-3C49-ADED-56226F428A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237678-CD4D-6D4C-B5EE-A1DDF54765DF}" type="doc">
      <dgm:prSet loTypeId="urn:microsoft.com/office/officeart/2005/8/layout/vList2" loCatId="" qsTypeId="urn:microsoft.com/office/officeart/2005/8/quickstyle/simple4" qsCatId="simple" csTypeId="urn:microsoft.com/office/officeart/2005/8/colors/accent1_2" csCatId="accent1"/>
      <dgm:spPr/>
      <dgm:t>
        <a:bodyPr/>
        <a:lstStyle/>
        <a:p>
          <a:endParaRPr lang="en-US"/>
        </a:p>
      </dgm:t>
    </dgm:pt>
    <dgm:pt modelId="{84C1ED20-A5DE-1549-A4FB-8D9C7E02C7BE}">
      <dgm:prSet/>
      <dgm:spPr/>
      <dgm:t>
        <a:bodyPr/>
        <a:lstStyle/>
        <a:p>
          <a:pPr rtl="0"/>
          <a:r>
            <a:rPr lang="en-US" dirty="0" smtClean="0"/>
            <a:t>The System Design is incapable of sustaining attack in the scenario proposed without the loss of at least 1 high value target.</a:t>
          </a:r>
          <a:endParaRPr lang="en-US" dirty="0"/>
        </a:p>
      </dgm:t>
    </dgm:pt>
    <dgm:pt modelId="{465382BE-4797-8C4F-886D-ABF910A9255F}" type="parTrans" cxnId="{1673DDEC-0EF5-3D47-8B25-3FD08151B90A}">
      <dgm:prSet/>
      <dgm:spPr/>
      <dgm:t>
        <a:bodyPr/>
        <a:lstStyle/>
        <a:p>
          <a:endParaRPr lang="en-US"/>
        </a:p>
      </dgm:t>
    </dgm:pt>
    <dgm:pt modelId="{20ED8CAD-6433-384D-A086-519C2513C47B}" type="sibTrans" cxnId="{1673DDEC-0EF5-3D47-8B25-3FD08151B90A}">
      <dgm:prSet/>
      <dgm:spPr/>
      <dgm:t>
        <a:bodyPr/>
        <a:lstStyle/>
        <a:p>
          <a:endParaRPr lang="en-US"/>
        </a:p>
      </dgm:t>
    </dgm:pt>
    <dgm:pt modelId="{EAFEE0C7-FBEA-9C48-88DD-B6860764B4AD}">
      <dgm:prSet/>
      <dgm:spPr/>
      <dgm:t>
        <a:bodyPr/>
        <a:lstStyle/>
        <a:p>
          <a:pPr rtl="0"/>
          <a:r>
            <a:rPr lang="en-US" smtClean="0"/>
            <a:t>The improvements necessary include</a:t>
          </a:r>
          <a:endParaRPr lang="en-US"/>
        </a:p>
      </dgm:t>
    </dgm:pt>
    <dgm:pt modelId="{43974400-9DF5-B344-8ED7-7FBD9BB69D18}" type="parTrans" cxnId="{01CA2ADA-8FE3-EF41-8F34-9721004D0A3B}">
      <dgm:prSet/>
      <dgm:spPr/>
      <dgm:t>
        <a:bodyPr/>
        <a:lstStyle/>
        <a:p>
          <a:endParaRPr lang="en-US"/>
        </a:p>
      </dgm:t>
    </dgm:pt>
    <dgm:pt modelId="{D1CF1658-2DD4-4745-B60E-492A9C916BEC}" type="sibTrans" cxnId="{01CA2ADA-8FE3-EF41-8F34-9721004D0A3B}">
      <dgm:prSet/>
      <dgm:spPr/>
      <dgm:t>
        <a:bodyPr/>
        <a:lstStyle/>
        <a:p>
          <a:endParaRPr lang="en-US"/>
        </a:p>
      </dgm:t>
    </dgm:pt>
    <dgm:pt modelId="{C1780F81-5949-1B40-9C04-E72E2B51F78E}">
      <dgm:prSet/>
      <dgm:spPr/>
      <dgm:t>
        <a:bodyPr/>
        <a:lstStyle/>
        <a:p>
          <a:pPr rtl="0"/>
          <a:r>
            <a:rPr lang="en-US" smtClean="0"/>
            <a:t>Detect sense + p(k) std – 2 + Destroyer</a:t>
          </a:r>
          <a:endParaRPr lang="en-US"/>
        </a:p>
      </dgm:t>
    </dgm:pt>
    <dgm:pt modelId="{9E15235E-C6D1-2444-923E-D6F6BF09C233}" type="parTrans" cxnId="{9CD7ED05-939B-ED41-A3B6-49D1F621EF65}">
      <dgm:prSet/>
      <dgm:spPr/>
      <dgm:t>
        <a:bodyPr/>
        <a:lstStyle/>
        <a:p>
          <a:endParaRPr lang="en-US"/>
        </a:p>
      </dgm:t>
    </dgm:pt>
    <dgm:pt modelId="{19BB3739-C4FF-ED45-8516-F938103AD554}" type="sibTrans" cxnId="{9CD7ED05-939B-ED41-A3B6-49D1F621EF65}">
      <dgm:prSet/>
      <dgm:spPr/>
      <dgm:t>
        <a:bodyPr/>
        <a:lstStyle/>
        <a:p>
          <a:endParaRPr lang="en-US"/>
        </a:p>
      </dgm:t>
    </dgm:pt>
    <dgm:pt modelId="{EBE7449A-2099-C54E-9621-616E67B60A4D}">
      <dgm:prSet/>
      <dgm:spPr/>
      <dgm:t>
        <a:bodyPr/>
        <a:lstStyle/>
        <a:p>
          <a:pPr rtl="0"/>
          <a:r>
            <a:rPr lang="en-US" smtClean="0"/>
            <a:t>Projected Cost: $1,293,302M</a:t>
          </a:r>
          <a:endParaRPr lang="en-US"/>
        </a:p>
      </dgm:t>
    </dgm:pt>
    <dgm:pt modelId="{BC4E1D20-2B8C-5A43-BEE9-32BB48336799}" type="parTrans" cxnId="{0E656521-AA0D-584E-809B-38A4F53FFF74}">
      <dgm:prSet/>
      <dgm:spPr/>
      <dgm:t>
        <a:bodyPr/>
        <a:lstStyle/>
        <a:p>
          <a:endParaRPr lang="en-US"/>
        </a:p>
      </dgm:t>
    </dgm:pt>
    <dgm:pt modelId="{B954A09F-259F-E54B-93BD-CC49F2C8A7A5}" type="sibTrans" cxnId="{0E656521-AA0D-584E-809B-38A4F53FFF74}">
      <dgm:prSet/>
      <dgm:spPr/>
      <dgm:t>
        <a:bodyPr/>
        <a:lstStyle/>
        <a:p>
          <a:endParaRPr lang="en-US"/>
        </a:p>
      </dgm:t>
    </dgm:pt>
    <dgm:pt modelId="{FCB4EEC8-6954-8B49-BBDB-B38213722B0B}" type="pres">
      <dgm:prSet presAssocID="{01237678-CD4D-6D4C-B5EE-A1DDF54765DF}" presName="linear" presStyleCnt="0">
        <dgm:presLayoutVars>
          <dgm:animLvl val="lvl"/>
          <dgm:resizeHandles val="exact"/>
        </dgm:presLayoutVars>
      </dgm:prSet>
      <dgm:spPr/>
    </dgm:pt>
    <dgm:pt modelId="{C8CB4202-11F1-9441-B0AA-EDD63425057F}" type="pres">
      <dgm:prSet presAssocID="{84C1ED20-A5DE-1549-A4FB-8D9C7E02C7BE}" presName="parentText" presStyleLbl="node1" presStyleIdx="0" presStyleCnt="2">
        <dgm:presLayoutVars>
          <dgm:chMax val="0"/>
          <dgm:bulletEnabled val="1"/>
        </dgm:presLayoutVars>
      </dgm:prSet>
      <dgm:spPr/>
    </dgm:pt>
    <dgm:pt modelId="{D8FB303E-BB8B-0F4C-A761-03DFE727C559}" type="pres">
      <dgm:prSet presAssocID="{20ED8CAD-6433-384D-A086-519C2513C47B}" presName="spacer" presStyleCnt="0"/>
      <dgm:spPr/>
    </dgm:pt>
    <dgm:pt modelId="{95076F2F-6DBE-9342-86AC-15823E65123E}" type="pres">
      <dgm:prSet presAssocID="{EAFEE0C7-FBEA-9C48-88DD-B6860764B4AD}" presName="parentText" presStyleLbl="node1" presStyleIdx="1" presStyleCnt="2">
        <dgm:presLayoutVars>
          <dgm:chMax val="0"/>
          <dgm:bulletEnabled val="1"/>
        </dgm:presLayoutVars>
      </dgm:prSet>
      <dgm:spPr/>
    </dgm:pt>
    <dgm:pt modelId="{30294A71-E529-0A46-953F-7F5886F35BE8}" type="pres">
      <dgm:prSet presAssocID="{EAFEE0C7-FBEA-9C48-88DD-B6860764B4AD}" presName="childText" presStyleLbl="revTx" presStyleIdx="0" presStyleCnt="1">
        <dgm:presLayoutVars>
          <dgm:bulletEnabled val="1"/>
        </dgm:presLayoutVars>
      </dgm:prSet>
      <dgm:spPr/>
    </dgm:pt>
  </dgm:ptLst>
  <dgm:cxnLst>
    <dgm:cxn modelId="{9CD7ED05-939B-ED41-A3B6-49D1F621EF65}" srcId="{EAFEE0C7-FBEA-9C48-88DD-B6860764B4AD}" destId="{C1780F81-5949-1B40-9C04-E72E2B51F78E}" srcOrd="0" destOrd="0" parTransId="{9E15235E-C6D1-2444-923E-D6F6BF09C233}" sibTransId="{19BB3739-C4FF-ED45-8516-F938103AD554}"/>
    <dgm:cxn modelId="{7D43A6EB-49B9-B14C-98E2-4133E1552A3B}" type="presOf" srcId="{01237678-CD4D-6D4C-B5EE-A1DDF54765DF}" destId="{FCB4EEC8-6954-8B49-BBDB-B38213722B0B}" srcOrd="0" destOrd="0" presId="urn:microsoft.com/office/officeart/2005/8/layout/vList2"/>
    <dgm:cxn modelId="{87A58C5A-6B24-D741-A8D7-E4F71D738BBD}" type="presOf" srcId="{EBE7449A-2099-C54E-9621-616E67B60A4D}" destId="{30294A71-E529-0A46-953F-7F5886F35BE8}" srcOrd="0" destOrd="1" presId="urn:microsoft.com/office/officeart/2005/8/layout/vList2"/>
    <dgm:cxn modelId="{1673DDEC-0EF5-3D47-8B25-3FD08151B90A}" srcId="{01237678-CD4D-6D4C-B5EE-A1DDF54765DF}" destId="{84C1ED20-A5DE-1549-A4FB-8D9C7E02C7BE}" srcOrd="0" destOrd="0" parTransId="{465382BE-4797-8C4F-886D-ABF910A9255F}" sibTransId="{20ED8CAD-6433-384D-A086-519C2513C47B}"/>
    <dgm:cxn modelId="{01CA2ADA-8FE3-EF41-8F34-9721004D0A3B}" srcId="{01237678-CD4D-6D4C-B5EE-A1DDF54765DF}" destId="{EAFEE0C7-FBEA-9C48-88DD-B6860764B4AD}" srcOrd="1" destOrd="0" parTransId="{43974400-9DF5-B344-8ED7-7FBD9BB69D18}" sibTransId="{D1CF1658-2DD4-4745-B60E-492A9C916BEC}"/>
    <dgm:cxn modelId="{FBBCC806-9800-DA44-9B00-C19588A50DE6}" type="presOf" srcId="{EAFEE0C7-FBEA-9C48-88DD-B6860764B4AD}" destId="{95076F2F-6DBE-9342-86AC-15823E65123E}" srcOrd="0" destOrd="0" presId="urn:microsoft.com/office/officeart/2005/8/layout/vList2"/>
    <dgm:cxn modelId="{1E17CFF5-C3C2-2B44-B802-147B079EECCA}" type="presOf" srcId="{84C1ED20-A5DE-1549-A4FB-8D9C7E02C7BE}" destId="{C8CB4202-11F1-9441-B0AA-EDD63425057F}" srcOrd="0" destOrd="0" presId="urn:microsoft.com/office/officeart/2005/8/layout/vList2"/>
    <dgm:cxn modelId="{0E656521-AA0D-584E-809B-38A4F53FFF74}" srcId="{EAFEE0C7-FBEA-9C48-88DD-B6860764B4AD}" destId="{EBE7449A-2099-C54E-9621-616E67B60A4D}" srcOrd="1" destOrd="0" parTransId="{BC4E1D20-2B8C-5A43-BEE9-32BB48336799}" sibTransId="{B954A09F-259F-E54B-93BD-CC49F2C8A7A5}"/>
    <dgm:cxn modelId="{52A890C5-3A08-6E42-9832-44376152C573}" type="presOf" srcId="{C1780F81-5949-1B40-9C04-E72E2B51F78E}" destId="{30294A71-E529-0A46-953F-7F5886F35BE8}" srcOrd="0" destOrd="0" presId="urn:microsoft.com/office/officeart/2005/8/layout/vList2"/>
    <dgm:cxn modelId="{3BEB3D6D-B9FC-2F4F-B47B-6426C56B4734}" type="presParOf" srcId="{FCB4EEC8-6954-8B49-BBDB-B38213722B0B}" destId="{C8CB4202-11F1-9441-B0AA-EDD63425057F}" srcOrd="0" destOrd="0" presId="urn:microsoft.com/office/officeart/2005/8/layout/vList2"/>
    <dgm:cxn modelId="{14A9305C-EE26-434E-A897-445D0DFD4C6D}" type="presParOf" srcId="{FCB4EEC8-6954-8B49-BBDB-B38213722B0B}" destId="{D8FB303E-BB8B-0F4C-A761-03DFE727C559}" srcOrd="1" destOrd="0" presId="urn:microsoft.com/office/officeart/2005/8/layout/vList2"/>
    <dgm:cxn modelId="{EFFDACB6-B63D-5748-989B-3E851425606F}" type="presParOf" srcId="{FCB4EEC8-6954-8B49-BBDB-B38213722B0B}" destId="{95076F2F-6DBE-9342-86AC-15823E65123E}" srcOrd="2" destOrd="0" presId="urn:microsoft.com/office/officeart/2005/8/layout/vList2"/>
    <dgm:cxn modelId="{F3E80C86-7DC9-EE40-885C-3D0C4F37ACAC}" type="presParOf" srcId="{FCB4EEC8-6954-8B49-BBDB-B38213722B0B}" destId="{30294A71-E529-0A46-953F-7F5886F35BE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EF291-0299-424E-BC79-F3555BEC0885}">
      <dsp:nvSpPr>
        <dsp:cNvPr id="0" name=""/>
        <dsp:cNvSpPr/>
      </dsp:nvSpPr>
      <dsp:spPr>
        <a:xfrm>
          <a:off x="0" y="84521"/>
          <a:ext cx="7543800" cy="503685"/>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Hits</a:t>
          </a:r>
          <a:endParaRPr lang="en-US" sz="2100" kern="1200" dirty="0"/>
        </a:p>
      </dsp:txBody>
      <dsp:txXfrm>
        <a:off x="24588" y="109109"/>
        <a:ext cx="7494624" cy="454509"/>
      </dsp:txXfrm>
    </dsp:sp>
    <dsp:sp modelId="{DE8DA1CF-5FAC-4F0C-85BD-AFEF1C4E7841}">
      <dsp:nvSpPr>
        <dsp:cNvPr id="0" name=""/>
        <dsp:cNvSpPr/>
      </dsp:nvSpPr>
      <dsp:spPr>
        <a:xfrm>
          <a:off x="0" y="588206"/>
          <a:ext cx="7543800"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err="1" smtClean="0"/>
            <a:t>ExWar</a:t>
          </a:r>
          <a:r>
            <a:rPr lang="en-US" sz="1600" kern="1200" dirty="0" smtClean="0"/>
            <a:t> hits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Cruiser hits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Destroyer hits</a:t>
          </a:r>
          <a:endParaRPr lang="en-US" sz="1600" kern="1200" dirty="0"/>
        </a:p>
      </dsp:txBody>
      <dsp:txXfrm>
        <a:off x="0" y="588206"/>
        <a:ext cx="7543800" cy="825930"/>
      </dsp:txXfrm>
    </dsp:sp>
    <dsp:sp modelId="{C9DA1DA4-0415-46BE-9B62-266DC3E348DE}">
      <dsp:nvSpPr>
        <dsp:cNvPr id="0" name=""/>
        <dsp:cNvSpPr/>
      </dsp:nvSpPr>
      <dsp:spPr>
        <a:xfrm>
          <a:off x="0" y="1414136"/>
          <a:ext cx="7543800" cy="503685"/>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smtClean="0"/>
            <a:t>Sinks</a:t>
          </a:r>
          <a:endParaRPr lang="en-US" sz="2100" kern="1200" dirty="0"/>
        </a:p>
      </dsp:txBody>
      <dsp:txXfrm>
        <a:off x="24588" y="1438724"/>
        <a:ext cx="7494624" cy="454509"/>
      </dsp:txXfrm>
    </dsp:sp>
    <dsp:sp modelId="{566BC7EE-FC6B-4054-9F34-C4061633296E}">
      <dsp:nvSpPr>
        <dsp:cNvPr id="0" name=""/>
        <dsp:cNvSpPr/>
      </dsp:nvSpPr>
      <dsp:spPr>
        <a:xfrm>
          <a:off x="0" y="1917821"/>
          <a:ext cx="7543800"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err="1" smtClean="0"/>
            <a:t>ExWars</a:t>
          </a:r>
          <a:r>
            <a:rPr lang="en-US" sz="1600" kern="1200" dirty="0" smtClean="0"/>
            <a:t> sunk</a:t>
          </a:r>
          <a:endParaRPr lang="en-US" sz="1600" kern="1200" dirty="0"/>
        </a:p>
        <a:p>
          <a:pPr marL="171450" lvl="1" indent="-171450" algn="l" defTabSz="711200" rtl="0">
            <a:lnSpc>
              <a:spcPct val="90000"/>
            </a:lnSpc>
            <a:spcBef>
              <a:spcPct val="0"/>
            </a:spcBef>
            <a:spcAft>
              <a:spcPct val="20000"/>
            </a:spcAft>
            <a:buChar char="••"/>
          </a:pPr>
          <a:r>
            <a:rPr lang="en-US" sz="1600" kern="1200" dirty="0" smtClean="0"/>
            <a:t>Cruisers sunk</a:t>
          </a:r>
          <a:endParaRPr lang="en-US" sz="1600" kern="1200" dirty="0"/>
        </a:p>
        <a:p>
          <a:pPr marL="171450" lvl="1" indent="-171450" algn="l" defTabSz="711200" rtl="0">
            <a:lnSpc>
              <a:spcPct val="90000"/>
            </a:lnSpc>
            <a:spcBef>
              <a:spcPct val="0"/>
            </a:spcBef>
            <a:spcAft>
              <a:spcPct val="20000"/>
            </a:spcAft>
            <a:buChar char="••"/>
          </a:pPr>
          <a:r>
            <a:rPr lang="en-US" sz="1600" kern="1200" dirty="0" smtClean="0"/>
            <a:t>Destroyers sunk</a:t>
          </a:r>
          <a:endParaRPr lang="en-US" sz="1600" kern="1200" dirty="0"/>
        </a:p>
      </dsp:txBody>
      <dsp:txXfrm>
        <a:off x="0" y="1917821"/>
        <a:ext cx="7543800" cy="825930"/>
      </dsp:txXfrm>
    </dsp:sp>
    <dsp:sp modelId="{8343A09D-4528-48B1-92CE-15F655536FA0}">
      <dsp:nvSpPr>
        <dsp:cNvPr id="0" name=""/>
        <dsp:cNvSpPr/>
      </dsp:nvSpPr>
      <dsp:spPr>
        <a:xfrm>
          <a:off x="0" y="2743751"/>
          <a:ext cx="7543800" cy="503685"/>
        </a:xfrm>
        <a:prstGeom prst="roundRect">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dirty="0" err="1" smtClean="0"/>
            <a:t>Intracets</a:t>
          </a:r>
          <a:r>
            <a:rPr lang="en-US" sz="2100" kern="1200" dirty="0" smtClean="0"/>
            <a:t> Killed</a:t>
          </a:r>
          <a:endParaRPr lang="en-US" sz="2100" kern="1200" dirty="0"/>
        </a:p>
      </dsp:txBody>
      <dsp:txXfrm>
        <a:off x="24588" y="2768339"/>
        <a:ext cx="7494624" cy="454509"/>
      </dsp:txXfrm>
    </dsp:sp>
    <dsp:sp modelId="{2346BFFB-02FB-4DDE-B38B-FB56E4E795D4}">
      <dsp:nvSpPr>
        <dsp:cNvPr id="0" name=""/>
        <dsp:cNvSpPr/>
      </dsp:nvSpPr>
      <dsp:spPr>
        <a:xfrm>
          <a:off x="0" y="3247436"/>
          <a:ext cx="754380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Killed by surface-to-air missiles</a:t>
          </a:r>
          <a:endParaRPr lang="en-US" sz="1600" kern="1200" dirty="0"/>
        </a:p>
        <a:p>
          <a:pPr marL="171450" lvl="1" indent="-171450" algn="l" defTabSz="711200" rtl="0">
            <a:lnSpc>
              <a:spcPct val="90000"/>
            </a:lnSpc>
            <a:spcBef>
              <a:spcPct val="0"/>
            </a:spcBef>
            <a:spcAft>
              <a:spcPct val="20000"/>
            </a:spcAft>
            <a:buChar char="••"/>
          </a:pPr>
          <a:r>
            <a:rPr lang="en-US" sz="1600" kern="1200" dirty="0" smtClean="0"/>
            <a:t>Killed by close-in weapon systems</a:t>
          </a:r>
          <a:endParaRPr lang="en-US" sz="1600" kern="1200" dirty="0"/>
        </a:p>
      </dsp:txBody>
      <dsp:txXfrm>
        <a:off x="0" y="3247436"/>
        <a:ext cx="7543800" cy="554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15ED8-9C6F-E24D-9308-705DCF81B6CC}">
      <dsp:nvSpPr>
        <dsp:cNvPr id="0" name=""/>
        <dsp:cNvSpPr/>
      </dsp:nvSpPr>
      <dsp:spPr>
        <a:xfrm>
          <a:off x="0" y="662884"/>
          <a:ext cx="7543800" cy="1097144"/>
        </a:xfrm>
        <a:prstGeom prst="rightArrow">
          <a:avLst>
            <a:gd name="adj1" fmla="val 50000"/>
            <a:gd name="adj2" fmla="val 5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74172" numCol="1" spcCol="1270" anchor="ctr" anchorCtr="0">
          <a:noAutofit/>
        </a:bodyPr>
        <a:lstStyle/>
        <a:p>
          <a:pPr lvl="0" algn="l" defTabSz="933450">
            <a:lnSpc>
              <a:spcPct val="90000"/>
            </a:lnSpc>
            <a:spcBef>
              <a:spcPct val="0"/>
            </a:spcBef>
            <a:spcAft>
              <a:spcPct val="35000"/>
            </a:spcAft>
          </a:pPr>
          <a:r>
            <a:rPr lang="en-US" sz="2100" kern="1200" dirty="0" smtClean="0"/>
            <a:t>Initial Queues</a:t>
          </a:r>
          <a:endParaRPr lang="en-US" sz="2100" kern="1200" dirty="0"/>
        </a:p>
      </dsp:txBody>
      <dsp:txXfrm>
        <a:off x="0" y="937170"/>
        <a:ext cx="7269514" cy="548572"/>
      </dsp:txXfrm>
    </dsp:sp>
    <dsp:sp modelId="{AF4AA091-8724-4747-9085-3B5400904AD8}">
      <dsp:nvSpPr>
        <dsp:cNvPr id="0" name=""/>
        <dsp:cNvSpPr/>
      </dsp:nvSpPr>
      <dsp:spPr>
        <a:xfrm>
          <a:off x="1394094" y="1028769"/>
          <a:ext cx="6149705" cy="1097144"/>
        </a:xfrm>
        <a:prstGeom prst="rightArrow">
          <a:avLst>
            <a:gd name="adj1" fmla="val 50000"/>
            <a:gd name="adj2" fmla="val 5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74172" numCol="1" spcCol="1270" anchor="ctr" anchorCtr="0">
          <a:noAutofit/>
        </a:bodyPr>
        <a:lstStyle/>
        <a:p>
          <a:pPr lvl="0" algn="l" defTabSz="933450">
            <a:lnSpc>
              <a:spcPct val="90000"/>
            </a:lnSpc>
            <a:spcBef>
              <a:spcPct val="0"/>
            </a:spcBef>
            <a:spcAft>
              <a:spcPct val="35000"/>
            </a:spcAft>
          </a:pPr>
          <a:r>
            <a:rPr lang="en-US" sz="2100" kern="1200" dirty="0" smtClean="0"/>
            <a:t>Initial Aging</a:t>
          </a:r>
          <a:endParaRPr lang="en-US" sz="2100" kern="1200" dirty="0"/>
        </a:p>
      </dsp:txBody>
      <dsp:txXfrm>
        <a:off x="1394094" y="1303055"/>
        <a:ext cx="5875419" cy="548572"/>
      </dsp:txXfrm>
    </dsp:sp>
    <dsp:sp modelId="{FDF18A78-46E9-F34C-84C6-6116F5C51097}">
      <dsp:nvSpPr>
        <dsp:cNvPr id="0" name=""/>
        <dsp:cNvSpPr/>
      </dsp:nvSpPr>
      <dsp:spPr>
        <a:xfrm>
          <a:off x="2788188" y="1394655"/>
          <a:ext cx="4755611" cy="1097144"/>
        </a:xfrm>
        <a:prstGeom prst="rightArrow">
          <a:avLst>
            <a:gd name="adj1" fmla="val 50000"/>
            <a:gd name="adj2" fmla="val 5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74172" numCol="1" spcCol="1270" anchor="ctr" anchorCtr="0">
          <a:noAutofit/>
        </a:bodyPr>
        <a:lstStyle/>
        <a:p>
          <a:pPr lvl="0" algn="l" defTabSz="933450">
            <a:lnSpc>
              <a:spcPct val="90000"/>
            </a:lnSpc>
            <a:spcBef>
              <a:spcPct val="0"/>
            </a:spcBef>
            <a:spcAft>
              <a:spcPct val="35000"/>
            </a:spcAft>
          </a:pPr>
          <a:r>
            <a:rPr lang="en-US" sz="2100" kern="1200" dirty="0" smtClean="0"/>
            <a:t>S2 Kills</a:t>
          </a:r>
          <a:endParaRPr lang="en-US" sz="2100" kern="1200" dirty="0"/>
        </a:p>
      </dsp:txBody>
      <dsp:txXfrm>
        <a:off x="2788188" y="1668941"/>
        <a:ext cx="4481325" cy="548572"/>
      </dsp:txXfrm>
    </dsp:sp>
    <dsp:sp modelId="{0E418811-F6E7-8C46-B82C-4ED572B88FB5}">
      <dsp:nvSpPr>
        <dsp:cNvPr id="0" name=""/>
        <dsp:cNvSpPr/>
      </dsp:nvSpPr>
      <dsp:spPr>
        <a:xfrm>
          <a:off x="4183037" y="1760285"/>
          <a:ext cx="3360762" cy="1097144"/>
        </a:xfrm>
        <a:prstGeom prst="rightArrow">
          <a:avLst>
            <a:gd name="adj1" fmla="val 50000"/>
            <a:gd name="adj2" fmla="val 5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74172" numCol="1" spcCol="1270" anchor="ctr" anchorCtr="0">
          <a:noAutofit/>
        </a:bodyPr>
        <a:lstStyle/>
        <a:p>
          <a:pPr lvl="0" algn="l" defTabSz="933450">
            <a:lnSpc>
              <a:spcPct val="90000"/>
            </a:lnSpc>
            <a:spcBef>
              <a:spcPct val="0"/>
            </a:spcBef>
            <a:spcAft>
              <a:spcPct val="35000"/>
            </a:spcAft>
          </a:pPr>
          <a:r>
            <a:rPr lang="en-US" sz="2100" kern="1200" dirty="0" smtClean="0"/>
            <a:t>Leaker Distribution</a:t>
          </a:r>
          <a:endParaRPr lang="en-US" sz="2100" kern="1200" dirty="0"/>
        </a:p>
      </dsp:txBody>
      <dsp:txXfrm>
        <a:off x="4183037" y="2034571"/>
        <a:ext cx="3086476" cy="548572"/>
      </dsp:txXfrm>
    </dsp:sp>
    <dsp:sp modelId="{EEBE10A5-0D5F-8349-B3A2-23B1B819D5A1}">
      <dsp:nvSpPr>
        <dsp:cNvPr id="0" name=""/>
        <dsp:cNvSpPr/>
      </dsp:nvSpPr>
      <dsp:spPr>
        <a:xfrm>
          <a:off x="5577131" y="2126170"/>
          <a:ext cx="1966668" cy="1097144"/>
        </a:xfrm>
        <a:prstGeom prst="rightArrow">
          <a:avLst>
            <a:gd name="adj1" fmla="val 50000"/>
            <a:gd name="adj2" fmla="val 5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254000" bIns="174172" numCol="1" spcCol="1270" anchor="ctr" anchorCtr="0">
          <a:noAutofit/>
        </a:bodyPr>
        <a:lstStyle/>
        <a:p>
          <a:pPr lvl="0" algn="l" defTabSz="933450">
            <a:lnSpc>
              <a:spcPct val="90000"/>
            </a:lnSpc>
            <a:spcBef>
              <a:spcPct val="0"/>
            </a:spcBef>
            <a:spcAft>
              <a:spcPct val="35000"/>
            </a:spcAft>
          </a:pPr>
          <a:r>
            <a:rPr lang="en-US" sz="2100" kern="1200" dirty="0" smtClean="0"/>
            <a:t>CIWS</a:t>
          </a:r>
          <a:endParaRPr lang="en-US" sz="2100" kern="1200" dirty="0"/>
        </a:p>
      </dsp:txBody>
      <dsp:txXfrm>
        <a:off x="5577131" y="2400456"/>
        <a:ext cx="1692382" cy="548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55D32-8592-284A-B563-CAF3C0392DC8}">
      <dsp:nvSpPr>
        <dsp:cNvPr id="0" name=""/>
        <dsp:cNvSpPr/>
      </dsp:nvSpPr>
      <dsp:spPr>
        <a:xfrm>
          <a:off x="0" y="738517"/>
          <a:ext cx="7543800" cy="743535"/>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2 Cruisers &amp; 3 Destroyers: 3.3 </a:t>
          </a:r>
          <a:r>
            <a:rPr lang="en-US" sz="3100" kern="1200" dirty="0" err="1" smtClean="0"/>
            <a:t>ExWars</a:t>
          </a:r>
          <a:r>
            <a:rPr lang="en-US" sz="3100" kern="1200" dirty="0" smtClean="0"/>
            <a:t> sunk</a:t>
          </a:r>
          <a:endParaRPr lang="en-US" sz="3100" kern="1200" dirty="0"/>
        </a:p>
      </dsp:txBody>
      <dsp:txXfrm>
        <a:off x="36296" y="774813"/>
        <a:ext cx="7471208" cy="670943"/>
      </dsp:txXfrm>
    </dsp:sp>
    <dsp:sp modelId="{7B728229-ADB6-2D47-AADD-6C5C946DB24F}">
      <dsp:nvSpPr>
        <dsp:cNvPr id="0" name=""/>
        <dsp:cNvSpPr/>
      </dsp:nvSpPr>
      <dsp:spPr>
        <a:xfrm>
          <a:off x="0" y="1571332"/>
          <a:ext cx="7543800" cy="743535"/>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4 Cruisers &amp; 5 Destroyers: 1.8 </a:t>
          </a:r>
          <a:r>
            <a:rPr lang="en-US" sz="3100" kern="1200" dirty="0" err="1" smtClean="0"/>
            <a:t>ExWars</a:t>
          </a:r>
          <a:r>
            <a:rPr lang="en-US" sz="3100" kern="1200" dirty="0" smtClean="0"/>
            <a:t> sunk</a:t>
          </a:r>
          <a:endParaRPr lang="en-US" sz="3100" kern="1200" dirty="0"/>
        </a:p>
      </dsp:txBody>
      <dsp:txXfrm>
        <a:off x="36296" y="1607628"/>
        <a:ext cx="7471208" cy="670943"/>
      </dsp:txXfrm>
    </dsp:sp>
    <dsp:sp modelId="{753844ED-7006-2B49-9A99-147F03B5C9B1}">
      <dsp:nvSpPr>
        <dsp:cNvPr id="0" name=""/>
        <dsp:cNvSpPr/>
      </dsp:nvSpPr>
      <dsp:spPr>
        <a:xfrm>
          <a:off x="0" y="2404147"/>
          <a:ext cx="7543800" cy="743535"/>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5 Cruisers &amp; 6 Destroyers: &gt; 1 </a:t>
          </a:r>
          <a:r>
            <a:rPr lang="en-US" sz="3100" kern="1200" dirty="0" err="1" smtClean="0"/>
            <a:t>ExWar</a:t>
          </a:r>
          <a:r>
            <a:rPr lang="en-US" sz="3100" kern="1200" dirty="0" smtClean="0"/>
            <a:t> sunk</a:t>
          </a:r>
          <a:endParaRPr lang="en-US" sz="3100" kern="1200" dirty="0"/>
        </a:p>
      </dsp:txBody>
      <dsp:txXfrm>
        <a:off x="36296" y="2440443"/>
        <a:ext cx="74712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F120D-AEE3-1849-BC15-F0C731F462D6}">
      <dsp:nvSpPr>
        <dsp:cNvPr id="0" name=""/>
        <dsp:cNvSpPr/>
      </dsp:nvSpPr>
      <dsp:spPr>
        <a:xfrm>
          <a:off x="0" y="7380"/>
          <a:ext cx="7543800" cy="1511640"/>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kern="1200" smtClean="0"/>
            <a:t>The model demonstrates the following:</a:t>
          </a:r>
          <a:endParaRPr lang="en-US" sz="3800" kern="1200"/>
        </a:p>
      </dsp:txBody>
      <dsp:txXfrm>
        <a:off x="73792" y="81172"/>
        <a:ext cx="7396216" cy="1364056"/>
      </dsp:txXfrm>
    </dsp:sp>
    <dsp:sp modelId="{8FD91F3E-2867-3C49-ADED-56226F428A01}">
      <dsp:nvSpPr>
        <dsp:cNvPr id="0" name=""/>
        <dsp:cNvSpPr/>
      </dsp:nvSpPr>
      <dsp:spPr>
        <a:xfrm>
          <a:off x="0" y="1519020"/>
          <a:ext cx="7543800" cy="235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48260" rIns="270256" bIns="48260" numCol="1" spcCol="1270" anchor="t" anchorCtr="0">
          <a:noAutofit/>
        </a:bodyPr>
        <a:lstStyle/>
        <a:p>
          <a:pPr marL="285750" lvl="1" indent="-285750" algn="l" defTabSz="1333500" rtl="0">
            <a:lnSpc>
              <a:spcPct val="90000"/>
            </a:lnSpc>
            <a:spcBef>
              <a:spcPct val="0"/>
            </a:spcBef>
            <a:spcAft>
              <a:spcPct val="20000"/>
            </a:spcAft>
            <a:buChar char="••"/>
          </a:pPr>
          <a:r>
            <a:rPr lang="en-US" sz="3000" kern="1200" smtClean="0"/>
            <a:t>50 Intracets poses no real problem</a:t>
          </a:r>
          <a:endParaRPr lang="en-US" sz="3000" kern="1200"/>
        </a:p>
        <a:p>
          <a:pPr marL="285750" lvl="1" indent="-285750" algn="l" defTabSz="1333500" rtl="0">
            <a:lnSpc>
              <a:spcPct val="90000"/>
            </a:lnSpc>
            <a:spcBef>
              <a:spcPct val="0"/>
            </a:spcBef>
            <a:spcAft>
              <a:spcPct val="20000"/>
            </a:spcAft>
            <a:buChar char="••"/>
          </a:pPr>
          <a:r>
            <a:rPr lang="en-US" sz="3000" kern="1200" smtClean="0"/>
            <a:t>Difficulty begins between 130 – 135 Intracets</a:t>
          </a:r>
          <a:endParaRPr lang="en-US" sz="3000" kern="1200"/>
        </a:p>
        <a:p>
          <a:pPr marL="285750" lvl="1" indent="-285750" algn="l" defTabSz="1333500" rtl="0">
            <a:lnSpc>
              <a:spcPct val="90000"/>
            </a:lnSpc>
            <a:spcBef>
              <a:spcPct val="0"/>
            </a:spcBef>
            <a:spcAft>
              <a:spcPct val="20000"/>
            </a:spcAft>
            <a:buChar char="••"/>
          </a:pPr>
          <a:r>
            <a:rPr lang="en-US" sz="3000" kern="1200" smtClean="0"/>
            <a:t>The capability is overwhelmed by 200 Intracets</a:t>
          </a:r>
          <a:endParaRPr lang="en-US" sz="3000" kern="1200"/>
        </a:p>
      </dsp:txBody>
      <dsp:txXfrm>
        <a:off x="0" y="1519020"/>
        <a:ext cx="7543800" cy="2359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B4202-11F1-9441-B0AA-EDD63425057F}">
      <dsp:nvSpPr>
        <dsp:cNvPr id="0" name=""/>
        <dsp:cNvSpPr/>
      </dsp:nvSpPr>
      <dsp:spPr>
        <a:xfrm>
          <a:off x="0" y="56204"/>
          <a:ext cx="7543800" cy="1484730"/>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The System Design is incapable of sustaining attack in the scenario proposed without the loss of at least 1 high value target.</a:t>
          </a:r>
          <a:endParaRPr lang="en-US" sz="2700" kern="1200" dirty="0"/>
        </a:p>
      </dsp:txBody>
      <dsp:txXfrm>
        <a:off x="72479" y="128683"/>
        <a:ext cx="7398842" cy="1339772"/>
      </dsp:txXfrm>
    </dsp:sp>
    <dsp:sp modelId="{95076F2F-6DBE-9342-86AC-15823E65123E}">
      <dsp:nvSpPr>
        <dsp:cNvPr id="0" name=""/>
        <dsp:cNvSpPr/>
      </dsp:nvSpPr>
      <dsp:spPr>
        <a:xfrm>
          <a:off x="0" y="1618695"/>
          <a:ext cx="7543800" cy="1484730"/>
        </a:xfrm>
        <a:prstGeom prst="round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smtClean="0"/>
            <a:t>The improvements necessary include</a:t>
          </a:r>
          <a:endParaRPr lang="en-US" sz="2700" kern="1200"/>
        </a:p>
      </dsp:txBody>
      <dsp:txXfrm>
        <a:off x="72479" y="1691174"/>
        <a:ext cx="7398842" cy="1339772"/>
      </dsp:txXfrm>
    </dsp:sp>
    <dsp:sp modelId="{30294A71-E529-0A46-953F-7F5886F35BE8}">
      <dsp:nvSpPr>
        <dsp:cNvPr id="0" name=""/>
        <dsp:cNvSpPr/>
      </dsp:nvSpPr>
      <dsp:spPr>
        <a:xfrm>
          <a:off x="0" y="3103425"/>
          <a:ext cx="75438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16"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smtClean="0"/>
            <a:t>Detect sense + p(k) std – 2 + Destroyer</a:t>
          </a:r>
          <a:endParaRPr lang="en-US" sz="2100" kern="1200"/>
        </a:p>
        <a:p>
          <a:pPr marL="228600" lvl="1" indent="-228600" algn="l" defTabSz="933450" rtl="0">
            <a:lnSpc>
              <a:spcPct val="90000"/>
            </a:lnSpc>
            <a:spcBef>
              <a:spcPct val="0"/>
            </a:spcBef>
            <a:spcAft>
              <a:spcPct val="20000"/>
            </a:spcAft>
            <a:buChar char="••"/>
          </a:pPr>
          <a:r>
            <a:rPr lang="en-US" sz="2100" kern="1200" smtClean="0"/>
            <a:t>Projected Cost: $1,293,302M</a:t>
          </a:r>
          <a:endParaRPr lang="en-US" sz="2100" kern="1200"/>
        </a:p>
      </dsp:txBody>
      <dsp:txXfrm>
        <a:off x="0" y="3103425"/>
        <a:ext cx="7543800"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EBC75-A2A4-9046-ABED-E6B352893391}" type="datetimeFigureOut">
              <a:rPr lang="en-US" smtClean="0"/>
              <a:pPr/>
              <a:t>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24E7E-FDA5-4546-8204-E0FAF58C4704}" type="slidenum">
              <a:rPr lang="en-US" smtClean="0"/>
              <a:pPr/>
              <a:t>‹#›</a:t>
            </a:fld>
            <a:endParaRPr lang="en-US"/>
          </a:p>
        </p:txBody>
      </p:sp>
    </p:spTree>
    <p:extLst>
      <p:ext uri="{BB962C8B-B14F-4D97-AF65-F5344CB8AC3E}">
        <p14:creationId xmlns:p14="http://schemas.microsoft.com/office/powerpoint/2010/main" val="3796844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yourself.</a:t>
            </a:r>
          </a:p>
          <a:p>
            <a:r>
              <a:rPr lang="en-US" dirty="0" smtClean="0"/>
              <a:t>Introduce</a:t>
            </a:r>
            <a:r>
              <a:rPr lang="en-US" baseline="0" dirty="0" smtClean="0"/>
              <a:t> your team.</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1</a:t>
            </a:fld>
            <a:endParaRPr lang="en-US"/>
          </a:p>
        </p:txBody>
      </p:sp>
    </p:spTree>
    <p:extLst>
      <p:ext uri="{BB962C8B-B14F-4D97-AF65-F5344CB8AC3E}">
        <p14:creationId xmlns:p14="http://schemas.microsoft.com/office/powerpoint/2010/main" val="1891716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10</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Ramble for</a:t>
            </a:r>
            <a:r>
              <a:rPr lang="en-US" baseline="0" dirty="0" smtClean="0"/>
              <a:t> 2 minutes or the balance of time you’ve got.  If you need to kill time, feel free to re-hash all of the metrics and statistics from the previous slide.  Say things like, “Like I stated earlier…”</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11</a:t>
            </a:fld>
            <a:endParaRPr lang="en-US"/>
          </a:p>
        </p:txBody>
      </p:sp>
    </p:spTree>
    <p:extLst>
      <p:ext uri="{BB962C8B-B14F-4D97-AF65-F5344CB8AC3E}">
        <p14:creationId xmlns:p14="http://schemas.microsoft.com/office/powerpoint/2010/main" val="135507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Threat:</a:t>
            </a:r>
          </a:p>
          <a:p>
            <a:r>
              <a:rPr lang="en-US" dirty="0" smtClean="0"/>
              <a:t>Incoming targets are assumed</a:t>
            </a:r>
            <a:r>
              <a:rPr lang="en-US" baseline="0" dirty="0" smtClean="0"/>
              <a:t> to arrive on average every 3 minutes with an exponential distribution.</a:t>
            </a:r>
            <a:endParaRPr lang="en-US" dirty="0" smtClean="0"/>
          </a:p>
          <a:p>
            <a:endParaRPr lang="en-US" dirty="0" smtClean="0"/>
          </a:p>
          <a:p>
            <a:r>
              <a:rPr lang="en-US" dirty="0" smtClean="0"/>
              <a:t>Defense:</a:t>
            </a:r>
          </a:p>
          <a:p>
            <a:r>
              <a:rPr lang="en-US" dirty="0" smtClean="0"/>
              <a:t>A rail gun is under consideration for use in providing fire support to expeditionary forces.  Utilization of a rail gun is of interest because it has the potential to improve on the capabilities exhibited by currently used large artillery batteries.  Rail gun systems have potential to extend the strike range from approximately 15 miles for current artillery to up to 250 miles while using projectiles that are lighter weight and have better handling and transport characteristics.  Because a rail gun has a high velocity projectile, it is estimated it could hit vehicles, buildings, assembled enemy combatants, and other key targets at distances up to 250 miles away within 5 to 7 minutes of a round being fired.  It is clear that a rail gun system could provide a potential leap forward capability to the military.</a:t>
            </a:r>
          </a:p>
          <a:p>
            <a:endParaRPr lang="en-US" dirty="0" smtClean="0"/>
          </a:p>
          <a:p>
            <a:r>
              <a:rPr lang="en-US" dirty="0" smtClean="0"/>
              <a:t>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key factor to consider is that this is not a typical simple discrete event simulation of a car wash or sandwich shop.  In those simulations, it is beneficial to keep the server busy and not pay for idle time.  There is a balance or tradeoff between the acceptable queue time and server utilization.   In our case, I suspect the user would indicate a quick response to a call for fire support trumps keeping the rail gun crew busy.</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2</a:t>
            </a:fld>
            <a:endParaRPr lang="en-US"/>
          </a:p>
        </p:txBody>
      </p:sp>
    </p:spTree>
    <p:extLst>
      <p:ext uri="{BB962C8B-B14F-4D97-AF65-F5344CB8AC3E}">
        <p14:creationId xmlns:p14="http://schemas.microsoft.com/office/powerpoint/2010/main" val="1853722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Threat:</a:t>
            </a:r>
          </a:p>
          <a:p>
            <a:r>
              <a:rPr lang="en-US" dirty="0" smtClean="0"/>
              <a:t>Incoming targets are assumed</a:t>
            </a:r>
            <a:r>
              <a:rPr lang="en-US" baseline="0" dirty="0" smtClean="0"/>
              <a:t> to arrive on average every 3 minutes with an exponential distribution.</a:t>
            </a:r>
            <a:endParaRPr lang="en-US" dirty="0" smtClean="0"/>
          </a:p>
          <a:p>
            <a:endParaRPr lang="en-US" dirty="0" smtClean="0"/>
          </a:p>
          <a:p>
            <a:r>
              <a:rPr lang="en-US" dirty="0" smtClean="0"/>
              <a:t>Defense:</a:t>
            </a:r>
          </a:p>
          <a:p>
            <a:r>
              <a:rPr lang="en-US" dirty="0" smtClean="0"/>
              <a:t>A rail gun is under consideration for use in providing fire support to expeditionary forces.  Utilization of a rail gun is of interest because it has the potential to improve on the capabilities exhibited by currently used large artillery batteries.  Rail gun systems have potential to extend the strike range from approximately 15 miles for current artillery to up to 250 miles while using projectiles that are lighter weight and have better handling and transport characteristics.  Because a rail gun has a high velocity projectile, it is estimated it could hit vehicles, buildings, assembled enemy combatants, and other key targets at distances up to 250 miles away within 5 to 7 minutes of a round being fired.  It is clear that a rail gun system could provide a potential leap forward capability to the military.</a:t>
            </a:r>
          </a:p>
          <a:p>
            <a:endParaRPr lang="en-US" dirty="0" smtClean="0"/>
          </a:p>
          <a:p>
            <a:r>
              <a:rPr lang="en-US" dirty="0" smtClean="0"/>
              <a:t>Analysis: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key factor to consider is that this is not a typical simple discrete event simulation of a car wash or sandwich shop.  In those simulations, it is beneficial to keep the server busy and not pay for idle time.  There is a balance or tradeoff between the acceptable queue time and server utilization.   In our case, I suspect the user would indicate a quick response to a call for fire support trumps keeping the rail gun crew busy.</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3</a:t>
            </a:fld>
            <a:endParaRPr lang="en-US"/>
          </a:p>
        </p:txBody>
      </p:sp>
    </p:spTree>
    <p:extLst>
      <p:ext uri="{BB962C8B-B14F-4D97-AF65-F5344CB8AC3E}">
        <p14:creationId xmlns:p14="http://schemas.microsoft.com/office/powerpoint/2010/main" val="185372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2 minutes</a:t>
            </a:r>
          </a:p>
          <a:p>
            <a:endParaRPr lang="en-US" dirty="0" smtClean="0"/>
          </a:p>
          <a:p>
            <a:r>
              <a:rPr lang="en-US" dirty="0" smtClean="0"/>
              <a:t>Description:</a:t>
            </a:r>
          </a:p>
          <a:p>
            <a:r>
              <a:rPr lang="en-US" dirty="0" smtClean="0"/>
              <a:t>A discrete event </a:t>
            </a:r>
            <a:r>
              <a:rPr lang="en-US" dirty="0" err="1" smtClean="0"/>
              <a:t>ExtendSim</a:t>
            </a:r>
            <a:r>
              <a:rPr lang="en-US" dirty="0" smtClean="0"/>
              <a:t> model was developed for a single rail gun system.  Discuss the process from target arrival</a:t>
            </a:r>
            <a:r>
              <a:rPr lang="en-US" baseline="0" dirty="0" smtClean="0"/>
              <a:t>, queuing, and engagement.</a:t>
            </a:r>
            <a:endParaRPr lang="en-US" dirty="0" smtClean="0"/>
          </a:p>
          <a:p>
            <a:endParaRPr lang="en-US" dirty="0" smtClean="0"/>
          </a:p>
          <a:p>
            <a:r>
              <a:rPr lang="en-US" dirty="0" smtClean="0"/>
              <a:t>Assumptions:</a:t>
            </a:r>
          </a:p>
          <a:p>
            <a:r>
              <a:rPr lang="en-US" dirty="0" smtClean="0"/>
              <a:t>Exponential distributions were utilized for all arrival and server (rail gun) times.  The model consists of a target being identified with a request for fire support being identified, the call for fire support entering a queue, and the rail gun system being prepared, charged, and firing at the target.  In this model, the probability of kill is considered to be 100% for each round fired.  The additional blocks in the model provide a means to graphically review simulation results, input information to the model, or collect data from the model.</a:t>
            </a:r>
          </a:p>
        </p:txBody>
      </p:sp>
      <p:sp>
        <p:nvSpPr>
          <p:cNvPr id="4" name="Slide Number Placeholder 3"/>
          <p:cNvSpPr>
            <a:spLocks noGrp="1"/>
          </p:cNvSpPr>
          <p:nvPr>
            <p:ph type="sldNum" sz="quarter" idx="10"/>
          </p:nvPr>
        </p:nvSpPr>
        <p:spPr/>
        <p:txBody>
          <a:bodyPr/>
          <a:lstStyle/>
          <a:p>
            <a:fld id="{70F24E7E-FDA5-4546-8204-E0FAF58C4704}" type="slidenum">
              <a:rPr lang="en-US" smtClean="0"/>
              <a:pPr/>
              <a:t>4</a:t>
            </a:fld>
            <a:endParaRPr lang="en-US"/>
          </a:p>
        </p:txBody>
      </p:sp>
    </p:spTree>
    <p:extLst>
      <p:ext uri="{BB962C8B-B14F-4D97-AF65-F5344CB8AC3E}">
        <p14:creationId xmlns:p14="http://schemas.microsoft.com/office/powerpoint/2010/main" val="3630224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5</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6</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7</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8</a:t>
            </a:fld>
            <a:endParaRPr lang="en-US"/>
          </a:p>
        </p:txBody>
      </p:sp>
    </p:spTree>
    <p:extLst>
      <p:ext uri="{BB962C8B-B14F-4D97-AF65-F5344CB8AC3E}">
        <p14:creationId xmlns:p14="http://schemas.microsoft.com/office/powerpoint/2010/main" val="34968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4 minutes</a:t>
            </a:r>
          </a:p>
          <a:p>
            <a:endParaRPr lang="en-US" dirty="0" smtClean="0"/>
          </a:p>
          <a:p>
            <a:r>
              <a:rPr lang="en-US" dirty="0" smtClean="0"/>
              <a:t>Initial</a:t>
            </a:r>
            <a:r>
              <a:rPr lang="en-US" baseline="0" dirty="0" smtClean="0"/>
              <a:t> insight:</a:t>
            </a:r>
          </a:p>
          <a:p>
            <a:pPr marL="228600" indent="-228600">
              <a:buFont typeface="+mj-lt"/>
              <a:buAutoNum type="arabicPeriod"/>
            </a:pPr>
            <a:r>
              <a:rPr lang="en-US" baseline="0" dirty="0" smtClean="0"/>
              <a:t>Is 1 gun enough: This input is based strictly on the utilization data collected earlier. In most cases a lower utilization will mean less queuing for customers but will mean that the system is idle more (which could be considered inefficient). In production, an increase of utilization will require more preventative maintenance and more wear and tear on the machine. Using the data collected I found that gun utilization is ~ 33% (please someone double check my math?). With that, I feel like there is room for improvement so I would conclude that there is not enough guns on hand. </a:t>
            </a:r>
          </a:p>
          <a:p>
            <a:pPr marL="228600" indent="-228600">
              <a:buFont typeface="+mj-lt"/>
              <a:buAutoNum type="arabicPeriod"/>
            </a:pPr>
            <a:r>
              <a:rPr lang="en-US" baseline="0" dirty="0" smtClean="0"/>
              <a:t>The average maximum wait for the 30 simulation runs in the queue was 10.21 minutes, with one run exhibiting a 15 minute queue delay.  The average max delay per run at the rail gun was 8.47 minutes, with the high being over 11 minutes.  If we assume a 5 minute in air time for the rail gun projectile to reach targets, it ends up being a question of whether the user will tolerate situations each day where more than 15 minutes is required between the call for fire support and the target being eliminated.  This assumes a 100% elimination rate per fire.</a:t>
            </a:r>
          </a:p>
          <a:p>
            <a:pPr marL="228600" indent="-228600">
              <a:buFont typeface="+mj-lt"/>
              <a:buAutoNum type="arabicPeriod"/>
            </a:pPr>
            <a:r>
              <a:rPr lang="en-US" baseline="0" dirty="0" smtClean="0"/>
              <a:t>Dan: you can answer this best.</a:t>
            </a:r>
          </a:p>
          <a:p>
            <a:endParaRPr lang="en-US" baseline="0" dirty="0" smtClean="0"/>
          </a:p>
          <a:p>
            <a:r>
              <a:rPr lang="en-US" baseline="0" dirty="0" smtClean="0"/>
              <a:t>Model variations and improvements:</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r>
              <a:rPr lang="en-US" baseline="0" dirty="0" smtClean="0">
                <a:effectLst/>
              </a:rPr>
              <a:t> </a:t>
            </a:r>
            <a:r>
              <a:rPr lang="en-US" sz="1200" kern="1200" dirty="0" smtClean="0">
                <a:solidFill>
                  <a:schemeClr val="tx1"/>
                </a:solidFill>
                <a:effectLst/>
                <a:latin typeface="+mn-lt"/>
                <a:ea typeface="+mn-ea"/>
                <a:cs typeface="+mn-cs"/>
              </a:rPr>
              <a:t>Results indicate 50.6% of the overall time until a target is fired upon is caused by queue delays.  Queue delays are due to the single rail gun being occupied with actions required to fire at earlier target requests.</a:t>
            </a:r>
            <a:r>
              <a:rPr lang="en-US" dirty="0" smtClean="0">
                <a:effectLst/>
              </a:rPr>
              <a:t> </a:t>
            </a:r>
            <a:r>
              <a:rPr lang="en-US" sz="1200" kern="1200" dirty="0" smtClean="0">
                <a:solidFill>
                  <a:schemeClr val="tx1"/>
                </a:solidFill>
                <a:effectLst/>
                <a:latin typeface="+mn-lt"/>
                <a:ea typeface="+mn-ea"/>
                <a:cs typeface="+mn-cs"/>
              </a:rPr>
              <a:t>An improvement to our discrete event </a:t>
            </a:r>
            <a:r>
              <a:rPr lang="en-US" sz="1200" kern="1200" dirty="0" err="1" smtClean="0">
                <a:solidFill>
                  <a:schemeClr val="tx1"/>
                </a:solidFill>
                <a:effectLst/>
                <a:latin typeface="+mn-lt"/>
                <a:ea typeface="+mn-ea"/>
                <a:cs typeface="+mn-cs"/>
              </a:rPr>
              <a:t>ExtendSim</a:t>
            </a:r>
            <a:r>
              <a:rPr lang="en-US" sz="1200" kern="1200" dirty="0" smtClean="0">
                <a:solidFill>
                  <a:schemeClr val="tx1"/>
                </a:solidFill>
                <a:effectLst/>
                <a:latin typeface="+mn-lt"/>
                <a:ea typeface="+mn-ea"/>
                <a:cs typeface="+mn-cs"/>
              </a:rPr>
              <a:t> model was developed (see Figure X) for a single rail gun system.  Exponential distributions were utilized for all arrival and server (rail gun) times.  In this model, the probability of kill is considered to be 100% for each round fired.</a:t>
            </a:r>
            <a:r>
              <a:rPr lang="en-US" dirty="0" smtClean="0">
                <a:effectLst/>
              </a:rPr>
              <a:t> </a:t>
            </a:r>
            <a:endParaRPr lang="en-US" dirty="0" smtClean="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We looked at a number of metrics for distinguishing two conditions, one where we have a single rail gun with a mean cycle time of 1.5 minutes and another where we have four rail guns each of whose cycle times are six minutes. When we approached this analysis we assumed that minimizing queue length would be tantamount to maximizing target acquisition and, hence, would indicate an increase in the likelihood of successful kills on the battlefield. What we found, however, was that the queue length in both models is relatively short and an analysis of variance (1-way ANOVA) indicates no statistical difference in this metric.</a:t>
            </a:r>
            <a:r>
              <a:rPr lang="en-US" baseline="0" dirty="0" smtClean="0"/>
              <a:t>  </a:t>
            </a:r>
            <a:r>
              <a:rPr lang="en-US" dirty="0" smtClean="0"/>
              <a:t>So we looked at other indicators such as average length, average wait, max length, max weight and utilization. All of these have p−values less than α which supports unequal means in these data.  The average and maximum wait times are shorter with four rail guns than with one and the data is statistically significant. Focusing on these criteria, we infer that four guns would result in a faster acquisition and kill time and therefore pose significantly less risk to material damage and human life.</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The time between call for fire support was changed from an exponential distribution to a normal distribution with mean of 3.0 minutes and standard deviation of .25 minutes.  The gun cycle time was altered from an exponential distribution to a normal distribution with mean of 1.5 minutes and standard deviation of .5 minutes.   The modifications resulted in a drastic change in the behavior of the rail gun model, with any queue waiting times being virtually eliminated.</a:t>
            </a:r>
            <a:br>
              <a:rPr lang="en-US" dirty="0" smtClean="0"/>
            </a:br>
            <a:r>
              <a:rPr lang="en-US" dirty="0" smtClean="0"/>
              <a:t/>
            </a:r>
            <a:br>
              <a:rPr lang="en-US" dirty="0" smtClean="0"/>
            </a:br>
            <a:r>
              <a:rPr lang="en-US" dirty="0" smtClean="0"/>
              <a:t>Using 30 simulation runs, the average time until a target is fired upon drops from 2.800 minutes with the exponential distribution to 1.499 minutes with a 90% CI of (1.488, 1.511) for the normal distribution.  The average wait in the queue dropped from 1.310 minutes with the exponential distribution to .0009 minutes for the normal.  The fractional average of the time until a target is fired upon that is due to queuing delays dropped from 46% to .058% for the normal distribution.  A graphical investigation of plots for targets killed, queue length, rail gun delay, and queue wait time did not reveal a transient state within the normally distributed model.</a:t>
            </a:r>
            <a:br>
              <a:rPr lang="en-US" dirty="0" smtClean="0"/>
            </a:br>
            <a:r>
              <a:rPr lang="en-US" dirty="0" smtClean="0"/>
              <a:t/>
            </a:r>
            <a:br>
              <a:rPr lang="en-US" dirty="0" smtClean="0"/>
            </a:br>
            <a:r>
              <a:rPr lang="en-US" dirty="0" smtClean="0"/>
              <a:t>The standard deviation of the normal distributions plays a critical role in the change in results, as it indicates how widely the time values will vary from the mean.  As we know, 3 standard deviations from the mean will account for 99.7% of the values.  The small standard deviation of .25 minutes for targets generating a fire request feeds the model in a smoother fashion than the exponential distribution.  Even with a larger standard deviation of .5 at the rail gun, the model has no problem quickly responding to calls to provide fire support.  In 30 runs, the average maximum wait in the queue was .12 minutes, as opposed to 10.22 minutes in the exponential distributions.</a:t>
            </a:r>
            <a:br>
              <a:rPr lang="en-US" dirty="0" smtClean="0"/>
            </a:br>
            <a:r>
              <a:rPr lang="en-US" dirty="0" smtClean="0"/>
              <a:t/>
            </a:r>
            <a:br>
              <a:rPr lang="en-US" dirty="0" smtClean="0"/>
            </a:br>
            <a:r>
              <a:rPr lang="en-US" dirty="0" smtClean="0"/>
              <a:t>The exponential distribution is commonly used for waiting time, failure rates, or events where the rate of occurrence remains constant over time.  It is important to consider that an exponential distribution has a </a:t>
            </a:r>
            <a:r>
              <a:rPr lang="en-US" dirty="0" err="1" smtClean="0"/>
              <a:t>memoryless</a:t>
            </a:r>
            <a:r>
              <a:rPr lang="en-US" dirty="0" smtClean="0"/>
              <a:t> property that a normal distribution does not have.   This means that the probability of an event occurring at any point in time is the same and independent or not influenced by how long the current wait has been.  This feature of exponential distributions contributed to the delays exhibited in the exponential distribution rail gun model.</a:t>
            </a:r>
            <a:endParaRPr lang="en-US" dirty="0"/>
          </a:p>
        </p:txBody>
      </p:sp>
      <p:sp>
        <p:nvSpPr>
          <p:cNvPr id="4" name="Slide Number Placeholder 3"/>
          <p:cNvSpPr>
            <a:spLocks noGrp="1"/>
          </p:cNvSpPr>
          <p:nvPr>
            <p:ph type="sldNum" sz="quarter" idx="10"/>
          </p:nvPr>
        </p:nvSpPr>
        <p:spPr/>
        <p:txBody>
          <a:bodyPr/>
          <a:lstStyle/>
          <a:p>
            <a:fld id="{70F24E7E-FDA5-4546-8204-E0FAF58C4704}" type="slidenum">
              <a:rPr lang="en-US" smtClean="0"/>
              <a:pPr/>
              <a:t>9</a:t>
            </a:fld>
            <a:endParaRPr lang="en-US"/>
          </a:p>
        </p:txBody>
      </p:sp>
    </p:spTree>
    <p:extLst>
      <p:ext uri="{BB962C8B-B14F-4D97-AF65-F5344CB8AC3E}">
        <p14:creationId xmlns:p14="http://schemas.microsoft.com/office/powerpoint/2010/main" val="34968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3/20/12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3/20/12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3</a:t>
            </a:r>
            <a:endParaRPr lang="en-US" dirty="0"/>
          </a:p>
        </p:txBody>
      </p:sp>
      <p:sp>
        <p:nvSpPr>
          <p:cNvPr id="3" name="Subtitle 2"/>
          <p:cNvSpPr>
            <a:spLocks noGrp="1"/>
          </p:cNvSpPr>
          <p:nvPr>
            <p:ph type="subTitle" idx="1"/>
          </p:nvPr>
        </p:nvSpPr>
        <p:spPr/>
        <p:txBody>
          <a:bodyPr>
            <a:normAutofit/>
          </a:bodyPr>
          <a:lstStyle/>
          <a:p>
            <a:r>
              <a:rPr lang="en-US" dirty="0" smtClean="0"/>
              <a:t>Group 4</a:t>
            </a:r>
          </a:p>
        </p:txBody>
      </p:sp>
      <p:sp>
        <p:nvSpPr>
          <p:cNvPr id="4" name="TextBox 3"/>
          <p:cNvSpPr txBox="1"/>
          <p:nvPr/>
        </p:nvSpPr>
        <p:spPr>
          <a:xfrm>
            <a:off x="6308762" y="4751777"/>
            <a:ext cx="2048311" cy="1477328"/>
          </a:xfrm>
          <a:prstGeom prst="rect">
            <a:avLst/>
          </a:prstGeom>
          <a:noFill/>
        </p:spPr>
        <p:txBody>
          <a:bodyPr wrap="square" rtlCol="0">
            <a:spAutoFit/>
          </a:bodyPr>
          <a:lstStyle/>
          <a:p>
            <a:pPr algn="r"/>
            <a:r>
              <a:rPr lang="en-US" dirty="0"/>
              <a:t>Douglas Brown</a:t>
            </a:r>
          </a:p>
          <a:p>
            <a:pPr algn="r"/>
            <a:r>
              <a:rPr lang="en-US" dirty="0" smtClean="0"/>
              <a:t>Jessica </a:t>
            </a:r>
            <a:r>
              <a:rPr lang="en-US" dirty="0"/>
              <a:t>Hale</a:t>
            </a:r>
          </a:p>
          <a:p>
            <a:pPr algn="r"/>
            <a:r>
              <a:rPr lang="en-US" dirty="0" smtClean="0"/>
              <a:t>Steve </a:t>
            </a:r>
            <a:r>
              <a:rPr lang="en-US" dirty="0"/>
              <a:t>Mazza</a:t>
            </a:r>
          </a:p>
          <a:p>
            <a:pPr algn="r"/>
            <a:r>
              <a:rPr lang="en-US" dirty="0" smtClean="0"/>
              <a:t>Daniel </a:t>
            </a:r>
            <a:r>
              <a:rPr lang="en-US" dirty="0"/>
              <a:t>Torres</a:t>
            </a:r>
          </a:p>
          <a:p>
            <a:pPr algn="r"/>
            <a:endParaRPr lang="en-US" dirty="0"/>
          </a:p>
        </p:txBody>
      </p:sp>
    </p:spTree>
    <p:extLst>
      <p:ext uri="{BB962C8B-B14F-4D97-AF65-F5344CB8AC3E}">
        <p14:creationId xmlns:p14="http://schemas.microsoft.com/office/powerpoint/2010/main" val="19303951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Targeting</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97201864"/>
              </p:ext>
            </p:extLst>
          </p:nvPr>
        </p:nvGraphicFramePr>
        <p:xfrm>
          <a:off x="1442713" y="685800"/>
          <a:ext cx="6258574" cy="4368135"/>
        </p:xfrm>
        <a:graphic>
          <a:graphicData uri="http://schemas.openxmlformats.org/drawingml/2006/table">
            <a:tbl>
              <a:tblPr firstRow="1" bandRow="1">
                <a:tableStyleId>{5C22544A-7EE6-4342-B048-85BDC9FD1C3A}</a:tableStyleId>
              </a:tblPr>
              <a:tblGrid>
                <a:gridCol w="894082"/>
                <a:gridCol w="894082"/>
                <a:gridCol w="894082"/>
                <a:gridCol w="894082"/>
                <a:gridCol w="894082"/>
                <a:gridCol w="894082"/>
                <a:gridCol w="894082"/>
              </a:tblGrid>
              <a:tr h="531030">
                <a:tc>
                  <a:txBody>
                    <a:bodyPr/>
                    <a:lstStyle/>
                    <a:p>
                      <a:endParaRPr lang="en-US" sz="1500" dirty="0"/>
                    </a:p>
                  </a:txBody>
                  <a:tcPr marL="75861" marR="75861" marT="37931" marB="37931"/>
                </a:tc>
                <a:tc>
                  <a:txBody>
                    <a:bodyPr/>
                    <a:lstStyle/>
                    <a:p>
                      <a:r>
                        <a:rPr lang="en-US" sz="1500" dirty="0" smtClean="0"/>
                        <a:t>S2 Kills</a:t>
                      </a:r>
                      <a:endParaRPr lang="en-US" sz="1500" dirty="0"/>
                    </a:p>
                  </a:txBody>
                  <a:tcPr marL="75861" marR="75861" marT="37931" marB="37931"/>
                </a:tc>
                <a:tc>
                  <a:txBody>
                    <a:bodyPr/>
                    <a:lstStyle/>
                    <a:p>
                      <a:r>
                        <a:rPr lang="en-US" sz="1500" dirty="0" err="1" smtClean="0"/>
                        <a:t>ExWar</a:t>
                      </a:r>
                      <a:r>
                        <a:rPr lang="en-US" sz="1500" dirty="0" smtClean="0"/>
                        <a:t> CIWS</a:t>
                      </a:r>
                      <a:endParaRPr lang="en-US" sz="1500" dirty="0"/>
                    </a:p>
                  </a:txBody>
                  <a:tcPr marL="75861" marR="75861" marT="37931" marB="37931"/>
                </a:tc>
                <a:tc>
                  <a:txBody>
                    <a:bodyPr/>
                    <a:lstStyle/>
                    <a:p>
                      <a:r>
                        <a:rPr lang="en-US" sz="1500" dirty="0" smtClean="0"/>
                        <a:t>Cruiser CIWS</a:t>
                      </a:r>
                      <a:endParaRPr lang="en-US" sz="1500" dirty="0"/>
                    </a:p>
                  </a:txBody>
                  <a:tcPr marL="75861" marR="75861" marT="37931" marB="37931"/>
                </a:tc>
                <a:tc>
                  <a:txBody>
                    <a:bodyPr/>
                    <a:lstStyle/>
                    <a:p>
                      <a:r>
                        <a:rPr lang="en-US" sz="1500" dirty="0" smtClean="0"/>
                        <a:t>Destroyer CIWS</a:t>
                      </a:r>
                      <a:endParaRPr lang="en-US" sz="1500" dirty="0"/>
                    </a:p>
                  </a:txBody>
                  <a:tcPr marL="75861" marR="75861" marT="37931" marB="37931"/>
                </a:tc>
                <a:tc>
                  <a:txBody>
                    <a:bodyPr/>
                    <a:lstStyle/>
                    <a:p>
                      <a:r>
                        <a:rPr lang="en-US" sz="1500" dirty="0" smtClean="0"/>
                        <a:t>Total CIWS</a:t>
                      </a:r>
                      <a:endParaRPr lang="en-US" sz="1500" dirty="0"/>
                    </a:p>
                  </a:txBody>
                  <a:tcPr marL="75861" marR="75861" marT="37931" marB="37931"/>
                </a:tc>
                <a:tc>
                  <a:txBody>
                    <a:bodyPr/>
                    <a:lstStyle/>
                    <a:p>
                      <a:endParaRPr lang="en-US" sz="1500" dirty="0"/>
                    </a:p>
                  </a:txBody>
                  <a:tcPr marL="75861" marR="75861" marT="37931" marB="37931"/>
                </a:tc>
              </a:tr>
              <a:tr h="307661">
                <a:tc>
                  <a:txBody>
                    <a:bodyPr/>
                    <a:lstStyle/>
                    <a:p>
                      <a:r>
                        <a:rPr lang="en-US" sz="1500" dirty="0" smtClean="0"/>
                        <a:t>Average</a:t>
                      </a:r>
                      <a:endParaRPr lang="en-US" sz="1500" dirty="0"/>
                    </a:p>
                  </a:txBody>
                  <a:tcPr marL="75861" marR="75861" marT="37931" marB="37931"/>
                </a:tc>
                <a:tc>
                  <a:txBody>
                    <a:bodyPr/>
                    <a:lstStyle/>
                    <a:p>
                      <a:r>
                        <a:rPr lang="en-US" sz="1500" dirty="0" smtClean="0"/>
                        <a:t>64.518</a:t>
                      </a:r>
                      <a:endParaRPr lang="en-US" sz="1500" dirty="0"/>
                    </a:p>
                  </a:txBody>
                  <a:tcPr marL="75861" marR="75861" marT="37931" marB="37931"/>
                </a:tc>
                <a:tc>
                  <a:txBody>
                    <a:bodyPr/>
                    <a:lstStyle/>
                    <a:p>
                      <a:r>
                        <a:rPr lang="en-US" sz="1500" dirty="0" smtClean="0"/>
                        <a:t>8.44</a:t>
                      </a:r>
                      <a:endParaRPr lang="en-US" sz="1500" dirty="0"/>
                    </a:p>
                  </a:txBody>
                  <a:tcPr marL="75861" marR="75861" marT="37931" marB="37931"/>
                </a:tc>
                <a:tc>
                  <a:txBody>
                    <a:bodyPr/>
                    <a:lstStyle/>
                    <a:p>
                      <a:r>
                        <a:rPr lang="en-US" sz="1500" dirty="0" smtClean="0"/>
                        <a:t>3.15</a:t>
                      </a:r>
                      <a:endParaRPr lang="en-US" sz="1500" dirty="0"/>
                    </a:p>
                  </a:txBody>
                  <a:tcPr marL="75861" marR="75861" marT="37931" marB="37931"/>
                </a:tc>
                <a:tc>
                  <a:txBody>
                    <a:bodyPr/>
                    <a:lstStyle/>
                    <a:p>
                      <a:r>
                        <a:rPr lang="en-US" sz="1500" dirty="0" smtClean="0"/>
                        <a:t>4.39</a:t>
                      </a:r>
                      <a:endParaRPr lang="en-US" sz="1500" dirty="0"/>
                    </a:p>
                  </a:txBody>
                  <a:tcPr marL="75861" marR="75861" marT="37931" marB="37931"/>
                </a:tc>
                <a:tc>
                  <a:txBody>
                    <a:bodyPr/>
                    <a:lstStyle/>
                    <a:p>
                      <a:r>
                        <a:rPr lang="en-US" sz="1500" dirty="0" smtClean="0"/>
                        <a:t>15.97</a:t>
                      </a:r>
                      <a:endParaRPr lang="en-US" sz="1500" dirty="0"/>
                    </a:p>
                  </a:txBody>
                  <a:tcPr marL="75861" marR="75861" marT="37931" marB="37931"/>
                </a:tc>
                <a:tc>
                  <a:txBody>
                    <a:bodyPr/>
                    <a:lstStyle/>
                    <a:p>
                      <a:endParaRPr lang="en-US" sz="1500"/>
                    </a:p>
                  </a:txBody>
                  <a:tcPr marL="75861" marR="75861" marT="37931" marB="37931"/>
                </a:tc>
              </a:tr>
              <a:tr h="307661">
                <a:tc>
                  <a:txBody>
                    <a:bodyPr/>
                    <a:lstStyle/>
                    <a:p>
                      <a:r>
                        <a:rPr lang="en-US" sz="1500" dirty="0" smtClean="0"/>
                        <a:t>Best</a:t>
                      </a:r>
                      <a:endParaRPr lang="en-US" sz="1500" dirty="0"/>
                    </a:p>
                  </a:txBody>
                  <a:tcPr marL="75861" marR="75861" marT="37931" marB="37931"/>
                </a:tc>
                <a:tc>
                  <a:txBody>
                    <a:bodyPr/>
                    <a:lstStyle/>
                    <a:p>
                      <a:r>
                        <a:rPr lang="en-US" sz="1500" dirty="0" smtClean="0"/>
                        <a:t>78</a:t>
                      </a:r>
                      <a:endParaRPr lang="en-US" sz="1500" dirty="0"/>
                    </a:p>
                  </a:txBody>
                  <a:tcPr marL="75861" marR="75861" marT="37931" marB="37931"/>
                </a:tc>
                <a:tc>
                  <a:txBody>
                    <a:bodyPr/>
                    <a:lstStyle/>
                    <a:p>
                      <a:r>
                        <a:rPr lang="en-US" sz="1500" dirty="0" smtClean="0"/>
                        <a:t>17</a:t>
                      </a:r>
                      <a:endParaRPr lang="en-US" sz="1500" dirty="0"/>
                    </a:p>
                  </a:txBody>
                  <a:tcPr marL="75861" marR="75861" marT="37931" marB="37931"/>
                </a:tc>
                <a:tc>
                  <a:txBody>
                    <a:bodyPr/>
                    <a:lstStyle/>
                    <a:p>
                      <a:r>
                        <a:rPr lang="en-US" sz="1500" dirty="0" smtClean="0"/>
                        <a:t>8</a:t>
                      </a:r>
                      <a:endParaRPr lang="en-US" sz="1500" dirty="0"/>
                    </a:p>
                  </a:txBody>
                  <a:tcPr marL="75861" marR="75861" marT="37931" marB="37931"/>
                </a:tc>
                <a:tc>
                  <a:txBody>
                    <a:bodyPr/>
                    <a:lstStyle/>
                    <a:p>
                      <a:r>
                        <a:rPr lang="en-US" sz="1500" dirty="0" smtClean="0"/>
                        <a:t>11</a:t>
                      </a:r>
                      <a:endParaRPr lang="en-US" sz="1500" dirty="0"/>
                    </a:p>
                  </a:txBody>
                  <a:tcPr marL="75861" marR="75861" marT="37931" marB="37931"/>
                </a:tc>
                <a:tc>
                  <a:txBody>
                    <a:bodyPr/>
                    <a:lstStyle/>
                    <a:p>
                      <a:r>
                        <a:rPr lang="en-US" sz="1500" dirty="0" smtClean="0"/>
                        <a:t>28</a:t>
                      </a:r>
                      <a:endParaRPr lang="en-US" sz="1500" dirty="0"/>
                    </a:p>
                  </a:txBody>
                  <a:tcPr marL="75861" marR="75861" marT="37931" marB="37931"/>
                </a:tc>
                <a:tc>
                  <a:txBody>
                    <a:bodyPr/>
                    <a:lstStyle/>
                    <a:p>
                      <a:endParaRPr lang="en-US" sz="1500"/>
                    </a:p>
                  </a:txBody>
                  <a:tcPr marL="75861" marR="75861" marT="37931" marB="37931"/>
                </a:tc>
              </a:tr>
              <a:tr h="307661">
                <a:tc>
                  <a:txBody>
                    <a:bodyPr/>
                    <a:lstStyle/>
                    <a:p>
                      <a:r>
                        <a:rPr lang="en-US" sz="1500" dirty="0" smtClean="0"/>
                        <a:t>Worst</a:t>
                      </a:r>
                      <a:endParaRPr lang="en-US" sz="1500" dirty="0"/>
                    </a:p>
                  </a:txBody>
                  <a:tcPr marL="75861" marR="75861" marT="37931" marB="37931"/>
                </a:tc>
                <a:tc>
                  <a:txBody>
                    <a:bodyPr/>
                    <a:lstStyle/>
                    <a:p>
                      <a:r>
                        <a:rPr lang="en-US" sz="1500" dirty="0" smtClean="0"/>
                        <a:t>49</a:t>
                      </a:r>
                      <a:endParaRPr lang="en-US" sz="1500" dirty="0"/>
                    </a:p>
                  </a:txBody>
                  <a:tcPr marL="75861" marR="75861" marT="37931" marB="37931"/>
                </a:tc>
                <a:tc>
                  <a:txBody>
                    <a:bodyPr/>
                    <a:lstStyle/>
                    <a:p>
                      <a:r>
                        <a:rPr lang="en-US" sz="1500" dirty="0" smtClean="0"/>
                        <a:t>2</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7</a:t>
                      </a:r>
                      <a:endParaRPr lang="en-US" sz="1500" dirty="0"/>
                    </a:p>
                  </a:txBody>
                  <a:tcPr marL="75861" marR="75861" marT="37931" marB="37931"/>
                </a:tc>
                <a:tc>
                  <a:txBody>
                    <a:bodyPr/>
                    <a:lstStyle/>
                    <a:p>
                      <a:endParaRPr lang="en-US" sz="1500"/>
                    </a:p>
                  </a:txBody>
                  <a:tcPr marL="75861" marR="75861" marT="37931" marB="37931"/>
                </a:tc>
              </a:tr>
              <a:tr h="531030">
                <a:tc>
                  <a:txBody>
                    <a:bodyPr/>
                    <a:lstStyle/>
                    <a:p>
                      <a:endParaRPr lang="en-US" sz="1500" dirty="0"/>
                    </a:p>
                  </a:txBody>
                  <a:tcPr marL="75861" marR="75861" marT="37931" marB="37931"/>
                </a:tc>
                <a:tc>
                  <a:txBody>
                    <a:bodyPr/>
                    <a:lstStyle/>
                    <a:p>
                      <a:r>
                        <a:rPr lang="en-US" sz="1500" dirty="0" err="1" smtClean="0"/>
                        <a:t>ExWars</a:t>
                      </a:r>
                      <a:r>
                        <a:rPr lang="en-US" sz="1500" dirty="0" smtClean="0"/>
                        <a:t> Sunk</a:t>
                      </a:r>
                      <a:endParaRPr lang="en-US" sz="1500" dirty="0"/>
                    </a:p>
                  </a:txBody>
                  <a:tcPr marL="75861" marR="75861" marT="37931" marB="37931"/>
                </a:tc>
                <a:tc>
                  <a:txBody>
                    <a:bodyPr/>
                    <a:lstStyle/>
                    <a:p>
                      <a:r>
                        <a:rPr lang="en-US" sz="1500" dirty="0" smtClean="0"/>
                        <a:t>Cruisers Sunk</a:t>
                      </a:r>
                      <a:endParaRPr lang="en-US" sz="1500" dirty="0"/>
                    </a:p>
                  </a:txBody>
                  <a:tcPr marL="75861" marR="75861" marT="37931" marB="37931"/>
                </a:tc>
                <a:tc>
                  <a:txBody>
                    <a:bodyPr/>
                    <a:lstStyle/>
                    <a:p>
                      <a:r>
                        <a:rPr lang="en-US" sz="1500" dirty="0" smtClean="0"/>
                        <a:t>Destroyers Sunk</a:t>
                      </a:r>
                      <a:endParaRPr lang="en-US" sz="1500" dirty="0"/>
                    </a:p>
                  </a:txBody>
                  <a:tcPr marL="75861" marR="75861" marT="37931" marB="37931"/>
                </a:tc>
                <a:tc>
                  <a:txBody>
                    <a:bodyPr/>
                    <a:lstStyle/>
                    <a:p>
                      <a:r>
                        <a:rPr lang="en-US" sz="1500" dirty="0" smtClean="0"/>
                        <a:t>Total Sunk</a:t>
                      </a:r>
                      <a:endParaRPr lang="en-US" sz="1500" dirty="0"/>
                    </a:p>
                  </a:txBody>
                  <a:tcPr marL="75861" marR="75861" marT="37931" marB="37931"/>
                </a:tc>
                <a:tc>
                  <a:txBody>
                    <a:bodyPr/>
                    <a:lstStyle/>
                    <a:p>
                      <a:endParaRPr lang="en-US" sz="1500" dirty="0"/>
                    </a:p>
                  </a:txBody>
                  <a:tcPr marL="75861" marR="75861" marT="37931" marB="37931"/>
                </a:tc>
                <a:tc>
                  <a:txBody>
                    <a:bodyPr/>
                    <a:lstStyle/>
                    <a:p>
                      <a:endParaRPr lang="en-US" sz="1500" dirty="0"/>
                    </a:p>
                  </a:txBody>
                  <a:tcPr marL="75861" marR="75861" marT="37931" marB="37931"/>
                </a:tc>
              </a:tr>
              <a:tr h="307661">
                <a:tc>
                  <a:txBody>
                    <a:bodyPr/>
                    <a:lstStyle/>
                    <a:p>
                      <a:r>
                        <a:rPr lang="en-US" sz="1500" dirty="0" smtClean="0"/>
                        <a:t>Average</a:t>
                      </a:r>
                      <a:endParaRPr lang="en-US" sz="1500" dirty="0"/>
                    </a:p>
                  </a:txBody>
                  <a:tcPr marL="75861" marR="75861" marT="37931" marB="37931"/>
                </a:tc>
                <a:tc>
                  <a:txBody>
                    <a:bodyPr/>
                    <a:lstStyle/>
                    <a:p>
                      <a:r>
                        <a:rPr lang="en-US" sz="1500" dirty="0" smtClean="0"/>
                        <a:t>2.862</a:t>
                      </a:r>
                      <a:endParaRPr lang="en-US" sz="1500" dirty="0"/>
                    </a:p>
                  </a:txBody>
                  <a:tcPr marL="75861" marR="75861" marT="37931" marB="37931"/>
                </a:tc>
                <a:tc>
                  <a:txBody>
                    <a:bodyPr/>
                    <a:lstStyle/>
                    <a:p>
                      <a:r>
                        <a:rPr lang="en-US" sz="1500" dirty="0" smtClean="0"/>
                        <a:t>1.058</a:t>
                      </a:r>
                      <a:endParaRPr lang="en-US" sz="1500" dirty="0"/>
                    </a:p>
                  </a:txBody>
                  <a:tcPr marL="75861" marR="75861" marT="37931" marB="37931"/>
                </a:tc>
                <a:tc>
                  <a:txBody>
                    <a:bodyPr/>
                    <a:lstStyle/>
                    <a:p>
                      <a:r>
                        <a:rPr lang="en-US" sz="1500" dirty="0" smtClean="0"/>
                        <a:t>2.016</a:t>
                      </a:r>
                      <a:endParaRPr lang="en-US" sz="1500" dirty="0"/>
                    </a:p>
                  </a:txBody>
                  <a:tcPr marL="75861" marR="75861" marT="37931" marB="37931"/>
                </a:tc>
                <a:tc>
                  <a:txBody>
                    <a:bodyPr/>
                    <a:lstStyle/>
                    <a:p>
                      <a:r>
                        <a:rPr lang="en-US" sz="1500" dirty="0" smtClean="0"/>
                        <a:t>5.936</a:t>
                      </a:r>
                      <a:endParaRPr lang="en-US" sz="1500" dirty="0"/>
                    </a:p>
                  </a:txBody>
                  <a:tcPr marL="75861" marR="75861" marT="37931" marB="37931"/>
                </a:tc>
                <a:tc>
                  <a:txBody>
                    <a:bodyPr/>
                    <a:lstStyle/>
                    <a:p>
                      <a:endParaRPr lang="en-US" sz="1500"/>
                    </a:p>
                  </a:txBody>
                  <a:tcPr marL="75861" marR="75861" marT="37931" marB="37931"/>
                </a:tc>
                <a:tc>
                  <a:txBody>
                    <a:bodyPr/>
                    <a:lstStyle/>
                    <a:p>
                      <a:endParaRPr lang="en-US" sz="1500"/>
                    </a:p>
                  </a:txBody>
                  <a:tcPr marL="75861" marR="75861" marT="37931" marB="37931"/>
                </a:tc>
              </a:tr>
              <a:tr h="307661">
                <a:tc>
                  <a:txBody>
                    <a:bodyPr/>
                    <a:lstStyle/>
                    <a:p>
                      <a:r>
                        <a:rPr lang="en-US" sz="1500" dirty="0" smtClean="0"/>
                        <a:t>Best</a:t>
                      </a:r>
                      <a:endParaRPr lang="en-US" sz="1500" dirty="0"/>
                    </a:p>
                  </a:txBody>
                  <a:tcPr marL="75861" marR="75861" marT="37931" marB="37931"/>
                </a:tc>
                <a:tc>
                  <a:txBody>
                    <a:bodyPr/>
                    <a:lstStyle/>
                    <a:p>
                      <a:r>
                        <a:rPr lang="en-US" sz="1500" dirty="0" smtClean="0"/>
                        <a:t>1</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2</a:t>
                      </a:r>
                      <a:endParaRPr lang="en-US" sz="1500" dirty="0"/>
                    </a:p>
                  </a:txBody>
                  <a:tcPr marL="75861" marR="75861" marT="37931" marB="37931"/>
                </a:tc>
                <a:tc>
                  <a:txBody>
                    <a:bodyPr/>
                    <a:lstStyle/>
                    <a:p>
                      <a:endParaRPr lang="en-US" sz="1500"/>
                    </a:p>
                  </a:txBody>
                  <a:tcPr marL="75861" marR="75861" marT="37931" marB="37931"/>
                </a:tc>
                <a:tc>
                  <a:txBody>
                    <a:bodyPr/>
                    <a:lstStyle/>
                    <a:p>
                      <a:endParaRPr lang="en-US" sz="1500"/>
                    </a:p>
                  </a:txBody>
                  <a:tcPr marL="75861" marR="75861" marT="37931" marB="37931"/>
                </a:tc>
              </a:tr>
              <a:tr h="307661">
                <a:tc>
                  <a:txBody>
                    <a:bodyPr/>
                    <a:lstStyle/>
                    <a:p>
                      <a:r>
                        <a:rPr lang="en-US" sz="1500" dirty="0" smtClean="0"/>
                        <a:t>Worst</a:t>
                      </a:r>
                      <a:endParaRPr lang="en-US" sz="1500" dirty="0"/>
                    </a:p>
                  </a:txBody>
                  <a:tcPr marL="75861" marR="75861" marT="37931" marB="37931"/>
                </a:tc>
                <a:tc>
                  <a:txBody>
                    <a:bodyPr/>
                    <a:lstStyle/>
                    <a:p>
                      <a:r>
                        <a:rPr lang="en-US" sz="1500" dirty="0" smtClean="0"/>
                        <a:t>4</a:t>
                      </a:r>
                      <a:endParaRPr lang="en-US" sz="1500" dirty="0"/>
                    </a:p>
                  </a:txBody>
                  <a:tcPr marL="75861" marR="75861" marT="37931" marB="37931"/>
                </a:tc>
                <a:tc>
                  <a:txBody>
                    <a:bodyPr/>
                    <a:lstStyle/>
                    <a:p>
                      <a:r>
                        <a:rPr lang="en-US" sz="1500" dirty="0" smtClean="0"/>
                        <a:t>2</a:t>
                      </a:r>
                      <a:endParaRPr lang="en-US" sz="1500" dirty="0"/>
                    </a:p>
                  </a:txBody>
                  <a:tcPr marL="75861" marR="75861" marT="37931" marB="37931"/>
                </a:tc>
                <a:tc>
                  <a:txBody>
                    <a:bodyPr/>
                    <a:lstStyle/>
                    <a:p>
                      <a:r>
                        <a:rPr lang="en-US" sz="1500" dirty="0" smtClean="0"/>
                        <a:t>3</a:t>
                      </a:r>
                      <a:endParaRPr lang="en-US" sz="1500" dirty="0"/>
                    </a:p>
                  </a:txBody>
                  <a:tcPr marL="75861" marR="75861" marT="37931" marB="37931"/>
                </a:tc>
                <a:tc>
                  <a:txBody>
                    <a:bodyPr/>
                    <a:lstStyle/>
                    <a:p>
                      <a:r>
                        <a:rPr lang="en-US" sz="1500" dirty="0" smtClean="0"/>
                        <a:t>9</a:t>
                      </a:r>
                      <a:endParaRPr lang="en-US" sz="1500" dirty="0"/>
                    </a:p>
                  </a:txBody>
                  <a:tcPr marL="75861" marR="75861" marT="37931" marB="37931"/>
                </a:tc>
                <a:tc>
                  <a:txBody>
                    <a:bodyPr/>
                    <a:lstStyle/>
                    <a:p>
                      <a:endParaRPr lang="en-US" sz="1500"/>
                    </a:p>
                  </a:txBody>
                  <a:tcPr marL="75861" marR="75861" marT="37931" marB="37931"/>
                </a:tc>
                <a:tc>
                  <a:txBody>
                    <a:bodyPr/>
                    <a:lstStyle/>
                    <a:p>
                      <a:endParaRPr lang="en-US" sz="1500"/>
                    </a:p>
                  </a:txBody>
                  <a:tcPr marL="75861" marR="75861" marT="37931" marB="37931"/>
                </a:tc>
              </a:tr>
              <a:tr h="531030">
                <a:tc>
                  <a:txBody>
                    <a:bodyPr/>
                    <a:lstStyle/>
                    <a:p>
                      <a:endParaRPr lang="en-US" sz="1500" dirty="0"/>
                    </a:p>
                  </a:txBody>
                  <a:tcPr marL="75861" marR="75861" marT="37931" marB="37931"/>
                </a:tc>
                <a:tc>
                  <a:txBody>
                    <a:bodyPr/>
                    <a:lstStyle/>
                    <a:p>
                      <a:r>
                        <a:rPr lang="en-US" sz="1500" dirty="0" err="1" smtClean="0"/>
                        <a:t>ExWars</a:t>
                      </a:r>
                      <a:r>
                        <a:rPr lang="en-US" sz="1500" dirty="0" smtClean="0"/>
                        <a:t> Hit</a:t>
                      </a:r>
                      <a:endParaRPr lang="en-US" sz="1500" dirty="0"/>
                    </a:p>
                  </a:txBody>
                  <a:tcPr marL="75861" marR="75861" marT="37931" marB="37931"/>
                </a:tc>
                <a:tc>
                  <a:txBody>
                    <a:bodyPr/>
                    <a:lstStyle/>
                    <a:p>
                      <a:r>
                        <a:rPr lang="en-US" sz="1500" dirty="0" smtClean="0"/>
                        <a:t>Cruisers Hit</a:t>
                      </a:r>
                      <a:endParaRPr lang="en-US" sz="1500" dirty="0"/>
                    </a:p>
                  </a:txBody>
                  <a:tcPr marL="75861" marR="75861" marT="37931" marB="37931"/>
                </a:tc>
                <a:tc>
                  <a:txBody>
                    <a:bodyPr/>
                    <a:lstStyle/>
                    <a:p>
                      <a:r>
                        <a:rPr lang="en-US" sz="1500" dirty="0" smtClean="0"/>
                        <a:t>Destroyers</a:t>
                      </a:r>
                      <a:r>
                        <a:rPr lang="en-US" sz="1500" baseline="0" dirty="0" smtClean="0"/>
                        <a:t> Hit</a:t>
                      </a:r>
                      <a:endParaRPr lang="en-US" sz="1500" dirty="0"/>
                    </a:p>
                  </a:txBody>
                  <a:tcPr marL="75861" marR="75861" marT="37931" marB="37931"/>
                </a:tc>
                <a:tc>
                  <a:txBody>
                    <a:bodyPr/>
                    <a:lstStyle/>
                    <a:p>
                      <a:r>
                        <a:rPr lang="en-US" sz="1500" dirty="0" err="1" smtClean="0"/>
                        <a:t>ExWars</a:t>
                      </a:r>
                      <a:r>
                        <a:rPr lang="en-US" sz="1500" dirty="0" smtClean="0"/>
                        <a:t> Missed</a:t>
                      </a:r>
                      <a:endParaRPr lang="en-US" sz="1500" dirty="0"/>
                    </a:p>
                  </a:txBody>
                  <a:tcPr marL="75861" marR="75861" marT="37931" marB="37931"/>
                </a:tc>
                <a:tc>
                  <a:txBody>
                    <a:bodyPr/>
                    <a:lstStyle/>
                    <a:p>
                      <a:r>
                        <a:rPr lang="en-US" sz="1500" dirty="0" smtClean="0"/>
                        <a:t>Cruisers</a:t>
                      </a:r>
                      <a:r>
                        <a:rPr lang="en-US" sz="1500" baseline="0" dirty="0" smtClean="0"/>
                        <a:t> Missed</a:t>
                      </a:r>
                      <a:endParaRPr lang="en-US" sz="1500" dirty="0"/>
                    </a:p>
                  </a:txBody>
                  <a:tcPr marL="75861" marR="75861" marT="37931" marB="37931"/>
                </a:tc>
                <a:tc>
                  <a:txBody>
                    <a:bodyPr/>
                    <a:lstStyle/>
                    <a:p>
                      <a:r>
                        <a:rPr lang="en-US" sz="1500" dirty="0" smtClean="0"/>
                        <a:t>Destroyers Missed</a:t>
                      </a:r>
                      <a:endParaRPr lang="en-US" sz="1500" dirty="0"/>
                    </a:p>
                  </a:txBody>
                  <a:tcPr marL="75861" marR="75861" marT="37931" marB="37931"/>
                </a:tc>
              </a:tr>
              <a:tr h="307661">
                <a:tc>
                  <a:txBody>
                    <a:bodyPr/>
                    <a:lstStyle/>
                    <a:p>
                      <a:r>
                        <a:rPr lang="en-US" sz="1500" dirty="0" smtClean="0"/>
                        <a:t>Average</a:t>
                      </a:r>
                      <a:endParaRPr lang="en-US" sz="1500" dirty="0"/>
                    </a:p>
                  </a:txBody>
                  <a:tcPr marL="75861" marR="75861" marT="37931" marB="37931"/>
                </a:tc>
                <a:tc>
                  <a:txBody>
                    <a:bodyPr/>
                    <a:lstStyle/>
                    <a:p>
                      <a:r>
                        <a:rPr lang="en-US" sz="1500" dirty="0" smtClean="0"/>
                        <a:t>35.47</a:t>
                      </a:r>
                      <a:endParaRPr lang="en-US" sz="1500" dirty="0"/>
                    </a:p>
                  </a:txBody>
                  <a:tcPr marL="75861" marR="75861" marT="37931" marB="37931"/>
                </a:tc>
                <a:tc>
                  <a:txBody>
                    <a:bodyPr/>
                    <a:lstStyle/>
                    <a:p>
                      <a:r>
                        <a:rPr lang="en-US" sz="1500" dirty="0" smtClean="0"/>
                        <a:t>5.13</a:t>
                      </a:r>
                      <a:endParaRPr lang="en-US" sz="1500" dirty="0"/>
                    </a:p>
                  </a:txBody>
                  <a:tcPr marL="75861" marR="75861" marT="37931" marB="37931"/>
                </a:tc>
                <a:tc>
                  <a:txBody>
                    <a:bodyPr/>
                    <a:lstStyle/>
                    <a:p>
                      <a:r>
                        <a:rPr lang="en-US" sz="1500" dirty="0" smtClean="0"/>
                        <a:t>5.04</a:t>
                      </a:r>
                      <a:endParaRPr lang="en-US" sz="1500" dirty="0"/>
                    </a:p>
                  </a:txBody>
                  <a:tcPr marL="75861" marR="75861" marT="37931" marB="37931"/>
                </a:tc>
                <a:tc>
                  <a:txBody>
                    <a:bodyPr/>
                    <a:lstStyle/>
                    <a:p>
                      <a:r>
                        <a:rPr lang="en-US" sz="1500" dirty="0" smtClean="0"/>
                        <a:t>10.20</a:t>
                      </a:r>
                      <a:endParaRPr lang="en-US" sz="1500" dirty="0"/>
                    </a:p>
                  </a:txBody>
                  <a:tcPr marL="75861" marR="75861" marT="37931" marB="37931"/>
                </a:tc>
                <a:tc>
                  <a:txBody>
                    <a:bodyPr/>
                    <a:lstStyle/>
                    <a:p>
                      <a:r>
                        <a:rPr lang="en-US" sz="1500" dirty="0" smtClean="0"/>
                        <a:t>1.54</a:t>
                      </a:r>
                      <a:endParaRPr lang="en-US" sz="1500" dirty="0"/>
                    </a:p>
                  </a:txBody>
                  <a:tcPr marL="75861" marR="75861" marT="37931" marB="37931"/>
                </a:tc>
                <a:tc>
                  <a:txBody>
                    <a:bodyPr/>
                    <a:lstStyle/>
                    <a:p>
                      <a:r>
                        <a:rPr lang="en-US" sz="1500" dirty="0" smtClean="0"/>
                        <a:t>2.12</a:t>
                      </a:r>
                      <a:endParaRPr lang="en-US" sz="1500" dirty="0"/>
                    </a:p>
                  </a:txBody>
                  <a:tcPr marL="75861" marR="75861" marT="37931" marB="37931"/>
                </a:tc>
              </a:tr>
              <a:tr h="307661">
                <a:tc>
                  <a:txBody>
                    <a:bodyPr/>
                    <a:lstStyle/>
                    <a:p>
                      <a:r>
                        <a:rPr lang="en-US" sz="1500" dirty="0" smtClean="0"/>
                        <a:t>Best</a:t>
                      </a:r>
                      <a:endParaRPr lang="en-US" sz="1500" dirty="0"/>
                    </a:p>
                  </a:txBody>
                  <a:tcPr marL="75861" marR="75861" marT="37931" marB="37931"/>
                </a:tc>
                <a:tc>
                  <a:txBody>
                    <a:bodyPr/>
                    <a:lstStyle/>
                    <a:p>
                      <a:r>
                        <a:rPr lang="en-US" sz="1500" dirty="0" smtClean="0"/>
                        <a:t>22</a:t>
                      </a:r>
                      <a:endParaRPr lang="en-US" sz="1500" dirty="0"/>
                    </a:p>
                  </a:txBody>
                  <a:tcPr marL="75861" marR="75861" marT="37931" marB="37931"/>
                </a:tc>
                <a:tc>
                  <a:txBody>
                    <a:bodyPr/>
                    <a:lstStyle/>
                    <a:p>
                      <a:r>
                        <a:rPr lang="en-US" sz="1500" dirty="0" smtClean="0"/>
                        <a:t>1</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3</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c>
                  <a:txBody>
                    <a:bodyPr/>
                    <a:lstStyle/>
                    <a:p>
                      <a:r>
                        <a:rPr lang="en-US" sz="1500" dirty="0" smtClean="0"/>
                        <a:t>0</a:t>
                      </a:r>
                      <a:endParaRPr lang="en-US" sz="1500" dirty="0"/>
                    </a:p>
                  </a:txBody>
                  <a:tcPr marL="75861" marR="75861" marT="37931" marB="37931"/>
                </a:tc>
              </a:tr>
              <a:tr h="307661">
                <a:tc>
                  <a:txBody>
                    <a:bodyPr/>
                    <a:lstStyle/>
                    <a:p>
                      <a:r>
                        <a:rPr lang="en-US" sz="1500" dirty="0" smtClean="0"/>
                        <a:t>Worst</a:t>
                      </a:r>
                      <a:endParaRPr lang="en-US" sz="1500" dirty="0"/>
                    </a:p>
                  </a:txBody>
                  <a:tcPr marL="75861" marR="75861" marT="37931" marB="37931"/>
                </a:tc>
                <a:tc>
                  <a:txBody>
                    <a:bodyPr/>
                    <a:lstStyle/>
                    <a:p>
                      <a:r>
                        <a:rPr lang="en-US" sz="1500" dirty="0" smtClean="0"/>
                        <a:t>51</a:t>
                      </a:r>
                      <a:endParaRPr lang="en-US" sz="1500" dirty="0"/>
                    </a:p>
                  </a:txBody>
                  <a:tcPr marL="75861" marR="75861" marT="37931" marB="37931"/>
                </a:tc>
                <a:tc>
                  <a:txBody>
                    <a:bodyPr/>
                    <a:lstStyle/>
                    <a:p>
                      <a:r>
                        <a:rPr lang="en-US" sz="1500" dirty="0" smtClean="0"/>
                        <a:t>12</a:t>
                      </a:r>
                      <a:endParaRPr lang="en-US" sz="1500" dirty="0"/>
                    </a:p>
                  </a:txBody>
                  <a:tcPr marL="75861" marR="75861" marT="37931" marB="37931"/>
                </a:tc>
                <a:tc>
                  <a:txBody>
                    <a:bodyPr/>
                    <a:lstStyle/>
                    <a:p>
                      <a:r>
                        <a:rPr lang="en-US" sz="1500" dirty="0" smtClean="0"/>
                        <a:t>13</a:t>
                      </a:r>
                      <a:endParaRPr lang="en-US" sz="1500" dirty="0"/>
                    </a:p>
                  </a:txBody>
                  <a:tcPr marL="75861" marR="75861" marT="37931" marB="37931"/>
                </a:tc>
                <a:tc>
                  <a:txBody>
                    <a:bodyPr/>
                    <a:lstStyle/>
                    <a:p>
                      <a:r>
                        <a:rPr lang="en-US" sz="1500" dirty="0" smtClean="0"/>
                        <a:t>20</a:t>
                      </a:r>
                      <a:endParaRPr lang="en-US" sz="1500" dirty="0"/>
                    </a:p>
                  </a:txBody>
                  <a:tcPr marL="75861" marR="75861" marT="37931" marB="37931"/>
                </a:tc>
                <a:tc>
                  <a:txBody>
                    <a:bodyPr/>
                    <a:lstStyle/>
                    <a:p>
                      <a:r>
                        <a:rPr lang="en-US" sz="1500" dirty="0" smtClean="0"/>
                        <a:t>6</a:t>
                      </a:r>
                      <a:endParaRPr lang="en-US" sz="1500" dirty="0"/>
                    </a:p>
                  </a:txBody>
                  <a:tcPr marL="75861" marR="75861" marT="37931" marB="37931"/>
                </a:tc>
                <a:tc>
                  <a:txBody>
                    <a:bodyPr/>
                    <a:lstStyle/>
                    <a:p>
                      <a:r>
                        <a:rPr lang="en-US" sz="1500" dirty="0" smtClean="0"/>
                        <a:t>6</a:t>
                      </a:r>
                      <a:endParaRPr lang="en-US" sz="1500" dirty="0"/>
                    </a:p>
                  </a:txBody>
                  <a:tcPr marL="75861" marR="75861" marT="37931" marB="37931"/>
                </a:tc>
              </a:tr>
            </a:tbl>
          </a:graphicData>
        </a:graphic>
      </p:graphicFrame>
    </p:spTree>
    <p:extLst>
      <p:ext uri="{BB962C8B-B14F-4D97-AF65-F5344CB8AC3E}">
        <p14:creationId xmlns:p14="http://schemas.microsoft.com/office/powerpoint/2010/main" val="17052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02258022"/>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486539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pic>
        <p:nvPicPr>
          <p:cNvPr id="205" name="Content Placeholder 20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6930" y="769879"/>
            <a:ext cx="5926870" cy="4445152"/>
          </a:xfrm>
        </p:spPr>
      </p:pic>
    </p:spTree>
    <p:extLst>
      <p:ext uri="{BB962C8B-B14F-4D97-AF65-F5344CB8AC3E}">
        <p14:creationId xmlns:p14="http://schemas.microsoft.com/office/powerpoint/2010/main" val="3452123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graphicFrame>
        <p:nvGraphicFramePr>
          <p:cNvPr id="5" name="Content Placeholder 4"/>
          <p:cNvGraphicFramePr>
            <a:graphicFrameLocks noGrp="1"/>
          </p:cNvGraphicFramePr>
          <p:nvPr>
            <p:ph idx="1"/>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2123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BOE Model</a:t>
            </a:r>
            <a:endParaRPr lang="en-US" dirty="0"/>
          </a:p>
        </p:txBody>
      </p:sp>
      <p:sp>
        <p:nvSpPr>
          <p:cNvPr id="7" name="Content Placeholder 6"/>
          <p:cNvSpPr>
            <a:spLocks noGrp="1"/>
          </p:cNvSpPr>
          <p:nvPr>
            <p:ph idx="1"/>
          </p:nvPr>
        </p:nvSpPr>
        <p:spPr/>
        <p:txBody>
          <a:bodyPr/>
          <a:lstStyle/>
          <a:p>
            <a:pPr marL="0" indent="0">
              <a:buNone/>
            </a:pPr>
            <a:r>
              <a:rPr lang="en-US" dirty="0" smtClean="0"/>
              <a:t>Our Back of the Envelope calculations exhibit a high correlation with the </a:t>
            </a:r>
            <a:r>
              <a:rPr lang="en-US" dirty="0" err="1" smtClean="0"/>
              <a:t>ExtendSim</a:t>
            </a:r>
            <a:r>
              <a:rPr lang="en-US" dirty="0" smtClean="0"/>
              <a:t> model and give us added confidence in our results.</a:t>
            </a:r>
            <a:endParaRPr lang="en-US" dirty="0"/>
          </a:p>
        </p:txBody>
      </p:sp>
    </p:spTree>
    <p:extLst>
      <p:ext uri="{BB962C8B-B14F-4D97-AF65-F5344CB8AC3E}">
        <p14:creationId xmlns:p14="http://schemas.microsoft.com/office/powerpoint/2010/main" val="9084485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ExtendSim</a:t>
            </a:r>
            <a:r>
              <a:rPr lang="en-US" dirty="0" smtClean="0"/>
              <a:t> Model</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19553872"/>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Results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99735417"/>
              </p:ext>
            </p:extLst>
          </p:nvPr>
        </p:nvGraphicFramePr>
        <p:xfrm>
          <a:off x="1110129" y="476298"/>
          <a:ext cx="6923742" cy="1554896"/>
        </p:xfrm>
        <a:graphic>
          <a:graphicData uri="http://schemas.openxmlformats.org/drawingml/2006/table">
            <a:tbl>
              <a:tblPr firstRow="1" bandRow="1">
                <a:tableStyleId>{5C22544A-7EE6-4342-B048-85BDC9FD1C3A}</a:tableStyleId>
              </a:tblPr>
              <a:tblGrid>
                <a:gridCol w="1153957"/>
                <a:gridCol w="1153957"/>
                <a:gridCol w="1153957"/>
                <a:gridCol w="1153957"/>
                <a:gridCol w="1153957"/>
                <a:gridCol w="1153957"/>
              </a:tblGrid>
              <a:tr h="543316">
                <a:tc>
                  <a:txBody>
                    <a:bodyPr/>
                    <a:lstStyle/>
                    <a:p>
                      <a:endParaRPr lang="en-US" sz="1600" dirty="0"/>
                    </a:p>
                  </a:txBody>
                  <a:tcPr marL="83924" marR="83924" marT="41962" marB="41962"/>
                </a:tc>
                <a:tc>
                  <a:txBody>
                    <a:bodyPr/>
                    <a:lstStyle/>
                    <a:p>
                      <a:r>
                        <a:rPr lang="en-US" sz="1600" dirty="0" smtClean="0"/>
                        <a:t>S2 Kills</a:t>
                      </a:r>
                      <a:endParaRPr lang="en-US" sz="1600" dirty="0"/>
                    </a:p>
                  </a:txBody>
                  <a:tcPr marL="83924" marR="83924" marT="41962" marB="41962"/>
                </a:tc>
                <a:tc>
                  <a:txBody>
                    <a:bodyPr/>
                    <a:lstStyle/>
                    <a:p>
                      <a:r>
                        <a:rPr lang="en-US" sz="1600" dirty="0" err="1" smtClean="0"/>
                        <a:t>ExWar</a:t>
                      </a:r>
                      <a:r>
                        <a:rPr lang="en-US" sz="1600" dirty="0" smtClean="0"/>
                        <a:t> CIWS</a:t>
                      </a:r>
                      <a:endParaRPr lang="en-US" sz="1600" dirty="0"/>
                    </a:p>
                  </a:txBody>
                  <a:tcPr marL="83924" marR="83924" marT="41962" marB="41962"/>
                </a:tc>
                <a:tc>
                  <a:txBody>
                    <a:bodyPr/>
                    <a:lstStyle/>
                    <a:p>
                      <a:r>
                        <a:rPr lang="en-US" sz="1600" dirty="0" smtClean="0"/>
                        <a:t>Cruiser CIWS</a:t>
                      </a:r>
                      <a:endParaRPr lang="en-US" sz="1600" dirty="0"/>
                    </a:p>
                  </a:txBody>
                  <a:tcPr marL="83924" marR="83924" marT="41962" marB="41962"/>
                </a:tc>
                <a:tc>
                  <a:txBody>
                    <a:bodyPr/>
                    <a:lstStyle/>
                    <a:p>
                      <a:r>
                        <a:rPr lang="en-US" sz="1600" dirty="0" smtClean="0"/>
                        <a:t>Destroyer CIWS</a:t>
                      </a:r>
                      <a:endParaRPr lang="en-US" sz="1600" dirty="0"/>
                    </a:p>
                  </a:txBody>
                  <a:tcPr marL="83924" marR="83924" marT="41962" marB="41962"/>
                </a:tc>
                <a:tc>
                  <a:txBody>
                    <a:bodyPr/>
                    <a:lstStyle/>
                    <a:p>
                      <a:r>
                        <a:rPr lang="en-US" sz="1600" dirty="0" smtClean="0"/>
                        <a:t>Total CIWS</a:t>
                      </a:r>
                      <a:endParaRPr lang="en-US" sz="1600" dirty="0"/>
                    </a:p>
                  </a:txBody>
                  <a:tcPr marL="83924" marR="83924" marT="41962" marB="41962"/>
                </a:tc>
              </a:tr>
              <a:tr h="310466">
                <a:tc>
                  <a:txBody>
                    <a:bodyPr/>
                    <a:lstStyle/>
                    <a:p>
                      <a:r>
                        <a:rPr lang="en-US" sz="1600" dirty="0" smtClean="0"/>
                        <a:t>Average</a:t>
                      </a:r>
                      <a:endParaRPr lang="en-US" sz="1600" dirty="0"/>
                    </a:p>
                  </a:txBody>
                  <a:tcPr marL="83924" marR="83924" marT="41962" marB="41962"/>
                </a:tc>
                <a:tc>
                  <a:txBody>
                    <a:bodyPr/>
                    <a:lstStyle/>
                    <a:p>
                      <a:r>
                        <a:rPr lang="en-US" sz="1600" dirty="0" smtClean="0"/>
                        <a:t>64.512</a:t>
                      </a:r>
                      <a:endParaRPr lang="en-US" sz="1600" dirty="0"/>
                    </a:p>
                  </a:txBody>
                  <a:tcPr marL="83924" marR="83924" marT="41962" marB="41962"/>
                </a:tc>
                <a:tc>
                  <a:txBody>
                    <a:bodyPr/>
                    <a:lstStyle/>
                    <a:p>
                      <a:r>
                        <a:rPr lang="en-US" sz="1600" dirty="0" smtClean="0"/>
                        <a:t>8.46</a:t>
                      </a:r>
                      <a:endParaRPr lang="en-US" sz="1600" dirty="0"/>
                    </a:p>
                  </a:txBody>
                  <a:tcPr marL="83924" marR="83924" marT="41962" marB="41962"/>
                </a:tc>
                <a:tc>
                  <a:txBody>
                    <a:bodyPr/>
                    <a:lstStyle/>
                    <a:p>
                      <a:r>
                        <a:rPr lang="en-US" sz="1600" dirty="0" smtClean="0"/>
                        <a:t>1.15</a:t>
                      </a:r>
                      <a:endParaRPr lang="en-US" sz="1600" dirty="0"/>
                    </a:p>
                  </a:txBody>
                  <a:tcPr marL="83924" marR="83924" marT="41962" marB="41962"/>
                </a:tc>
                <a:tc>
                  <a:txBody>
                    <a:bodyPr/>
                    <a:lstStyle/>
                    <a:p>
                      <a:r>
                        <a:rPr lang="en-US" sz="1600" dirty="0" smtClean="0"/>
                        <a:t>0.84</a:t>
                      </a:r>
                      <a:endParaRPr lang="en-US" sz="1600" dirty="0"/>
                    </a:p>
                  </a:txBody>
                  <a:tcPr marL="83924" marR="83924" marT="41962" marB="41962"/>
                </a:tc>
                <a:tc>
                  <a:txBody>
                    <a:bodyPr/>
                    <a:lstStyle/>
                    <a:p>
                      <a:r>
                        <a:rPr lang="en-US" sz="1600" dirty="0" smtClean="0"/>
                        <a:t>10.45</a:t>
                      </a:r>
                      <a:endParaRPr lang="en-US" sz="1600" dirty="0"/>
                    </a:p>
                  </a:txBody>
                  <a:tcPr marL="83924" marR="83924" marT="41962" marB="41962"/>
                </a:tc>
              </a:tr>
              <a:tr h="310466">
                <a:tc>
                  <a:txBody>
                    <a:bodyPr/>
                    <a:lstStyle/>
                    <a:p>
                      <a:r>
                        <a:rPr lang="en-US" sz="1600" dirty="0" smtClean="0"/>
                        <a:t>Best</a:t>
                      </a:r>
                      <a:endParaRPr lang="en-US" sz="1600" dirty="0"/>
                    </a:p>
                  </a:txBody>
                  <a:tcPr marL="83924" marR="83924" marT="41962" marB="41962"/>
                </a:tc>
                <a:tc>
                  <a:txBody>
                    <a:bodyPr/>
                    <a:lstStyle/>
                    <a:p>
                      <a:r>
                        <a:rPr lang="en-US" sz="1600" dirty="0" smtClean="0"/>
                        <a:t>78</a:t>
                      </a:r>
                      <a:endParaRPr lang="en-US" sz="1600" dirty="0"/>
                    </a:p>
                  </a:txBody>
                  <a:tcPr marL="83924" marR="83924" marT="41962" marB="41962"/>
                </a:tc>
                <a:tc>
                  <a:txBody>
                    <a:bodyPr/>
                    <a:lstStyle/>
                    <a:p>
                      <a:r>
                        <a:rPr lang="en-US" sz="1600" dirty="0" smtClean="0"/>
                        <a:t>17</a:t>
                      </a:r>
                      <a:endParaRPr lang="en-US" sz="1600" dirty="0"/>
                    </a:p>
                  </a:txBody>
                  <a:tcPr marL="83924" marR="83924" marT="41962" marB="41962"/>
                </a:tc>
                <a:tc>
                  <a:txBody>
                    <a:bodyPr/>
                    <a:lstStyle/>
                    <a:p>
                      <a:r>
                        <a:rPr lang="en-US" sz="1600" dirty="0" smtClean="0"/>
                        <a:t>5</a:t>
                      </a:r>
                      <a:endParaRPr lang="en-US" sz="1600" dirty="0"/>
                    </a:p>
                  </a:txBody>
                  <a:tcPr marL="83924" marR="83924" marT="41962" marB="41962"/>
                </a:tc>
                <a:tc>
                  <a:txBody>
                    <a:bodyPr/>
                    <a:lstStyle/>
                    <a:p>
                      <a:r>
                        <a:rPr lang="en-US" sz="1600" dirty="0" smtClean="0"/>
                        <a:t>5</a:t>
                      </a:r>
                      <a:endParaRPr lang="en-US" sz="1600" dirty="0"/>
                    </a:p>
                  </a:txBody>
                  <a:tcPr marL="83924" marR="83924" marT="41962" marB="41962"/>
                </a:tc>
                <a:tc>
                  <a:txBody>
                    <a:bodyPr/>
                    <a:lstStyle/>
                    <a:p>
                      <a:r>
                        <a:rPr lang="en-US" sz="1600" dirty="0" smtClean="0"/>
                        <a:t>20</a:t>
                      </a:r>
                      <a:endParaRPr lang="en-US" sz="1600" dirty="0"/>
                    </a:p>
                  </a:txBody>
                  <a:tcPr marL="83924" marR="83924" marT="41962" marB="41962"/>
                </a:tc>
              </a:tr>
              <a:tr h="310466">
                <a:tc>
                  <a:txBody>
                    <a:bodyPr/>
                    <a:lstStyle/>
                    <a:p>
                      <a:r>
                        <a:rPr lang="en-US" sz="1600" dirty="0" smtClean="0"/>
                        <a:t>Worst</a:t>
                      </a:r>
                      <a:endParaRPr lang="en-US" sz="1600" dirty="0"/>
                    </a:p>
                  </a:txBody>
                  <a:tcPr marL="83924" marR="83924" marT="41962" marB="41962"/>
                </a:tc>
                <a:tc>
                  <a:txBody>
                    <a:bodyPr/>
                    <a:lstStyle/>
                    <a:p>
                      <a:r>
                        <a:rPr lang="en-US" sz="1600" dirty="0" smtClean="0"/>
                        <a:t>50</a:t>
                      </a:r>
                      <a:endParaRPr lang="en-US" sz="1600" dirty="0"/>
                    </a:p>
                  </a:txBody>
                  <a:tcPr marL="83924" marR="83924" marT="41962" marB="41962"/>
                </a:tc>
                <a:tc>
                  <a:txBody>
                    <a:bodyPr/>
                    <a:lstStyle/>
                    <a:p>
                      <a:r>
                        <a:rPr lang="en-US" sz="1600" dirty="0" smtClean="0"/>
                        <a:t>2</a:t>
                      </a:r>
                      <a:endParaRPr lang="en-US" sz="1600" dirty="0"/>
                    </a:p>
                  </a:txBody>
                  <a:tcPr marL="83924" marR="83924" marT="41962" marB="41962"/>
                </a:tc>
                <a:tc>
                  <a:txBody>
                    <a:bodyPr/>
                    <a:lstStyle/>
                    <a:p>
                      <a:r>
                        <a:rPr lang="en-US" sz="1600" dirty="0" smtClean="0"/>
                        <a:t>0</a:t>
                      </a:r>
                      <a:endParaRPr lang="en-US" sz="1600" dirty="0"/>
                    </a:p>
                  </a:txBody>
                  <a:tcPr marL="83924" marR="83924" marT="41962" marB="41962"/>
                </a:tc>
                <a:tc>
                  <a:txBody>
                    <a:bodyPr/>
                    <a:lstStyle/>
                    <a:p>
                      <a:r>
                        <a:rPr lang="en-US" sz="1600" dirty="0" smtClean="0"/>
                        <a:t>0</a:t>
                      </a:r>
                      <a:endParaRPr lang="en-US" sz="1600" dirty="0"/>
                    </a:p>
                  </a:txBody>
                  <a:tcPr marL="83924" marR="83924" marT="41962" marB="41962"/>
                </a:tc>
                <a:tc>
                  <a:txBody>
                    <a:bodyPr/>
                    <a:lstStyle/>
                    <a:p>
                      <a:r>
                        <a:rPr lang="en-US" sz="1600" dirty="0" smtClean="0"/>
                        <a:t>3</a:t>
                      </a:r>
                      <a:endParaRPr lang="en-US" sz="1600" dirty="0"/>
                    </a:p>
                  </a:txBody>
                  <a:tcPr marL="83924" marR="83924" marT="41962" marB="41962"/>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81465071"/>
              </p:ext>
            </p:extLst>
          </p:nvPr>
        </p:nvGraphicFramePr>
        <p:xfrm>
          <a:off x="2110468" y="2147095"/>
          <a:ext cx="4923064" cy="1447808"/>
        </p:xfrm>
        <a:graphic>
          <a:graphicData uri="http://schemas.openxmlformats.org/drawingml/2006/table">
            <a:tbl>
              <a:tblPr firstRow="1" bandRow="1">
                <a:tableStyleId>{5C22544A-7EE6-4342-B048-85BDC9FD1C3A}</a:tableStyleId>
              </a:tblPr>
              <a:tblGrid>
                <a:gridCol w="984613"/>
                <a:gridCol w="984613"/>
                <a:gridCol w="984613"/>
                <a:gridCol w="1075235"/>
                <a:gridCol w="893990"/>
              </a:tblGrid>
              <a:tr h="493140">
                <a:tc>
                  <a:txBody>
                    <a:bodyPr/>
                    <a:lstStyle/>
                    <a:p>
                      <a:endParaRPr lang="en-US" sz="1500" dirty="0"/>
                    </a:p>
                  </a:txBody>
                  <a:tcPr marL="76203" marR="76203" marT="38101" marB="38101"/>
                </a:tc>
                <a:tc>
                  <a:txBody>
                    <a:bodyPr/>
                    <a:lstStyle/>
                    <a:p>
                      <a:r>
                        <a:rPr lang="en-US" sz="1500" dirty="0" err="1" smtClean="0"/>
                        <a:t>ExWars</a:t>
                      </a:r>
                      <a:r>
                        <a:rPr lang="en-US" sz="1500" dirty="0" smtClean="0"/>
                        <a:t> Sunk</a:t>
                      </a:r>
                      <a:endParaRPr lang="en-US" sz="1500" dirty="0"/>
                    </a:p>
                  </a:txBody>
                  <a:tcPr marL="76203" marR="76203" marT="38101" marB="38101"/>
                </a:tc>
                <a:tc>
                  <a:txBody>
                    <a:bodyPr/>
                    <a:lstStyle/>
                    <a:p>
                      <a:r>
                        <a:rPr lang="en-US" sz="1500" dirty="0" smtClean="0"/>
                        <a:t>Cruisers Sunk</a:t>
                      </a:r>
                      <a:endParaRPr lang="en-US" sz="1500" dirty="0"/>
                    </a:p>
                  </a:txBody>
                  <a:tcPr marL="76203" marR="76203" marT="38101" marB="38101"/>
                </a:tc>
                <a:tc>
                  <a:txBody>
                    <a:bodyPr/>
                    <a:lstStyle/>
                    <a:p>
                      <a:r>
                        <a:rPr lang="en-US" sz="1500" dirty="0" smtClean="0"/>
                        <a:t>Destroyers</a:t>
                      </a:r>
                      <a:r>
                        <a:rPr lang="en-US" sz="1500" baseline="0" dirty="0" smtClean="0"/>
                        <a:t> Sunk</a:t>
                      </a:r>
                      <a:endParaRPr lang="en-US" sz="1500" dirty="0"/>
                    </a:p>
                  </a:txBody>
                  <a:tcPr marL="76203" marR="76203" marT="38101" marB="38101"/>
                </a:tc>
                <a:tc>
                  <a:txBody>
                    <a:bodyPr/>
                    <a:lstStyle/>
                    <a:p>
                      <a:r>
                        <a:rPr lang="en-US" sz="1500" dirty="0" smtClean="0"/>
                        <a:t>Total Sunk</a:t>
                      </a:r>
                      <a:endParaRPr lang="en-US" sz="1500" dirty="0"/>
                    </a:p>
                  </a:txBody>
                  <a:tcPr marL="76203" marR="76203" marT="38101" marB="38101"/>
                </a:tc>
              </a:tr>
              <a:tr h="280926">
                <a:tc>
                  <a:txBody>
                    <a:bodyPr/>
                    <a:lstStyle/>
                    <a:p>
                      <a:r>
                        <a:rPr lang="en-US" sz="1500" dirty="0" smtClean="0"/>
                        <a:t>Average</a:t>
                      </a:r>
                      <a:endParaRPr lang="en-US" sz="1500" dirty="0"/>
                    </a:p>
                  </a:txBody>
                  <a:tcPr marL="76203" marR="76203" marT="38101" marB="38101"/>
                </a:tc>
                <a:tc>
                  <a:txBody>
                    <a:bodyPr/>
                    <a:lstStyle/>
                    <a:p>
                      <a:r>
                        <a:rPr lang="en-US" sz="1500" dirty="0" smtClean="0"/>
                        <a:t>3.228</a:t>
                      </a:r>
                      <a:endParaRPr lang="en-US" sz="1500" dirty="0"/>
                    </a:p>
                  </a:txBody>
                  <a:tcPr marL="76203" marR="76203" marT="38101" marB="38101"/>
                </a:tc>
                <a:tc>
                  <a:txBody>
                    <a:bodyPr/>
                    <a:lstStyle/>
                    <a:p>
                      <a:r>
                        <a:rPr lang="en-US" sz="1500" dirty="0" smtClean="0"/>
                        <a:t>0.456</a:t>
                      </a:r>
                      <a:endParaRPr lang="en-US" sz="1500" dirty="0"/>
                    </a:p>
                  </a:txBody>
                  <a:tcPr marL="76203" marR="76203" marT="38101" marB="38101"/>
                </a:tc>
                <a:tc>
                  <a:txBody>
                    <a:bodyPr/>
                    <a:lstStyle/>
                    <a:p>
                      <a:r>
                        <a:rPr lang="en-US" sz="1500" dirty="0" smtClean="0"/>
                        <a:t>0.59</a:t>
                      </a:r>
                      <a:endParaRPr lang="en-US" sz="1500" dirty="0"/>
                    </a:p>
                  </a:txBody>
                  <a:tcPr marL="76203" marR="76203" marT="38101" marB="38101"/>
                </a:tc>
                <a:tc>
                  <a:txBody>
                    <a:bodyPr/>
                    <a:lstStyle/>
                    <a:p>
                      <a:r>
                        <a:rPr lang="en-US" sz="1500" dirty="0" smtClean="0"/>
                        <a:t>4.247</a:t>
                      </a:r>
                      <a:endParaRPr lang="en-US" sz="1500" dirty="0"/>
                    </a:p>
                  </a:txBody>
                  <a:tcPr marL="76203" marR="76203" marT="38101" marB="38101"/>
                </a:tc>
              </a:tr>
              <a:tr h="280926">
                <a:tc>
                  <a:txBody>
                    <a:bodyPr/>
                    <a:lstStyle/>
                    <a:p>
                      <a:r>
                        <a:rPr lang="en-US" sz="1500" dirty="0" smtClean="0"/>
                        <a:t>Best</a:t>
                      </a:r>
                      <a:endParaRPr lang="en-US" sz="1500" dirty="0"/>
                    </a:p>
                  </a:txBody>
                  <a:tcPr marL="76203" marR="76203" marT="38101" marB="38101"/>
                </a:tc>
                <a:tc>
                  <a:txBody>
                    <a:bodyPr/>
                    <a:lstStyle/>
                    <a:p>
                      <a:r>
                        <a:rPr lang="en-US" sz="1500" dirty="0" smtClean="0"/>
                        <a:t>1</a:t>
                      </a:r>
                      <a:endParaRPr lang="en-US" sz="1500" dirty="0"/>
                    </a:p>
                  </a:txBody>
                  <a:tcPr marL="76203" marR="76203" marT="38101" marB="38101"/>
                </a:tc>
                <a:tc>
                  <a:txBody>
                    <a:bodyPr/>
                    <a:lstStyle/>
                    <a:p>
                      <a:r>
                        <a:rPr lang="en-US" sz="1500" dirty="0" smtClean="0"/>
                        <a:t>0</a:t>
                      </a:r>
                      <a:endParaRPr lang="en-US" sz="1500" dirty="0"/>
                    </a:p>
                  </a:txBody>
                  <a:tcPr marL="76203" marR="76203" marT="38101" marB="38101"/>
                </a:tc>
                <a:tc>
                  <a:txBody>
                    <a:bodyPr/>
                    <a:lstStyle/>
                    <a:p>
                      <a:r>
                        <a:rPr lang="en-US" sz="1500" dirty="0" smtClean="0"/>
                        <a:t>0</a:t>
                      </a:r>
                      <a:endParaRPr lang="en-US" sz="1500" dirty="0"/>
                    </a:p>
                  </a:txBody>
                  <a:tcPr marL="76203" marR="76203" marT="38101" marB="38101"/>
                </a:tc>
                <a:tc>
                  <a:txBody>
                    <a:bodyPr/>
                    <a:lstStyle/>
                    <a:p>
                      <a:r>
                        <a:rPr lang="en-US" sz="1500" dirty="0" smtClean="0"/>
                        <a:t>1</a:t>
                      </a:r>
                      <a:endParaRPr lang="en-US" sz="1500" dirty="0"/>
                    </a:p>
                  </a:txBody>
                  <a:tcPr marL="76203" marR="76203" marT="38101" marB="38101"/>
                </a:tc>
              </a:tr>
              <a:tr h="280926">
                <a:tc>
                  <a:txBody>
                    <a:bodyPr/>
                    <a:lstStyle/>
                    <a:p>
                      <a:r>
                        <a:rPr lang="en-US" sz="1500" dirty="0" smtClean="0"/>
                        <a:t>Worst</a:t>
                      </a:r>
                      <a:endParaRPr lang="en-US" sz="1500" dirty="0"/>
                    </a:p>
                  </a:txBody>
                  <a:tcPr marL="76203" marR="76203" marT="38101" marB="38101"/>
                </a:tc>
                <a:tc>
                  <a:txBody>
                    <a:bodyPr/>
                    <a:lstStyle/>
                    <a:p>
                      <a:r>
                        <a:rPr lang="en-US" sz="1500" dirty="0" smtClean="0"/>
                        <a:t>4</a:t>
                      </a:r>
                      <a:endParaRPr lang="en-US" sz="1500" dirty="0"/>
                    </a:p>
                  </a:txBody>
                  <a:tcPr marL="76203" marR="76203" marT="38101" marB="38101"/>
                </a:tc>
                <a:tc>
                  <a:txBody>
                    <a:bodyPr/>
                    <a:lstStyle/>
                    <a:p>
                      <a:r>
                        <a:rPr lang="en-US" sz="1500" dirty="0" smtClean="0"/>
                        <a:t>2</a:t>
                      </a:r>
                      <a:endParaRPr lang="en-US" sz="1500" dirty="0"/>
                    </a:p>
                  </a:txBody>
                  <a:tcPr marL="76203" marR="76203" marT="38101" marB="38101"/>
                </a:tc>
                <a:tc>
                  <a:txBody>
                    <a:bodyPr/>
                    <a:lstStyle/>
                    <a:p>
                      <a:r>
                        <a:rPr lang="en-US" sz="1500" dirty="0" smtClean="0"/>
                        <a:t>3</a:t>
                      </a:r>
                      <a:endParaRPr lang="en-US" sz="1500" dirty="0"/>
                    </a:p>
                  </a:txBody>
                  <a:tcPr marL="76203" marR="76203" marT="38101" marB="38101"/>
                </a:tc>
                <a:tc>
                  <a:txBody>
                    <a:bodyPr/>
                    <a:lstStyle/>
                    <a:p>
                      <a:r>
                        <a:rPr lang="en-US" sz="1500" dirty="0" smtClean="0"/>
                        <a:t>8</a:t>
                      </a:r>
                      <a:endParaRPr lang="en-US" sz="1500" dirty="0"/>
                    </a:p>
                  </a:txBody>
                  <a:tcPr marL="76203" marR="76203" marT="38101" marB="38101"/>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82822112"/>
              </p:ext>
            </p:extLst>
          </p:nvPr>
        </p:nvGraphicFramePr>
        <p:xfrm>
          <a:off x="794597" y="3701544"/>
          <a:ext cx="7554806" cy="1567291"/>
        </p:xfrm>
        <a:graphic>
          <a:graphicData uri="http://schemas.openxmlformats.org/drawingml/2006/table">
            <a:tbl>
              <a:tblPr firstRow="1" bandRow="1">
                <a:tableStyleId>{5C22544A-7EE6-4342-B048-85BDC9FD1C3A}</a:tableStyleId>
              </a:tblPr>
              <a:tblGrid>
                <a:gridCol w="1079258"/>
                <a:gridCol w="1079258"/>
                <a:gridCol w="1079258"/>
                <a:gridCol w="1079258"/>
                <a:gridCol w="1079258"/>
                <a:gridCol w="1079258"/>
                <a:gridCol w="1079258"/>
              </a:tblGrid>
              <a:tr h="572401">
                <a:tc>
                  <a:txBody>
                    <a:bodyPr/>
                    <a:lstStyle/>
                    <a:p>
                      <a:endParaRPr lang="en-US" sz="1500" dirty="0"/>
                    </a:p>
                  </a:txBody>
                  <a:tcPr marL="81771" marR="81771" marT="40886" marB="40886"/>
                </a:tc>
                <a:tc>
                  <a:txBody>
                    <a:bodyPr/>
                    <a:lstStyle/>
                    <a:p>
                      <a:r>
                        <a:rPr lang="en-US" sz="1500" dirty="0" err="1" smtClean="0"/>
                        <a:t>ExWars</a:t>
                      </a:r>
                      <a:r>
                        <a:rPr lang="en-US" sz="1500" dirty="0" smtClean="0"/>
                        <a:t> Hit</a:t>
                      </a:r>
                      <a:endParaRPr lang="en-US" sz="1500" dirty="0"/>
                    </a:p>
                  </a:txBody>
                  <a:tcPr marL="81771" marR="81771" marT="40886" marB="40886"/>
                </a:tc>
                <a:tc>
                  <a:txBody>
                    <a:bodyPr/>
                    <a:lstStyle/>
                    <a:p>
                      <a:r>
                        <a:rPr lang="en-US" sz="1500" dirty="0" smtClean="0"/>
                        <a:t>Cruisers Hit</a:t>
                      </a:r>
                      <a:endParaRPr lang="en-US" sz="1500" dirty="0"/>
                    </a:p>
                  </a:txBody>
                  <a:tcPr marL="81771" marR="81771" marT="40886" marB="40886"/>
                </a:tc>
                <a:tc>
                  <a:txBody>
                    <a:bodyPr/>
                    <a:lstStyle/>
                    <a:p>
                      <a:r>
                        <a:rPr lang="en-US" sz="1500" dirty="0" smtClean="0"/>
                        <a:t>Destroyers Hit</a:t>
                      </a:r>
                      <a:endParaRPr lang="en-US" sz="1500" dirty="0"/>
                    </a:p>
                  </a:txBody>
                  <a:tcPr marL="81771" marR="81771" marT="40886" marB="40886"/>
                </a:tc>
                <a:tc>
                  <a:txBody>
                    <a:bodyPr/>
                    <a:lstStyle/>
                    <a:p>
                      <a:r>
                        <a:rPr lang="en-US" sz="1500" dirty="0" err="1" smtClean="0"/>
                        <a:t>ExWars</a:t>
                      </a:r>
                      <a:r>
                        <a:rPr lang="en-US" sz="1500" dirty="0" smtClean="0"/>
                        <a:t> Missed</a:t>
                      </a:r>
                      <a:endParaRPr lang="en-US" sz="1500" dirty="0"/>
                    </a:p>
                  </a:txBody>
                  <a:tcPr marL="81771" marR="81771" marT="40886" marB="40886"/>
                </a:tc>
                <a:tc>
                  <a:txBody>
                    <a:bodyPr/>
                    <a:lstStyle/>
                    <a:p>
                      <a:r>
                        <a:rPr lang="en-US" sz="1500" dirty="0" smtClean="0"/>
                        <a:t>Cruisers Missed</a:t>
                      </a:r>
                      <a:endParaRPr lang="en-US" sz="1500" dirty="0"/>
                    </a:p>
                  </a:txBody>
                  <a:tcPr marL="81771" marR="81771" marT="40886" marB="40886"/>
                </a:tc>
                <a:tc>
                  <a:txBody>
                    <a:bodyPr/>
                    <a:lstStyle/>
                    <a:p>
                      <a:r>
                        <a:rPr lang="en-US" sz="1500" dirty="0" smtClean="0"/>
                        <a:t>Destroyers Missed</a:t>
                      </a:r>
                      <a:endParaRPr lang="en-US" sz="1500" dirty="0"/>
                    </a:p>
                  </a:txBody>
                  <a:tcPr marL="81771" marR="81771" marT="40886" marB="40886"/>
                </a:tc>
              </a:tr>
              <a:tr h="331630">
                <a:tc>
                  <a:txBody>
                    <a:bodyPr/>
                    <a:lstStyle/>
                    <a:p>
                      <a:r>
                        <a:rPr lang="en-US" sz="1500" dirty="0" smtClean="0"/>
                        <a:t>Average</a:t>
                      </a:r>
                      <a:endParaRPr lang="en-US" sz="1500" dirty="0"/>
                    </a:p>
                  </a:txBody>
                  <a:tcPr marL="81771" marR="81771" marT="40886" marB="40886"/>
                </a:tc>
                <a:tc>
                  <a:txBody>
                    <a:bodyPr/>
                    <a:lstStyle/>
                    <a:p>
                      <a:r>
                        <a:rPr lang="en-US" sz="1500" dirty="0" smtClean="0"/>
                        <a:t>49.42</a:t>
                      </a:r>
                      <a:endParaRPr lang="en-US" sz="1500" dirty="0"/>
                    </a:p>
                  </a:txBody>
                  <a:tcPr marL="81771" marR="81771" marT="40886" marB="40886"/>
                </a:tc>
                <a:tc>
                  <a:txBody>
                    <a:bodyPr/>
                    <a:lstStyle/>
                    <a:p>
                      <a:r>
                        <a:rPr lang="en-US" sz="1500" dirty="0" smtClean="0"/>
                        <a:t>1.62</a:t>
                      </a:r>
                      <a:endParaRPr lang="en-US" sz="1500" dirty="0"/>
                    </a:p>
                  </a:txBody>
                  <a:tcPr marL="81771" marR="81771" marT="40886" marB="40886"/>
                </a:tc>
                <a:tc>
                  <a:txBody>
                    <a:bodyPr/>
                    <a:lstStyle/>
                    <a:p>
                      <a:r>
                        <a:rPr lang="en-US" sz="1500" dirty="0" smtClean="0"/>
                        <a:t>0.99</a:t>
                      </a:r>
                      <a:endParaRPr lang="en-US" sz="1500" dirty="0"/>
                    </a:p>
                  </a:txBody>
                  <a:tcPr marL="81771" marR="81771" marT="40886" marB="40886"/>
                </a:tc>
                <a:tc>
                  <a:txBody>
                    <a:bodyPr/>
                    <a:lstStyle/>
                    <a:p>
                      <a:r>
                        <a:rPr lang="en-US" sz="1500" dirty="0" smtClean="0"/>
                        <a:t>14.02</a:t>
                      </a:r>
                      <a:endParaRPr lang="en-US" sz="1500" dirty="0"/>
                    </a:p>
                  </a:txBody>
                  <a:tcPr marL="81771" marR="81771" marT="40886" marB="40886"/>
                </a:tc>
                <a:tc>
                  <a:txBody>
                    <a:bodyPr/>
                    <a:lstStyle/>
                    <a:p>
                      <a:r>
                        <a:rPr lang="en-US" sz="1500" dirty="0" smtClean="0"/>
                        <a:t>0.53</a:t>
                      </a:r>
                      <a:endParaRPr lang="en-US" sz="1500" dirty="0"/>
                    </a:p>
                  </a:txBody>
                  <a:tcPr marL="81771" marR="81771" marT="40886" marB="40886"/>
                </a:tc>
                <a:tc>
                  <a:txBody>
                    <a:bodyPr/>
                    <a:lstStyle/>
                    <a:p>
                      <a:r>
                        <a:rPr lang="en-US" sz="1500" dirty="0" smtClean="0"/>
                        <a:t>0.42</a:t>
                      </a:r>
                      <a:endParaRPr lang="en-US" sz="1500" dirty="0"/>
                    </a:p>
                  </a:txBody>
                  <a:tcPr marL="81771" marR="81771" marT="40886" marB="40886"/>
                </a:tc>
              </a:tr>
              <a:tr h="331630">
                <a:tc>
                  <a:txBody>
                    <a:bodyPr/>
                    <a:lstStyle/>
                    <a:p>
                      <a:r>
                        <a:rPr lang="en-US" sz="1500" dirty="0" smtClean="0"/>
                        <a:t>Best</a:t>
                      </a:r>
                      <a:endParaRPr lang="en-US" sz="1500" dirty="0"/>
                    </a:p>
                  </a:txBody>
                  <a:tcPr marL="81771" marR="81771" marT="40886" marB="40886"/>
                </a:tc>
                <a:tc>
                  <a:txBody>
                    <a:bodyPr/>
                    <a:lstStyle/>
                    <a:p>
                      <a:r>
                        <a:rPr lang="en-US" sz="1500" dirty="0" smtClean="0"/>
                        <a:t>36</a:t>
                      </a:r>
                      <a:endParaRPr lang="en-US" sz="1500" dirty="0"/>
                    </a:p>
                  </a:txBody>
                  <a:tcPr marL="81771" marR="81771" marT="40886" marB="40886"/>
                </a:tc>
                <a:tc>
                  <a:txBody>
                    <a:bodyPr/>
                    <a:lstStyle/>
                    <a:p>
                      <a:r>
                        <a:rPr lang="en-US" sz="1500" dirty="0" smtClean="0"/>
                        <a:t>0</a:t>
                      </a:r>
                      <a:endParaRPr lang="en-US" sz="1500" dirty="0"/>
                    </a:p>
                  </a:txBody>
                  <a:tcPr marL="81771" marR="81771" marT="40886" marB="40886"/>
                </a:tc>
                <a:tc>
                  <a:txBody>
                    <a:bodyPr/>
                    <a:lstStyle/>
                    <a:p>
                      <a:r>
                        <a:rPr lang="en-US" sz="1500" dirty="0" smtClean="0"/>
                        <a:t>0</a:t>
                      </a:r>
                      <a:endParaRPr lang="en-US" sz="1500" dirty="0"/>
                    </a:p>
                  </a:txBody>
                  <a:tcPr marL="81771" marR="81771" marT="40886" marB="40886"/>
                </a:tc>
                <a:tc>
                  <a:txBody>
                    <a:bodyPr/>
                    <a:lstStyle/>
                    <a:p>
                      <a:r>
                        <a:rPr lang="en-US" sz="1500" dirty="0" smtClean="0"/>
                        <a:t>4</a:t>
                      </a:r>
                      <a:endParaRPr lang="en-US" sz="1500" dirty="0"/>
                    </a:p>
                  </a:txBody>
                  <a:tcPr marL="81771" marR="81771" marT="40886" marB="40886"/>
                </a:tc>
                <a:tc>
                  <a:txBody>
                    <a:bodyPr/>
                    <a:lstStyle/>
                    <a:p>
                      <a:r>
                        <a:rPr lang="en-US" sz="1500" dirty="0" smtClean="0"/>
                        <a:t>0</a:t>
                      </a:r>
                      <a:endParaRPr lang="en-US" sz="1500" dirty="0"/>
                    </a:p>
                  </a:txBody>
                  <a:tcPr marL="81771" marR="81771" marT="40886" marB="40886"/>
                </a:tc>
                <a:tc>
                  <a:txBody>
                    <a:bodyPr/>
                    <a:lstStyle/>
                    <a:p>
                      <a:r>
                        <a:rPr lang="en-US" sz="1500" dirty="0" smtClean="0"/>
                        <a:t>0</a:t>
                      </a:r>
                      <a:endParaRPr lang="en-US" sz="1500" dirty="0"/>
                    </a:p>
                  </a:txBody>
                  <a:tcPr marL="81771" marR="81771" marT="40886" marB="40886"/>
                </a:tc>
              </a:tr>
              <a:tr h="331630">
                <a:tc>
                  <a:txBody>
                    <a:bodyPr/>
                    <a:lstStyle/>
                    <a:p>
                      <a:r>
                        <a:rPr lang="en-US" sz="1500" dirty="0" smtClean="0"/>
                        <a:t>Worst</a:t>
                      </a:r>
                      <a:endParaRPr lang="en-US" sz="1500" dirty="0"/>
                    </a:p>
                  </a:txBody>
                  <a:tcPr marL="81771" marR="81771" marT="40886" marB="40886"/>
                </a:tc>
                <a:tc>
                  <a:txBody>
                    <a:bodyPr/>
                    <a:lstStyle/>
                    <a:p>
                      <a:r>
                        <a:rPr lang="en-US" sz="1500" dirty="0" smtClean="0"/>
                        <a:t>64</a:t>
                      </a:r>
                      <a:endParaRPr lang="en-US" sz="1500" dirty="0"/>
                    </a:p>
                  </a:txBody>
                  <a:tcPr marL="81771" marR="81771" marT="40886" marB="40886"/>
                </a:tc>
                <a:tc>
                  <a:txBody>
                    <a:bodyPr/>
                    <a:lstStyle/>
                    <a:p>
                      <a:r>
                        <a:rPr lang="en-US" sz="1500" dirty="0" smtClean="0"/>
                        <a:t>6</a:t>
                      </a:r>
                      <a:endParaRPr lang="en-US" sz="1500" dirty="0"/>
                    </a:p>
                  </a:txBody>
                  <a:tcPr marL="81771" marR="81771" marT="40886" marB="40886"/>
                </a:tc>
                <a:tc>
                  <a:txBody>
                    <a:bodyPr/>
                    <a:lstStyle/>
                    <a:p>
                      <a:r>
                        <a:rPr lang="en-US" sz="1500" dirty="0" smtClean="0"/>
                        <a:t>4</a:t>
                      </a:r>
                      <a:endParaRPr lang="en-US" sz="1500" dirty="0"/>
                    </a:p>
                  </a:txBody>
                  <a:tcPr marL="81771" marR="81771" marT="40886" marB="40886"/>
                </a:tc>
                <a:tc>
                  <a:txBody>
                    <a:bodyPr/>
                    <a:lstStyle/>
                    <a:p>
                      <a:r>
                        <a:rPr lang="en-US" sz="1500" dirty="0" smtClean="0"/>
                        <a:t>26</a:t>
                      </a:r>
                      <a:endParaRPr lang="en-US" sz="1500" dirty="0"/>
                    </a:p>
                  </a:txBody>
                  <a:tcPr marL="81771" marR="81771" marT="40886" marB="40886"/>
                </a:tc>
                <a:tc>
                  <a:txBody>
                    <a:bodyPr/>
                    <a:lstStyle/>
                    <a:p>
                      <a:r>
                        <a:rPr lang="en-US" sz="1500" dirty="0" smtClean="0"/>
                        <a:t>3</a:t>
                      </a:r>
                      <a:endParaRPr lang="en-US" sz="1500" dirty="0"/>
                    </a:p>
                  </a:txBody>
                  <a:tcPr marL="81771" marR="81771" marT="40886" marB="40886"/>
                </a:tc>
                <a:tc>
                  <a:txBody>
                    <a:bodyPr/>
                    <a:lstStyle/>
                    <a:p>
                      <a:r>
                        <a:rPr lang="en-US" sz="1500" dirty="0" smtClean="0"/>
                        <a:t>3</a:t>
                      </a:r>
                      <a:endParaRPr lang="en-US" sz="1500" dirty="0"/>
                    </a:p>
                  </a:txBody>
                  <a:tcPr marL="81771" marR="81771" marT="40886" marB="40886"/>
                </a:tc>
              </a:tr>
            </a:tbl>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786114040"/>
              </p:ext>
            </p:extLst>
          </p:nvPr>
        </p:nvGraphicFramePr>
        <p:xfrm>
          <a:off x="762000" y="685800"/>
          <a:ext cx="7543800" cy="2225040"/>
        </p:xfrm>
        <a:graphic>
          <a:graphicData uri="http://schemas.openxmlformats.org/drawingml/2006/table">
            <a:tbl>
              <a:tblPr firstRow="1" bandRow="1">
                <a:tableStyleId>{5C22544A-7EE6-4342-B048-85BDC9FD1C3A}</a:tableStyleId>
              </a:tblPr>
              <a:tblGrid>
                <a:gridCol w="3873011"/>
                <a:gridCol w="2016361"/>
                <a:gridCol w="1654428"/>
              </a:tblGrid>
              <a:tr h="370840">
                <a:tc>
                  <a:txBody>
                    <a:bodyPr/>
                    <a:lstStyle/>
                    <a:p>
                      <a:r>
                        <a:rPr lang="en-US" dirty="0" smtClean="0"/>
                        <a:t>Improvement</a:t>
                      </a:r>
                      <a:endParaRPr lang="en-US" dirty="0"/>
                    </a:p>
                  </a:txBody>
                  <a:tcPr/>
                </a:tc>
                <a:tc>
                  <a:txBody>
                    <a:bodyPr/>
                    <a:lstStyle/>
                    <a:p>
                      <a:r>
                        <a:rPr lang="en-US" dirty="0" smtClean="0"/>
                        <a:t>Cost</a:t>
                      </a:r>
                      <a:endParaRPr lang="en-US" dirty="0"/>
                    </a:p>
                  </a:txBody>
                  <a:tcPr/>
                </a:tc>
                <a:tc>
                  <a:txBody>
                    <a:bodyPr/>
                    <a:lstStyle/>
                    <a:p>
                      <a:r>
                        <a:rPr lang="en-US" dirty="0" err="1" smtClean="0"/>
                        <a:t>ExWars</a:t>
                      </a:r>
                      <a:r>
                        <a:rPr lang="en-US" dirty="0" smtClean="0"/>
                        <a:t> Sunk</a:t>
                      </a:r>
                      <a:endParaRPr lang="en-US" dirty="0"/>
                    </a:p>
                  </a:txBody>
                  <a:tcPr/>
                </a:tc>
              </a:tr>
              <a:tr h="370840">
                <a:tc>
                  <a:txBody>
                    <a:bodyPr/>
                    <a:lstStyle/>
                    <a:p>
                      <a:r>
                        <a:rPr lang="en-US" dirty="0" smtClean="0"/>
                        <a:t>Detect sense + p(k) </a:t>
                      </a:r>
                      <a:r>
                        <a:rPr lang="en-US" dirty="0" err="1" smtClean="0"/>
                        <a:t>std</a:t>
                      </a:r>
                      <a:r>
                        <a:rPr lang="en-US" dirty="0" smtClean="0"/>
                        <a:t> – 2 + Destroyer</a:t>
                      </a:r>
                      <a:endParaRPr lang="en-US" dirty="0"/>
                    </a:p>
                  </a:txBody>
                  <a:tcPr/>
                </a:tc>
                <a:tc>
                  <a:txBody>
                    <a:bodyPr/>
                    <a:lstStyle/>
                    <a:p>
                      <a:r>
                        <a:rPr lang="en-US" dirty="0" smtClean="0"/>
                        <a:t>$1,293,302M</a:t>
                      </a:r>
                      <a:endParaRPr lang="en-US" dirty="0"/>
                    </a:p>
                  </a:txBody>
                  <a:tcPr/>
                </a:tc>
                <a:tc>
                  <a:txBody>
                    <a:bodyPr/>
                    <a:lstStyle/>
                    <a:p>
                      <a:r>
                        <a:rPr lang="en-US" dirty="0" smtClean="0"/>
                        <a:t>0.002</a:t>
                      </a:r>
                      <a:endParaRPr lang="en-US" dirty="0"/>
                    </a:p>
                  </a:txBody>
                  <a:tcPr/>
                </a:tc>
              </a:tr>
              <a:tr h="370840">
                <a:tc>
                  <a:txBody>
                    <a:bodyPr/>
                    <a:lstStyle/>
                    <a:p>
                      <a:r>
                        <a:rPr lang="en-US" dirty="0" smtClean="0"/>
                        <a:t>Detect sense + Destroyer + CIWS</a:t>
                      </a:r>
                      <a:endParaRPr lang="en-US" dirty="0"/>
                    </a:p>
                  </a:txBody>
                  <a:tcPr/>
                </a:tc>
                <a:tc>
                  <a:txBody>
                    <a:bodyPr/>
                    <a:lstStyle/>
                    <a:p>
                      <a:r>
                        <a:rPr lang="en-US" dirty="0" smtClean="0"/>
                        <a:t>$1,298,881M</a:t>
                      </a:r>
                      <a:endParaRPr lang="en-US" dirty="0"/>
                    </a:p>
                  </a:txBody>
                  <a:tcPr/>
                </a:tc>
                <a:tc>
                  <a:txBody>
                    <a:bodyPr/>
                    <a:lstStyle/>
                    <a:p>
                      <a:r>
                        <a:rPr lang="en-US" dirty="0" smtClean="0"/>
                        <a:t>0.806</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Detect sense + p(k) </a:t>
                      </a:r>
                      <a:r>
                        <a:rPr lang="en-US" dirty="0" err="1" smtClean="0"/>
                        <a:t>std</a:t>
                      </a:r>
                      <a:r>
                        <a:rPr lang="en-US" dirty="0" smtClean="0"/>
                        <a:t> – 2 + Cruiser</a:t>
                      </a:r>
                    </a:p>
                  </a:txBody>
                  <a:tcPr/>
                </a:tc>
                <a:tc>
                  <a:txBody>
                    <a:bodyPr/>
                    <a:lstStyle/>
                    <a:p>
                      <a:r>
                        <a:rPr lang="en-US" dirty="0" smtClean="0"/>
                        <a:t>$3,393,202M</a:t>
                      </a:r>
                      <a:endParaRPr lang="en-US" dirty="0"/>
                    </a:p>
                  </a:txBody>
                  <a:tcPr/>
                </a:tc>
                <a:tc>
                  <a:txBody>
                    <a:bodyPr/>
                    <a:lstStyle/>
                    <a:p>
                      <a:r>
                        <a:rPr lang="en-US" dirty="0" smtClean="0"/>
                        <a:t>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Detect sense + Cruiser</a:t>
                      </a:r>
                      <a:r>
                        <a:rPr lang="en-US" baseline="0" dirty="0" smtClean="0"/>
                        <a:t> </a:t>
                      </a:r>
                      <a:r>
                        <a:rPr lang="en-US" dirty="0" smtClean="0"/>
                        <a:t>+ CIWS</a:t>
                      </a:r>
                    </a:p>
                  </a:txBody>
                  <a:tcPr/>
                </a:tc>
                <a:tc>
                  <a:txBody>
                    <a:bodyPr/>
                    <a:lstStyle/>
                    <a:p>
                      <a:r>
                        <a:rPr lang="en-US" dirty="0" smtClean="0"/>
                        <a:t>$3,398,881M</a:t>
                      </a:r>
                      <a:endParaRPr lang="en-US" dirty="0"/>
                    </a:p>
                  </a:txBody>
                  <a:tcPr/>
                </a:tc>
                <a:tc>
                  <a:txBody>
                    <a:bodyPr/>
                    <a:lstStyle/>
                    <a:p>
                      <a:r>
                        <a:rPr lang="en-US" dirty="0" smtClean="0"/>
                        <a:t>0.82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Detect sense + Cruiser</a:t>
                      </a:r>
                      <a:r>
                        <a:rPr lang="en-US" baseline="0" dirty="0" smtClean="0"/>
                        <a:t> </a:t>
                      </a:r>
                      <a:r>
                        <a:rPr lang="en-US" dirty="0" smtClean="0"/>
                        <a:t>+ Destroyer</a:t>
                      </a:r>
                    </a:p>
                  </a:txBody>
                  <a:tcPr/>
                </a:tc>
                <a:tc>
                  <a:txBody>
                    <a:bodyPr/>
                    <a:lstStyle/>
                    <a:p>
                      <a:r>
                        <a:rPr lang="en-US" dirty="0" smtClean="0"/>
                        <a:t>$4,491,081M</a:t>
                      </a:r>
                      <a:endParaRPr lang="en-US" dirty="0"/>
                    </a:p>
                  </a:txBody>
                  <a:tcPr/>
                </a:tc>
                <a:tc>
                  <a:txBody>
                    <a:bodyPr/>
                    <a:lstStyle/>
                    <a:p>
                      <a:r>
                        <a:rPr lang="en-US" dirty="0" smtClean="0"/>
                        <a:t>0.068</a:t>
                      </a:r>
                      <a:endParaRPr lang="en-US" dirty="0"/>
                    </a:p>
                  </a:txBody>
                  <a:tcPr/>
                </a:tc>
              </a:tr>
            </a:tbl>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4572000"/>
            <a:ext cx="7302347" cy="1600200"/>
          </a:xfrm>
        </p:spPr>
        <p:txBody>
          <a:bodyPr>
            <a:normAutofit/>
          </a:bodyPr>
          <a:lstStyle/>
          <a:p>
            <a:r>
              <a:rPr lang="en-US" dirty="0" smtClean="0"/>
              <a:t>Alterations to the Model</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724054133"/>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Model Alterations</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07139984"/>
              </p:ext>
            </p:extLst>
          </p:nvPr>
        </p:nvGraphicFramePr>
        <p:xfrm>
          <a:off x="762000" y="685800"/>
          <a:ext cx="75438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937862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375</TotalTime>
  <Words>5279</Words>
  <Application>Microsoft Macintosh PowerPoint</Application>
  <PresentationFormat>On-screen Show (4:3)</PresentationFormat>
  <Paragraphs>309</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Newsprint</vt:lpstr>
      <vt:lpstr>Project 3</vt:lpstr>
      <vt:lpstr>The Problem</vt:lpstr>
      <vt:lpstr>Metrics</vt:lpstr>
      <vt:lpstr>BOE Model</vt:lpstr>
      <vt:lpstr>ExtendSim Model</vt:lpstr>
      <vt:lpstr>Statistical Results</vt:lpstr>
      <vt:lpstr>Improvements</vt:lpstr>
      <vt:lpstr>Alterations to the Model</vt:lpstr>
      <vt:lpstr>More Model Alterations</vt:lpstr>
      <vt:lpstr>Selective Targeting</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 Mazza</dc:creator>
  <cp:lastModifiedBy>Steve Mazza</cp:lastModifiedBy>
  <cp:revision>112</cp:revision>
  <dcterms:created xsi:type="dcterms:W3CDTF">2012-01-31T21:49:51Z</dcterms:created>
  <dcterms:modified xsi:type="dcterms:W3CDTF">2012-03-21T00:01:12Z</dcterms:modified>
</cp:coreProperties>
</file>