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2"/>
    <p:sldId id="270" r:id="rId3"/>
    <p:sldId id="271" r:id="rId4"/>
    <p:sldId id="272" r:id="rId5"/>
    <p:sldId id="274" r:id="rId6"/>
    <p:sldId id="280" r:id="rId7"/>
    <p:sldId id="275" r:id="rId8"/>
    <p:sldId id="277" r:id="rId9"/>
    <p:sldId id="278" r:id="rId10"/>
    <p:sldId id="279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8B0304"/>
    <a:srgbClr val="6B121E"/>
    <a:srgbClr val="5C0E17"/>
    <a:srgbClr val="FFFF00"/>
    <a:srgbClr val="BBAD6E"/>
    <a:srgbClr val="8B00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00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4" tIns="46153" rIns="92304" bIns="46153" numCol="1" anchor="t" anchorCtr="0" compatLnSpc="1">
            <a:prstTxWarp prst="textNoShape">
              <a:avLst/>
            </a:prstTxWarp>
          </a:bodyPr>
          <a:lstStyle>
            <a:lvl1pPr defTabSz="923361">
              <a:defRPr sz="1200" b="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63" y="0"/>
            <a:ext cx="297200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4" tIns="46153" rIns="92304" bIns="46153" numCol="1" anchor="t" anchorCtr="0" compatLnSpc="1">
            <a:prstTxWarp prst="textNoShape">
              <a:avLst/>
            </a:prstTxWarp>
          </a:bodyPr>
          <a:lstStyle>
            <a:lvl1pPr algn="r" defTabSz="923361">
              <a:defRPr sz="1200" b="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010"/>
            <a:ext cx="297200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4" tIns="46153" rIns="92304" bIns="46153" numCol="1" anchor="b" anchorCtr="0" compatLnSpc="1">
            <a:prstTxWarp prst="textNoShape">
              <a:avLst/>
            </a:prstTxWarp>
          </a:bodyPr>
          <a:lstStyle>
            <a:lvl1pPr defTabSz="923361">
              <a:defRPr sz="1200" b="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63" y="8830010"/>
            <a:ext cx="297200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4" tIns="46153" rIns="92304" bIns="46153" numCol="1" anchor="b" anchorCtr="0" compatLnSpc="1">
            <a:prstTxWarp prst="textNoShape">
              <a:avLst/>
            </a:prstTxWarp>
          </a:bodyPr>
          <a:lstStyle>
            <a:lvl1pPr algn="r" defTabSz="923361">
              <a:defRPr sz="1200" b="0" smtClean="0"/>
            </a:lvl1pPr>
          </a:lstStyle>
          <a:p>
            <a:pPr>
              <a:defRPr/>
            </a:pPr>
            <a:fld id="{0B5F4331-4378-42A1-BA0F-AE0A7108C0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00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63" y="0"/>
            <a:ext cx="297200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94" y="4415790"/>
            <a:ext cx="548701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010"/>
            <a:ext cx="297200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63" y="8830010"/>
            <a:ext cx="297200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965F5D3C-9EAF-40D4-A94D-C37A164D1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D1DF0-03D6-485A-8668-4E5158AA2D7A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title"/>
          </p:nvPr>
        </p:nvSpPr>
        <p:spPr bwMode="white">
          <a:xfrm>
            <a:off x="1925053" y="0"/>
            <a:ext cx="5293894" cy="86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title"/>
          </p:nvPr>
        </p:nvSpPr>
        <p:spPr bwMode="white">
          <a:xfrm>
            <a:off x="1925053" y="0"/>
            <a:ext cx="5293894" cy="86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title"/>
          </p:nvPr>
        </p:nvSpPr>
        <p:spPr bwMode="white">
          <a:xfrm>
            <a:off x="1925053" y="0"/>
            <a:ext cx="5293894" cy="86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title"/>
          </p:nvPr>
        </p:nvSpPr>
        <p:spPr bwMode="white">
          <a:xfrm>
            <a:off x="1925053" y="0"/>
            <a:ext cx="5293894" cy="86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title"/>
          </p:nvPr>
        </p:nvSpPr>
        <p:spPr bwMode="white">
          <a:xfrm>
            <a:off x="1925053" y="0"/>
            <a:ext cx="5293894" cy="86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-7938" y="839788"/>
            <a:ext cx="3810001" cy="144462"/>
          </a:xfrm>
          <a:prstGeom prst="rect">
            <a:avLst/>
          </a:prstGeom>
          <a:gradFill rotWithShape="0">
            <a:gsLst>
              <a:gs pos="0">
                <a:srgbClr val="BBAD6E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5" name="Picture 40" descr="Header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8"/>
          <p:cNvSpPr>
            <a:spLocks noGrp="1" noChangeArrowheads="1"/>
          </p:cNvSpPr>
          <p:nvPr>
            <p:ph type="title"/>
          </p:nvPr>
        </p:nvSpPr>
        <p:spPr bwMode="white">
          <a:xfrm>
            <a:off x="1925053" y="0"/>
            <a:ext cx="5293894" cy="86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029" name="Picture 42" descr="tagline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81600" y="6559550"/>
            <a:ext cx="37338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Rectangle 43"/>
          <p:cNvSpPr>
            <a:spLocks noChangeArrowheads="1"/>
          </p:cNvSpPr>
          <p:nvPr/>
        </p:nvSpPr>
        <p:spPr bwMode="auto">
          <a:xfrm rot="-21600000">
            <a:off x="5334000" y="6713538"/>
            <a:ext cx="3810000" cy="1444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BBAD6E"/>
              </a:gs>
            </a:gsLst>
            <a:lin ang="0" scaled="1"/>
          </a:gra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4100513" y="6697287"/>
            <a:ext cx="9473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sz="1000" dirty="0"/>
              <a:t>UNCLASSIFIED</a:t>
            </a: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33338" y="6688138"/>
            <a:ext cx="155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fld id="{DA60E9B2-6911-42B9-9F44-182A0202D682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  <p:sp>
        <p:nvSpPr>
          <p:cNvPr id="1062" name="Text Box 38"/>
          <p:cNvSpPr txBox="1">
            <a:spLocks noChangeArrowheads="1"/>
          </p:cNvSpPr>
          <p:nvPr/>
        </p:nvSpPr>
        <p:spPr bwMode="auto">
          <a:xfrm>
            <a:off x="8630213" y="6750050"/>
            <a:ext cx="43441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defRPr/>
            </a:pPr>
            <a:r>
              <a:rPr lang="en-US" sz="500" dirty="0" smtClean="0"/>
              <a:t>FileName.pptx</a:t>
            </a:r>
            <a:endParaRPr lang="en-US" sz="500" dirty="0"/>
          </a:p>
        </p:txBody>
      </p:sp>
      <p:sp>
        <p:nvSpPr>
          <p:cNvPr id="1037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" name="Rectangle 45"/>
          <p:cNvSpPr>
            <a:spLocks noChangeArrowheads="1"/>
          </p:cNvSpPr>
          <p:nvPr/>
        </p:nvSpPr>
        <p:spPr bwMode="auto">
          <a:xfrm>
            <a:off x="4001549" y="16626"/>
            <a:ext cx="114090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UNCLASSIFIED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1234" y="217171"/>
            <a:ext cx="1832628" cy="498312"/>
            <a:chOff x="106359" y="117768"/>
            <a:chExt cx="2275608" cy="618767"/>
          </a:xfrm>
        </p:grpSpPr>
        <p:pic>
          <p:nvPicPr>
            <p:cNvPr id="18" name="Picture 17" descr="logo_usarmy_gold_gradient.png"/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474673" y="117768"/>
              <a:ext cx="1907294" cy="6187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14" descr="AMC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06359" y="141439"/>
              <a:ext cx="337877" cy="42555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32320" y="142240"/>
            <a:ext cx="1838960" cy="55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8" descr="TP_BkGrnd_jpg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6263"/>
            <a:ext cx="91440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22"/>
          <p:cNvSpPr txBox="1">
            <a:spLocks noChangeArrowheads="1"/>
          </p:cNvSpPr>
          <p:nvPr/>
        </p:nvSpPr>
        <p:spPr bwMode="auto">
          <a:xfrm>
            <a:off x="347663" y="5632450"/>
            <a:ext cx="4224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 dirty="0" smtClean="0">
                <a:ea typeface="ＭＳ Ｐゴシック" pitchFamily="1" charset="-128"/>
                <a:cs typeface="Arial" charset="0"/>
              </a:rPr>
              <a:t>2 Dec 2011</a:t>
            </a:r>
            <a:endParaRPr lang="en-US" sz="2400" dirty="0">
              <a:ea typeface="ＭＳ Ｐゴシック" pitchFamily="1" charset="-128"/>
              <a:cs typeface="Arial" charset="0"/>
            </a:endParaRPr>
          </a:p>
        </p:txBody>
      </p:sp>
      <p:sp>
        <p:nvSpPr>
          <p:cNvPr id="2057" name="Text Box 131"/>
          <p:cNvSpPr txBox="1">
            <a:spLocks noChangeArrowheads="1"/>
          </p:cNvSpPr>
          <p:nvPr/>
        </p:nvSpPr>
        <p:spPr bwMode="auto">
          <a:xfrm>
            <a:off x="4100513" y="6697211"/>
            <a:ext cx="9382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dirty="0"/>
              <a:t>UNCLASSIFIED</a:t>
            </a:r>
          </a:p>
        </p:txBody>
      </p:sp>
      <p:sp>
        <p:nvSpPr>
          <p:cNvPr id="2058" name="Text Box 133"/>
          <p:cNvSpPr txBox="1">
            <a:spLocks noChangeArrowheads="1"/>
          </p:cNvSpPr>
          <p:nvPr/>
        </p:nvSpPr>
        <p:spPr bwMode="auto">
          <a:xfrm>
            <a:off x="4100513" y="16778"/>
            <a:ext cx="9382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dirty="0"/>
              <a:t>UNCLASSIFIED</a:t>
            </a:r>
          </a:p>
        </p:txBody>
      </p:sp>
      <p:sp>
        <p:nvSpPr>
          <p:cNvPr id="115" name="Rectangle 156"/>
          <p:cNvSpPr>
            <a:spLocks noChangeArrowheads="1"/>
          </p:cNvSpPr>
          <p:nvPr/>
        </p:nvSpPr>
        <p:spPr bwMode="white">
          <a:xfrm>
            <a:off x="0" y="2396560"/>
            <a:ext cx="43706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TW" sz="2400" b="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新細明體" charset="-120"/>
              </a:rPr>
              <a:t>Advanced Counter IED Detection System (ACIDS) System Suitability Assessment</a:t>
            </a:r>
            <a:endParaRPr lang="en-US" altLang="zh-TW" sz="2400" b="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新細明體" charset="-120"/>
            </a:endParaRPr>
          </a:p>
        </p:txBody>
      </p:sp>
      <p:sp>
        <p:nvSpPr>
          <p:cNvPr id="116" name="Rectangle 29"/>
          <p:cNvSpPr>
            <a:spLocks noChangeArrowheads="1"/>
          </p:cNvSpPr>
          <p:nvPr/>
        </p:nvSpPr>
        <p:spPr bwMode="auto">
          <a:xfrm>
            <a:off x="4844961" y="4980816"/>
            <a:ext cx="4193854" cy="194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400"/>
              </a:spcBef>
            </a:pPr>
            <a:r>
              <a:rPr lang="en-US" altLang="zh-TW" sz="1400" i="1" dirty="0">
                <a:ea typeface="新細明體" charset="-120"/>
              </a:rPr>
              <a:t>Presented by</a:t>
            </a:r>
            <a:r>
              <a:rPr lang="en-US" altLang="zh-TW" sz="1400" i="1" dirty="0" smtClean="0">
                <a:ea typeface="新細明體" charset="-120"/>
              </a:rPr>
              <a:t>:</a:t>
            </a:r>
            <a:endParaRPr lang="en-US" altLang="zh-TW" sz="400" dirty="0">
              <a:ea typeface="新細明體" charset="-120"/>
            </a:endParaRPr>
          </a:p>
          <a:p>
            <a:pPr algn="ctr" eaLnBrk="0" hangingPunct="0">
              <a:spcBef>
                <a:spcPts val="400"/>
              </a:spcBef>
            </a:pPr>
            <a:r>
              <a:rPr lang="en-US" altLang="zh-TW" sz="2000" dirty="0" smtClean="0"/>
              <a:t>ACIDS Engineering and Suitability (ACES) Team</a:t>
            </a:r>
          </a:p>
          <a:p>
            <a:pPr algn="ctr" eaLnBrk="0" hangingPunct="0">
              <a:spcBef>
                <a:spcPts val="400"/>
              </a:spcBef>
            </a:pPr>
            <a:r>
              <a:rPr lang="en-US" altLang="zh-TW" sz="1200" dirty="0" smtClean="0">
                <a:ea typeface="新細明體" charset="-120"/>
              </a:rPr>
              <a:t>Steve Mazza</a:t>
            </a:r>
            <a:br>
              <a:rPr lang="en-US" altLang="zh-TW" sz="1200" dirty="0" smtClean="0">
                <a:ea typeface="新細明體" charset="-120"/>
              </a:rPr>
            </a:br>
            <a:r>
              <a:rPr lang="en-US" altLang="zh-TW" sz="1200" dirty="0" smtClean="0">
                <a:ea typeface="新細明體" charset="-120"/>
              </a:rPr>
              <a:t>Kimberly Battle</a:t>
            </a:r>
            <a:br>
              <a:rPr lang="en-US" altLang="zh-TW" sz="1200" dirty="0" smtClean="0">
                <a:ea typeface="新細明體" charset="-120"/>
              </a:rPr>
            </a:br>
            <a:r>
              <a:rPr lang="en-US" altLang="zh-TW" sz="1200" dirty="0" smtClean="0">
                <a:ea typeface="新細明體" charset="-120"/>
              </a:rPr>
              <a:t>Maranatha Zopfi</a:t>
            </a:r>
            <a:br>
              <a:rPr lang="en-US" altLang="zh-TW" sz="1200" dirty="0" smtClean="0">
                <a:ea typeface="新細明體" charset="-120"/>
              </a:rPr>
            </a:br>
            <a:r>
              <a:rPr lang="en-US" altLang="zh-TW" sz="1200" dirty="0" smtClean="0">
                <a:ea typeface="新細明體" charset="-120"/>
              </a:rPr>
              <a:t>Michael </a:t>
            </a:r>
            <a:r>
              <a:rPr lang="en-US" altLang="zh-TW" sz="1200" dirty="0" err="1" smtClean="0">
                <a:ea typeface="新細明體" charset="-120"/>
              </a:rPr>
              <a:t>Oexman</a:t>
            </a:r>
            <a:r>
              <a:rPr lang="en-US" altLang="zh-TW" sz="1200" dirty="0" smtClean="0">
                <a:ea typeface="新細明體" charset="-120"/>
              </a:rPr>
              <a:t/>
            </a:r>
            <a:br>
              <a:rPr lang="en-US" altLang="zh-TW" sz="1200" dirty="0" smtClean="0">
                <a:ea typeface="新細明體" charset="-120"/>
              </a:rPr>
            </a:br>
            <a:r>
              <a:rPr lang="en-US" altLang="zh-TW" sz="1200" dirty="0" smtClean="0">
                <a:ea typeface="新細明體" charset="-120"/>
              </a:rPr>
              <a:t>Donna Ray</a:t>
            </a:r>
          </a:p>
        </p:txBody>
      </p:sp>
      <p:sp>
        <p:nvSpPr>
          <p:cNvPr id="117" name="Rectangle 29"/>
          <p:cNvSpPr>
            <a:spLocks noChangeArrowheads="1"/>
          </p:cNvSpPr>
          <p:nvPr/>
        </p:nvSpPr>
        <p:spPr bwMode="auto">
          <a:xfrm>
            <a:off x="4748169" y="581729"/>
            <a:ext cx="4387438" cy="1074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eaLnBrk="0" hangingPunct="0"/>
            <a:r>
              <a:rPr lang="en-US" altLang="zh-TW" sz="1400" i="1" dirty="0">
                <a:ea typeface="新細明體" charset="-120"/>
              </a:rPr>
              <a:t>Presented </a:t>
            </a:r>
            <a:r>
              <a:rPr lang="en-US" altLang="zh-TW" sz="1400" i="1" dirty="0" smtClean="0">
                <a:ea typeface="新細明體" charset="-120"/>
              </a:rPr>
              <a:t>to:</a:t>
            </a:r>
          </a:p>
          <a:p>
            <a:pPr algn="ctr" eaLnBrk="0" hangingPunct="0">
              <a:spcBef>
                <a:spcPts val="600"/>
              </a:spcBef>
            </a:pPr>
            <a:r>
              <a:rPr lang="en-US" sz="2000" dirty="0" smtClean="0"/>
              <a:t>Professor Bonnie Young</a:t>
            </a:r>
          </a:p>
          <a:p>
            <a:pPr algn="ctr" eaLnBrk="0" hangingPunct="0">
              <a:spcBef>
                <a:spcPts val="600"/>
              </a:spcBef>
            </a:pPr>
            <a:r>
              <a:rPr lang="en-US" altLang="zh-TW" sz="2000" dirty="0" smtClean="0">
                <a:ea typeface="新細明體" charset="-120"/>
              </a:rPr>
              <a:t>Customer</a:t>
            </a:r>
            <a:endParaRPr lang="en-US" altLang="zh-TW" sz="400" dirty="0">
              <a:ea typeface="新細明體" charset="-120"/>
            </a:endParaRPr>
          </a:p>
        </p:txBody>
      </p:sp>
      <p:pic>
        <p:nvPicPr>
          <p:cNvPr id="1028" name="Picture 4" descr="http://www.getinfrontcommunications.com/files/content/uploads/2010/08/aces-l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060" y="0"/>
            <a:ext cx="1952654" cy="1722544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97367" y="2048836"/>
            <a:ext cx="29813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Blanchard and </a:t>
            </a:r>
            <a:r>
              <a:rPr lang="en-US" dirty="0" err="1" smtClean="0"/>
              <a:t>Fabricky</a:t>
            </a:r>
            <a:r>
              <a:rPr lang="en-US" dirty="0" smtClean="0"/>
              <a:t>, </a:t>
            </a:r>
            <a:r>
              <a:rPr lang="en-US" i="1" dirty="0" smtClean="0"/>
              <a:t>Systems Engineering and Analysis 5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Edition, </a:t>
            </a:r>
            <a:r>
              <a:rPr lang="en-US" dirty="0" smtClean="0"/>
              <a:t>Prentice Hall (2010)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Rechtin</a:t>
            </a:r>
            <a:r>
              <a:rPr lang="en-US" dirty="0" smtClean="0"/>
              <a:t> and Maier, </a:t>
            </a:r>
            <a:r>
              <a:rPr lang="en-US" i="1" dirty="0" smtClean="0"/>
              <a:t>The Art of Systems Architecting Second Edition, </a:t>
            </a:r>
            <a:r>
              <a:rPr lang="en-US" dirty="0" smtClean="0"/>
              <a:t> CRC Press LLC, 2002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Presentation: SE 3302 Project Description Background, Bonnie Young, Naval Post Graduate School Fundamentals of Systems Engineering, 2011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References</a:t>
            </a:r>
            <a:endParaRPr lang="en-US" dirty="0"/>
          </a:p>
        </p:txBody>
      </p:sp>
      <p:pic>
        <p:nvPicPr>
          <p:cNvPr id="9" name="Picture 10" descr="http://3.bp.blogspot.com/_ZnoiaMHLGmw/SK98TqC70UI/AAAAAAAAASY/0sLQ2EPhqRY/s400/IMG_13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8697" y="0"/>
            <a:ext cx="2055303" cy="872455"/>
          </a:xfrm>
          <a:prstGeom prst="rect">
            <a:avLst/>
          </a:prstGeom>
          <a:noFill/>
        </p:spPr>
      </p:pic>
      <p:pic>
        <p:nvPicPr>
          <p:cNvPr id="2052" name="Picture 4" descr="http://images.fineartamerica.com/images-medium/flaming-poker-aces-teo-alfons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461790" cy="8556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47476" y="1096861"/>
            <a:ext cx="8229600" cy="4525963"/>
          </a:xfrm>
        </p:spPr>
        <p:txBody>
          <a:bodyPr/>
          <a:lstStyle/>
          <a:p>
            <a:r>
              <a:rPr lang="en-US" dirty="0" smtClean="0"/>
              <a:t>Improvised Explosive Devices (IEDs) have been and continue to be a serious threat to military forces and to civilian populations in theater.  </a:t>
            </a:r>
          </a:p>
          <a:p>
            <a:endParaRPr lang="en-US" dirty="0" smtClean="0"/>
          </a:p>
          <a:p>
            <a:r>
              <a:rPr lang="en-US" dirty="0" smtClean="0"/>
              <a:t>Countering IED has been limited to route clearance and minimal to area clearance</a:t>
            </a:r>
          </a:p>
          <a:p>
            <a:endParaRPr lang="en-US" dirty="0" smtClean="0"/>
          </a:p>
          <a:p>
            <a:r>
              <a:rPr lang="en-US" dirty="0" smtClean="0"/>
              <a:t>Effective Need</a:t>
            </a:r>
          </a:p>
          <a:p>
            <a:pPr lvl="1"/>
            <a:r>
              <a:rPr lang="en-US" b="0" i="1" dirty="0" smtClean="0"/>
              <a:t>Customer has a need for a system that can provide area clearance of IEDs for military forces and civilian populations.  The proposed  Micro Expeditionary Transforming Air Land Vehicle (METAL-V) system will need feasibility analysis for development and production suitability.</a:t>
            </a:r>
          </a:p>
          <a:p>
            <a:r>
              <a:rPr lang="en-US" i="1" dirty="0" smtClean="0"/>
              <a:t>Requirements</a:t>
            </a:r>
          </a:p>
          <a:p>
            <a:pPr lvl="1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Background</a:t>
            </a:r>
            <a:endParaRPr lang="en-US" dirty="0"/>
          </a:p>
        </p:txBody>
      </p:sp>
      <p:pic>
        <p:nvPicPr>
          <p:cNvPr id="9" name="Picture 10" descr="http://3.bp.blogspot.com/_ZnoiaMHLGmw/SK98TqC70UI/AAAAAAAAASY/0sLQ2EPhqRY/s400/IMG_13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8697" y="0"/>
            <a:ext cx="2055303" cy="872455"/>
          </a:xfrm>
          <a:prstGeom prst="rect">
            <a:avLst/>
          </a:prstGeom>
          <a:noFill/>
        </p:spPr>
      </p:pic>
      <p:pic>
        <p:nvPicPr>
          <p:cNvPr id="2052" name="Picture 4" descr="http://images.fineartamerica.com/images-medium/flaming-poker-aces-teo-alfons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461790" cy="855677"/>
          </a:xfrm>
          <a:prstGeom prst="rect">
            <a:avLst/>
          </a:prstGeom>
          <a:noFill/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57214" y="4695738"/>
          <a:ext cx="5034915" cy="1828800"/>
        </p:xfrm>
        <a:graphic>
          <a:graphicData uri="http://schemas.openxmlformats.org/drawingml/2006/table">
            <a:tbl>
              <a:tblPr/>
              <a:tblGrid>
                <a:gridCol w="1678305"/>
                <a:gridCol w="1678305"/>
                <a:gridCol w="1678305"/>
              </a:tblGrid>
              <a:tr h="99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The following KPPs have been established for ACIDS: KPPs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Threshold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Objective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Mission Reliability (DRM)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0.95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Operational Availability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DRM Elapsed Time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 minutes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 minutes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Deployed-to-Ready Time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 minutes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 minutes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Operational Team Size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 people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 person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81699" y="1197529"/>
            <a:ext cx="8229600" cy="4525963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				Operational View (OV-1)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ACIDS System Concept</a:t>
            </a:r>
            <a:endParaRPr lang="en-US" dirty="0"/>
          </a:p>
        </p:txBody>
      </p:sp>
      <p:pic>
        <p:nvPicPr>
          <p:cNvPr id="9" name="Picture 10" descr="http://3.bp.blogspot.com/_ZnoiaMHLGmw/SK98TqC70UI/AAAAAAAAASY/0sLQ2EPhqRY/s400/IMG_13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8697" y="0"/>
            <a:ext cx="2055303" cy="872455"/>
          </a:xfrm>
          <a:prstGeom prst="rect">
            <a:avLst/>
          </a:prstGeom>
          <a:noFill/>
        </p:spPr>
      </p:pic>
      <p:pic>
        <p:nvPicPr>
          <p:cNvPr id="2052" name="Picture 4" descr="http://images.fineartamerica.com/images-medium/flaming-poker-aces-teo-alfons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461790" cy="855677"/>
          </a:xfrm>
          <a:prstGeom prst="rect">
            <a:avLst/>
          </a:prstGeom>
          <a:noFill/>
        </p:spPr>
      </p:pic>
      <p:pic>
        <p:nvPicPr>
          <p:cNvPr id="18434" name="Object 1"/>
          <p:cNvPicPr>
            <a:picLocks noChangeArrowheads="1"/>
          </p:cNvPicPr>
          <p:nvPr/>
        </p:nvPicPr>
        <p:blipFill>
          <a:blip r:embed="rId4" cstate="print"/>
          <a:srcRect l="-624" b="-195"/>
          <a:stretch>
            <a:fillRect/>
          </a:stretch>
        </p:blipFill>
        <p:spPr bwMode="auto">
          <a:xfrm>
            <a:off x="847289" y="1585519"/>
            <a:ext cx="6937695" cy="334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554447" y="510780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Vehicle Operator</a:t>
            </a:r>
          </a:p>
          <a:p>
            <a:r>
              <a:rPr lang="en-US" dirty="0" smtClean="0"/>
              <a:t>Programming Unit Operator</a:t>
            </a:r>
          </a:p>
          <a:p>
            <a:r>
              <a:rPr lang="en-US" dirty="0" smtClean="0"/>
              <a:t>Metal-V Subsystem</a:t>
            </a:r>
          </a:p>
          <a:p>
            <a:r>
              <a:rPr lang="en-US" dirty="0" smtClean="0"/>
              <a:t>Programming Unit</a:t>
            </a:r>
          </a:p>
          <a:p>
            <a:r>
              <a:rPr lang="en-US" dirty="0" smtClean="0"/>
              <a:t>ACIDS Diagnostic Subsystem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Assessment Focused on the Metal-V Subsystem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ACIDS Functional Hierarchy</a:t>
            </a:r>
            <a:endParaRPr lang="en-US" dirty="0"/>
          </a:p>
        </p:txBody>
      </p:sp>
      <p:pic>
        <p:nvPicPr>
          <p:cNvPr id="9" name="Picture 10" descr="http://3.bp.blogspot.com/_ZnoiaMHLGmw/SK98TqC70UI/AAAAAAAAASY/0sLQ2EPhqRY/s400/IMG_13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8697" y="0"/>
            <a:ext cx="2055303" cy="872455"/>
          </a:xfrm>
          <a:prstGeom prst="rect">
            <a:avLst/>
          </a:prstGeom>
          <a:noFill/>
        </p:spPr>
      </p:pic>
      <p:pic>
        <p:nvPicPr>
          <p:cNvPr id="2052" name="Picture 4" descr="http://images.fineartamerica.com/images-medium/flaming-poker-aces-teo-alfons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461790" cy="855677"/>
          </a:xfrm>
          <a:prstGeom prst="rect">
            <a:avLst/>
          </a:prstGeom>
          <a:noFill/>
        </p:spPr>
      </p:pic>
      <p:pic>
        <p:nvPicPr>
          <p:cNvPr id="19458" name="Picture 2" descr="FunctionalHeirarchyDecomposi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6070" y="1375792"/>
            <a:ext cx="6702804" cy="380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 bwMode="auto">
          <a:xfrm>
            <a:off x="3967993" y="2306972"/>
            <a:ext cx="1199625" cy="1090569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Reliability Analysis of the top level METAL-V components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Mission Reliability KPP of 90% can be achieved given the above allocations</a:t>
            </a:r>
          </a:p>
          <a:p>
            <a:endParaRPr lang="en-US" dirty="0" smtClean="0"/>
          </a:p>
          <a:p>
            <a:r>
              <a:rPr lang="en-US" dirty="0" smtClean="0"/>
              <a:t>Recommend Redundant IED Sensors</a:t>
            </a:r>
          </a:p>
          <a:p>
            <a:pPr lvl="1"/>
            <a:r>
              <a:rPr lang="en-US" dirty="0" smtClean="0"/>
              <a:t>Reduced the MTBF for non IED-Sensor components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pic>
        <p:nvPicPr>
          <p:cNvPr id="9" name="Picture 10" descr="http://3.bp.blogspot.com/_ZnoiaMHLGmw/SK98TqC70UI/AAAAAAAAASY/0sLQ2EPhqRY/s400/IMG_13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8697" y="0"/>
            <a:ext cx="2055303" cy="872455"/>
          </a:xfrm>
          <a:prstGeom prst="rect">
            <a:avLst/>
          </a:prstGeom>
          <a:noFill/>
        </p:spPr>
      </p:pic>
      <p:pic>
        <p:nvPicPr>
          <p:cNvPr id="2052" name="Picture 4" descr="http://images.fineartamerica.com/images-medium/flaming-poker-aces-teo-alfons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461790" cy="855677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1237" y="2072080"/>
            <a:ext cx="68675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Evaluated using</a:t>
            </a:r>
          </a:p>
          <a:p>
            <a:r>
              <a:rPr lang="en-US" u="sng" dirty="0" smtClean="0"/>
              <a:t> {Mean Time Between Maintenance (MTBM), Uptime}</a:t>
            </a:r>
          </a:p>
          <a:p>
            <a:pPr lvl="1">
              <a:buNone/>
            </a:pPr>
            <a:r>
              <a:rPr lang="en-US" dirty="0" smtClean="0"/>
              <a:t>	{Maintenance Downtime (MDT)+MTBM, Downtime}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MTBM=49hrs</a:t>
            </a:r>
          </a:p>
          <a:p>
            <a:r>
              <a:rPr lang="en-US" dirty="0" smtClean="0"/>
              <a:t>MDT=13hrs</a:t>
            </a:r>
          </a:p>
          <a:p>
            <a:r>
              <a:rPr lang="en-US" dirty="0" smtClean="0"/>
              <a:t>Total </a:t>
            </a:r>
            <a:r>
              <a:rPr lang="en-US" dirty="0" err="1" smtClean="0"/>
              <a:t>Ao</a:t>
            </a:r>
            <a:r>
              <a:rPr lang="en-US" dirty="0" smtClean="0"/>
              <a:t>= 17.7% &lt; 80% Threshold KPP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Decrease maintenance action through evaluation of doctrine,  organization, training, material, leadership, personnel, and facilities (DOTMLPF)</a:t>
            </a:r>
          </a:p>
          <a:p>
            <a:pPr lvl="1"/>
            <a:r>
              <a:rPr lang="en-US" dirty="0" smtClean="0"/>
              <a:t>Increase MTBM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Availability (</a:t>
            </a:r>
            <a:r>
              <a:rPr lang="en-US" dirty="0" err="1" smtClean="0"/>
              <a:t>Ao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10" descr="http://3.bp.blogspot.com/_ZnoiaMHLGmw/SK98TqC70UI/AAAAAAAAASY/0sLQ2EPhqRY/s400/IMG_13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8697" y="0"/>
            <a:ext cx="2055303" cy="872455"/>
          </a:xfrm>
          <a:prstGeom prst="rect">
            <a:avLst/>
          </a:prstGeom>
          <a:noFill/>
        </p:spPr>
      </p:pic>
      <p:pic>
        <p:nvPicPr>
          <p:cNvPr id="2052" name="Picture 4" descr="http://images.fineartamerica.com/images-medium/flaming-poker-aces-teo-alfons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461790" cy="8556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Criteria </a:t>
            </a:r>
          </a:p>
          <a:p>
            <a:pPr lvl="1"/>
            <a:r>
              <a:rPr lang="en-US" b="0" dirty="0" smtClean="0"/>
              <a:t>Correctness</a:t>
            </a:r>
          </a:p>
          <a:p>
            <a:pPr lvl="2"/>
            <a:r>
              <a:rPr lang="en-US" b="0" dirty="0" smtClean="0"/>
              <a:t> "Each system requirement shall be supported directly by one or more calls, methods, procedures, components, classes, or libraries of the METAL-V operational software which shall map directly to and support system requirements."</a:t>
            </a:r>
          </a:p>
          <a:p>
            <a:pPr lvl="1"/>
            <a:r>
              <a:rPr lang="en-US" b="0" dirty="0" smtClean="0"/>
              <a:t>Reliability</a:t>
            </a:r>
          </a:p>
          <a:p>
            <a:pPr lvl="2"/>
            <a:r>
              <a:rPr lang="en-US" b="0" dirty="0" smtClean="0"/>
              <a:t>"The METAL-V operational software shall perform consistently as written under normal operating conditions with a reliability greater than 0.98." </a:t>
            </a:r>
          </a:p>
          <a:p>
            <a:pPr lvl="1"/>
            <a:r>
              <a:rPr lang="en-US" b="0" dirty="0" smtClean="0"/>
              <a:t>Usability</a:t>
            </a:r>
          </a:p>
          <a:p>
            <a:pPr lvl="2"/>
            <a:r>
              <a:rPr lang="en-US" b="0" dirty="0" smtClean="0"/>
              <a:t> "The METAL-V operational software shall present an interface that closely resembles the physical operation of the system."  </a:t>
            </a:r>
          </a:p>
          <a:p>
            <a:pPr lvl="2"/>
            <a:r>
              <a:rPr lang="en-US" b="0" dirty="0" smtClean="0"/>
              <a:t>"The METAL-V operational software shall prevent over rotation of the number six </a:t>
            </a:r>
            <a:r>
              <a:rPr lang="en-US" b="0" dirty="0" smtClean="0"/>
              <a:t>servo."</a:t>
            </a:r>
            <a:endParaRPr lang="en-US" b="0" dirty="0" smtClean="0"/>
          </a:p>
          <a:p>
            <a:pPr lvl="1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Software Suitability</a:t>
            </a:r>
            <a:endParaRPr lang="en-US" dirty="0"/>
          </a:p>
        </p:txBody>
      </p:sp>
      <p:pic>
        <p:nvPicPr>
          <p:cNvPr id="9" name="Picture 10" descr="http://3.bp.blogspot.com/_ZnoiaMHLGmw/SK98TqC70UI/AAAAAAAAASY/0sLQ2EPhqRY/s400/IMG_13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8697" y="0"/>
            <a:ext cx="2055303" cy="872455"/>
          </a:xfrm>
          <a:prstGeom prst="rect">
            <a:avLst/>
          </a:prstGeom>
          <a:noFill/>
        </p:spPr>
      </p:pic>
      <p:pic>
        <p:nvPicPr>
          <p:cNvPr id="2052" name="Picture 4" descr="http://images.fineartamerica.com/images-medium/flaming-poker-aces-teo-alfons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461790" cy="8556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26572" y="1404258"/>
            <a:ext cx="8229600" cy="4525963"/>
          </a:xfrm>
        </p:spPr>
        <p:txBody>
          <a:bodyPr/>
          <a:lstStyle/>
          <a:p>
            <a:r>
              <a:rPr lang="en-US" dirty="0" smtClean="0"/>
              <a:t>ACIDS system has potential to provide better support than the current dismount of scouts to conduct reconnaissance with their vehicles</a:t>
            </a:r>
          </a:p>
          <a:p>
            <a:endParaRPr lang="en-US" dirty="0" smtClean="0"/>
          </a:p>
          <a:p>
            <a:r>
              <a:rPr lang="en-US" dirty="0" smtClean="0"/>
              <a:t>High Level of Physical Architecture has been laid out with reliability values</a:t>
            </a:r>
          </a:p>
          <a:p>
            <a:pPr lvl="1"/>
            <a:r>
              <a:rPr lang="en-US" b="0" dirty="0" smtClean="0"/>
              <a:t>Achievable Reliability KPP</a:t>
            </a:r>
          </a:p>
          <a:p>
            <a:pPr lvl="1"/>
            <a:r>
              <a:rPr lang="en-US" b="0" dirty="0" smtClean="0"/>
              <a:t>Operational Availability KPP requires action</a:t>
            </a:r>
          </a:p>
          <a:p>
            <a:pPr lvl="2"/>
            <a:r>
              <a:rPr lang="en-US" b="0" dirty="0" smtClean="0"/>
              <a:t>Less than Threshold Value for Subsystems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Significant dependency on Lego </a:t>
            </a:r>
            <a:r>
              <a:rPr lang="en-US" dirty="0" err="1" smtClean="0"/>
              <a:t>Mindstorm</a:t>
            </a:r>
            <a:r>
              <a:rPr lang="en-US" dirty="0" smtClean="0"/>
              <a:t> NXT brick</a:t>
            </a:r>
          </a:p>
          <a:p>
            <a:endParaRPr lang="en-US" dirty="0" smtClean="0"/>
          </a:p>
          <a:p>
            <a:r>
              <a:rPr lang="en-US" dirty="0" smtClean="0"/>
              <a:t>Current assessment provides early feedback on system viability, user adoption, and lessons learned.</a:t>
            </a:r>
          </a:p>
          <a:p>
            <a:endParaRPr lang="en-US" dirty="0" smtClean="0"/>
          </a:p>
          <a:p>
            <a:r>
              <a:rPr lang="en-US" dirty="0" smtClean="0"/>
              <a:t>The current of the </a:t>
            </a:r>
            <a:r>
              <a:rPr lang="en-US" smtClean="0"/>
              <a:t>overall </a:t>
            </a:r>
            <a:r>
              <a:rPr lang="en-US" smtClean="0"/>
              <a:t>ACIDS </a:t>
            </a:r>
            <a:r>
              <a:rPr lang="en-US" dirty="0" smtClean="0"/>
              <a:t>prototype software is not suitable for acceptance and lifecycle use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9" name="Picture 10" descr="http://3.bp.blogspot.com/_ZnoiaMHLGmw/SK98TqC70UI/AAAAAAAAASY/0sLQ2EPhqRY/s400/IMG_13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8697" y="0"/>
            <a:ext cx="2055303" cy="872455"/>
          </a:xfrm>
          <a:prstGeom prst="rect">
            <a:avLst/>
          </a:prstGeom>
          <a:noFill/>
        </p:spPr>
      </p:pic>
      <p:pic>
        <p:nvPicPr>
          <p:cNvPr id="2052" name="Picture 4" descr="http://images.fineartamerica.com/images-medium/flaming-poker-aces-teo-alfons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461790" cy="8556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Remain in Concept Design Phase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Complete Overall System Functionality Review</a:t>
            </a:r>
          </a:p>
          <a:p>
            <a:pPr lvl="1"/>
            <a:r>
              <a:rPr lang="en-US" b="0" dirty="0" smtClean="0"/>
              <a:t>Current Assessment only Focused on Searching for IEDs</a:t>
            </a:r>
          </a:p>
          <a:p>
            <a:pPr lvl="1"/>
            <a:r>
              <a:rPr lang="en-US" b="0" dirty="0" smtClean="0"/>
              <a:t>Detection is key and not included in this assessment.</a:t>
            </a:r>
          </a:p>
          <a:p>
            <a:pPr lvl="1"/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Further analysis of ACIDS software  suitability, traceability, and flexibility necessary. </a:t>
            </a:r>
          </a:p>
          <a:p>
            <a:pPr marL="742950" lvl="2" indent="-342900"/>
            <a:r>
              <a:rPr lang="en-US" b="0" dirty="0" smtClean="0"/>
              <a:t>COTS software integration has not been established</a:t>
            </a:r>
          </a:p>
          <a:p>
            <a:pPr marL="742950" lvl="2" indent="-342900"/>
            <a:endParaRPr lang="en-US" dirty="0" smtClean="0"/>
          </a:p>
          <a:p>
            <a:pPr marL="342900" lvl="1" indent="-342900"/>
            <a:r>
              <a:rPr lang="en-US" dirty="0" smtClean="0"/>
              <a:t>Successful analysis of functionality and software areas of design would aid in determining overall system suitability of ACIDS</a:t>
            </a:r>
          </a:p>
          <a:p>
            <a:pPr marL="742950" lvl="2" indent="-342900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</a:t>
            </a:r>
            <a:br>
              <a:rPr lang="en-US" dirty="0" smtClean="0"/>
            </a:br>
            <a:r>
              <a:rPr lang="en-US" dirty="0" smtClean="0"/>
              <a:t>Future Analysis</a:t>
            </a:r>
            <a:endParaRPr lang="en-US" dirty="0"/>
          </a:p>
        </p:txBody>
      </p:sp>
      <p:pic>
        <p:nvPicPr>
          <p:cNvPr id="9" name="Picture 10" descr="http://3.bp.blogspot.com/_ZnoiaMHLGmw/SK98TqC70UI/AAAAAAAAASY/0sLQ2EPhqRY/s400/IMG_13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8697" y="0"/>
            <a:ext cx="2055303" cy="872455"/>
          </a:xfrm>
          <a:prstGeom prst="rect">
            <a:avLst/>
          </a:prstGeom>
          <a:noFill/>
        </p:spPr>
      </p:pic>
      <p:pic>
        <p:nvPicPr>
          <p:cNvPr id="2052" name="Picture 4" descr="http://images.fineartamerica.com/images-medium/flaming-poker-aces-teo-alfons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461790" cy="8556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229</TotalTime>
  <Words>498</Words>
  <Application>Microsoft Office PowerPoint</Application>
  <PresentationFormat>On-screen Show (4:3)</PresentationFormat>
  <Paragraphs>131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Slide 1</vt:lpstr>
      <vt:lpstr>Problem Background</vt:lpstr>
      <vt:lpstr>ACIDS System Concept</vt:lpstr>
      <vt:lpstr>ACIDS Functional Hierarchy</vt:lpstr>
      <vt:lpstr>Reliability</vt:lpstr>
      <vt:lpstr>Operational Availability (Ao)</vt:lpstr>
      <vt:lpstr>    Software Suitability</vt:lpstr>
      <vt:lpstr>Evaluation</vt:lpstr>
      <vt:lpstr>Recommendations and Future Analysis</vt:lpstr>
      <vt:lpstr>Questions and References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BattleKN</dc:creator>
  <cp:lastModifiedBy>Steve Mazza</cp:lastModifiedBy>
  <cp:revision>4</cp:revision>
  <dcterms:created xsi:type="dcterms:W3CDTF">2011-12-01T19:41:39Z</dcterms:created>
  <dcterms:modified xsi:type="dcterms:W3CDTF">2011-12-02T14:04:03Z</dcterms:modified>
</cp:coreProperties>
</file>