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7" r:id="rId3"/>
    <p:sldId id="257" r:id="rId4"/>
    <p:sldId id="270" r:id="rId5"/>
    <p:sldId id="271" r:id="rId6"/>
    <p:sldId id="275" r:id="rId7"/>
    <p:sldId id="259" r:id="rId8"/>
    <p:sldId id="272" r:id="rId9"/>
    <p:sldId id="273" r:id="rId10"/>
    <p:sldId id="274" r:id="rId11"/>
    <p:sldId id="276" r:id="rId12"/>
    <p:sldId id="277" r:id="rId13"/>
    <p:sldId id="278" r:id="rId14"/>
    <p:sldId id="263" r:id="rId15"/>
    <p:sldId id="264" r:id="rId16"/>
    <p:sldId id="27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703" autoAdjust="0"/>
  </p:normalViewPr>
  <p:slideViewPr>
    <p:cSldViewPr>
      <p:cViewPr varScale="1">
        <p:scale>
          <a:sx n="76" d="100"/>
          <a:sy n="76"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FB5D41-AD02-46C3-B098-1FA7C5DE472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9BD6E440-6B8D-4BB1-9316-EA933EF542CA}">
      <dgm:prSet phldrT="[Text]" custT="1"/>
      <dgm:spPr>
        <a:solidFill>
          <a:srgbClr val="0070C0"/>
        </a:solidFill>
        <a:ln>
          <a:solidFill>
            <a:schemeClr val="tx1"/>
          </a:solidFill>
        </a:ln>
      </dgm:spPr>
      <dgm:t>
        <a:bodyPr/>
        <a:lstStyle/>
        <a:p>
          <a:r>
            <a:rPr lang="en-US" sz="900" dirty="0" smtClean="0"/>
            <a:t>PM-JIPS (Program Office)</a:t>
          </a:r>
          <a:endParaRPr lang="en-US" sz="900" dirty="0"/>
        </a:p>
      </dgm:t>
    </dgm:pt>
    <dgm:pt modelId="{433A58EA-0531-448F-BFA7-D40814180DC2}" type="parTrans" cxnId="{AA75D07C-4F99-41DD-AD70-E6F7B22C71EA}">
      <dgm:prSet/>
      <dgm:spPr/>
      <dgm:t>
        <a:bodyPr/>
        <a:lstStyle/>
        <a:p>
          <a:endParaRPr lang="en-US"/>
        </a:p>
      </dgm:t>
    </dgm:pt>
    <dgm:pt modelId="{2B04FD4A-F163-4792-82F9-FD703F207948}" type="sibTrans" cxnId="{AA75D07C-4F99-41DD-AD70-E6F7B22C71EA}">
      <dgm:prSet/>
      <dgm:spPr/>
      <dgm:t>
        <a:bodyPr/>
        <a:lstStyle/>
        <a:p>
          <a:endParaRPr lang="en-US"/>
        </a:p>
      </dgm:t>
    </dgm:pt>
    <dgm:pt modelId="{5A07D7BA-BFD0-41C2-8235-688E793A197C}" type="asst">
      <dgm:prSet phldrT="[Text]" custT="1"/>
      <dgm:spPr>
        <a:solidFill>
          <a:srgbClr val="0070C0"/>
        </a:solidFill>
        <a:ln>
          <a:solidFill>
            <a:schemeClr val="tx1"/>
          </a:solidFill>
        </a:ln>
      </dgm:spPr>
      <dgm:t>
        <a:bodyPr/>
        <a:lstStyle/>
        <a:p>
          <a:r>
            <a:rPr lang="en-US" sz="900" dirty="0" smtClean="0"/>
            <a:t>Systems Engineering Lead</a:t>
          </a:r>
          <a:endParaRPr lang="en-US" sz="900" dirty="0"/>
        </a:p>
      </dgm:t>
    </dgm:pt>
    <dgm:pt modelId="{E15C8BF2-730A-4A2B-AC52-7FE3B58D666B}" type="parTrans" cxnId="{29855421-4D03-4062-A817-DF902185BD05}">
      <dgm:prSet/>
      <dgm:spPr/>
      <dgm:t>
        <a:bodyPr/>
        <a:lstStyle/>
        <a:p>
          <a:endParaRPr lang="en-US"/>
        </a:p>
      </dgm:t>
    </dgm:pt>
    <dgm:pt modelId="{B5B903BB-B925-4321-B1E3-4BBBDBEBF9D6}" type="sibTrans" cxnId="{29855421-4D03-4062-A817-DF902185BD05}">
      <dgm:prSet/>
      <dgm:spPr/>
      <dgm:t>
        <a:bodyPr/>
        <a:lstStyle/>
        <a:p>
          <a:endParaRPr lang="en-US"/>
        </a:p>
      </dgm:t>
    </dgm:pt>
    <dgm:pt modelId="{ECB8FF96-1FB4-4059-B1DD-ED8F5627A5EC}">
      <dgm:prSet phldrT="[Text]" custT="1"/>
      <dgm:spPr>
        <a:solidFill>
          <a:srgbClr val="0070C0"/>
        </a:solidFill>
        <a:ln>
          <a:solidFill>
            <a:schemeClr val="tx1"/>
          </a:solidFill>
        </a:ln>
      </dgm:spPr>
      <dgm:t>
        <a:bodyPr/>
        <a:lstStyle/>
        <a:p>
          <a:r>
            <a:rPr lang="en-US" sz="900" dirty="0" smtClean="0"/>
            <a:t>Technology Implementation IPT</a:t>
          </a:r>
          <a:endParaRPr lang="en-US" sz="900" dirty="0"/>
        </a:p>
      </dgm:t>
    </dgm:pt>
    <dgm:pt modelId="{F25CEC77-81B9-4A48-8B4A-9EC84F096B92}" type="parTrans" cxnId="{75D87400-B5BF-461A-BE5E-EB913DE62A7C}">
      <dgm:prSet/>
      <dgm:spPr/>
      <dgm:t>
        <a:bodyPr/>
        <a:lstStyle/>
        <a:p>
          <a:endParaRPr lang="en-US"/>
        </a:p>
      </dgm:t>
    </dgm:pt>
    <dgm:pt modelId="{0BFBEAB2-EA0C-4D05-AE92-619451AB58FF}" type="sibTrans" cxnId="{75D87400-B5BF-461A-BE5E-EB913DE62A7C}">
      <dgm:prSet/>
      <dgm:spPr/>
      <dgm:t>
        <a:bodyPr/>
        <a:lstStyle/>
        <a:p>
          <a:endParaRPr lang="en-US"/>
        </a:p>
      </dgm:t>
    </dgm:pt>
    <dgm:pt modelId="{D9B76362-4D4F-4C06-9DC9-42DAFFF21C93}">
      <dgm:prSet phldrT="[Text]" custT="1"/>
      <dgm:spPr>
        <a:solidFill>
          <a:srgbClr val="0070C0"/>
        </a:solidFill>
        <a:ln>
          <a:solidFill>
            <a:schemeClr val="tx1"/>
          </a:solidFill>
        </a:ln>
      </dgm:spPr>
      <dgm:t>
        <a:bodyPr/>
        <a:lstStyle/>
        <a:p>
          <a:r>
            <a:rPr lang="en-US" sz="900" dirty="0" smtClean="0"/>
            <a:t>User Acceptability IPT</a:t>
          </a:r>
          <a:endParaRPr lang="en-US" sz="900" dirty="0"/>
        </a:p>
      </dgm:t>
    </dgm:pt>
    <dgm:pt modelId="{32F9B047-C51D-4A6B-BF11-C8991E4C4F92}" type="parTrans" cxnId="{D1264153-A3D3-46D4-8716-5D2802FADBFF}">
      <dgm:prSet/>
      <dgm:spPr/>
      <dgm:t>
        <a:bodyPr/>
        <a:lstStyle/>
        <a:p>
          <a:endParaRPr lang="en-US"/>
        </a:p>
      </dgm:t>
    </dgm:pt>
    <dgm:pt modelId="{69DBB3CC-C803-4F15-AC2C-C19BCD546A98}" type="sibTrans" cxnId="{D1264153-A3D3-46D4-8716-5D2802FADBFF}">
      <dgm:prSet/>
      <dgm:spPr/>
      <dgm:t>
        <a:bodyPr/>
        <a:lstStyle/>
        <a:p>
          <a:endParaRPr lang="en-US"/>
        </a:p>
      </dgm:t>
    </dgm:pt>
    <dgm:pt modelId="{99C6D715-3599-4E9B-A963-1F7B65E3A4FC}">
      <dgm:prSet phldrT="[Text]" custT="1"/>
      <dgm:spPr>
        <a:solidFill>
          <a:srgbClr val="0070C0"/>
        </a:solidFill>
        <a:ln>
          <a:solidFill>
            <a:schemeClr val="tx1"/>
          </a:solidFill>
        </a:ln>
      </dgm:spPr>
      <dgm:t>
        <a:bodyPr/>
        <a:lstStyle/>
        <a:p>
          <a:r>
            <a:rPr lang="en-US" sz="900" dirty="0" smtClean="0"/>
            <a:t>Life-Cycle Sustainability IPT</a:t>
          </a:r>
          <a:endParaRPr lang="en-US" sz="900" dirty="0"/>
        </a:p>
      </dgm:t>
    </dgm:pt>
    <dgm:pt modelId="{53391916-255E-4995-B5D2-FA548F90A3C5}" type="parTrans" cxnId="{3C4A2AEC-4A56-4549-8B5D-30457A77F257}">
      <dgm:prSet/>
      <dgm:spPr/>
      <dgm:t>
        <a:bodyPr/>
        <a:lstStyle/>
        <a:p>
          <a:endParaRPr lang="en-US"/>
        </a:p>
      </dgm:t>
    </dgm:pt>
    <dgm:pt modelId="{87BBA825-E599-4814-B0FD-BC8210A3865C}" type="sibTrans" cxnId="{3C4A2AEC-4A56-4549-8B5D-30457A77F257}">
      <dgm:prSet/>
      <dgm:spPr/>
      <dgm:t>
        <a:bodyPr/>
        <a:lstStyle/>
        <a:p>
          <a:endParaRPr lang="en-US"/>
        </a:p>
      </dgm:t>
    </dgm:pt>
    <dgm:pt modelId="{190B1EA3-F334-4624-B58E-460DB5F68780}">
      <dgm:prSet phldrT="[Text]" custT="1"/>
      <dgm:spPr>
        <a:solidFill>
          <a:srgbClr val="0070C0"/>
        </a:solidFill>
        <a:ln>
          <a:solidFill>
            <a:schemeClr val="tx1"/>
          </a:solidFill>
        </a:ln>
      </dgm:spPr>
      <dgm:t>
        <a:bodyPr/>
        <a:lstStyle/>
        <a:p>
          <a:r>
            <a:rPr lang="en-US" sz="900" dirty="0" smtClean="0"/>
            <a:t>System Aspect Development Groups</a:t>
          </a:r>
          <a:endParaRPr lang="en-US" sz="900" dirty="0"/>
        </a:p>
      </dgm:t>
    </dgm:pt>
    <dgm:pt modelId="{970E2CE9-E2E1-47ED-9F66-397DA9F2F218}" type="parTrans" cxnId="{A2224B7F-AAC5-498A-94C7-9D03055A1E2E}">
      <dgm:prSet/>
      <dgm:spPr/>
      <dgm:t>
        <a:bodyPr/>
        <a:lstStyle/>
        <a:p>
          <a:endParaRPr lang="en-US"/>
        </a:p>
      </dgm:t>
    </dgm:pt>
    <dgm:pt modelId="{C7A61BD3-C5A5-42B0-9A07-793F2A656A63}" type="sibTrans" cxnId="{A2224B7F-AAC5-498A-94C7-9D03055A1E2E}">
      <dgm:prSet/>
      <dgm:spPr/>
      <dgm:t>
        <a:bodyPr/>
        <a:lstStyle/>
        <a:p>
          <a:endParaRPr lang="en-US"/>
        </a:p>
      </dgm:t>
    </dgm:pt>
    <dgm:pt modelId="{15E3ACA1-0BFB-4958-9D66-D42830E6EDED}">
      <dgm:prSet phldrT="[Text]" custT="1"/>
      <dgm:spPr>
        <a:solidFill>
          <a:srgbClr val="0070C0"/>
        </a:solidFill>
        <a:ln>
          <a:solidFill>
            <a:schemeClr val="tx1"/>
          </a:solidFill>
        </a:ln>
      </dgm:spPr>
      <dgm:t>
        <a:bodyPr/>
        <a:lstStyle/>
        <a:p>
          <a:r>
            <a:rPr lang="en-US" sz="900" dirty="0" smtClean="0"/>
            <a:t>System Physical Design Groups</a:t>
          </a:r>
          <a:endParaRPr lang="en-US" sz="900" dirty="0"/>
        </a:p>
      </dgm:t>
    </dgm:pt>
    <dgm:pt modelId="{0BEB7D19-34F9-47CA-A9E1-7FF27959D9D1}" type="parTrans" cxnId="{8C598D35-DC89-4020-9AF9-A036DE87207F}">
      <dgm:prSet/>
      <dgm:spPr/>
      <dgm:t>
        <a:bodyPr/>
        <a:lstStyle/>
        <a:p>
          <a:endParaRPr lang="en-US"/>
        </a:p>
      </dgm:t>
    </dgm:pt>
    <dgm:pt modelId="{2C52216F-0823-4EC6-A9AA-48DB7AB6A5B3}" type="sibTrans" cxnId="{8C598D35-DC89-4020-9AF9-A036DE87207F}">
      <dgm:prSet/>
      <dgm:spPr/>
      <dgm:t>
        <a:bodyPr/>
        <a:lstStyle/>
        <a:p>
          <a:endParaRPr lang="en-US"/>
        </a:p>
      </dgm:t>
    </dgm:pt>
    <dgm:pt modelId="{08708BF8-1936-4423-BBB1-06B8420D1731}">
      <dgm:prSet phldrT="[Text]" custT="1"/>
      <dgm:spPr>
        <a:solidFill>
          <a:srgbClr val="0070C0"/>
        </a:solidFill>
        <a:ln>
          <a:solidFill>
            <a:schemeClr val="tx1"/>
          </a:solidFill>
        </a:ln>
      </dgm:spPr>
      <dgm:t>
        <a:bodyPr/>
        <a:lstStyle/>
        <a:p>
          <a:r>
            <a:rPr lang="en-US" sz="900" dirty="0" smtClean="0"/>
            <a:t>Communications and Antenna Development</a:t>
          </a:r>
          <a:endParaRPr lang="en-US" sz="900" dirty="0"/>
        </a:p>
      </dgm:t>
    </dgm:pt>
    <dgm:pt modelId="{F848258D-F9DD-44BA-BDE3-D3C24055825F}" type="parTrans" cxnId="{FE8F7547-1436-47CC-8CC1-A8D4B448C58C}">
      <dgm:prSet/>
      <dgm:spPr/>
      <dgm:t>
        <a:bodyPr/>
        <a:lstStyle/>
        <a:p>
          <a:endParaRPr lang="en-US"/>
        </a:p>
      </dgm:t>
    </dgm:pt>
    <dgm:pt modelId="{9F8F6419-CB29-43A4-BCA1-C171447E63A3}" type="sibTrans" cxnId="{FE8F7547-1436-47CC-8CC1-A8D4B448C58C}">
      <dgm:prSet/>
      <dgm:spPr/>
      <dgm:t>
        <a:bodyPr/>
        <a:lstStyle/>
        <a:p>
          <a:endParaRPr lang="en-US"/>
        </a:p>
      </dgm:t>
    </dgm:pt>
    <dgm:pt modelId="{74B5CF2D-BA7C-491E-BB41-9A7893BA0B6C}">
      <dgm:prSet phldrT="[Text]" custT="1"/>
      <dgm:spPr>
        <a:solidFill>
          <a:srgbClr val="0070C0"/>
        </a:solidFill>
        <a:ln>
          <a:solidFill>
            <a:schemeClr val="tx1"/>
          </a:solidFill>
        </a:ln>
      </dgm:spPr>
      <dgm:t>
        <a:bodyPr/>
        <a:lstStyle/>
        <a:p>
          <a:r>
            <a:rPr lang="en-US" sz="900" dirty="0" smtClean="0"/>
            <a:t>Robotic Drive Train Development</a:t>
          </a:r>
          <a:endParaRPr lang="en-US" sz="900" dirty="0"/>
        </a:p>
      </dgm:t>
    </dgm:pt>
    <dgm:pt modelId="{49A6A589-B738-480C-AA7A-6A6AD3BDDAC1}" type="parTrans" cxnId="{9B81B6E7-D495-427E-B8E2-2082247D20CF}">
      <dgm:prSet/>
      <dgm:spPr/>
      <dgm:t>
        <a:bodyPr/>
        <a:lstStyle/>
        <a:p>
          <a:endParaRPr lang="en-US"/>
        </a:p>
      </dgm:t>
    </dgm:pt>
    <dgm:pt modelId="{5F2474AC-1B23-4DD3-A564-C57EA28190DC}" type="sibTrans" cxnId="{9B81B6E7-D495-427E-B8E2-2082247D20CF}">
      <dgm:prSet/>
      <dgm:spPr/>
      <dgm:t>
        <a:bodyPr/>
        <a:lstStyle/>
        <a:p>
          <a:endParaRPr lang="en-US"/>
        </a:p>
      </dgm:t>
    </dgm:pt>
    <dgm:pt modelId="{EEB5F7E0-FA99-48BB-891C-9ADEE3E7562F}">
      <dgm:prSet phldrT="[Text]" custT="1"/>
      <dgm:spPr>
        <a:solidFill>
          <a:srgbClr val="0070C0"/>
        </a:solidFill>
        <a:ln>
          <a:solidFill>
            <a:schemeClr val="tx1"/>
          </a:solidFill>
        </a:ln>
      </dgm:spPr>
      <dgm:t>
        <a:bodyPr/>
        <a:lstStyle/>
        <a:p>
          <a:r>
            <a:rPr lang="en-US" sz="900" dirty="0" smtClean="0"/>
            <a:t>Sensory Perception Technology Development</a:t>
          </a:r>
          <a:endParaRPr lang="en-US" sz="900" dirty="0"/>
        </a:p>
      </dgm:t>
    </dgm:pt>
    <dgm:pt modelId="{680DDE05-5EE1-4864-935B-2FF00DC21EB1}" type="parTrans" cxnId="{91C890D4-3FF0-4FE2-98E7-4E25C20FEA71}">
      <dgm:prSet/>
      <dgm:spPr/>
      <dgm:t>
        <a:bodyPr/>
        <a:lstStyle/>
        <a:p>
          <a:endParaRPr lang="en-US"/>
        </a:p>
      </dgm:t>
    </dgm:pt>
    <dgm:pt modelId="{AF7EAAC2-0F1D-40C0-B73D-FFF4E7ADB75E}" type="sibTrans" cxnId="{91C890D4-3FF0-4FE2-98E7-4E25C20FEA71}">
      <dgm:prSet/>
      <dgm:spPr/>
      <dgm:t>
        <a:bodyPr/>
        <a:lstStyle/>
        <a:p>
          <a:endParaRPr lang="en-US"/>
        </a:p>
      </dgm:t>
    </dgm:pt>
    <dgm:pt modelId="{79973268-AE99-4992-8E12-5180ADA8A1C6}">
      <dgm:prSet phldrT="[Text]" custT="1"/>
      <dgm:spPr>
        <a:solidFill>
          <a:srgbClr val="0070C0"/>
        </a:solidFill>
        <a:ln>
          <a:solidFill>
            <a:schemeClr val="tx1"/>
          </a:solidFill>
        </a:ln>
      </dgm:spPr>
      <dgm:t>
        <a:bodyPr/>
        <a:lstStyle/>
        <a:p>
          <a:r>
            <a:rPr lang="en-US" sz="900" dirty="0" smtClean="0"/>
            <a:t>System Integration</a:t>
          </a:r>
          <a:endParaRPr lang="en-US" sz="900" dirty="0"/>
        </a:p>
      </dgm:t>
    </dgm:pt>
    <dgm:pt modelId="{D6AE25AF-0DEE-4AA5-A572-0588E8CD901C}" type="parTrans" cxnId="{91C321BC-7477-4619-9649-5460F528ED4B}">
      <dgm:prSet/>
      <dgm:spPr/>
      <dgm:t>
        <a:bodyPr/>
        <a:lstStyle/>
        <a:p>
          <a:endParaRPr lang="en-US"/>
        </a:p>
      </dgm:t>
    </dgm:pt>
    <dgm:pt modelId="{6C3E539E-5766-4E92-8293-D885256E619D}" type="sibTrans" cxnId="{91C321BC-7477-4619-9649-5460F528ED4B}">
      <dgm:prSet/>
      <dgm:spPr/>
      <dgm:t>
        <a:bodyPr/>
        <a:lstStyle/>
        <a:p>
          <a:endParaRPr lang="en-US"/>
        </a:p>
      </dgm:t>
    </dgm:pt>
    <dgm:pt modelId="{00BAF891-BFB1-4435-A1E8-D6A89EA04326}" type="pres">
      <dgm:prSet presAssocID="{BFFB5D41-AD02-46C3-B098-1FA7C5DE4721}" presName="hierChild1" presStyleCnt="0">
        <dgm:presLayoutVars>
          <dgm:orgChart val="1"/>
          <dgm:chPref val="1"/>
          <dgm:dir/>
          <dgm:animOne val="branch"/>
          <dgm:animLvl val="lvl"/>
          <dgm:resizeHandles/>
        </dgm:presLayoutVars>
      </dgm:prSet>
      <dgm:spPr/>
      <dgm:t>
        <a:bodyPr/>
        <a:lstStyle/>
        <a:p>
          <a:endParaRPr lang="en-US"/>
        </a:p>
      </dgm:t>
    </dgm:pt>
    <dgm:pt modelId="{535347D7-0EBA-4AA7-B7BD-0F9F113B53A8}" type="pres">
      <dgm:prSet presAssocID="{9BD6E440-6B8D-4BB1-9316-EA933EF542CA}" presName="hierRoot1" presStyleCnt="0">
        <dgm:presLayoutVars>
          <dgm:hierBranch val="init"/>
        </dgm:presLayoutVars>
      </dgm:prSet>
      <dgm:spPr/>
    </dgm:pt>
    <dgm:pt modelId="{137EB02B-278D-4AAE-92C2-9015510BA05D}" type="pres">
      <dgm:prSet presAssocID="{9BD6E440-6B8D-4BB1-9316-EA933EF542CA}" presName="rootComposite1" presStyleCnt="0"/>
      <dgm:spPr/>
    </dgm:pt>
    <dgm:pt modelId="{3780E4C2-6B1D-4187-8494-6460F2DFA8D5}" type="pres">
      <dgm:prSet presAssocID="{9BD6E440-6B8D-4BB1-9316-EA933EF542CA}" presName="rootText1" presStyleLbl="node0" presStyleIdx="0" presStyleCnt="1">
        <dgm:presLayoutVars>
          <dgm:chPref val="3"/>
        </dgm:presLayoutVars>
      </dgm:prSet>
      <dgm:spPr/>
      <dgm:t>
        <a:bodyPr/>
        <a:lstStyle/>
        <a:p>
          <a:endParaRPr lang="en-US"/>
        </a:p>
      </dgm:t>
    </dgm:pt>
    <dgm:pt modelId="{022EA77B-7845-4479-8500-0FD6AB44A1CF}" type="pres">
      <dgm:prSet presAssocID="{9BD6E440-6B8D-4BB1-9316-EA933EF542CA}" presName="rootConnector1" presStyleLbl="node1" presStyleIdx="0" presStyleCnt="0"/>
      <dgm:spPr/>
      <dgm:t>
        <a:bodyPr/>
        <a:lstStyle/>
        <a:p>
          <a:endParaRPr lang="en-US"/>
        </a:p>
      </dgm:t>
    </dgm:pt>
    <dgm:pt modelId="{1E51F9AA-D871-413D-A8E7-82D97DB42D84}" type="pres">
      <dgm:prSet presAssocID="{9BD6E440-6B8D-4BB1-9316-EA933EF542CA}" presName="hierChild2" presStyleCnt="0"/>
      <dgm:spPr/>
    </dgm:pt>
    <dgm:pt modelId="{76ECD89E-C0DA-4B29-9B10-D33411BB6A51}" type="pres">
      <dgm:prSet presAssocID="{D6AE25AF-0DEE-4AA5-A572-0588E8CD901C}" presName="Name37" presStyleLbl="parChTrans1D2" presStyleIdx="0" presStyleCnt="2"/>
      <dgm:spPr/>
      <dgm:t>
        <a:bodyPr/>
        <a:lstStyle/>
        <a:p>
          <a:endParaRPr lang="en-US"/>
        </a:p>
      </dgm:t>
    </dgm:pt>
    <dgm:pt modelId="{30B2AC1F-3B49-4A43-9FA8-A8B9D4395940}" type="pres">
      <dgm:prSet presAssocID="{79973268-AE99-4992-8E12-5180ADA8A1C6}" presName="hierRoot2" presStyleCnt="0">
        <dgm:presLayoutVars>
          <dgm:hierBranch val="init"/>
        </dgm:presLayoutVars>
      </dgm:prSet>
      <dgm:spPr/>
    </dgm:pt>
    <dgm:pt modelId="{060EDCC7-4DC3-4DAF-8E59-693D22007F62}" type="pres">
      <dgm:prSet presAssocID="{79973268-AE99-4992-8E12-5180ADA8A1C6}" presName="rootComposite" presStyleCnt="0"/>
      <dgm:spPr/>
    </dgm:pt>
    <dgm:pt modelId="{2D1D621B-0129-4EC5-A1B3-5B0B86A9DDF1}" type="pres">
      <dgm:prSet presAssocID="{79973268-AE99-4992-8E12-5180ADA8A1C6}" presName="rootText" presStyleLbl="node2" presStyleIdx="0" presStyleCnt="1">
        <dgm:presLayoutVars>
          <dgm:chPref val="3"/>
        </dgm:presLayoutVars>
      </dgm:prSet>
      <dgm:spPr/>
      <dgm:t>
        <a:bodyPr/>
        <a:lstStyle/>
        <a:p>
          <a:endParaRPr lang="en-US"/>
        </a:p>
      </dgm:t>
    </dgm:pt>
    <dgm:pt modelId="{14298637-381A-476D-86D8-18CD45382A7D}" type="pres">
      <dgm:prSet presAssocID="{79973268-AE99-4992-8E12-5180ADA8A1C6}" presName="rootConnector" presStyleLbl="node2" presStyleIdx="0" presStyleCnt="1"/>
      <dgm:spPr/>
      <dgm:t>
        <a:bodyPr/>
        <a:lstStyle/>
        <a:p>
          <a:endParaRPr lang="en-US"/>
        </a:p>
      </dgm:t>
    </dgm:pt>
    <dgm:pt modelId="{2BC394F5-F797-4837-BCA6-AEE75F34EEA5}" type="pres">
      <dgm:prSet presAssocID="{79973268-AE99-4992-8E12-5180ADA8A1C6}" presName="hierChild4" presStyleCnt="0"/>
      <dgm:spPr/>
    </dgm:pt>
    <dgm:pt modelId="{FCA0CC68-E53D-4F72-979A-C76479B69B9E}" type="pres">
      <dgm:prSet presAssocID="{0BEB7D19-34F9-47CA-A9E1-7FF27959D9D1}" presName="Name37" presStyleLbl="parChTrans1D3" presStyleIdx="0" presStyleCnt="2"/>
      <dgm:spPr/>
      <dgm:t>
        <a:bodyPr/>
        <a:lstStyle/>
        <a:p>
          <a:endParaRPr lang="en-US"/>
        </a:p>
      </dgm:t>
    </dgm:pt>
    <dgm:pt modelId="{759FBA2E-91A2-4DA1-B206-C05077FCD189}" type="pres">
      <dgm:prSet presAssocID="{15E3ACA1-0BFB-4958-9D66-D42830E6EDED}" presName="hierRoot2" presStyleCnt="0">
        <dgm:presLayoutVars>
          <dgm:hierBranch val="init"/>
        </dgm:presLayoutVars>
      </dgm:prSet>
      <dgm:spPr/>
    </dgm:pt>
    <dgm:pt modelId="{01DECD6C-997A-4786-952E-15F44C33E9FF}" type="pres">
      <dgm:prSet presAssocID="{15E3ACA1-0BFB-4958-9D66-D42830E6EDED}" presName="rootComposite" presStyleCnt="0"/>
      <dgm:spPr/>
    </dgm:pt>
    <dgm:pt modelId="{C43C9215-0730-4619-848C-5418C515EE17}" type="pres">
      <dgm:prSet presAssocID="{15E3ACA1-0BFB-4958-9D66-D42830E6EDED}" presName="rootText" presStyleLbl="node3" presStyleIdx="0" presStyleCnt="2">
        <dgm:presLayoutVars>
          <dgm:chPref val="3"/>
        </dgm:presLayoutVars>
      </dgm:prSet>
      <dgm:spPr/>
      <dgm:t>
        <a:bodyPr/>
        <a:lstStyle/>
        <a:p>
          <a:endParaRPr lang="en-US"/>
        </a:p>
      </dgm:t>
    </dgm:pt>
    <dgm:pt modelId="{D73C3B79-D9A7-4CC2-80CB-7D6FE65473B7}" type="pres">
      <dgm:prSet presAssocID="{15E3ACA1-0BFB-4958-9D66-D42830E6EDED}" presName="rootConnector" presStyleLbl="node3" presStyleIdx="0" presStyleCnt="2"/>
      <dgm:spPr/>
      <dgm:t>
        <a:bodyPr/>
        <a:lstStyle/>
        <a:p>
          <a:endParaRPr lang="en-US"/>
        </a:p>
      </dgm:t>
    </dgm:pt>
    <dgm:pt modelId="{8E6756A7-99B6-4289-BFBE-9FF22EF536C2}" type="pres">
      <dgm:prSet presAssocID="{15E3ACA1-0BFB-4958-9D66-D42830E6EDED}" presName="hierChild4" presStyleCnt="0"/>
      <dgm:spPr/>
    </dgm:pt>
    <dgm:pt modelId="{E79B8790-19AF-4D20-8D9F-E88ACA9ABB67}" type="pres">
      <dgm:prSet presAssocID="{F848258D-F9DD-44BA-BDE3-D3C24055825F}" presName="Name37" presStyleLbl="parChTrans1D4" presStyleIdx="0" presStyleCnt="6"/>
      <dgm:spPr/>
      <dgm:t>
        <a:bodyPr/>
        <a:lstStyle/>
        <a:p>
          <a:endParaRPr lang="en-US"/>
        </a:p>
      </dgm:t>
    </dgm:pt>
    <dgm:pt modelId="{EBFED05D-6F1D-411F-8805-0D137BBE9C04}" type="pres">
      <dgm:prSet presAssocID="{08708BF8-1936-4423-BBB1-06B8420D1731}" presName="hierRoot2" presStyleCnt="0">
        <dgm:presLayoutVars>
          <dgm:hierBranch val="init"/>
        </dgm:presLayoutVars>
      </dgm:prSet>
      <dgm:spPr/>
    </dgm:pt>
    <dgm:pt modelId="{3CB79466-7F53-42FE-B96B-4F2D53899F8C}" type="pres">
      <dgm:prSet presAssocID="{08708BF8-1936-4423-BBB1-06B8420D1731}" presName="rootComposite" presStyleCnt="0"/>
      <dgm:spPr/>
    </dgm:pt>
    <dgm:pt modelId="{CE731CA4-D2FC-4083-A4B0-123769C5874F}" type="pres">
      <dgm:prSet presAssocID="{08708BF8-1936-4423-BBB1-06B8420D1731}" presName="rootText" presStyleLbl="node4" presStyleIdx="0" presStyleCnt="6">
        <dgm:presLayoutVars>
          <dgm:chPref val="3"/>
        </dgm:presLayoutVars>
      </dgm:prSet>
      <dgm:spPr/>
      <dgm:t>
        <a:bodyPr/>
        <a:lstStyle/>
        <a:p>
          <a:endParaRPr lang="en-US"/>
        </a:p>
      </dgm:t>
    </dgm:pt>
    <dgm:pt modelId="{26AFCEDC-994B-4CFD-9671-D024B52D2BD6}" type="pres">
      <dgm:prSet presAssocID="{08708BF8-1936-4423-BBB1-06B8420D1731}" presName="rootConnector" presStyleLbl="node4" presStyleIdx="0" presStyleCnt="6"/>
      <dgm:spPr/>
      <dgm:t>
        <a:bodyPr/>
        <a:lstStyle/>
        <a:p>
          <a:endParaRPr lang="en-US"/>
        </a:p>
      </dgm:t>
    </dgm:pt>
    <dgm:pt modelId="{6D4880D5-C651-484C-8413-CAA117C48CD9}" type="pres">
      <dgm:prSet presAssocID="{08708BF8-1936-4423-BBB1-06B8420D1731}" presName="hierChild4" presStyleCnt="0"/>
      <dgm:spPr/>
    </dgm:pt>
    <dgm:pt modelId="{E0AF46DA-E25F-4A0E-B7E3-539F61356692}" type="pres">
      <dgm:prSet presAssocID="{08708BF8-1936-4423-BBB1-06B8420D1731}" presName="hierChild5" presStyleCnt="0"/>
      <dgm:spPr/>
    </dgm:pt>
    <dgm:pt modelId="{682B95FD-10C2-46D2-BFEC-0155F2BE40E2}" type="pres">
      <dgm:prSet presAssocID="{49A6A589-B738-480C-AA7A-6A6AD3BDDAC1}" presName="Name37" presStyleLbl="parChTrans1D4" presStyleIdx="1" presStyleCnt="6"/>
      <dgm:spPr/>
      <dgm:t>
        <a:bodyPr/>
        <a:lstStyle/>
        <a:p>
          <a:endParaRPr lang="en-US"/>
        </a:p>
      </dgm:t>
    </dgm:pt>
    <dgm:pt modelId="{BE843C7A-F7E2-4119-B2AB-EB14350AB123}" type="pres">
      <dgm:prSet presAssocID="{74B5CF2D-BA7C-491E-BB41-9A7893BA0B6C}" presName="hierRoot2" presStyleCnt="0">
        <dgm:presLayoutVars>
          <dgm:hierBranch val="init"/>
        </dgm:presLayoutVars>
      </dgm:prSet>
      <dgm:spPr/>
    </dgm:pt>
    <dgm:pt modelId="{C50256FB-C48E-4157-9EC5-3CB7CBA57FF7}" type="pres">
      <dgm:prSet presAssocID="{74B5CF2D-BA7C-491E-BB41-9A7893BA0B6C}" presName="rootComposite" presStyleCnt="0"/>
      <dgm:spPr/>
    </dgm:pt>
    <dgm:pt modelId="{3D970386-53A1-4723-B441-D5437C46C3CB}" type="pres">
      <dgm:prSet presAssocID="{74B5CF2D-BA7C-491E-BB41-9A7893BA0B6C}" presName="rootText" presStyleLbl="node4" presStyleIdx="1" presStyleCnt="6">
        <dgm:presLayoutVars>
          <dgm:chPref val="3"/>
        </dgm:presLayoutVars>
      </dgm:prSet>
      <dgm:spPr/>
      <dgm:t>
        <a:bodyPr/>
        <a:lstStyle/>
        <a:p>
          <a:endParaRPr lang="en-US"/>
        </a:p>
      </dgm:t>
    </dgm:pt>
    <dgm:pt modelId="{5898806F-D9B0-40BA-8100-89F880033CBD}" type="pres">
      <dgm:prSet presAssocID="{74B5CF2D-BA7C-491E-BB41-9A7893BA0B6C}" presName="rootConnector" presStyleLbl="node4" presStyleIdx="1" presStyleCnt="6"/>
      <dgm:spPr/>
      <dgm:t>
        <a:bodyPr/>
        <a:lstStyle/>
        <a:p>
          <a:endParaRPr lang="en-US"/>
        </a:p>
      </dgm:t>
    </dgm:pt>
    <dgm:pt modelId="{CCFFCFD2-9681-461D-9C22-3142246E1D15}" type="pres">
      <dgm:prSet presAssocID="{74B5CF2D-BA7C-491E-BB41-9A7893BA0B6C}" presName="hierChild4" presStyleCnt="0"/>
      <dgm:spPr/>
    </dgm:pt>
    <dgm:pt modelId="{D1CD9B03-D9CF-40D6-A2E0-A791CAED22B8}" type="pres">
      <dgm:prSet presAssocID="{74B5CF2D-BA7C-491E-BB41-9A7893BA0B6C}" presName="hierChild5" presStyleCnt="0"/>
      <dgm:spPr/>
    </dgm:pt>
    <dgm:pt modelId="{E3A39A91-5A0F-4FDD-9442-F72F1C115461}" type="pres">
      <dgm:prSet presAssocID="{680DDE05-5EE1-4864-935B-2FF00DC21EB1}" presName="Name37" presStyleLbl="parChTrans1D4" presStyleIdx="2" presStyleCnt="6"/>
      <dgm:spPr/>
      <dgm:t>
        <a:bodyPr/>
        <a:lstStyle/>
        <a:p>
          <a:endParaRPr lang="en-US"/>
        </a:p>
      </dgm:t>
    </dgm:pt>
    <dgm:pt modelId="{42935A48-29FE-436E-8917-06CDC1424337}" type="pres">
      <dgm:prSet presAssocID="{EEB5F7E0-FA99-48BB-891C-9ADEE3E7562F}" presName="hierRoot2" presStyleCnt="0">
        <dgm:presLayoutVars>
          <dgm:hierBranch val="init"/>
        </dgm:presLayoutVars>
      </dgm:prSet>
      <dgm:spPr/>
    </dgm:pt>
    <dgm:pt modelId="{C9FA5FE6-5695-49ED-BA5C-D6027F4D4621}" type="pres">
      <dgm:prSet presAssocID="{EEB5F7E0-FA99-48BB-891C-9ADEE3E7562F}" presName="rootComposite" presStyleCnt="0"/>
      <dgm:spPr/>
    </dgm:pt>
    <dgm:pt modelId="{253FBFF3-588A-4A7B-866B-EF8198CDAE3D}" type="pres">
      <dgm:prSet presAssocID="{EEB5F7E0-FA99-48BB-891C-9ADEE3E7562F}" presName="rootText" presStyleLbl="node4" presStyleIdx="2" presStyleCnt="6">
        <dgm:presLayoutVars>
          <dgm:chPref val="3"/>
        </dgm:presLayoutVars>
      </dgm:prSet>
      <dgm:spPr/>
      <dgm:t>
        <a:bodyPr/>
        <a:lstStyle/>
        <a:p>
          <a:endParaRPr lang="en-US"/>
        </a:p>
      </dgm:t>
    </dgm:pt>
    <dgm:pt modelId="{6AECD26C-8B02-40E3-A55B-856928895685}" type="pres">
      <dgm:prSet presAssocID="{EEB5F7E0-FA99-48BB-891C-9ADEE3E7562F}" presName="rootConnector" presStyleLbl="node4" presStyleIdx="2" presStyleCnt="6"/>
      <dgm:spPr/>
      <dgm:t>
        <a:bodyPr/>
        <a:lstStyle/>
        <a:p>
          <a:endParaRPr lang="en-US"/>
        </a:p>
      </dgm:t>
    </dgm:pt>
    <dgm:pt modelId="{3D28696A-C8E5-4678-B65B-30A19B84AC26}" type="pres">
      <dgm:prSet presAssocID="{EEB5F7E0-FA99-48BB-891C-9ADEE3E7562F}" presName="hierChild4" presStyleCnt="0"/>
      <dgm:spPr/>
    </dgm:pt>
    <dgm:pt modelId="{44B822C8-AAC4-47A0-9CDA-6869E2B8BD18}" type="pres">
      <dgm:prSet presAssocID="{EEB5F7E0-FA99-48BB-891C-9ADEE3E7562F}" presName="hierChild5" presStyleCnt="0"/>
      <dgm:spPr/>
    </dgm:pt>
    <dgm:pt modelId="{4D257507-2AAC-48E8-9131-EE1E028A5B1E}" type="pres">
      <dgm:prSet presAssocID="{15E3ACA1-0BFB-4958-9D66-D42830E6EDED}" presName="hierChild5" presStyleCnt="0"/>
      <dgm:spPr/>
    </dgm:pt>
    <dgm:pt modelId="{0DA9B357-32DE-4A12-B9FB-B595A2CC8A0A}" type="pres">
      <dgm:prSet presAssocID="{970E2CE9-E2E1-47ED-9F66-397DA9F2F218}" presName="Name37" presStyleLbl="parChTrans1D3" presStyleIdx="1" presStyleCnt="2"/>
      <dgm:spPr/>
      <dgm:t>
        <a:bodyPr/>
        <a:lstStyle/>
        <a:p>
          <a:endParaRPr lang="en-US"/>
        </a:p>
      </dgm:t>
    </dgm:pt>
    <dgm:pt modelId="{A604AE8A-F90C-4E39-81FA-6FE839DEB2EA}" type="pres">
      <dgm:prSet presAssocID="{190B1EA3-F334-4624-B58E-460DB5F68780}" presName="hierRoot2" presStyleCnt="0">
        <dgm:presLayoutVars>
          <dgm:hierBranch val="init"/>
        </dgm:presLayoutVars>
      </dgm:prSet>
      <dgm:spPr/>
    </dgm:pt>
    <dgm:pt modelId="{B57672BC-44D1-4DC4-8013-EA21267CE601}" type="pres">
      <dgm:prSet presAssocID="{190B1EA3-F334-4624-B58E-460DB5F68780}" presName="rootComposite" presStyleCnt="0"/>
      <dgm:spPr/>
    </dgm:pt>
    <dgm:pt modelId="{4E91B892-6984-4DF0-8263-F3D750B962C0}" type="pres">
      <dgm:prSet presAssocID="{190B1EA3-F334-4624-B58E-460DB5F68780}" presName="rootText" presStyleLbl="node3" presStyleIdx="1" presStyleCnt="2">
        <dgm:presLayoutVars>
          <dgm:chPref val="3"/>
        </dgm:presLayoutVars>
      </dgm:prSet>
      <dgm:spPr/>
      <dgm:t>
        <a:bodyPr/>
        <a:lstStyle/>
        <a:p>
          <a:endParaRPr lang="en-US"/>
        </a:p>
      </dgm:t>
    </dgm:pt>
    <dgm:pt modelId="{B6EB5B33-591F-46E1-9852-582CF68DBE9B}" type="pres">
      <dgm:prSet presAssocID="{190B1EA3-F334-4624-B58E-460DB5F68780}" presName="rootConnector" presStyleLbl="node3" presStyleIdx="1" presStyleCnt="2"/>
      <dgm:spPr/>
      <dgm:t>
        <a:bodyPr/>
        <a:lstStyle/>
        <a:p>
          <a:endParaRPr lang="en-US"/>
        </a:p>
      </dgm:t>
    </dgm:pt>
    <dgm:pt modelId="{11C5F6AF-2F48-4B9C-8F84-F2E36D5024D1}" type="pres">
      <dgm:prSet presAssocID="{190B1EA3-F334-4624-B58E-460DB5F68780}" presName="hierChild4" presStyleCnt="0"/>
      <dgm:spPr/>
    </dgm:pt>
    <dgm:pt modelId="{31C2D07A-922A-4358-803F-18A799A6C88D}" type="pres">
      <dgm:prSet presAssocID="{F25CEC77-81B9-4A48-8B4A-9EC84F096B92}" presName="Name37" presStyleLbl="parChTrans1D4" presStyleIdx="3" presStyleCnt="6"/>
      <dgm:spPr/>
      <dgm:t>
        <a:bodyPr/>
        <a:lstStyle/>
        <a:p>
          <a:endParaRPr lang="en-US"/>
        </a:p>
      </dgm:t>
    </dgm:pt>
    <dgm:pt modelId="{0EE17A76-4DB6-420C-8128-618E83C17FCB}" type="pres">
      <dgm:prSet presAssocID="{ECB8FF96-1FB4-4059-B1DD-ED8F5627A5EC}" presName="hierRoot2" presStyleCnt="0">
        <dgm:presLayoutVars>
          <dgm:hierBranch val="init"/>
        </dgm:presLayoutVars>
      </dgm:prSet>
      <dgm:spPr/>
    </dgm:pt>
    <dgm:pt modelId="{CC92178B-C518-41B9-942B-BEF0BCAC9D72}" type="pres">
      <dgm:prSet presAssocID="{ECB8FF96-1FB4-4059-B1DD-ED8F5627A5EC}" presName="rootComposite" presStyleCnt="0"/>
      <dgm:spPr/>
    </dgm:pt>
    <dgm:pt modelId="{6AF11224-5723-43D6-B53E-A05266EF8DB6}" type="pres">
      <dgm:prSet presAssocID="{ECB8FF96-1FB4-4059-B1DD-ED8F5627A5EC}" presName="rootText" presStyleLbl="node4" presStyleIdx="3" presStyleCnt="6">
        <dgm:presLayoutVars>
          <dgm:chPref val="3"/>
        </dgm:presLayoutVars>
      </dgm:prSet>
      <dgm:spPr/>
      <dgm:t>
        <a:bodyPr/>
        <a:lstStyle/>
        <a:p>
          <a:endParaRPr lang="en-US"/>
        </a:p>
      </dgm:t>
    </dgm:pt>
    <dgm:pt modelId="{AF73F9FF-E353-4824-90BB-E80558013EA3}" type="pres">
      <dgm:prSet presAssocID="{ECB8FF96-1FB4-4059-B1DD-ED8F5627A5EC}" presName="rootConnector" presStyleLbl="node4" presStyleIdx="3" presStyleCnt="6"/>
      <dgm:spPr/>
      <dgm:t>
        <a:bodyPr/>
        <a:lstStyle/>
        <a:p>
          <a:endParaRPr lang="en-US"/>
        </a:p>
      </dgm:t>
    </dgm:pt>
    <dgm:pt modelId="{A061032B-D8A9-49AD-B850-93FB690D2BD4}" type="pres">
      <dgm:prSet presAssocID="{ECB8FF96-1FB4-4059-B1DD-ED8F5627A5EC}" presName="hierChild4" presStyleCnt="0"/>
      <dgm:spPr/>
    </dgm:pt>
    <dgm:pt modelId="{54C8C6C8-9327-45DE-A55B-04956B9CDEC6}" type="pres">
      <dgm:prSet presAssocID="{ECB8FF96-1FB4-4059-B1DD-ED8F5627A5EC}" presName="hierChild5" presStyleCnt="0"/>
      <dgm:spPr/>
    </dgm:pt>
    <dgm:pt modelId="{97E7B7DA-7613-404F-BB14-229215DB09A7}" type="pres">
      <dgm:prSet presAssocID="{32F9B047-C51D-4A6B-BF11-C8991E4C4F92}" presName="Name37" presStyleLbl="parChTrans1D4" presStyleIdx="4" presStyleCnt="6"/>
      <dgm:spPr/>
      <dgm:t>
        <a:bodyPr/>
        <a:lstStyle/>
        <a:p>
          <a:endParaRPr lang="en-US"/>
        </a:p>
      </dgm:t>
    </dgm:pt>
    <dgm:pt modelId="{CF075B58-3D19-47D8-BB0B-F272B48169D9}" type="pres">
      <dgm:prSet presAssocID="{D9B76362-4D4F-4C06-9DC9-42DAFFF21C93}" presName="hierRoot2" presStyleCnt="0">
        <dgm:presLayoutVars>
          <dgm:hierBranch val="init"/>
        </dgm:presLayoutVars>
      </dgm:prSet>
      <dgm:spPr/>
    </dgm:pt>
    <dgm:pt modelId="{B1BB1843-6D11-408F-B3DF-F267B45CFFA3}" type="pres">
      <dgm:prSet presAssocID="{D9B76362-4D4F-4C06-9DC9-42DAFFF21C93}" presName="rootComposite" presStyleCnt="0"/>
      <dgm:spPr/>
    </dgm:pt>
    <dgm:pt modelId="{7BE249E2-B146-408A-91AC-E24849EF1C31}" type="pres">
      <dgm:prSet presAssocID="{D9B76362-4D4F-4C06-9DC9-42DAFFF21C93}" presName="rootText" presStyleLbl="node4" presStyleIdx="4" presStyleCnt="6">
        <dgm:presLayoutVars>
          <dgm:chPref val="3"/>
        </dgm:presLayoutVars>
      </dgm:prSet>
      <dgm:spPr/>
      <dgm:t>
        <a:bodyPr/>
        <a:lstStyle/>
        <a:p>
          <a:endParaRPr lang="en-US"/>
        </a:p>
      </dgm:t>
    </dgm:pt>
    <dgm:pt modelId="{C0122D01-D672-4B5C-AD65-E091070FA6DF}" type="pres">
      <dgm:prSet presAssocID="{D9B76362-4D4F-4C06-9DC9-42DAFFF21C93}" presName="rootConnector" presStyleLbl="node4" presStyleIdx="4" presStyleCnt="6"/>
      <dgm:spPr/>
      <dgm:t>
        <a:bodyPr/>
        <a:lstStyle/>
        <a:p>
          <a:endParaRPr lang="en-US"/>
        </a:p>
      </dgm:t>
    </dgm:pt>
    <dgm:pt modelId="{F2FD834D-AAB2-4A05-8A51-9EEE2FC6B25F}" type="pres">
      <dgm:prSet presAssocID="{D9B76362-4D4F-4C06-9DC9-42DAFFF21C93}" presName="hierChild4" presStyleCnt="0"/>
      <dgm:spPr/>
    </dgm:pt>
    <dgm:pt modelId="{1D12573F-77C3-41FD-B34E-9A7F3BE266B6}" type="pres">
      <dgm:prSet presAssocID="{D9B76362-4D4F-4C06-9DC9-42DAFFF21C93}" presName="hierChild5" presStyleCnt="0"/>
      <dgm:spPr/>
    </dgm:pt>
    <dgm:pt modelId="{DB95E3FB-F490-46F9-8CF0-AFF73D195072}" type="pres">
      <dgm:prSet presAssocID="{53391916-255E-4995-B5D2-FA548F90A3C5}" presName="Name37" presStyleLbl="parChTrans1D4" presStyleIdx="5" presStyleCnt="6"/>
      <dgm:spPr/>
      <dgm:t>
        <a:bodyPr/>
        <a:lstStyle/>
        <a:p>
          <a:endParaRPr lang="en-US"/>
        </a:p>
      </dgm:t>
    </dgm:pt>
    <dgm:pt modelId="{4BFCFFDB-B470-4C92-B739-859BF7B04E31}" type="pres">
      <dgm:prSet presAssocID="{99C6D715-3599-4E9B-A963-1F7B65E3A4FC}" presName="hierRoot2" presStyleCnt="0">
        <dgm:presLayoutVars>
          <dgm:hierBranch val="init"/>
        </dgm:presLayoutVars>
      </dgm:prSet>
      <dgm:spPr/>
    </dgm:pt>
    <dgm:pt modelId="{2C198839-9DE2-4C16-8810-7D93BBF4737D}" type="pres">
      <dgm:prSet presAssocID="{99C6D715-3599-4E9B-A963-1F7B65E3A4FC}" presName="rootComposite" presStyleCnt="0"/>
      <dgm:spPr/>
    </dgm:pt>
    <dgm:pt modelId="{F76FCB81-2ECF-4BFA-B636-572DA8D05D85}" type="pres">
      <dgm:prSet presAssocID="{99C6D715-3599-4E9B-A963-1F7B65E3A4FC}" presName="rootText" presStyleLbl="node4" presStyleIdx="5" presStyleCnt="6">
        <dgm:presLayoutVars>
          <dgm:chPref val="3"/>
        </dgm:presLayoutVars>
      </dgm:prSet>
      <dgm:spPr/>
      <dgm:t>
        <a:bodyPr/>
        <a:lstStyle/>
        <a:p>
          <a:endParaRPr lang="en-US"/>
        </a:p>
      </dgm:t>
    </dgm:pt>
    <dgm:pt modelId="{4758655C-6C28-463E-9CE8-53FFE56EDD64}" type="pres">
      <dgm:prSet presAssocID="{99C6D715-3599-4E9B-A963-1F7B65E3A4FC}" presName="rootConnector" presStyleLbl="node4" presStyleIdx="5" presStyleCnt="6"/>
      <dgm:spPr/>
      <dgm:t>
        <a:bodyPr/>
        <a:lstStyle/>
        <a:p>
          <a:endParaRPr lang="en-US"/>
        </a:p>
      </dgm:t>
    </dgm:pt>
    <dgm:pt modelId="{F48CBCA6-2FA4-4F1C-8522-A4B946913FFC}" type="pres">
      <dgm:prSet presAssocID="{99C6D715-3599-4E9B-A963-1F7B65E3A4FC}" presName="hierChild4" presStyleCnt="0"/>
      <dgm:spPr/>
    </dgm:pt>
    <dgm:pt modelId="{F38855CE-AC48-407D-8C66-D651AF73F210}" type="pres">
      <dgm:prSet presAssocID="{99C6D715-3599-4E9B-A963-1F7B65E3A4FC}" presName="hierChild5" presStyleCnt="0"/>
      <dgm:spPr/>
    </dgm:pt>
    <dgm:pt modelId="{BA8A9459-AC96-420F-A00E-70CC4A21EC08}" type="pres">
      <dgm:prSet presAssocID="{190B1EA3-F334-4624-B58E-460DB5F68780}" presName="hierChild5" presStyleCnt="0"/>
      <dgm:spPr/>
    </dgm:pt>
    <dgm:pt modelId="{206A2527-07D9-458E-B882-80D3164AEBB0}" type="pres">
      <dgm:prSet presAssocID="{79973268-AE99-4992-8E12-5180ADA8A1C6}" presName="hierChild5" presStyleCnt="0"/>
      <dgm:spPr/>
    </dgm:pt>
    <dgm:pt modelId="{BDA2E22F-D097-4E23-A5A2-A703240F423F}" type="pres">
      <dgm:prSet presAssocID="{9BD6E440-6B8D-4BB1-9316-EA933EF542CA}" presName="hierChild3" presStyleCnt="0"/>
      <dgm:spPr/>
    </dgm:pt>
    <dgm:pt modelId="{E3BA84A7-1EE5-471A-AB2F-78250A568BEB}" type="pres">
      <dgm:prSet presAssocID="{E15C8BF2-730A-4A2B-AC52-7FE3B58D666B}" presName="Name111" presStyleLbl="parChTrans1D2" presStyleIdx="1" presStyleCnt="2"/>
      <dgm:spPr/>
      <dgm:t>
        <a:bodyPr/>
        <a:lstStyle/>
        <a:p>
          <a:endParaRPr lang="en-US"/>
        </a:p>
      </dgm:t>
    </dgm:pt>
    <dgm:pt modelId="{9D572526-8E13-436A-AB86-578ABF565775}" type="pres">
      <dgm:prSet presAssocID="{5A07D7BA-BFD0-41C2-8235-688E793A197C}" presName="hierRoot3" presStyleCnt="0">
        <dgm:presLayoutVars>
          <dgm:hierBranch val="init"/>
        </dgm:presLayoutVars>
      </dgm:prSet>
      <dgm:spPr/>
    </dgm:pt>
    <dgm:pt modelId="{333CDC53-3B3A-4288-9BBE-0427B13185B0}" type="pres">
      <dgm:prSet presAssocID="{5A07D7BA-BFD0-41C2-8235-688E793A197C}" presName="rootComposite3" presStyleCnt="0"/>
      <dgm:spPr/>
    </dgm:pt>
    <dgm:pt modelId="{14AC12AC-8AE1-4757-B6CF-3E969D29C774}" type="pres">
      <dgm:prSet presAssocID="{5A07D7BA-BFD0-41C2-8235-688E793A197C}" presName="rootText3" presStyleLbl="asst1" presStyleIdx="0" presStyleCnt="1">
        <dgm:presLayoutVars>
          <dgm:chPref val="3"/>
        </dgm:presLayoutVars>
      </dgm:prSet>
      <dgm:spPr/>
      <dgm:t>
        <a:bodyPr/>
        <a:lstStyle/>
        <a:p>
          <a:endParaRPr lang="en-US"/>
        </a:p>
      </dgm:t>
    </dgm:pt>
    <dgm:pt modelId="{7C330E93-B3A0-408A-B515-B7277D0993C1}" type="pres">
      <dgm:prSet presAssocID="{5A07D7BA-BFD0-41C2-8235-688E793A197C}" presName="rootConnector3" presStyleLbl="asst1" presStyleIdx="0" presStyleCnt="1"/>
      <dgm:spPr/>
      <dgm:t>
        <a:bodyPr/>
        <a:lstStyle/>
        <a:p>
          <a:endParaRPr lang="en-US"/>
        </a:p>
      </dgm:t>
    </dgm:pt>
    <dgm:pt modelId="{2F125B39-FF5F-47AE-9595-9D952585C1A9}" type="pres">
      <dgm:prSet presAssocID="{5A07D7BA-BFD0-41C2-8235-688E793A197C}" presName="hierChild6" presStyleCnt="0"/>
      <dgm:spPr/>
    </dgm:pt>
    <dgm:pt modelId="{B3B0B52B-B1CB-4311-BA10-250F62158B64}" type="pres">
      <dgm:prSet presAssocID="{5A07D7BA-BFD0-41C2-8235-688E793A197C}" presName="hierChild7" presStyleCnt="0"/>
      <dgm:spPr/>
    </dgm:pt>
  </dgm:ptLst>
  <dgm:cxnLst>
    <dgm:cxn modelId="{C2EE4121-170B-430C-AF89-02EB003B6D2D}" type="presOf" srcId="{E15C8BF2-730A-4A2B-AC52-7FE3B58D666B}" destId="{E3BA84A7-1EE5-471A-AB2F-78250A568BEB}" srcOrd="0" destOrd="0" presId="urn:microsoft.com/office/officeart/2005/8/layout/orgChart1"/>
    <dgm:cxn modelId="{75D87400-B5BF-461A-BE5E-EB913DE62A7C}" srcId="{190B1EA3-F334-4624-B58E-460DB5F68780}" destId="{ECB8FF96-1FB4-4059-B1DD-ED8F5627A5EC}" srcOrd="0" destOrd="0" parTransId="{F25CEC77-81B9-4A48-8B4A-9EC84F096B92}" sibTransId="{0BFBEAB2-EA0C-4D05-AE92-619451AB58FF}"/>
    <dgm:cxn modelId="{93D8A42D-7F0F-402F-AF8B-71EACC347805}" type="presOf" srcId="{74B5CF2D-BA7C-491E-BB41-9A7893BA0B6C}" destId="{3D970386-53A1-4723-B441-D5437C46C3CB}" srcOrd="0" destOrd="0" presId="urn:microsoft.com/office/officeart/2005/8/layout/orgChart1"/>
    <dgm:cxn modelId="{F7FBB1E0-C53F-4CDC-9BCF-AB1ED79952D9}" type="presOf" srcId="{ECB8FF96-1FB4-4059-B1DD-ED8F5627A5EC}" destId="{6AF11224-5723-43D6-B53E-A05266EF8DB6}" srcOrd="0" destOrd="0" presId="urn:microsoft.com/office/officeart/2005/8/layout/orgChart1"/>
    <dgm:cxn modelId="{A50CA0DD-E1D7-4CFA-9F6F-7DB79B60136F}" type="presOf" srcId="{5A07D7BA-BFD0-41C2-8235-688E793A197C}" destId="{14AC12AC-8AE1-4757-B6CF-3E969D29C774}" srcOrd="0" destOrd="0" presId="urn:microsoft.com/office/officeart/2005/8/layout/orgChart1"/>
    <dgm:cxn modelId="{D1264153-A3D3-46D4-8716-5D2802FADBFF}" srcId="{190B1EA3-F334-4624-B58E-460DB5F68780}" destId="{D9B76362-4D4F-4C06-9DC9-42DAFFF21C93}" srcOrd="1" destOrd="0" parTransId="{32F9B047-C51D-4A6B-BF11-C8991E4C4F92}" sibTransId="{69DBB3CC-C803-4F15-AC2C-C19BCD546A98}"/>
    <dgm:cxn modelId="{719CC07F-4449-4FDA-A6DB-58FED97FDB47}" type="presOf" srcId="{BFFB5D41-AD02-46C3-B098-1FA7C5DE4721}" destId="{00BAF891-BFB1-4435-A1E8-D6A89EA04326}" srcOrd="0" destOrd="0" presId="urn:microsoft.com/office/officeart/2005/8/layout/orgChart1"/>
    <dgm:cxn modelId="{91643971-8355-4BC6-987E-65D8A140829A}" type="presOf" srcId="{F25CEC77-81B9-4A48-8B4A-9EC84F096B92}" destId="{31C2D07A-922A-4358-803F-18A799A6C88D}" srcOrd="0" destOrd="0" presId="urn:microsoft.com/office/officeart/2005/8/layout/orgChart1"/>
    <dgm:cxn modelId="{33751576-C5CF-4C10-8929-5EFED5BA719B}" type="presOf" srcId="{53391916-255E-4995-B5D2-FA548F90A3C5}" destId="{DB95E3FB-F490-46F9-8CF0-AFF73D195072}" srcOrd="0" destOrd="0" presId="urn:microsoft.com/office/officeart/2005/8/layout/orgChart1"/>
    <dgm:cxn modelId="{A37576AF-29C3-4B2F-97C8-CC226CF5BC68}" type="presOf" srcId="{9BD6E440-6B8D-4BB1-9316-EA933EF542CA}" destId="{3780E4C2-6B1D-4187-8494-6460F2DFA8D5}" srcOrd="0" destOrd="0" presId="urn:microsoft.com/office/officeart/2005/8/layout/orgChart1"/>
    <dgm:cxn modelId="{6CF39B27-2142-4DE7-88C1-21FC0B74BBA6}" type="presOf" srcId="{79973268-AE99-4992-8E12-5180ADA8A1C6}" destId="{2D1D621B-0129-4EC5-A1B3-5B0B86A9DDF1}" srcOrd="0" destOrd="0" presId="urn:microsoft.com/office/officeart/2005/8/layout/orgChart1"/>
    <dgm:cxn modelId="{8C598D35-DC89-4020-9AF9-A036DE87207F}" srcId="{79973268-AE99-4992-8E12-5180ADA8A1C6}" destId="{15E3ACA1-0BFB-4958-9D66-D42830E6EDED}" srcOrd="0" destOrd="0" parTransId="{0BEB7D19-34F9-47CA-A9E1-7FF27959D9D1}" sibTransId="{2C52216F-0823-4EC6-A9AA-48DB7AB6A5B3}"/>
    <dgm:cxn modelId="{91C321BC-7477-4619-9649-5460F528ED4B}" srcId="{9BD6E440-6B8D-4BB1-9316-EA933EF542CA}" destId="{79973268-AE99-4992-8E12-5180ADA8A1C6}" srcOrd="1" destOrd="0" parTransId="{D6AE25AF-0DEE-4AA5-A572-0588E8CD901C}" sibTransId="{6C3E539E-5766-4E92-8293-D885256E619D}"/>
    <dgm:cxn modelId="{21150CAE-EF73-4100-802C-D36C4491B72B}" type="presOf" srcId="{F848258D-F9DD-44BA-BDE3-D3C24055825F}" destId="{E79B8790-19AF-4D20-8D9F-E88ACA9ABB67}" srcOrd="0" destOrd="0" presId="urn:microsoft.com/office/officeart/2005/8/layout/orgChart1"/>
    <dgm:cxn modelId="{8A7D0A45-0190-4517-AE32-7579F0DE34DA}" type="presOf" srcId="{ECB8FF96-1FB4-4059-B1DD-ED8F5627A5EC}" destId="{AF73F9FF-E353-4824-90BB-E80558013EA3}" srcOrd="1" destOrd="0" presId="urn:microsoft.com/office/officeart/2005/8/layout/orgChart1"/>
    <dgm:cxn modelId="{87612F84-EC29-449A-92ED-CE0FC57F63EB}" type="presOf" srcId="{EEB5F7E0-FA99-48BB-891C-9ADEE3E7562F}" destId="{6AECD26C-8B02-40E3-A55B-856928895685}" srcOrd="1" destOrd="0" presId="urn:microsoft.com/office/officeart/2005/8/layout/orgChart1"/>
    <dgm:cxn modelId="{770FEBD6-BC3A-4C9B-9E35-764352481B56}" type="presOf" srcId="{190B1EA3-F334-4624-B58E-460DB5F68780}" destId="{4E91B892-6984-4DF0-8263-F3D750B962C0}" srcOrd="0" destOrd="0" presId="urn:microsoft.com/office/officeart/2005/8/layout/orgChart1"/>
    <dgm:cxn modelId="{29855421-4D03-4062-A817-DF902185BD05}" srcId="{9BD6E440-6B8D-4BB1-9316-EA933EF542CA}" destId="{5A07D7BA-BFD0-41C2-8235-688E793A197C}" srcOrd="0" destOrd="0" parTransId="{E15C8BF2-730A-4A2B-AC52-7FE3B58D666B}" sibTransId="{B5B903BB-B925-4321-B1E3-4BBBDBEBF9D6}"/>
    <dgm:cxn modelId="{91C890D4-3FF0-4FE2-98E7-4E25C20FEA71}" srcId="{15E3ACA1-0BFB-4958-9D66-D42830E6EDED}" destId="{EEB5F7E0-FA99-48BB-891C-9ADEE3E7562F}" srcOrd="2" destOrd="0" parTransId="{680DDE05-5EE1-4864-935B-2FF00DC21EB1}" sibTransId="{AF7EAAC2-0F1D-40C0-B73D-FFF4E7ADB75E}"/>
    <dgm:cxn modelId="{C68619A6-9D13-4B79-857F-6AF48000BF64}" type="presOf" srcId="{190B1EA3-F334-4624-B58E-460DB5F68780}" destId="{B6EB5B33-591F-46E1-9852-582CF68DBE9B}" srcOrd="1" destOrd="0" presId="urn:microsoft.com/office/officeart/2005/8/layout/orgChart1"/>
    <dgm:cxn modelId="{26FD71A0-4868-4983-BBE2-ED16821F688B}" type="presOf" srcId="{D9B76362-4D4F-4C06-9DC9-42DAFFF21C93}" destId="{C0122D01-D672-4B5C-AD65-E091070FA6DF}" srcOrd="1" destOrd="0" presId="urn:microsoft.com/office/officeart/2005/8/layout/orgChart1"/>
    <dgm:cxn modelId="{DA22F5E2-E94C-4F21-B839-7653CC4D4680}" type="presOf" srcId="{D9B76362-4D4F-4C06-9DC9-42DAFFF21C93}" destId="{7BE249E2-B146-408A-91AC-E24849EF1C31}" srcOrd="0" destOrd="0" presId="urn:microsoft.com/office/officeart/2005/8/layout/orgChart1"/>
    <dgm:cxn modelId="{ABD8C269-649C-4276-9090-5A985C8BA05D}" type="presOf" srcId="{EEB5F7E0-FA99-48BB-891C-9ADEE3E7562F}" destId="{253FBFF3-588A-4A7B-866B-EF8198CDAE3D}" srcOrd="0" destOrd="0" presId="urn:microsoft.com/office/officeart/2005/8/layout/orgChart1"/>
    <dgm:cxn modelId="{A2224B7F-AAC5-498A-94C7-9D03055A1E2E}" srcId="{79973268-AE99-4992-8E12-5180ADA8A1C6}" destId="{190B1EA3-F334-4624-B58E-460DB5F68780}" srcOrd="1" destOrd="0" parTransId="{970E2CE9-E2E1-47ED-9F66-397DA9F2F218}" sibTransId="{C7A61BD3-C5A5-42B0-9A07-793F2A656A63}"/>
    <dgm:cxn modelId="{FEB29D32-8D90-4EA5-A42B-0512FE94CDC2}" type="presOf" srcId="{32F9B047-C51D-4A6B-BF11-C8991E4C4F92}" destId="{97E7B7DA-7613-404F-BB14-229215DB09A7}" srcOrd="0" destOrd="0" presId="urn:microsoft.com/office/officeart/2005/8/layout/orgChart1"/>
    <dgm:cxn modelId="{6C295C77-3AEB-4BAD-BCC4-0290940DA383}" type="presOf" srcId="{99C6D715-3599-4E9B-A963-1F7B65E3A4FC}" destId="{4758655C-6C28-463E-9CE8-53FFE56EDD64}" srcOrd="1" destOrd="0" presId="urn:microsoft.com/office/officeart/2005/8/layout/orgChart1"/>
    <dgm:cxn modelId="{8C46EEDB-F4CF-4A03-A6C4-599420D61DF9}" type="presOf" srcId="{0BEB7D19-34F9-47CA-A9E1-7FF27959D9D1}" destId="{FCA0CC68-E53D-4F72-979A-C76479B69B9E}" srcOrd="0" destOrd="0" presId="urn:microsoft.com/office/officeart/2005/8/layout/orgChart1"/>
    <dgm:cxn modelId="{9B81B6E7-D495-427E-B8E2-2082247D20CF}" srcId="{15E3ACA1-0BFB-4958-9D66-D42830E6EDED}" destId="{74B5CF2D-BA7C-491E-BB41-9A7893BA0B6C}" srcOrd="1" destOrd="0" parTransId="{49A6A589-B738-480C-AA7A-6A6AD3BDDAC1}" sibTransId="{5F2474AC-1B23-4DD3-A564-C57EA28190DC}"/>
    <dgm:cxn modelId="{41C0EA57-63CE-4616-89C9-52058E5601E8}" type="presOf" srcId="{79973268-AE99-4992-8E12-5180ADA8A1C6}" destId="{14298637-381A-476D-86D8-18CD45382A7D}" srcOrd="1" destOrd="0" presId="urn:microsoft.com/office/officeart/2005/8/layout/orgChart1"/>
    <dgm:cxn modelId="{6487174D-973A-45CB-91DA-5605EC7613D1}" type="presOf" srcId="{08708BF8-1936-4423-BBB1-06B8420D1731}" destId="{26AFCEDC-994B-4CFD-9671-D024B52D2BD6}" srcOrd="1" destOrd="0" presId="urn:microsoft.com/office/officeart/2005/8/layout/orgChart1"/>
    <dgm:cxn modelId="{23FA5096-F46C-4B14-9175-2DA0214E4504}" type="presOf" srcId="{15E3ACA1-0BFB-4958-9D66-D42830E6EDED}" destId="{C43C9215-0730-4619-848C-5418C515EE17}" srcOrd="0" destOrd="0" presId="urn:microsoft.com/office/officeart/2005/8/layout/orgChart1"/>
    <dgm:cxn modelId="{98EFB3CC-8D64-4E02-9B1E-3F247680DCAF}" type="presOf" srcId="{D6AE25AF-0DEE-4AA5-A572-0588E8CD901C}" destId="{76ECD89E-C0DA-4B29-9B10-D33411BB6A51}" srcOrd="0" destOrd="0" presId="urn:microsoft.com/office/officeart/2005/8/layout/orgChart1"/>
    <dgm:cxn modelId="{0D99FDF2-C3F5-4B8A-820F-1A111F980758}" type="presOf" srcId="{99C6D715-3599-4E9B-A963-1F7B65E3A4FC}" destId="{F76FCB81-2ECF-4BFA-B636-572DA8D05D85}" srcOrd="0" destOrd="0" presId="urn:microsoft.com/office/officeart/2005/8/layout/orgChart1"/>
    <dgm:cxn modelId="{3C4A2AEC-4A56-4549-8B5D-30457A77F257}" srcId="{190B1EA3-F334-4624-B58E-460DB5F68780}" destId="{99C6D715-3599-4E9B-A963-1F7B65E3A4FC}" srcOrd="2" destOrd="0" parTransId="{53391916-255E-4995-B5D2-FA548F90A3C5}" sibTransId="{87BBA825-E599-4814-B0FD-BC8210A3865C}"/>
    <dgm:cxn modelId="{01B1BC83-2FDB-4DA8-A617-28594924E625}" type="presOf" srcId="{49A6A589-B738-480C-AA7A-6A6AD3BDDAC1}" destId="{682B95FD-10C2-46D2-BFEC-0155F2BE40E2}" srcOrd="0" destOrd="0" presId="urn:microsoft.com/office/officeart/2005/8/layout/orgChart1"/>
    <dgm:cxn modelId="{AA75D07C-4F99-41DD-AD70-E6F7B22C71EA}" srcId="{BFFB5D41-AD02-46C3-B098-1FA7C5DE4721}" destId="{9BD6E440-6B8D-4BB1-9316-EA933EF542CA}" srcOrd="0" destOrd="0" parTransId="{433A58EA-0531-448F-BFA7-D40814180DC2}" sibTransId="{2B04FD4A-F163-4792-82F9-FD703F207948}"/>
    <dgm:cxn modelId="{D3C667C3-932F-48A7-96F0-E343A50F6F0F}" type="presOf" srcId="{15E3ACA1-0BFB-4958-9D66-D42830E6EDED}" destId="{D73C3B79-D9A7-4CC2-80CB-7D6FE65473B7}" srcOrd="1" destOrd="0" presId="urn:microsoft.com/office/officeart/2005/8/layout/orgChart1"/>
    <dgm:cxn modelId="{87BC2A51-C88D-4E4B-A46A-0F41137AC781}" type="presOf" srcId="{74B5CF2D-BA7C-491E-BB41-9A7893BA0B6C}" destId="{5898806F-D9B0-40BA-8100-89F880033CBD}" srcOrd="1" destOrd="0" presId="urn:microsoft.com/office/officeart/2005/8/layout/orgChart1"/>
    <dgm:cxn modelId="{556CE72C-C4FA-45B4-8CCB-24C90E02069B}" type="presOf" srcId="{5A07D7BA-BFD0-41C2-8235-688E793A197C}" destId="{7C330E93-B3A0-408A-B515-B7277D0993C1}" srcOrd="1" destOrd="0" presId="urn:microsoft.com/office/officeart/2005/8/layout/orgChart1"/>
    <dgm:cxn modelId="{AC1B54E5-6F9F-4955-A653-DD8CFBAFBAF5}" type="presOf" srcId="{9BD6E440-6B8D-4BB1-9316-EA933EF542CA}" destId="{022EA77B-7845-4479-8500-0FD6AB44A1CF}" srcOrd="1" destOrd="0" presId="urn:microsoft.com/office/officeart/2005/8/layout/orgChart1"/>
    <dgm:cxn modelId="{FE8F7547-1436-47CC-8CC1-A8D4B448C58C}" srcId="{15E3ACA1-0BFB-4958-9D66-D42830E6EDED}" destId="{08708BF8-1936-4423-BBB1-06B8420D1731}" srcOrd="0" destOrd="0" parTransId="{F848258D-F9DD-44BA-BDE3-D3C24055825F}" sibTransId="{9F8F6419-CB29-43A4-BCA1-C171447E63A3}"/>
    <dgm:cxn modelId="{AF39663D-ED15-4AC4-983B-7715D84088A8}" type="presOf" srcId="{08708BF8-1936-4423-BBB1-06B8420D1731}" destId="{CE731CA4-D2FC-4083-A4B0-123769C5874F}" srcOrd="0" destOrd="0" presId="urn:microsoft.com/office/officeart/2005/8/layout/orgChart1"/>
    <dgm:cxn modelId="{E6BBD895-D45A-40B5-83BD-FD749C937CE2}" type="presOf" srcId="{680DDE05-5EE1-4864-935B-2FF00DC21EB1}" destId="{E3A39A91-5A0F-4FDD-9442-F72F1C115461}" srcOrd="0" destOrd="0" presId="urn:microsoft.com/office/officeart/2005/8/layout/orgChart1"/>
    <dgm:cxn modelId="{F0FA51D8-77A2-42EB-B596-0DA53B287841}" type="presOf" srcId="{970E2CE9-E2E1-47ED-9F66-397DA9F2F218}" destId="{0DA9B357-32DE-4A12-B9FB-B595A2CC8A0A}" srcOrd="0" destOrd="0" presId="urn:microsoft.com/office/officeart/2005/8/layout/orgChart1"/>
    <dgm:cxn modelId="{4080B8D0-0C92-4680-B57B-0CAF0BE16C46}" type="presParOf" srcId="{00BAF891-BFB1-4435-A1E8-D6A89EA04326}" destId="{535347D7-0EBA-4AA7-B7BD-0F9F113B53A8}" srcOrd="0" destOrd="0" presId="urn:microsoft.com/office/officeart/2005/8/layout/orgChart1"/>
    <dgm:cxn modelId="{9AFDB9A4-8D5A-4B76-BA67-A3E14BAED45A}" type="presParOf" srcId="{535347D7-0EBA-4AA7-B7BD-0F9F113B53A8}" destId="{137EB02B-278D-4AAE-92C2-9015510BA05D}" srcOrd="0" destOrd="0" presId="urn:microsoft.com/office/officeart/2005/8/layout/orgChart1"/>
    <dgm:cxn modelId="{854E14F9-DF1A-44B9-8656-E0EC38E0F98B}" type="presParOf" srcId="{137EB02B-278D-4AAE-92C2-9015510BA05D}" destId="{3780E4C2-6B1D-4187-8494-6460F2DFA8D5}" srcOrd="0" destOrd="0" presId="urn:microsoft.com/office/officeart/2005/8/layout/orgChart1"/>
    <dgm:cxn modelId="{B610F8CF-DBC9-42F1-B877-D7394733CF92}" type="presParOf" srcId="{137EB02B-278D-4AAE-92C2-9015510BA05D}" destId="{022EA77B-7845-4479-8500-0FD6AB44A1CF}" srcOrd="1" destOrd="0" presId="urn:microsoft.com/office/officeart/2005/8/layout/orgChart1"/>
    <dgm:cxn modelId="{67B093CB-CA76-4025-B14A-F679A01B6F34}" type="presParOf" srcId="{535347D7-0EBA-4AA7-B7BD-0F9F113B53A8}" destId="{1E51F9AA-D871-413D-A8E7-82D97DB42D84}" srcOrd="1" destOrd="0" presId="urn:microsoft.com/office/officeart/2005/8/layout/orgChart1"/>
    <dgm:cxn modelId="{03C70E00-25D8-47AB-80C1-12F5E8B47767}" type="presParOf" srcId="{1E51F9AA-D871-413D-A8E7-82D97DB42D84}" destId="{76ECD89E-C0DA-4B29-9B10-D33411BB6A51}" srcOrd="0" destOrd="0" presId="urn:microsoft.com/office/officeart/2005/8/layout/orgChart1"/>
    <dgm:cxn modelId="{B5A347B8-2BCB-4553-BC6A-E3999E3A7A11}" type="presParOf" srcId="{1E51F9AA-D871-413D-A8E7-82D97DB42D84}" destId="{30B2AC1F-3B49-4A43-9FA8-A8B9D4395940}" srcOrd="1" destOrd="0" presId="urn:microsoft.com/office/officeart/2005/8/layout/orgChart1"/>
    <dgm:cxn modelId="{6444E080-BB2E-472C-BAA6-EA377FB680EF}" type="presParOf" srcId="{30B2AC1F-3B49-4A43-9FA8-A8B9D4395940}" destId="{060EDCC7-4DC3-4DAF-8E59-693D22007F62}" srcOrd="0" destOrd="0" presId="urn:microsoft.com/office/officeart/2005/8/layout/orgChart1"/>
    <dgm:cxn modelId="{D38A9D4B-FD3A-4956-8958-D5CB397B0E09}" type="presParOf" srcId="{060EDCC7-4DC3-4DAF-8E59-693D22007F62}" destId="{2D1D621B-0129-4EC5-A1B3-5B0B86A9DDF1}" srcOrd="0" destOrd="0" presId="urn:microsoft.com/office/officeart/2005/8/layout/orgChart1"/>
    <dgm:cxn modelId="{190B9A47-E35D-4259-9874-A581A82813FF}" type="presParOf" srcId="{060EDCC7-4DC3-4DAF-8E59-693D22007F62}" destId="{14298637-381A-476D-86D8-18CD45382A7D}" srcOrd="1" destOrd="0" presId="urn:microsoft.com/office/officeart/2005/8/layout/orgChart1"/>
    <dgm:cxn modelId="{FF8E8320-8275-4F82-8509-C14FBF7E5232}" type="presParOf" srcId="{30B2AC1F-3B49-4A43-9FA8-A8B9D4395940}" destId="{2BC394F5-F797-4837-BCA6-AEE75F34EEA5}" srcOrd="1" destOrd="0" presId="urn:microsoft.com/office/officeart/2005/8/layout/orgChart1"/>
    <dgm:cxn modelId="{FD7B7A4E-8050-47A8-9788-CB8B4E2F613F}" type="presParOf" srcId="{2BC394F5-F797-4837-BCA6-AEE75F34EEA5}" destId="{FCA0CC68-E53D-4F72-979A-C76479B69B9E}" srcOrd="0" destOrd="0" presId="urn:microsoft.com/office/officeart/2005/8/layout/orgChart1"/>
    <dgm:cxn modelId="{B93EF4C7-D8E7-4CB3-B519-C81E367904E9}" type="presParOf" srcId="{2BC394F5-F797-4837-BCA6-AEE75F34EEA5}" destId="{759FBA2E-91A2-4DA1-B206-C05077FCD189}" srcOrd="1" destOrd="0" presId="urn:microsoft.com/office/officeart/2005/8/layout/orgChart1"/>
    <dgm:cxn modelId="{4187CD62-8ABA-4C11-9C9B-3E4DF8EB0830}" type="presParOf" srcId="{759FBA2E-91A2-4DA1-B206-C05077FCD189}" destId="{01DECD6C-997A-4786-952E-15F44C33E9FF}" srcOrd="0" destOrd="0" presId="urn:microsoft.com/office/officeart/2005/8/layout/orgChart1"/>
    <dgm:cxn modelId="{78DE1651-FC2D-4558-87EF-C4BFF26D5D55}" type="presParOf" srcId="{01DECD6C-997A-4786-952E-15F44C33E9FF}" destId="{C43C9215-0730-4619-848C-5418C515EE17}" srcOrd="0" destOrd="0" presId="urn:microsoft.com/office/officeart/2005/8/layout/orgChart1"/>
    <dgm:cxn modelId="{2069B180-643C-4A0D-9DCF-900420772612}" type="presParOf" srcId="{01DECD6C-997A-4786-952E-15F44C33E9FF}" destId="{D73C3B79-D9A7-4CC2-80CB-7D6FE65473B7}" srcOrd="1" destOrd="0" presId="urn:microsoft.com/office/officeart/2005/8/layout/orgChart1"/>
    <dgm:cxn modelId="{A2378683-9A7C-4CAC-B583-1245FBA66412}" type="presParOf" srcId="{759FBA2E-91A2-4DA1-B206-C05077FCD189}" destId="{8E6756A7-99B6-4289-BFBE-9FF22EF536C2}" srcOrd="1" destOrd="0" presId="urn:microsoft.com/office/officeart/2005/8/layout/orgChart1"/>
    <dgm:cxn modelId="{A235ED24-10E8-4DE4-9D87-698C8BBBF723}" type="presParOf" srcId="{8E6756A7-99B6-4289-BFBE-9FF22EF536C2}" destId="{E79B8790-19AF-4D20-8D9F-E88ACA9ABB67}" srcOrd="0" destOrd="0" presId="urn:microsoft.com/office/officeart/2005/8/layout/orgChart1"/>
    <dgm:cxn modelId="{5DF33105-8214-4CDA-AA5C-E1AC49958667}" type="presParOf" srcId="{8E6756A7-99B6-4289-BFBE-9FF22EF536C2}" destId="{EBFED05D-6F1D-411F-8805-0D137BBE9C04}" srcOrd="1" destOrd="0" presId="urn:microsoft.com/office/officeart/2005/8/layout/orgChart1"/>
    <dgm:cxn modelId="{37619F23-ACE1-4D53-8D94-2A235DBAE9C4}" type="presParOf" srcId="{EBFED05D-6F1D-411F-8805-0D137BBE9C04}" destId="{3CB79466-7F53-42FE-B96B-4F2D53899F8C}" srcOrd="0" destOrd="0" presId="urn:microsoft.com/office/officeart/2005/8/layout/orgChart1"/>
    <dgm:cxn modelId="{BB5ADC37-B598-4BE5-AC3A-0CAC5213CFDB}" type="presParOf" srcId="{3CB79466-7F53-42FE-B96B-4F2D53899F8C}" destId="{CE731CA4-D2FC-4083-A4B0-123769C5874F}" srcOrd="0" destOrd="0" presId="urn:microsoft.com/office/officeart/2005/8/layout/orgChart1"/>
    <dgm:cxn modelId="{55CF0562-E4CC-438F-A740-8FE763A3EFFA}" type="presParOf" srcId="{3CB79466-7F53-42FE-B96B-4F2D53899F8C}" destId="{26AFCEDC-994B-4CFD-9671-D024B52D2BD6}" srcOrd="1" destOrd="0" presId="urn:microsoft.com/office/officeart/2005/8/layout/orgChart1"/>
    <dgm:cxn modelId="{1614434A-141C-49ED-BC25-F7C1DBF24791}" type="presParOf" srcId="{EBFED05D-6F1D-411F-8805-0D137BBE9C04}" destId="{6D4880D5-C651-484C-8413-CAA117C48CD9}" srcOrd="1" destOrd="0" presId="urn:microsoft.com/office/officeart/2005/8/layout/orgChart1"/>
    <dgm:cxn modelId="{8B971649-42BA-4EBB-8EEA-2D90A1C6B470}" type="presParOf" srcId="{EBFED05D-6F1D-411F-8805-0D137BBE9C04}" destId="{E0AF46DA-E25F-4A0E-B7E3-539F61356692}" srcOrd="2" destOrd="0" presId="urn:microsoft.com/office/officeart/2005/8/layout/orgChart1"/>
    <dgm:cxn modelId="{CB416ACF-60F5-4F13-8C81-7EFEE66CF99C}" type="presParOf" srcId="{8E6756A7-99B6-4289-BFBE-9FF22EF536C2}" destId="{682B95FD-10C2-46D2-BFEC-0155F2BE40E2}" srcOrd="2" destOrd="0" presId="urn:microsoft.com/office/officeart/2005/8/layout/orgChart1"/>
    <dgm:cxn modelId="{717DF6A9-94B5-463B-9FFC-DE1679DAE356}" type="presParOf" srcId="{8E6756A7-99B6-4289-BFBE-9FF22EF536C2}" destId="{BE843C7A-F7E2-4119-B2AB-EB14350AB123}" srcOrd="3" destOrd="0" presId="urn:microsoft.com/office/officeart/2005/8/layout/orgChart1"/>
    <dgm:cxn modelId="{8B7CDBAE-AFF8-4034-BB01-9390BF5B6ACF}" type="presParOf" srcId="{BE843C7A-F7E2-4119-B2AB-EB14350AB123}" destId="{C50256FB-C48E-4157-9EC5-3CB7CBA57FF7}" srcOrd="0" destOrd="0" presId="urn:microsoft.com/office/officeart/2005/8/layout/orgChart1"/>
    <dgm:cxn modelId="{181120BC-E633-4E22-9BEC-6B172EDA9892}" type="presParOf" srcId="{C50256FB-C48E-4157-9EC5-3CB7CBA57FF7}" destId="{3D970386-53A1-4723-B441-D5437C46C3CB}" srcOrd="0" destOrd="0" presId="urn:microsoft.com/office/officeart/2005/8/layout/orgChart1"/>
    <dgm:cxn modelId="{1C88192D-2F8A-459F-95CE-4D6991C332DC}" type="presParOf" srcId="{C50256FB-C48E-4157-9EC5-3CB7CBA57FF7}" destId="{5898806F-D9B0-40BA-8100-89F880033CBD}" srcOrd="1" destOrd="0" presId="urn:microsoft.com/office/officeart/2005/8/layout/orgChart1"/>
    <dgm:cxn modelId="{991F8BC1-266D-43F3-999B-70810025F5F5}" type="presParOf" srcId="{BE843C7A-F7E2-4119-B2AB-EB14350AB123}" destId="{CCFFCFD2-9681-461D-9C22-3142246E1D15}" srcOrd="1" destOrd="0" presId="urn:microsoft.com/office/officeart/2005/8/layout/orgChart1"/>
    <dgm:cxn modelId="{01E071B9-3991-4A48-A7A8-C5812D824EC2}" type="presParOf" srcId="{BE843C7A-F7E2-4119-B2AB-EB14350AB123}" destId="{D1CD9B03-D9CF-40D6-A2E0-A791CAED22B8}" srcOrd="2" destOrd="0" presId="urn:microsoft.com/office/officeart/2005/8/layout/orgChart1"/>
    <dgm:cxn modelId="{EA8A0430-8AAF-4FEC-A1E1-7424717D38DA}" type="presParOf" srcId="{8E6756A7-99B6-4289-BFBE-9FF22EF536C2}" destId="{E3A39A91-5A0F-4FDD-9442-F72F1C115461}" srcOrd="4" destOrd="0" presId="urn:microsoft.com/office/officeart/2005/8/layout/orgChart1"/>
    <dgm:cxn modelId="{14B14B56-E1DE-4A05-9B22-2C2306A3D3AC}" type="presParOf" srcId="{8E6756A7-99B6-4289-BFBE-9FF22EF536C2}" destId="{42935A48-29FE-436E-8917-06CDC1424337}" srcOrd="5" destOrd="0" presId="urn:microsoft.com/office/officeart/2005/8/layout/orgChart1"/>
    <dgm:cxn modelId="{31DBBB7D-9108-41A1-A537-BA2C6F98B58A}" type="presParOf" srcId="{42935A48-29FE-436E-8917-06CDC1424337}" destId="{C9FA5FE6-5695-49ED-BA5C-D6027F4D4621}" srcOrd="0" destOrd="0" presId="urn:microsoft.com/office/officeart/2005/8/layout/orgChart1"/>
    <dgm:cxn modelId="{3AC8A805-0DDF-4D5F-AF39-286D88724766}" type="presParOf" srcId="{C9FA5FE6-5695-49ED-BA5C-D6027F4D4621}" destId="{253FBFF3-588A-4A7B-866B-EF8198CDAE3D}" srcOrd="0" destOrd="0" presId="urn:microsoft.com/office/officeart/2005/8/layout/orgChart1"/>
    <dgm:cxn modelId="{931CDAA4-1974-4F29-9105-E0D41D9345B1}" type="presParOf" srcId="{C9FA5FE6-5695-49ED-BA5C-D6027F4D4621}" destId="{6AECD26C-8B02-40E3-A55B-856928895685}" srcOrd="1" destOrd="0" presId="urn:microsoft.com/office/officeart/2005/8/layout/orgChart1"/>
    <dgm:cxn modelId="{05A7603F-1410-45A4-B5FA-851464F8AE52}" type="presParOf" srcId="{42935A48-29FE-436E-8917-06CDC1424337}" destId="{3D28696A-C8E5-4678-B65B-30A19B84AC26}" srcOrd="1" destOrd="0" presId="urn:microsoft.com/office/officeart/2005/8/layout/orgChart1"/>
    <dgm:cxn modelId="{38576D5D-7553-4FC4-BFC5-C3C3B11896BA}" type="presParOf" srcId="{42935A48-29FE-436E-8917-06CDC1424337}" destId="{44B822C8-AAC4-47A0-9CDA-6869E2B8BD18}" srcOrd="2" destOrd="0" presId="urn:microsoft.com/office/officeart/2005/8/layout/orgChart1"/>
    <dgm:cxn modelId="{A2B63AC2-04E7-45CC-AF0B-6E02C16C5387}" type="presParOf" srcId="{759FBA2E-91A2-4DA1-B206-C05077FCD189}" destId="{4D257507-2AAC-48E8-9131-EE1E028A5B1E}" srcOrd="2" destOrd="0" presId="urn:microsoft.com/office/officeart/2005/8/layout/orgChart1"/>
    <dgm:cxn modelId="{FE4931A8-6246-434A-83A0-93B97614701E}" type="presParOf" srcId="{2BC394F5-F797-4837-BCA6-AEE75F34EEA5}" destId="{0DA9B357-32DE-4A12-B9FB-B595A2CC8A0A}" srcOrd="2" destOrd="0" presId="urn:microsoft.com/office/officeart/2005/8/layout/orgChart1"/>
    <dgm:cxn modelId="{87C5EC18-4943-411A-B0E6-E7FA836C54E4}" type="presParOf" srcId="{2BC394F5-F797-4837-BCA6-AEE75F34EEA5}" destId="{A604AE8A-F90C-4E39-81FA-6FE839DEB2EA}" srcOrd="3" destOrd="0" presId="urn:microsoft.com/office/officeart/2005/8/layout/orgChart1"/>
    <dgm:cxn modelId="{0AE58C30-D1A3-4504-828F-6ED35A95DB13}" type="presParOf" srcId="{A604AE8A-F90C-4E39-81FA-6FE839DEB2EA}" destId="{B57672BC-44D1-4DC4-8013-EA21267CE601}" srcOrd="0" destOrd="0" presId="urn:microsoft.com/office/officeart/2005/8/layout/orgChart1"/>
    <dgm:cxn modelId="{961B906B-6433-43F6-A73C-AE8AC2EAC092}" type="presParOf" srcId="{B57672BC-44D1-4DC4-8013-EA21267CE601}" destId="{4E91B892-6984-4DF0-8263-F3D750B962C0}" srcOrd="0" destOrd="0" presId="urn:microsoft.com/office/officeart/2005/8/layout/orgChart1"/>
    <dgm:cxn modelId="{DCA1786F-3EE8-40FD-860A-184501406579}" type="presParOf" srcId="{B57672BC-44D1-4DC4-8013-EA21267CE601}" destId="{B6EB5B33-591F-46E1-9852-582CF68DBE9B}" srcOrd="1" destOrd="0" presId="urn:microsoft.com/office/officeart/2005/8/layout/orgChart1"/>
    <dgm:cxn modelId="{B6497F7A-010E-4F7E-B93D-610D83E98082}" type="presParOf" srcId="{A604AE8A-F90C-4E39-81FA-6FE839DEB2EA}" destId="{11C5F6AF-2F48-4B9C-8F84-F2E36D5024D1}" srcOrd="1" destOrd="0" presId="urn:microsoft.com/office/officeart/2005/8/layout/orgChart1"/>
    <dgm:cxn modelId="{93D0BE4A-62DC-4AA3-8044-083ADFD26BDE}" type="presParOf" srcId="{11C5F6AF-2F48-4B9C-8F84-F2E36D5024D1}" destId="{31C2D07A-922A-4358-803F-18A799A6C88D}" srcOrd="0" destOrd="0" presId="urn:microsoft.com/office/officeart/2005/8/layout/orgChart1"/>
    <dgm:cxn modelId="{FCBD6979-9329-4374-B412-174A1D822775}" type="presParOf" srcId="{11C5F6AF-2F48-4B9C-8F84-F2E36D5024D1}" destId="{0EE17A76-4DB6-420C-8128-618E83C17FCB}" srcOrd="1" destOrd="0" presId="urn:microsoft.com/office/officeart/2005/8/layout/orgChart1"/>
    <dgm:cxn modelId="{AA508F15-7BA5-4838-8E5C-43B0E3C0E629}" type="presParOf" srcId="{0EE17A76-4DB6-420C-8128-618E83C17FCB}" destId="{CC92178B-C518-41B9-942B-BEF0BCAC9D72}" srcOrd="0" destOrd="0" presId="urn:microsoft.com/office/officeart/2005/8/layout/orgChart1"/>
    <dgm:cxn modelId="{ACE434A9-4D0F-44A9-9C72-8EEAA10C154D}" type="presParOf" srcId="{CC92178B-C518-41B9-942B-BEF0BCAC9D72}" destId="{6AF11224-5723-43D6-B53E-A05266EF8DB6}" srcOrd="0" destOrd="0" presId="urn:microsoft.com/office/officeart/2005/8/layout/orgChart1"/>
    <dgm:cxn modelId="{7E61BA37-A90B-4314-8993-AFDF8AB896A5}" type="presParOf" srcId="{CC92178B-C518-41B9-942B-BEF0BCAC9D72}" destId="{AF73F9FF-E353-4824-90BB-E80558013EA3}" srcOrd="1" destOrd="0" presId="urn:microsoft.com/office/officeart/2005/8/layout/orgChart1"/>
    <dgm:cxn modelId="{7CAF22A0-75F7-4915-941B-4E11ED63407E}" type="presParOf" srcId="{0EE17A76-4DB6-420C-8128-618E83C17FCB}" destId="{A061032B-D8A9-49AD-B850-93FB690D2BD4}" srcOrd="1" destOrd="0" presId="urn:microsoft.com/office/officeart/2005/8/layout/orgChart1"/>
    <dgm:cxn modelId="{34683558-157D-4815-A028-2A6BEBCFB045}" type="presParOf" srcId="{0EE17A76-4DB6-420C-8128-618E83C17FCB}" destId="{54C8C6C8-9327-45DE-A55B-04956B9CDEC6}" srcOrd="2" destOrd="0" presId="urn:microsoft.com/office/officeart/2005/8/layout/orgChart1"/>
    <dgm:cxn modelId="{42345B53-1B00-4491-9EB4-8BA488E91067}" type="presParOf" srcId="{11C5F6AF-2F48-4B9C-8F84-F2E36D5024D1}" destId="{97E7B7DA-7613-404F-BB14-229215DB09A7}" srcOrd="2" destOrd="0" presId="urn:microsoft.com/office/officeart/2005/8/layout/orgChart1"/>
    <dgm:cxn modelId="{B3495639-C516-412A-8C3A-329D1D3F8C08}" type="presParOf" srcId="{11C5F6AF-2F48-4B9C-8F84-F2E36D5024D1}" destId="{CF075B58-3D19-47D8-BB0B-F272B48169D9}" srcOrd="3" destOrd="0" presId="urn:microsoft.com/office/officeart/2005/8/layout/orgChart1"/>
    <dgm:cxn modelId="{950EC672-B1C7-4CEF-973D-84F2F0B3EA6D}" type="presParOf" srcId="{CF075B58-3D19-47D8-BB0B-F272B48169D9}" destId="{B1BB1843-6D11-408F-B3DF-F267B45CFFA3}" srcOrd="0" destOrd="0" presId="urn:microsoft.com/office/officeart/2005/8/layout/orgChart1"/>
    <dgm:cxn modelId="{168E34E6-4CB7-4162-8859-1A45A362B567}" type="presParOf" srcId="{B1BB1843-6D11-408F-B3DF-F267B45CFFA3}" destId="{7BE249E2-B146-408A-91AC-E24849EF1C31}" srcOrd="0" destOrd="0" presId="urn:microsoft.com/office/officeart/2005/8/layout/orgChart1"/>
    <dgm:cxn modelId="{B7CA2000-D790-4444-BBEF-6BC78E6E3E6F}" type="presParOf" srcId="{B1BB1843-6D11-408F-B3DF-F267B45CFFA3}" destId="{C0122D01-D672-4B5C-AD65-E091070FA6DF}" srcOrd="1" destOrd="0" presId="urn:microsoft.com/office/officeart/2005/8/layout/orgChart1"/>
    <dgm:cxn modelId="{7F52AC7F-4D13-4212-8EA8-0356DAC47E20}" type="presParOf" srcId="{CF075B58-3D19-47D8-BB0B-F272B48169D9}" destId="{F2FD834D-AAB2-4A05-8A51-9EEE2FC6B25F}" srcOrd="1" destOrd="0" presId="urn:microsoft.com/office/officeart/2005/8/layout/orgChart1"/>
    <dgm:cxn modelId="{B6B2BAA4-8949-46DE-ABDD-0746AEDCF16E}" type="presParOf" srcId="{CF075B58-3D19-47D8-BB0B-F272B48169D9}" destId="{1D12573F-77C3-41FD-B34E-9A7F3BE266B6}" srcOrd="2" destOrd="0" presId="urn:microsoft.com/office/officeart/2005/8/layout/orgChart1"/>
    <dgm:cxn modelId="{4AC47205-CB1B-442A-BCAF-0119C7A4B82C}" type="presParOf" srcId="{11C5F6AF-2F48-4B9C-8F84-F2E36D5024D1}" destId="{DB95E3FB-F490-46F9-8CF0-AFF73D195072}" srcOrd="4" destOrd="0" presId="urn:microsoft.com/office/officeart/2005/8/layout/orgChart1"/>
    <dgm:cxn modelId="{B4BD1EFD-C4AF-4385-BC8F-FB8196282051}" type="presParOf" srcId="{11C5F6AF-2F48-4B9C-8F84-F2E36D5024D1}" destId="{4BFCFFDB-B470-4C92-B739-859BF7B04E31}" srcOrd="5" destOrd="0" presId="urn:microsoft.com/office/officeart/2005/8/layout/orgChart1"/>
    <dgm:cxn modelId="{8194CA7C-A1C5-429A-90BF-B2350DD7CF8A}" type="presParOf" srcId="{4BFCFFDB-B470-4C92-B739-859BF7B04E31}" destId="{2C198839-9DE2-4C16-8810-7D93BBF4737D}" srcOrd="0" destOrd="0" presId="urn:microsoft.com/office/officeart/2005/8/layout/orgChart1"/>
    <dgm:cxn modelId="{A15FB9CD-02F3-40C2-B903-7F3494DCC538}" type="presParOf" srcId="{2C198839-9DE2-4C16-8810-7D93BBF4737D}" destId="{F76FCB81-2ECF-4BFA-B636-572DA8D05D85}" srcOrd="0" destOrd="0" presId="urn:microsoft.com/office/officeart/2005/8/layout/orgChart1"/>
    <dgm:cxn modelId="{DE1E47CF-1CDD-40BF-9D28-09D49FCE852B}" type="presParOf" srcId="{2C198839-9DE2-4C16-8810-7D93BBF4737D}" destId="{4758655C-6C28-463E-9CE8-53FFE56EDD64}" srcOrd="1" destOrd="0" presId="urn:microsoft.com/office/officeart/2005/8/layout/orgChart1"/>
    <dgm:cxn modelId="{1F365D67-9998-49CF-B551-B503BB275D20}" type="presParOf" srcId="{4BFCFFDB-B470-4C92-B739-859BF7B04E31}" destId="{F48CBCA6-2FA4-4F1C-8522-A4B946913FFC}" srcOrd="1" destOrd="0" presId="urn:microsoft.com/office/officeart/2005/8/layout/orgChart1"/>
    <dgm:cxn modelId="{A09006C8-28C5-4512-B736-FD2C8ACF57E1}" type="presParOf" srcId="{4BFCFFDB-B470-4C92-B739-859BF7B04E31}" destId="{F38855CE-AC48-407D-8C66-D651AF73F210}" srcOrd="2" destOrd="0" presId="urn:microsoft.com/office/officeart/2005/8/layout/orgChart1"/>
    <dgm:cxn modelId="{FF61CD28-6220-46CE-A7C3-D57583A7EB79}" type="presParOf" srcId="{A604AE8A-F90C-4E39-81FA-6FE839DEB2EA}" destId="{BA8A9459-AC96-420F-A00E-70CC4A21EC08}" srcOrd="2" destOrd="0" presId="urn:microsoft.com/office/officeart/2005/8/layout/orgChart1"/>
    <dgm:cxn modelId="{BD8A8FDB-4549-428C-A1E7-278B2673F152}" type="presParOf" srcId="{30B2AC1F-3B49-4A43-9FA8-A8B9D4395940}" destId="{206A2527-07D9-458E-B882-80D3164AEBB0}" srcOrd="2" destOrd="0" presId="urn:microsoft.com/office/officeart/2005/8/layout/orgChart1"/>
    <dgm:cxn modelId="{462E85D4-AC65-4C69-9940-8F30A266A4BE}" type="presParOf" srcId="{535347D7-0EBA-4AA7-B7BD-0F9F113B53A8}" destId="{BDA2E22F-D097-4E23-A5A2-A703240F423F}" srcOrd="2" destOrd="0" presId="urn:microsoft.com/office/officeart/2005/8/layout/orgChart1"/>
    <dgm:cxn modelId="{57D5A2BA-6A58-4473-B6BF-D8F3F6E9E93D}" type="presParOf" srcId="{BDA2E22F-D097-4E23-A5A2-A703240F423F}" destId="{E3BA84A7-1EE5-471A-AB2F-78250A568BEB}" srcOrd="0" destOrd="0" presId="urn:microsoft.com/office/officeart/2005/8/layout/orgChart1"/>
    <dgm:cxn modelId="{A4F4835E-A20E-4D2B-9EB8-232E00BE6069}" type="presParOf" srcId="{BDA2E22F-D097-4E23-A5A2-A703240F423F}" destId="{9D572526-8E13-436A-AB86-578ABF565775}" srcOrd="1" destOrd="0" presId="urn:microsoft.com/office/officeart/2005/8/layout/orgChart1"/>
    <dgm:cxn modelId="{568C78F0-C919-4EAB-8CE8-F2ADDA8C33CC}" type="presParOf" srcId="{9D572526-8E13-436A-AB86-578ABF565775}" destId="{333CDC53-3B3A-4288-9BBE-0427B13185B0}" srcOrd="0" destOrd="0" presId="urn:microsoft.com/office/officeart/2005/8/layout/orgChart1"/>
    <dgm:cxn modelId="{ADE71223-23D7-4A30-9998-F0DDD39CD845}" type="presParOf" srcId="{333CDC53-3B3A-4288-9BBE-0427B13185B0}" destId="{14AC12AC-8AE1-4757-B6CF-3E969D29C774}" srcOrd="0" destOrd="0" presId="urn:microsoft.com/office/officeart/2005/8/layout/orgChart1"/>
    <dgm:cxn modelId="{6A7602DD-72FA-4C83-BC72-735480CC5453}" type="presParOf" srcId="{333CDC53-3B3A-4288-9BBE-0427B13185B0}" destId="{7C330E93-B3A0-408A-B515-B7277D0993C1}" srcOrd="1" destOrd="0" presId="urn:microsoft.com/office/officeart/2005/8/layout/orgChart1"/>
    <dgm:cxn modelId="{86FEF445-2F8B-47FD-9687-E0ACB7DB6A42}" type="presParOf" srcId="{9D572526-8E13-436A-AB86-578ABF565775}" destId="{2F125B39-FF5F-47AE-9595-9D952585C1A9}" srcOrd="1" destOrd="0" presId="urn:microsoft.com/office/officeart/2005/8/layout/orgChart1"/>
    <dgm:cxn modelId="{B3733DCA-701A-4432-A7B5-C6A45EA0B757}" type="presParOf" srcId="{9D572526-8E13-436A-AB86-578ABF565775}" destId="{B3B0B52B-B1CB-4311-BA10-250F62158B64}" srcOrd="2" destOrd="0" presId="urn:microsoft.com/office/officeart/2005/8/layout/orgChar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3BA84A7-1EE5-471A-AB2F-78250A568BEB}">
      <dsp:nvSpPr>
        <dsp:cNvPr id="0" name=""/>
        <dsp:cNvSpPr/>
      </dsp:nvSpPr>
      <dsp:spPr>
        <a:xfrm>
          <a:off x="3823747" y="550970"/>
          <a:ext cx="115478" cy="505904"/>
        </a:xfrm>
        <a:custGeom>
          <a:avLst/>
          <a:gdLst/>
          <a:ahLst/>
          <a:cxnLst/>
          <a:rect l="0" t="0" r="0" b="0"/>
          <a:pathLst>
            <a:path>
              <a:moveTo>
                <a:pt x="115478" y="0"/>
              </a:moveTo>
              <a:lnTo>
                <a:pt x="115478" y="505904"/>
              </a:lnTo>
              <a:lnTo>
                <a:pt x="0" y="505904"/>
              </a:lnTo>
            </a:path>
          </a:pathLst>
        </a:custGeom>
        <a:noFill/>
        <a:ln w="400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95E3FB-F490-46F9-8CF0-AFF73D195072}">
      <dsp:nvSpPr>
        <dsp:cNvPr id="0" name=""/>
        <dsp:cNvSpPr/>
      </dsp:nvSpPr>
      <dsp:spPr>
        <a:xfrm>
          <a:off x="4164683" y="2893529"/>
          <a:ext cx="164969" cy="2067611"/>
        </a:xfrm>
        <a:custGeom>
          <a:avLst/>
          <a:gdLst/>
          <a:ahLst/>
          <a:cxnLst/>
          <a:rect l="0" t="0" r="0" b="0"/>
          <a:pathLst>
            <a:path>
              <a:moveTo>
                <a:pt x="0" y="0"/>
              </a:moveTo>
              <a:lnTo>
                <a:pt x="0" y="2067611"/>
              </a:lnTo>
              <a:lnTo>
                <a:pt x="164969" y="2067611"/>
              </a:lnTo>
            </a:path>
          </a:pathLst>
        </a:custGeom>
        <a:noFill/>
        <a:ln w="400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E7B7DA-7613-404F-BB14-229215DB09A7}">
      <dsp:nvSpPr>
        <dsp:cNvPr id="0" name=""/>
        <dsp:cNvSpPr/>
      </dsp:nvSpPr>
      <dsp:spPr>
        <a:xfrm>
          <a:off x="4164683" y="2893529"/>
          <a:ext cx="164969" cy="1286758"/>
        </a:xfrm>
        <a:custGeom>
          <a:avLst/>
          <a:gdLst/>
          <a:ahLst/>
          <a:cxnLst/>
          <a:rect l="0" t="0" r="0" b="0"/>
          <a:pathLst>
            <a:path>
              <a:moveTo>
                <a:pt x="0" y="0"/>
              </a:moveTo>
              <a:lnTo>
                <a:pt x="0" y="1286758"/>
              </a:lnTo>
              <a:lnTo>
                <a:pt x="164969" y="1286758"/>
              </a:lnTo>
            </a:path>
          </a:pathLst>
        </a:custGeom>
        <a:noFill/>
        <a:ln w="400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C2D07A-922A-4358-803F-18A799A6C88D}">
      <dsp:nvSpPr>
        <dsp:cNvPr id="0" name=""/>
        <dsp:cNvSpPr/>
      </dsp:nvSpPr>
      <dsp:spPr>
        <a:xfrm>
          <a:off x="4164683" y="2893529"/>
          <a:ext cx="164969" cy="505904"/>
        </a:xfrm>
        <a:custGeom>
          <a:avLst/>
          <a:gdLst/>
          <a:ahLst/>
          <a:cxnLst/>
          <a:rect l="0" t="0" r="0" b="0"/>
          <a:pathLst>
            <a:path>
              <a:moveTo>
                <a:pt x="0" y="0"/>
              </a:moveTo>
              <a:lnTo>
                <a:pt x="0" y="505904"/>
              </a:lnTo>
              <a:lnTo>
                <a:pt x="164969" y="505904"/>
              </a:lnTo>
            </a:path>
          </a:pathLst>
        </a:custGeom>
        <a:noFill/>
        <a:ln w="400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9B357-32DE-4A12-B9FB-B595A2CC8A0A}">
      <dsp:nvSpPr>
        <dsp:cNvPr id="0" name=""/>
        <dsp:cNvSpPr/>
      </dsp:nvSpPr>
      <dsp:spPr>
        <a:xfrm>
          <a:off x="3939225" y="2112676"/>
          <a:ext cx="665374" cy="230956"/>
        </a:xfrm>
        <a:custGeom>
          <a:avLst/>
          <a:gdLst/>
          <a:ahLst/>
          <a:cxnLst/>
          <a:rect l="0" t="0" r="0" b="0"/>
          <a:pathLst>
            <a:path>
              <a:moveTo>
                <a:pt x="0" y="0"/>
              </a:moveTo>
              <a:lnTo>
                <a:pt x="0" y="115478"/>
              </a:lnTo>
              <a:lnTo>
                <a:pt x="665374" y="115478"/>
              </a:lnTo>
              <a:lnTo>
                <a:pt x="665374" y="230956"/>
              </a:lnTo>
            </a:path>
          </a:pathLst>
        </a:custGeom>
        <a:noFill/>
        <a:ln w="400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A39A91-5A0F-4FDD-9442-F72F1C115461}">
      <dsp:nvSpPr>
        <dsp:cNvPr id="0" name=""/>
        <dsp:cNvSpPr/>
      </dsp:nvSpPr>
      <dsp:spPr>
        <a:xfrm>
          <a:off x="2833933" y="2893529"/>
          <a:ext cx="164969" cy="2067611"/>
        </a:xfrm>
        <a:custGeom>
          <a:avLst/>
          <a:gdLst/>
          <a:ahLst/>
          <a:cxnLst/>
          <a:rect l="0" t="0" r="0" b="0"/>
          <a:pathLst>
            <a:path>
              <a:moveTo>
                <a:pt x="0" y="0"/>
              </a:moveTo>
              <a:lnTo>
                <a:pt x="0" y="2067611"/>
              </a:lnTo>
              <a:lnTo>
                <a:pt x="164969" y="2067611"/>
              </a:lnTo>
            </a:path>
          </a:pathLst>
        </a:custGeom>
        <a:noFill/>
        <a:ln w="400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2B95FD-10C2-46D2-BFEC-0155F2BE40E2}">
      <dsp:nvSpPr>
        <dsp:cNvPr id="0" name=""/>
        <dsp:cNvSpPr/>
      </dsp:nvSpPr>
      <dsp:spPr>
        <a:xfrm>
          <a:off x="2833933" y="2893529"/>
          <a:ext cx="164969" cy="1286758"/>
        </a:xfrm>
        <a:custGeom>
          <a:avLst/>
          <a:gdLst/>
          <a:ahLst/>
          <a:cxnLst/>
          <a:rect l="0" t="0" r="0" b="0"/>
          <a:pathLst>
            <a:path>
              <a:moveTo>
                <a:pt x="0" y="0"/>
              </a:moveTo>
              <a:lnTo>
                <a:pt x="0" y="1286758"/>
              </a:lnTo>
              <a:lnTo>
                <a:pt x="164969" y="1286758"/>
              </a:lnTo>
            </a:path>
          </a:pathLst>
        </a:custGeom>
        <a:noFill/>
        <a:ln w="400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9B8790-19AF-4D20-8D9F-E88ACA9ABB67}">
      <dsp:nvSpPr>
        <dsp:cNvPr id="0" name=""/>
        <dsp:cNvSpPr/>
      </dsp:nvSpPr>
      <dsp:spPr>
        <a:xfrm>
          <a:off x="2833933" y="2893529"/>
          <a:ext cx="164969" cy="505904"/>
        </a:xfrm>
        <a:custGeom>
          <a:avLst/>
          <a:gdLst/>
          <a:ahLst/>
          <a:cxnLst/>
          <a:rect l="0" t="0" r="0" b="0"/>
          <a:pathLst>
            <a:path>
              <a:moveTo>
                <a:pt x="0" y="0"/>
              </a:moveTo>
              <a:lnTo>
                <a:pt x="0" y="505904"/>
              </a:lnTo>
              <a:lnTo>
                <a:pt x="164969" y="505904"/>
              </a:lnTo>
            </a:path>
          </a:pathLst>
        </a:custGeom>
        <a:noFill/>
        <a:ln w="400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A0CC68-E53D-4F72-979A-C76479B69B9E}">
      <dsp:nvSpPr>
        <dsp:cNvPr id="0" name=""/>
        <dsp:cNvSpPr/>
      </dsp:nvSpPr>
      <dsp:spPr>
        <a:xfrm>
          <a:off x="3273850" y="2112676"/>
          <a:ext cx="665374" cy="230956"/>
        </a:xfrm>
        <a:custGeom>
          <a:avLst/>
          <a:gdLst/>
          <a:ahLst/>
          <a:cxnLst/>
          <a:rect l="0" t="0" r="0" b="0"/>
          <a:pathLst>
            <a:path>
              <a:moveTo>
                <a:pt x="665374" y="0"/>
              </a:moveTo>
              <a:lnTo>
                <a:pt x="665374" y="115478"/>
              </a:lnTo>
              <a:lnTo>
                <a:pt x="0" y="115478"/>
              </a:lnTo>
              <a:lnTo>
                <a:pt x="0" y="230956"/>
              </a:lnTo>
            </a:path>
          </a:pathLst>
        </a:custGeom>
        <a:noFill/>
        <a:ln w="400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ECD89E-C0DA-4B29-9B10-D33411BB6A51}">
      <dsp:nvSpPr>
        <dsp:cNvPr id="0" name=""/>
        <dsp:cNvSpPr/>
      </dsp:nvSpPr>
      <dsp:spPr>
        <a:xfrm>
          <a:off x="3893505" y="550970"/>
          <a:ext cx="91440" cy="1011809"/>
        </a:xfrm>
        <a:custGeom>
          <a:avLst/>
          <a:gdLst/>
          <a:ahLst/>
          <a:cxnLst/>
          <a:rect l="0" t="0" r="0" b="0"/>
          <a:pathLst>
            <a:path>
              <a:moveTo>
                <a:pt x="45720" y="0"/>
              </a:moveTo>
              <a:lnTo>
                <a:pt x="45720" y="1011809"/>
              </a:lnTo>
            </a:path>
          </a:pathLst>
        </a:custGeom>
        <a:noFill/>
        <a:ln w="400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80E4C2-6B1D-4187-8494-6460F2DFA8D5}">
      <dsp:nvSpPr>
        <dsp:cNvPr id="0" name=""/>
        <dsp:cNvSpPr/>
      </dsp:nvSpPr>
      <dsp:spPr>
        <a:xfrm>
          <a:off x="3389329" y="1073"/>
          <a:ext cx="1099793" cy="549896"/>
        </a:xfrm>
        <a:prstGeom prst="rect">
          <a:avLst/>
        </a:prstGeom>
        <a:solidFill>
          <a:srgbClr val="0070C0"/>
        </a:solidFill>
        <a:ln w="400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PM-JIPS (Program Office)</a:t>
          </a:r>
          <a:endParaRPr lang="en-US" sz="900" kern="1200" dirty="0"/>
        </a:p>
      </dsp:txBody>
      <dsp:txXfrm>
        <a:off x="3389329" y="1073"/>
        <a:ext cx="1099793" cy="549896"/>
      </dsp:txXfrm>
    </dsp:sp>
    <dsp:sp modelId="{2D1D621B-0129-4EC5-A1B3-5B0B86A9DDF1}">
      <dsp:nvSpPr>
        <dsp:cNvPr id="0" name=""/>
        <dsp:cNvSpPr/>
      </dsp:nvSpPr>
      <dsp:spPr>
        <a:xfrm>
          <a:off x="3389329" y="1562779"/>
          <a:ext cx="1099793" cy="549896"/>
        </a:xfrm>
        <a:prstGeom prst="rect">
          <a:avLst/>
        </a:prstGeom>
        <a:solidFill>
          <a:srgbClr val="0070C0"/>
        </a:solidFill>
        <a:ln w="400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System Integration</a:t>
          </a:r>
          <a:endParaRPr lang="en-US" sz="900" kern="1200" dirty="0"/>
        </a:p>
      </dsp:txBody>
      <dsp:txXfrm>
        <a:off x="3389329" y="1562779"/>
        <a:ext cx="1099793" cy="549896"/>
      </dsp:txXfrm>
    </dsp:sp>
    <dsp:sp modelId="{C43C9215-0730-4619-848C-5418C515EE17}">
      <dsp:nvSpPr>
        <dsp:cNvPr id="0" name=""/>
        <dsp:cNvSpPr/>
      </dsp:nvSpPr>
      <dsp:spPr>
        <a:xfrm>
          <a:off x="2723954" y="2343633"/>
          <a:ext cx="1099793" cy="549896"/>
        </a:xfrm>
        <a:prstGeom prst="rect">
          <a:avLst/>
        </a:prstGeom>
        <a:solidFill>
          <a:srgbClr val="0070C0"/>
        </a:solidFill>
        <a:ln w="400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System Physical Design Groups</a:t>
          </a:r>
          <a:endParaRPr lang="en-US" sz="900" kern="1200" dirty="0"/>
        </a:p>
      </dsp:txBody>
      <dsp:txXfrm>
        <a:off x="2723954" y="2343633"/>
        <a:ext cx="1099793" cy="549896"/>
      </dsp:txXfrm>
    </dsp:sp>
    <dsp:sp modelId="{CE731CA4-D2FC-4083-A4B0-123769C5874F}">
      <dsp:nvSpPr>
        <dsp:cNvPr id="0" name=""/>
        <dsp:cNvSpPr/>
      </dsp:nvSpPr>
      <dsp:spPr>
        <a:xfrm>
          <a:off x="2998902" y="3124486"/>
          <a:ext cx="1099793" cy="549896"/>
        </a:xfrm>
        <a:prstGeom prst="rect">
          <a:avLst/>
        </a:prstGeom>
        <a:solidFill>
          <a:srgbClr val="0070C0"/>
        </a:solidFill>
        <a:ln w="400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Communications and Antenna Development</a:t>
          </a:r>
          <a:endParaRPr lang="en-US" sz="900" kern="1200" dirty="0"/>
        </a:p>
      </dsp:txBody>
      <dsp:txXfrm>
        <a:off x="2998902" y="3124486"/>
        <a:ext cx="1099793" cy="549896"/>
      </dsp:txXfrm>
    </dsp:sp>
    <dsp:sp modelId="{3D970386-53A1-4723-B441-D5437C46C3CB}">
      <dsp:nvSpPr>
        <dsp:cNvPr id="0" name=""/>
        <dsp:cNvSpPr/>
      </dsp:nvSpPr>
      <dsp:spPr>
        <a:xfrm>
          <a:off x="2998902" y="3905339"/>
          <a:ext cx="1099793" cy="549896"/>
        </a:xfrm>
        <a:prstGeom prst="rect">
          <a:avLst/>
        </a:prstGeom>
        <a:solidFill>
          <a:srgbClr val="0070C0"/>
        </a:solidFill>
        <a:ln w="400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Robotic Drive Train Development</a:t>
          </a:r>
          <a:endParaRPr lang="en-US" sz="900" kern="1200" dirty="0"/>
        </a:p>
      </dsp:txBody>
      <dsp:txXfrm>
        <a:off x="2998902" y="3905339"/>
        <a:ext cx="1099793" cy="549896"/>
      </dsp:txXfrm>
    </dsp:sp>
    <dsp:sp modelId="{253FBFF3-588A-4A7B-866B-EF8198CDAE3D}">
      <dsp:nvSpPr>
        <dsp:cNvPr id="0" name=""/>
        <dsp:cNvSpPr/>
      </dsp:nvSpPr>
      <dsp:spPr>
        <a:xfrm>
          <a:off x="2998902" y="4686192"/>
          <a:ext cx="1099793" cy="549896"/>
        </a:xfrm>
        <a:prstGeom prst="rect">
          <a:avLst/>
        </a:prstGeom>
        <a:solidFill>
          <a:srgbClr val="0070C0"/>
        </a:solidFill>
        <a:ln w="400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Sensory Perception Technology Development</a:t>
          </a:r>
          <a:endParaRPr lang="en-US" sz="900" kern="1200" dirty="0"/>
        </a:p>
      </dsp:txBody>
      <dsp:txXfrm>
        <a:off x="2998902" y="4686192"/>
        <a:ext cx="1099793" cy="549896"/>
      </dsp:txXfrm>
    </dsp:sp>
    <dsp:sp modelId="{4E91B892-6984-4DF0-8263-F3D750B962C0}">
      <dsp:nvSpPr>
        <dsp:cNvPr id="0" name=""/>
        <dsp:cNvSpPr/>
      </dsp:nvSpPr>
      <dsp:spPr>
        <a:xfrm>
          <a:off x="4054704" y="2343633"/>
          <a:ext cx="1099793" cy="549896"/>
        </a:xfrm>
        <a:prstGeom prst="rect">
          <a:avLst/>
        </a:prstGeom>
        <a:solidFill>
          <a:srgbClr val="0070C0"/>
        </a:solidFill>
        <a:ln w="400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System Aspect Development Groups</a:t>
          </a:r>
          <a:endParaRPr lang="en-US" sz="900" kern="1200" dirty="0"/>
        </a:p>
      </dsp:txBody>
      <dsp:txXfrm>
        <a:off x="4054704" y="2343633"/>
        <a:ext cx="1099793" cy="549896"/>
      </dsp:txXfrm>
    </dsp:sp>
    <dsp:sp modelId="{6AF11224-5723-43D6-B53E-A05266EF8DB6}">
      <dsp:nvSpPr>
        <dsp:cNvPr id="0" name=""/>
        <dsp:cNvSpPr/>
      </dsp:nvSpPr>
      <dsp:spPr>
        <a:xfrm>
          <a:off x="4329652" y="3124486"/>
          <a:ext cx="1099793" cy="549896"/>
        </a:xfrm>
        <a:prstGeom prst="rect">
          <a:avLst/>
        </a:prstGeom>
        <a:solidFill>
          <a:srgbClr val="0070C0"/>
        </a:solidFill>
        <a:ln w="400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Technology Implementation IPT</a:t>
          </a:r>
          <a:endParaRPr lang="en-US" sz="900" kern="1200" dirty="0"/>
        </a:p>
      </dsp:txBody>
      <dsp:txXfrm>
        <a:off x="4329652" y="3124486"/>
        <a:ext cx="1099793" cy="549896"/>
      </dsp:txXfrm>
    </dsp:sp>
    <dsp:sp modelId="{7BE249E2-B146-408A-91AC-E24849EF1C31}">
      <dsp:nvSpPr>
        <dsp:cNvPr id="0" name=""/>
        <dsp:cNvSpPr/>
      </dsp:nvSpPr>
      <dsp:spPr>
        <a:xfrm>
          <a:off x="4329652" y="3905339"/>
          <a:ext cx="1099793" cy="549896"/>
        </a:xfrm>
        <a:prstGeom prst="rect">
          <a:avLst/>
        </a:prstGeom>
        <a:solidFill>
          <a:srgbClr val="0070C0"/>
        </a:solidFill>
        <a:ln w="400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User Acceptability IPT</a:t>
          </a:r>
          <a:endParaRPr lang="en-US" sz="900" kern="1200" dirty="0"/>
        </a:p>
      </dsp:txBody>
      <dsp:txXfrm>
        <a:off x="4329652" y="3905339"/>
        <a:ext cx="1099793" cy="549896"/>
      </dsp:txXfrm>
    </dsp:sp>
    <dsp:sp modelId="{F76FCB81-2ECF-4BFA-B636-572DA8D05D85}">
      <dsp:nvSpPr>
        <dsp:cNvPr id="0" name=""/>
        <dsp:cNvSpPr/>
      </dsp:nvSpPr>
      <dsp:spPr>
        <a:xfrm>
          <a:off x="4329652" y="4686192"/>
          <a:ext cx="1099793" cy="549896"/>
        </a:xfrm>
        <a:prstGeom prst="rect">
          <a:avLst/>
        </a:prstGeom>
        <a:solidFill>
          <a:srgbClr val="0070C0"/>
        </a:solidFill>
        <a:ln w="400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Life-Cycle Sustainability IPT</a:t>
          </a:r>
          <a:endParaRPr lang="en-US" sz="900" kern="1200" dirty="0"/>
        </a:p>
      </dsp:txBody>
      <dsp:txXfrm>
        <a:off x="4329652" y="4686192"/>
        <a:ext cx="1099793" cy="549896"/>
      </dsp:txXfrm>
    </dsp:sp>
    <dsp:sp modelId="{14AC12AC-8AE1-4757-B6CF-3E969D29C774}">
      <dsp:nvSpPr>
        <dsp:cNvPr id="0" name=""/>
        <dsp:cNvSpPr/>
      </dsp:nvSpPr>
      <dsp:spPr>
        <a:xfrm>
          <a:off x="2723954" y="781926"/>
          <a:ext cx="1099793" cy="549896"/>
        </a:xfrm>
        <a:prstGeom prst="rect">
          <a:avLst/>
        </a:prstGeom>
        <a:solidFill>
          <a:srgbClr val="0070C0"/>
        </a:solidFill>
        <a:ln w="400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Systems Engineering Lead</a:t>
          </a:r>
          <a:endParaRPr lang="en-US" sz="900" kern="1200" dirty="0"/>
        </a:p>
      </dsp:txBody>
      <dsp:txXfrm>
        <a:off x="2723954" y="781926"/>
        <a:ext cx="1099793" cy="54989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899A6E-8B33-452A-B25B-6664C34F238C}" type="datetimeFigureOut">
              <a:rPr lang="en-US" smtClean="0"/>
              <a:pPr/>
              <a:t>7/31/2012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418032-97C9-4024-B163-CADEA81A8D5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of the top level required</a:t>
            </a:r>
            <a:r>
              <a:rPr lang="en-US" baseline="0" dirty="0" smtClean="0"/>
              <a:t> capabilities of the JIPS program are as follows:</a:t>
            </a:r>
          </a:p>
          <a:p>
            <a:endParaRPr lang="en-US" baseline="0" dirty="0" smtClean="0"/>
          </a:p>
          <a:p>
            <a:r>
              <a:rPr lang="en-US" baseline="0" dirty="0" smtClean="0"/>
              <a:t>This list does not contain ALL of the required capabilities, but summarizes those capabilities considered the most important and emphasized by  program leaders and the end user community.</a:t>
            </a:r>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lvl="0"/>
            <a:r>
              <a:rPr lang="en-US" sz="1200" kern="1200" dirty="0" smtClean="0">
                <a:solidFill>
                  <a:schemeClr val="tx1"/>
                </a:solidFill>
                <a:latin typeface="+mn-lt"/>
                <a:ea typeface="+mn-ea"/>
                <a:cs typeface="+mn-cs"/>
              </a:rPr>
              <a:t>1. There will be a weekly</a:t>
            </a:r>
            <a:r>
              <a:rPr lang="en-US" sz="1200" kern="1200" baseline="0" dirty="0" smtClean="0">
                <a:solidFill>
                  <a:schemeClr val="tx1"/>
                </a:solidFill>
                <a:latin typeface="+mn-lt"/>
                <a:ea typeface="+mn-ea"/>
                <a:cs typeface="+mn-cs"/>
              </a:rPr>
              <a:t> Systems Engineering IPT </a:t>
            </a:r>
            <a:r>
              <a:rPr lang="en-US" sz="1200" kern="1200" dirty="0" smtClean="0">
                <a:solidFill>
                  <a:schemeClr val="tx1"/>
                </a:solidFill>
                <a:latin typeface="+mn-lt"/>
                <a:ea typeface="+mn-ea"/>
                <a:cs typeface="+mn-cs"/>
              </a:rPr>
              <a:t>to:</a:t>
            </a:r>
          </a:p>
          <a:p>
            <a:pPr lvl="0">
              <a:buFont typeface="Arial" pitchFamily="34" charset="0"/>
              <a:buChar char="•"/>
            </a:pPr>
            <a:r>
              <a:rPr lang="en-US" sz="1200" kern="1200" dirty="0" smtClean="0">
                <a:solidFill>
                  <a:schemeClr val="tx1"/>
                </a:solidFill>
                <a:latin typeface="+mn-lt"/>
                <a:ea typeface="+mn-ea"/>
                <a:cs typeface="+mn-cs"/>
              </a:rPr>
              <a:t>Ensure the accurate and successful completion of system support objectives and other engineering, technical, and configuration requirements</a:t>
            </a:r>
          </a:p>
          <a:p>
            <a:pPr lvl="0">
              <a:buFont typeface="Arial" pitchFamily="34" charset="0"/>
              <a:buChar char="•"/>
            </a:pPr>
            <a:r>
              <a:rPr lang="en-US" sz="1200" kern="1200" dirty="0" smtClean="0">
                <a:solidFill>
                  <a:schemeClr val="tx1"/>
                </a:solidFill>
                <a:latin typeface="+mn-lt"/>
                <a:ea typeface="+mn-ea"/>
                <a:cs typeface="+mn-cs"/>
              </a:rPr>
              <a:t>Assist the project manager in executing the systems engineering processes outlined in the Cerberus SEP </a:t>
            </a:r>
          </a:p>
          <a:p>
            <a:pPr lvl="0">
              <a:buFont typeface="Arial" pitchFamily="34" charset="0"/>
              <a:buChar char="•"/>
            </a:pPr>
            <a:r>
              <a:rPr lang="en-US" sz="1200" kern="1200" dirty="0" smtClean="0">
                <a:solidFill>
                  <a:schemeClr val="tx1"/>
                </a:solidFill>
                <a:latin typeface="+mn-lt"/>
                <a:ea typeface="+mn-ea"/>
                <a:cs typeface="+mn-cs"/>
              </a:rPr>
              <a:t>Provide risk management assessment and recommend risk mitigations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There will be a weekly </a:t>
            </a:r>
            <a:r>
              <a:rPr lang="en-US" sz="1200" kern="1200" dirty="0" smtClean="0">
                <a:solidFill>
                  <a:schemeClr val="tx1"/>
                </a:solidFill>
                <a:latin typeface="+mn-lt"/>
                <a:ea typeface="+mn-ea"/>
                <a:cs typeface="+mn-cs"/>
              </a:rPr>
              <a:t>Product Assurance, Test and Configuration Management IPT to:</a:t>
            </a:r>
          </a:p>
          <a:p>
            <a:pPr lvl="0">
              <a:buFont typeface="Arial" pitchFamily="34" charset="0"/>
              <a:buChar char="•"/>
            </a:pPr>
            <a:r>
              <a:rPr lang="en-US" sz="1200" kern="1200" dirty="0" smtClean="0">
                <a:solidFill>
                  <a:schemeClr val="tx1"/>
                </a:solidFill>
                <a:latin typeface="+mn-lt"/>
                <a:ea typeface="+mn-ea"/>
                <a:cs typeface="+mn-cs"/>
              </a:rPr>
              <a:t>ensure the accurate and successful completion of system test and Configuration Management requirements</a:t>
            </a:r>
          </a:p>
          <a:p>
            <a:pPr lvl="0">
              <a:buFont typeface="Arial" pitchFamily="34" charset="0"/>
              <a:buChar char="•"/>
            </a:pPr>
            <a:r>
              <a:rPr lang="en-US" sz="1200" kern="1200" dirty="0" smtClean="0">
                <a:solidFill>
                  <a:schemeClr val="tx1"/>
                </a:solidFill>
                <a:latin typeface="+mn-lt"/>
                <a:ea typeface="+mn-ea"/>
                <a:cs typeface="+mn-cs"/>
              </a:rPr>
              <a:t>Assist the project manager in executing system test and Configuration Management  processes  </a:t>
            </a:r>
          </a:p>
          <a:p>
            <a:pPr lvl="0">
              <a:buFont typeface="Arial" pitchFamily="34" charset="0"/>
              <a:buChar char="•"/>
            </a:pPr>
            <a:r>
              <a:rPr lang="en-US" sz="1200" kern="1200" dirty="0" smtClean="0">
                <a:solidFill>
                  <a:schemeClr val="tx1"/>
                </a:solidFill>
                <a:latin typeface="+mn-lt"/>
                <a:ea typeface="+mn-ea"/>
                <a:cs typeface="+mn-cs"/>
              </a:rPr>
              <a:t>Audit engineering documentation (drawings and specifications), audit test activities (test procedures, set-ups, and data) and concur on test plans and procedures, configuration control activities, and completion of the verification process.</a:t>
            </a:r>
          </a:p>
          <a:p>
            <a:pPr lvl="0">
              <a:buFont typeface="Arial" pitchFamily="34" charset="0"/>
              <a:buChar char="•"/>
            </a:pPr>
            <a:r>
              <a:rPr lang="en-US" sz="1200" kern="1200" dirty="0" smtClean="0">
                <a:solidFill>
                  <a:schemeClr val="tx1"/>
                </a:solidFill>
                <a:latin typeface="+mn-lt"/>
                <a:ea typeface="+mn-ea"/>
                <a:cs typeface="+mn-cs"/>
              </a:rPr>
              <a:t>Evaluate the impact of requirement changes to testing procedures and analysis as necessary</a:t>
            </a:r>
          </a:p>
          <a:p>
            <a:pPr lvl="0">
              <a:buFont typeface="Arial" pitchFamily="34" charset="0"/>
              <a:buChar char="•"/>
            </a:pPr>
            <a:r>
              <a:rPr lang="en-US" sz="1200" kern="1200" dirty="0" smtClean="0">
                <a:solidFill>
                  <a:schemeClr val="tx1"/>
                </a:solidFill>
                <a:latin typeface="+mn-lt"/>
                <a:ea typeface="+mn-ea"/>
                <a:cs typeface="+mn-cs"/>
              </a:rPr>
              <a:t>Coordinate with test organizations to ensure proper test equipment and facilities are available to ensure proper tests are conducted on schedule</a:t>
            </a:r>
          </a:p>
          <a:p>
            <a:pPr lvl="0">
              <a:buFont typeface="Arial" pitchFamily="34" charset="0"/>
              <a:buChar char="•"/>
            </a:pPr>
            <a:r>
              <a:rPr lang="en-US" sz="1200" kern="1200" dirty="0" smtClean="0">
                <a:solidFill>
                  <a:schemeClr val="tx1"/>
                </a:solidFill>
                <a:latin typeface="+mn-lt"/>
                <a:ea typeface="+mn-ea"/>
                <a:cs typeface="+mn-cs"/>
              </a:rPr>
              <a:t>Provide risk management assessment and recommend risk mitigations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3. Identify the components that will need to be modified in order to integrate the </a:t>
            </a:r>
            <a:r>
              <a:rPr lang="en-US" sz="1200" dirty="0" smtClean="0"/>
              <a:t>Stronghold sensor suite and C2 station, and a set of SWORDS.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4. All security-related COTS hardware, firmware, and software components required to protect Information Systems will need be evaluated and validated in accordance with appropriate criteria, schemes, or protection profiles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5. The IMS should identify all reviews, testing, and training activities.</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6. The </a:t>
            </a:r>
            <a:r>
              <a:rPr lang="en-US" dirty="0" smtClean="0"/>
              <a:t>On-line Information Interchange System (OIIS) </a:t>
            </a:r>
            <a:r>
              <a:rPr lang="en-US" sz="1200" kern="1200" dirty="0" smtClean="0">
                <a:solidFill>
                  <a:schemeClr val="tx1"/>
                </a:solidFill>
                <a:latin typeface="+mn-lt"/>
                <a:ea typeface="+mn-ea"/>
                <a:cs typeface="+mn-cs"/>
              </a:rPr>
              <a:t>will provide the Government access to engineering data, specifications, software metrics, subsystem test data, test procedures, the Master Schedule, and other data.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7. Finalize Integration Testing approach and integration testing activities to meet the first delivery dates.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8. Finalize Production Testing Approach.  Testing approaches and activities will cover:</a:t>
            </a:r>
          </a:p>
          <a:p>
            <a:pPr lvl="1"/>
            <a:r>
              <a:rPr lang="en-US" sz="1200" kern="1200" dirty="0" smtClean="0">
                <a:solidFill>
                  <a:schemeClr val="tx1"/>
                </a:solidFill>
                <a:latin typeface="+mn-lt"/>
                <a:ea typeface="+mn-ea"/>
                <a:cs typeface="+mn-cs"/>
              </a:rPr>
              <a:t>ATEC Readiness Testing </a:t>
            </a:r>
          </a:p>
          <a:p>
            <a:pPr lvl="1"/>
            <a:r>
              <a:rPr lang="en-US" sz="1200" kern="1200" dirty="0" smtClean="0">
                <a:solidFill>
                  <a:schemeClr val="tx1"/>
                </a:solidFill>
                <a:latin typeface="+mn-lt"/>
                <a:ea typeface="+mn-ea"/>
                <a:cs typeface="+mn-cs"/>
              </a:rPr>
              <a:t>First Article Testing (FAT) </a:t>
            </a:r>
          </a:p>
          <a:p>
            <a:pPr lvl="1"/>
            <a:r>
              <a:rPr lang="en-US" sz="1200" kern="1200" dirty="0" smtClean="0">
                <a:solidFill>
                  <a:schemeClr val="tx1"/>
                </a:solidFill>
                <a:latin typeface="+mn-lt"/>
                <a:ea typeface="+mn-ea"/>
                <a:cs typeface="+mn-cs"/>
              </a:rPr>
              <a:t>Approach for production in parallel with FAT</a:t>
            </a:r>
          </a:p>
          <a:p>
            <a:pPr lvl="1"/>
            <a:r>
              <a:rPr lang="en-US" sz="1200" kern="1200" dirty="0" smtClean="0">
                <a:solidFill>
                  <a:schemeClr val="tx1"/>
                </a:solidFill>
                <a:latin typeface="+mn-lt"/>
                <a:ea typeface="+mn-ea"/>
                <a:cs typeface="+mn-cs"/>
              </a:rPr>
              <a:t>Production Acceptance Testing (PAT)</a:t>
            </a:r>
          </a:p>
          <a:p>
            <a:pPr lvl="1"/>
            <a:r>
              <a:rPr lang="en-US" sz="1200" kern="1200" dirty="0" smtClean="0">
                <a:solidFill>
                  <a:schemeClr val="tx1"/>
                </a:solidFill>
                <a:latin typeface="+mn-lt"/>
                <a:ea typeface="+mn-ea"/>
                <a:cs typeface="+mn-cs"/>
              </a:rPr>
              <a:t>Production Verification and Validation</a:t>
            </a:r>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this is largely an</a:t>
            </a:r>
            <a:r>
              <a:rPr lang="en-US" baseline="0" dirty="0" smtClean="0"/>
              <a:t> integration of a few incumbent systems, operating symbiotically, we recommend that the design team apply a hierarchy based organizational approach that would ensure collaboration amongst the technologists and the IPTs focusing on achieving proper implementation of technology, acceptance by the end user, and sustainability of the JIPS as a whole.</a:t>
            </a:r>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recommend the use of the </a:t>
            </a:r>
            <a:r>
              <a:rPr lang="en-US" b="1" dirty="0" smtClean="0"/>
              <a:t>SPAWAR Reserve Robotics Mission </a:t>
            </a:r>
            <a:r>
              <a:rPr lang="en-US" dirty="0" smtClean="0"/>
              <a:t>to support the development of unmanned systems for</a:t>
            </a:r>
            <a:r>
              <a:rPr lang="en-US" baseline="0" dirty="0" smtClean="0"/>
              <a:t> the </a:t>
            </a:r>
            <a:r>
              <a:rPr lang="en-US" dirty="0" smtClean="0"/>
              <a:t>JIPS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SPAWAR RRM may provide operational assistance in the form of training military units with deployed assets. Technical assistance by maintaining and repairing existing systems and supporting the adoption of new systems. And also programmatic assistance by preparing contracts and documentation, as well as supporting conferences.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SPAWAR RRM has also provided training to </a:t>
            </a:r>
            <a:r>
              <a:rPr lang="en-US" sz="1200" kern="1200" baseline="0" dirty="0" err="1" smtClean="0">
                <a:solidFill>
                  <a:schemeClr val="tx1"/>
                </a:solidFill>
                <a:latin typeface="+mn-lt"/>
                <a:ea typeface="+mn-ea"/>
                <a:cs typeface="+mn-cs"/>
              </a:rPr>
              <a:t>DoD</a:t>
            </a:r>
            <a:r>
              <a:rPr lang="en-US" sz="1200" kern="1200" baseline="0" dirty="0" smtClean="0">
                <a:solidFill>
                  <a:schemeClr val="tx1"/>
                </a:solidFill>
                <a:latin typeface="+mn-lt"/>
                <a:ea typeface="+mn-ea"/>
                <a:cs typeface="+mn-cs"/>
              </a:rPr>
              <a:t> components such as NAVEOD Tech Group One, First Responder exercises such as the Oklahoma City Disaster Response Exercise, and law enforcement agencies such as the Las Vegas Metro Police Department, and the United States Border Patrol.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SPAWAR RRM supports robotic system programs through local </a:t>
            </a:r>
            <a:r>
              <a:rPr lang="en-US" sz="1200" kern="1200" baseline="0" dirty="0" err="1" smtClean="0">
                <a:solidFill>
                  <a:schemeClr val="tx1"/>
                </a:solidFill>
                <a:latin typeface="+mn-lt"/>
                <a:ea typeface="+mn-ea"/>
                <a:cs typeface="+mn-cs"/>
              </a:rPr>
              <a:t>fieldings</a:t>
            </a:r>
            <a:r>
              <a:rPr lang="en-US" sz="1200" kern="1200" baseline="0" dirty="0" smtClean="0">
                <a:solidFill>
                  <a:schemeClr val="tx1"/>
                </a:solidFill>
                <a:latin typeface="+mn-lt"/>
                <a:ea typeface="+mn-ea"/>
                <a:cs typeface="+mn-cs"/>
              </a:rPr>
              <a:t> and demonstrations, and events such as the Unmanned Systems </a:t>
            </a:r>
            <a:r>
              <a:rPr lang="en-US" sz="1200" kern="1200" baseline="0" dirty="0" err="1" smtClean="0">
                <a:solidFill>
                  <a:schemeClr val="tx1"/>
                </a:solidFill>
                <a:latin typeface="+mn-lt"/>
                <a:ea typeface="+mn-ea"/>
                <a:cs typeface="+mn-cs"/>
              </a:rPr>
              <a:t>Conferece</a:t>
            </a:r>
            <a:r>
              <a:rPr lang="en-US" sz="1200" kern="1200" baseline="0" dirty="0" smtClean="0">
                <a:solidFill>
                  <a:schemeClr val="tx1"/>
                </a:solidFill>
                <a:latin typeface="+mn-lt"/>
                <a:ea typeface="+mn-ea"/>
                <a:cs typeface="+mn-cs"/>
              </a:rPr>
              <a:t> and the Border Patrol </a:t>
            </a:r>
            <a:r>
              <a:rPr lang="en-US" sz="1200" kern="1200" baseline="0" dirty="0" err="1" smtClean="0">
                <a:solidFill>
                  <a:schemeClr val="tx1"/>
                </a:solidFill>
                <a:latin typeface="+mn-lt"/>
                <a:ea typeface="+mn-ea"/>
                <a:cs typeface="+mn-cs"/>
              </a:rPr>
              <a:t>Confered</a:t>
            </a:r>
            <a:r>
              <a:rPr lang="en-US" sz="1200" kern="1200" baseline="0" dirty="0" smtClean="0">
                <a:solidFill>
                  <a:schemeClr val="tx1"/>
                </a:solidFill>
                <a:latin typeface="+mn-lt"/>
                <a:ea typeface="+mn-ea"/>
                <a:cs typeface="+mn-cs"/>
              </a:rPr>
              <a:t> in Montana.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We also recommend that the program office leverage academia to ensure that the latest technology and sensor suites be applied to their systems. Historically, universities have been an invaluable pool of knowledge, and have provided innovative solutions for the </a:t>
            </a:r>
            <a:r>
              <a:rPr lang="en-US" sz="1200" kern="1200" baseline="0" dirty="0" err="1" smtClean="0">
                <a:solidFill>
                  <a:schemeClr val="tx1"/>
                </a:solidFill>
                <a:latin typeface="+mn-lt"/>
                <a:ea typeface="+mn-ea"/>
                <a:cs typeface="+mn-cs"/>
              </a:rPr>
              <a:t>DoD</a:t>
            </a:r>
            <a:r>
              <a:rPr lang="en-US" sz="1200" kern="1200" baseline="0" dirty="0" smtClean="0">
                <a:solidFill>
                  <a:schemeClr val="tx1"/>
                </a:solidFill>
                <a:latin typeface="+mn-lt"/>
                <a:ea typeface="+mn-ea"/>
                <a:cs typeface="+mn-cs"/>
              </a:rPr>
              <a:t> in the development of robotic systems.</a:t>
            </a:r>
          </a:p>
        </p:txBody>
      </p:sp>
      <p:sp>
        <p:nvSpPr>
          <p:cNvPr id="4" name="Slide Number Placeholder 3"/>
          <p:cNvSpPr>
            <a:spLocks noGrp="1"/>
          </p:cNvSpPr>
          <p:nvPr>
            <p:ph type="sldNum" sz="quarter" idx="10"/>
          </p:nvPr>
        </p:nvSpPr>
        <p:spPr/>
        <p:txBody>
          <a:bodyPr/>
          <a:lstStyle/>
          <a:p>
            <a:fld id="{C6418032-97C9-4024-B163-CADEA81A8D5D}"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Schedule</a:t>
            </a:r>
            <a:r>
              <a:rPr lang="en-US" baseline="0" dirty="0" smtClean="0"/>
              <a:t>, Integration, Funding, and Joint Communications Risks were all described on a previous slide. Each risk has a mitigation strategy to ensure that </a:t>
            </a:r>
            <a:r>
              <a:rPr lang="en-US" sz="1200" kern="1200" dirty="0" smtClean="0">
                <a:solidFill>
                  <a:schemeClr val="tx1"/>
                </a:solidFill>
                <a:latin typeface="+mn-lt"/>
                <a:ea typeface="+mn-ea"/>
                <a:cs typeface="+mn-cs"/>
              </a:rPr>
              <a:t>programmatic, schedule, cost, and technical risks are tackled.</a:t>
            </a:r>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described earlier, one of the top-level</a:t>
            </a:r>
            <a:r>
              <a:rPr lang="en-US" baseline="0" dirty="0" smtClean="0"/>
              <a:t> requirements of the JIPS program was to integrate two systems, one being the STRONGHOLD. The STRONGHOLD system has been designed to serve as a platform on which all detection, control and response parameter functions are operated. As seen in the graphic presented, the basic components of the system consist of a variety of sensors, a local area network hub, the servers for both the STRONGHOLD system and sensors, a video display and a tactical display.</a:t>
            </a:r>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SWORDS</a:t>
            </a:r>
            <a:r>
              <a:rPr lang="en-US" baseline="0" dirty="0" smtClean="0"/>
              <a:t> is a weapon platform which has been mounted on the Talon robot. In case you’re not familiar with the Talon, it is a versatile robot capable of operating under a wide range of weather conditions and can traverse over almost any terrain. It is remote controlled from up to 1000 meters away. The SWORDS basically consists of a Talon robot which has been upgraded to carry a variety of weapon systems including </a:t>
            </a:r>
            <a:r>
              <a:rPr lang="en-US" dirty="0" smtClean="0"/>
              <a:t>– the M16, 240, 249 50-caliber machine guns or the M202-A1 with a 6mm rocket launcher.</a:t>
            </a:r>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OV-1</a:t>
            </a:r>
            <a:r>
              <a:rPr lang="en-US" baseline="0" dirty="0" smtClean="0"/>
              <a:t> for JIPS shows a notional use case scenario. The JIPs </a:t>
            </a:r>
            <a:r>
              <a:rPr lang="en-US" sz="1200" dirty="0" smtClean="0"/>
              <a:t>shall protect permanent and semi-permanent bases in Southwest Asia from conventional and asymmetric ground attack. The C2 station</a:t>
            </a:r>
            <a:r>
              <a:rPr lang="en-US" sz="1200" baseline="0" dirty="0" smtClean="0"/>
              <a:t> will communicate with the Stronghold Sensor Suite to detect possible threats or attacks around the perimeter of the base. The command will determine if the threat is real and needs to be addressed based on all available information (including </a:t>
            </a:r>
            <a:r>
              <a:rPr lang="en-US" sz="1200" baseline="0" dirty="0" err="1" smtClean="0"/>
              <a:t>intel</a:t>
            </a:r>
            <a:r>
              <a:rPr lang="en-US" sz="1200" baseline="0" dirty="0" smtClean="0"/>
              <a:t> from the GIG). The SWORDS (or MAARS) UGV system will then be remotely controlled to engage and neutralize the threat. Through the use of integrating stationary sensors and UGVs, the command will have exceptional situational awareness and ability to respond to threats.</a:t>
            </a:r>
            <a:endParaRPr lang="en-US" dirty="0"/>
          </a:p>
        </p:txBody>
      </p:sp>
      <p:sp>
        <p:nvSpPr>
          <p:cNvPr id="4" name="Slide Number Placeholder 3"/>
          <p:cNvSpPr>
            <a:spLocks noGrp="1"/>
          </p:cNvSpPr>
          <p:nvPr>
            <p:ph type="sldNum" sz="quarter" idx="10"/>
          </p:nvPr>
        </p:nvSpPr>
        <p:spPr/>
        <p:txBody>
          <a:bodyPr/>
          <a:lstStyle/>
          <a:p>
            <a:fld id="{F1B4698E-A9C0-4108-853A-6758FAEFCC08}"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https://acc.dau.mil/CommunityBrowser.aspx?id=332538</a:t>
            </a:r>
          </a:p>
          <a:p>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This is the top down portion,</a:t>
            </a:r>
            <a:r>
              <a:rPr lang="en-US" baseline="0" dirty="0" smtClean="0"/>
              <a:t> describing the overall project objectives independent of the systems involved.</a:t>
            </a:r>
          </a:p>
          <a:p>
            <a:pPr marL="228600" indent="-228600">
              <a:buAutoNum type="arabicPeriod"/>
            </a:pPr>
            <a:r>
              <a:rPr lang="en-US" baseline="0" dirty="0" smtClean="0"/>
              <a:t>This provides the basis for mapping boundaries and interfaces into a coherent system of systems.</a:t>
            </a:r>
          </a:p>
          <a:p>
            <a:pPr marL="228600" indent="-228600">
              <a:buAutoNum type="arabicPeriod"/>
            </a:pPr>
            <a:r>
              <a:rPr lang="en-US" baseline="0" dirty="0" smtClean="0"/>
              <a:t>Fitness to purpose must be evaluated along the way to ensure that TPMs are being met.</a:t>
            </a:r>
          </a:p>
          <a:p>
            <a:pPr marL="228600" indent="-228600">
              <a:buAutoNum type="arabicPeriod"/>
            </a:pPr>
            <a:r>
              <a:rPr lang="en-US" baseline="0" dirty="0" smtClean="0"/>
              <a:t>The resulting architecture formed by the composition of the constituent systems and guided by the program objectives becomes the new baseline architecture.</a:t>
            </a:r>
          </a:p>
          <a:p>
            <a:pPr marL="228600" indent="-228600">
              <a:buAutoNum type="arabicPeriod"/>
            </a:pPr>
            <a:r>
              <a:rPr lang="en-US" baseline="0" dirty="0" smtClean="0"/>
              <a:t>Since the systems that comprise our </a:t>
            </a:r>
            <a:r>
              <a:rPr lang="en-US" baseline="0" dirty="0" err="1" smtClean="0"/>
              <a:t>SoS</a:t>
            </a:r>
            <a:r>
              <a:rPr lang="en-US" baseline="0" dirty="0" smtClean="0"/>
              <a:t> are, themselves, programs, we must be aware of the impact to changes in these systems.</a:t>
            </a:r>
          </a:p>
          <a:p>
            <a:pPr marL="228600" indent="-228600">
              <a:buAutoNum type="arabicPeriod"/>
            </a:pPr>
            <a:r>
              <a:rPr lang="en-US" baseline="0" dirty="0" smtClean="0"/>
              <a:t>This is an attempt to balance the needs of the systems and the </a:t>
            </a:r>
            <a:r>
              <a:rPr lang="en-US" baseline="0" dirty="0" err="1" smtClean="0"/>
              <a:t>SoS</a:t>
            </a:r>
            <a:r>
              <a:rPr lang="en-US" baseline="0" dirty="0" smtClean="0"/>
              <a:t>, since they may not map exactly.</a:t>
            </a:r>
          </a:p>
          <a:p>
            <a:pPr marL="228600" indent="-228600">
              <a:buAutoNum type="arabicPeriod"/>
            </a:pPr>
            <a:r>
              <a:rPr lang="en-US" baseline="0" dirty="0" smtClean="0"/>
              <a:t>Performed in conjunction with the previous items, </a:t>
            </a:r>
            <a:r>
              <a:rPr lang="en-US" baseline="0" dirty="0" err="1" smtClean="0"/>
              <a:t>SoS</a:t>
            </a:r>
            <a:r>
              <a:rPr lang="en-US" baseline="0" dirty="0" smtClean="0"/>
              <a:t> engineer works with the systems to identify needs and address issues of implementation.</a:t>
            </a:r>
            <a:endParaRPr lang="en-US" dirty="0"/>
          </a:p>
        </p:txBody>
      </p:sp>
      <p:sp>
        <p:nvSpPr>
          <p:cNvPr id="4" name="Slide Number Placeholder 3"/>
          <p:cNvSpPr>
            <a:spLocks noGrp="1"/>
          </p:cNvSpPr>
          <p:nvPr>
            <p:ph type="sldNum" sz="quarter" idx="10"/>
          </p:nvPr>
        </p:nvSpPr>
        <p:spPr/>
        <p:txBody>
          <a:bodyPr/>
          <a:lstStyle/>
          <a:p>
            <a:fld id="{08548E94-53E9-4770-9962-A999CFD65AE7}"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In addition to the technical functionalities, interrelationships, and dependencies, a good</a:t>
            </a:r>
            <a:r>
              <a:rPr lang="en-US" baseline="0" dirty="0" smtClean="0"/>
              <a:t> </a:t>
            </a:r>
            <a:r>
              <a:rPr lang="en-US" baseline="0" dirty="0" err="1" smtClean="0"/>
              <a:t>SoS</a:t>
            </a:r>
            <a:r>
              <a:rPr lang="en-US" baseline="0" dirty="0" smtClean="0"/>
              <a:t> engineer will also consider the objectives, motivations, and plans of the systems that comprise the </a:t>
            </a:r>
            <a:r>
              <a:rPr lang="en-US" baseline="0" dirty="0" err="1" smtClean="0"/>
              <a:t>SoS</a:t>
            </a:r>
            <a:r>
              <a:rPr lang="en-US" baseline="0" dirty="0" smtClean="0"/>
              <a:t>.  This helps with items 6 &amp; 7 (above).</a:t>
            </a:r>
          </a:p>
          <a:p>
            <a:pPr marL="228600" indent="-228600">
              <a:buAutoNum type="arabicPeriod"/>
            </a:pPr>
            <a:r>
              <a:rPr lang="en-US" baseline="0" dirty="0" smtClean="0"/>
              <a:t>This is a form of “engineering delegation” where the </a:t>
            </a:r>
            <a:r>
              <a:rPr lang="en-US" baseline="0" dirty="0" err="1" smtClean="0"/>
              <a:t>SoS</a:t>
            </a:r>
            <a:r>
              <a:rPr lang="en-US" baseline="0" dirty="0" smtClean="0"/>
              <a:t> engineers focus on the objectives and areas critical to the </a:t>
            </a:r>
            <a:r>
              <a:rPr lang="en-US" baseline="0" dirty="0" err="1" smtClean="0"/>
              <a:t>SoS</a:t>
            </a:r>
            <a:r>
              <a:rPr lang="en-US" baseline="0" dirty="0" smtClean="0"/>
              <a:t> and leave the system-level issues to their systems engineers.</a:t>
            </a:r>
          </a:p>
          <a:p>
            <a:pPr marL="228600" indent="-228600">
              <a:buAutoNum type="arabicPeriod"/>
            </a:pPr>
            <a:r>
              <a:rPr lang="en-US" baseline="0" dirty="0" smtClean="0"/>
              <a:t>It is critical to resist the urge to involve system-level engineers in all of the aspects of </a:t>
            </a:r>
            <a:r>
              <a:rPr lang="en-US" baseline="0" dirty="0" err="1" smtClean="0"/>
              <a:t>SoS</a:t>
            </a:r>
            <a:r>
              <a:rPr lang="en-US" baseline="0" dirty="0" smtClean="0"/>
              <a:t> engineering.  This is not practical and may damage the development of the constituent systems.</a:t>
            </a:r>
          </a:p>
          <a:p>
            <a:pPr marL="228600" indent="-228600">
              <a:buAutoNum type="arabicPeriod"/>
            </a:pPr>
            <a:r>
              <a:rPr lang="en-US" baseline="0" dirty="0" smtClean="0"/>
              <a:t>This significantly eases the integration burden because it normalizes the interaction and communication among systems.</a:t>
            </a:r>
          </a:p>
          <a:p>
            <a:pPr marL="228600" indent="-228600">
              <a:buAutoNum type="arabicPeriod"/>
            </a:pPr>
            <a:r>
              <a:rPr lang="en-US" baseline="0" dirty="0" smtClean="0"/>
              <a:t>The focus of </a:t>
            </a:r>
            <a:r>
              <a:rPr lang="en-US" baseline="0" dirty="0" err="1" smtClean="0"/>
              <a:t>SoS</a:t>
            </a:r>
            <a:r>
              <a:rPr lang="en-US" baseline="0" dirty="0" smtClean="0"/>
              <a:t> is often on evolutionary design and incremental delivery of capabilities.</a:t>
            </a:r>
            <a:endParaRPr lang="en-US" dirty="0"/>
          </a:p>
        </p:txBody>
      </p:sp>
      <p:sp>
        <p:nvSpPr>
          <p:cNvPr id="4" name="Slide Number Placeholder 3"/>
          <p:cNvSpPr>
            <a:spLocks noGrp="1"/>
          </p:cNvSpPr>
          <p:nvPr>
            <p:ph type="sldNum" sz="quarter" idx="10"/>
          </p:nvPr>
        </p:nvSpPr>
        <p:spPr/>
        <p:txBody>
          <a:bodyPr/>
          <a:lstStyle/>
          <a:p>
            <a:fld id="{08548E94-53E9-4770-9962-A999CFD65AE7}"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This slide shows some of</a:t>
            </a:r>
            <a:r>
              <a:rPr lang="en-US" sz="1200" kern="1200" baseline="0" dirty="0" smtClean="0">
                <a:solidFill>
                  <a:schemeClr val="tx1"/>
                </a:solidFill>
                <a:latin typeface="+mn-lt"/>
                <a:ea typeface="+mn-ea"/>
                <a:cs typeface="+mn-cs"/>
              </a:rPr>
              <a:t> the medium and high risk areas. </a:t>
            </a:r>
            <a:r>
              <a:rPr lang="en-US" sz="1200" kern="1200" dirty="0" smtClean="0">
                <a:solidFill>
                  <a:schemeClr val="tx1"/>
                </a:solidFill>
                <a:latin typeface="+mn-lt"/>
                <a:ea typeface="+mn-ea"/>
                <a:cs typeface="+mn-cs"/>
              </a:rPr>
              <a:t>The programmatic, schedule, cost, and technical risks involved in the execution of this plan will be managed very closely, and as risks materialize or new risks are identified, the team will work to understand, mitigate and overcome these risks. The team is mitigating program risk by</a:t>
            </a:r>
            <a:r>
              <a:rPr lang="en-US" sz="1200" kern="1200" baseline="0" dirty="0" smtClean="0">
                <a:solidFill>
                  <a:schemeClr val="tx1"/>
                </a:solidFill>
                <a:latin typeface="+mn-lt"/>
                <a:ea typeface="+mn-ea"/>
                <a:cs typeface="+mn-cs"/>
              </a:rPr>
              <a:t> tracking the progress and improvements, as well as </a:t>
            </a:r>
            <a:r>
              <a:rPr lang="en-US" sz="1200" kern="1200" dirty="0" smtClean="0">
                <a:solidFill>
                  <a:schemeClr val="tx1"/>
                </a:solidFill>
                <a:latin typeface="+mn-lt"/>
                <a:ea typeface="+mn-ea"/>
                <a:cs typeface="+mn-cs"/>
              </a:rPr>
              <a:t>collecting data from tests and demonstrations that have been conducted by Army Research Laboratory (ARL), TARDEC, and DARPA. </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6418032-97C9-4024-B163-CADEA81A8D5D}"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sz="1200" kern="1200" dirty="0" smtClean="0">
                <a:solidFill>
                  <a:schemeClr val="tx1"/>
                </a:solidFill>
                <a:latin typeface="+mn-lt"/>
                <a:ea typeface="+mn-ea"/>
                <a:cs typeface="+mn-cs"/>
              </a:rPr>
              <a:t>In order to respond to the perception that new starts seem to "take forever," the JROC established a 2016 fielding goal for the initial JIPS configuration. In order to minimize fielding gaps, the acquisition schedule was developed using very aggressive timelines for the acquisition process. So in consequence, </a:t>
            </a:r>
            <a:r>
              <a:rPr lang="en-US" sz="1200" b="0" i="0" u="none" strike="noStrike" dirty="0" smtClean="0">
                <a:solidFill>
                  <a:srgbClr val="000000"/>
                </a:solidFill>
                <a:latin typeface="Arial"/>
              </a:rPr>
              <a:t>any unforeseen obstacles, the fielding schedule will move to the right. </a:t>
            </a:r>
            <a:r>
              <a:rPr lang="en-US" sz="1200" kern="1200" dirty="0" smtClean="0">
                <a:solidFill>
                  <a:schemeClr val="tx1"/>
                </a:solidFill>
                <a:latin typeface="+mn-lt"/>
                <a:ea typeface="+mn-ea"/>
                <a:cs typeface="+mn-cs"/>
              </a:rPr>
              <a:t>In order to mitigate this risk, there needs to be frequent IPTs to </a:t>
            </a:r>
            <a:r>
              <a:rPr lang="en-US" sz="1200" b="0" i="0" u="none" strike="noStrike" dirty="0" smtClean="0">
                <a:solidFill>
                  <a:srgbClr val="000000"/>
                </a:solidFill>
                <a:latin typeface="Arial"/>
              </a:rPr>
              <a:t>review, monitor, and track progress</a:t>
            </a:r>
            <a:r>
              <a:rPr lang="en-US" sz="1200" kern="1200" dirty="0" smtClean="0">
                <a:solidFill>
                  <a:schemeClr val="tx1"/>
                </a:solidFill>
                <a:latin typeface="+mn-lt"/>
                <a:ea typeface="+mn-ea"/>
                <a:cs typeface="+mn-cs"/>
              </a:rPr>
              <a:t>. Also, production</a:t>
            </a:r>
            <a:r>
              <a:rPr lang="en-US" sz="1200" kern="1200" baseline="0" dirty="0" smtClean="0">
                <a:solidFill>
                  <a:schemeClr val="tx1"/>
                </a:solidFill>
                <a:latin typeface="+mn-lt"/>
                <a:ea typeface="+mn-ea"/>
                <a:cs typeface="+mn-cs"/>
              </a:rPr>
              <a:t> can be scheduled simultaneously with First Article Testing for extra </a:t>
            </a:r>
            <a:r>
              <a:rPr lang="en-US" sz="1200" kern="1200" baseline="0" dirty="0" err="1" smtClean="0">
                <a:solidFill>
                  <a:schemeClr val="tx1"/>
                </a:solidFill>
                <a:latin typeface="+mn-lt"/>
                <a:ea typeface="+mn-ea"/>
                <a:cs typeface="+mn-cs"/>
              </a:rPr>
              <a:t>cusion</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228600" indent="-228600">
              <a:buAutoNum type="arabicPeriod"/>
            </a:pPr>
            <a:endParaRPr lang="en-US" sz="1200"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latin typeface="+mn-lt"/>
                <a:ea typeface="+mn-ea"/>
                <a:cs typeface="+mn-cs"/>
              </a:rPr>
              <a:t>Because</a:t>
            </a:r>
            <a:r>
              <a:rPr lang="en-US" sz="1200" kern="1200" baseline="0" dirty="0" smtClean="0">
                <a:solidFill>
                  <a:schemeClr val="tx1"/>
                </a:solidFill>
                <a:latin typeface="+mn-lt"/>
                <a:ea typeface="+mn-ea"/>
                <a:cs typeface="+mn-cs"/>
              </a:rPr>
              <a:t> these are COTS systems developed by different contractors in different countries, there may be some integration issues. To mitigate this risk, there needs to be </a:t>
            </a:r>
            <a:r>
              <a:rPr lang="en-US" sz="1200" b="0" i="0" u="none" strike="noStrike" dirty="0" smtClean="0">
                <a:solidFill>
                  <a:srgbClr val="000000"/>
                </a:solidFill>
                <a:latin typeface="Arial"/>
              </a:rPr>
              <a:t>tight coordination and multiple reviews to ensure that interfaces and information flow</a:t>
            </a:r>
            <a:r>
              <a:rPr lang="en-US" sz="1200" b="0" i="0" u="none" strike="noStrike" baseline="0" dirty="0" smtClean="0">
                <a:solidFill>
                  <a:srgbClr val="000000"/>
                </a:solidFill>
                <a:latin typeface="Arial"/>
              </a:rPr>
              <a:t> </a:t>
            </a:r>
            <a:r>
              <a:rPr lang="en-US" sz="1200" b="0" i="0" u="none" strike="noStrike" dirty="0" smtClean="0">
                <a:solidFill>
                  <a:srgbClr val="000000"/>
                </a:solidFill>
                <a:latin typeface="Arial"/>
              </a:rPr>
              <a:t>prior to testing. And as we said previously,</a:t>
            </a:r>
            <a:r>
              <a:rPr lang="en-US" sz="1200" b="0" i="0" u="none" strike="noStrike" baseline="0" dirty="0" smtClean="0">
                <a:solidFill>
                  <a:srgbClr val="000000"/>
                </a:solidFill>
                <a:latin typeface="Arial"/>
              </a:rPr>
              <a:t>  data also needs to be collected from previous test and demonstrations performed by ARL, TARDEC, and DARPA.</a:t>
            </a:r>
            <a:endParaRPr lang="en-US" sz="1200" b="0" i="0" u="none" strike="noStrike" dirty="0" smtClean="0">
              <a:solidFill>
                <a:srgbClr val="000000"/>
              </a:solidFill>
              <a:latin typeface="Arial"/>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u="none" strike="noStrike" dirty="0" smtClean="0">
              <a:solidFill>
                <a:srgbClr val="000000"/>
              </a:solidFill>
              <a:latin typeface="Arial"/>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dirty="0" smtClean="0">
                <a:solidFill>
                  <a:srgbClr val="000000"/>
                </a:solidFill>
                <a:latin typeface="Arial"/>
              </a:rPr>
              <a:t>Because</a:t>
            </a:r>
            <a:r>
              <a:rPr lang="en-US" sz="1200" b="0" i="0" u="none" strike="noStrike" baseline="0" dirty="0" smtClean="0">
                <a:solidFill>
                  <a:srgbClr val="000000"/>
                </a:solidFill>
                <a:latin typeface="Arial"/>
              </a:rPr>
              <a:t> of the nature of this project and because funding is necessary to have any work completed, incremental funding needs to be used.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u="none" strike="noStrike" baseline="0" dirty="0" smtClean="0">
              <a:solidFill>
                <a:srgbClr val="000000"/>
              </a:solidFill>
              <a:latin typeface="Arial"/>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dirty="0" smtClean="0">
                <a:solidFill>
                  <a:srgbClr val="000000"/>
                </a:solidFill>
                <a:latin typeface="Arial"/>
              </a:rPr>
              <a:t>The system has an additional requirement to provide raw and processed sensor information to a broader joint community of tactical and strategic users in near real time; however, there is limited capability to automatically integrate and interpret relevant information to provide timely situational understanding because detected activity data is not all in a format that is mutually supported throughout the joint force and agencies, and there is no standardized equipment or procedures for all Services and agencies to link resources and information. To mitigate</a:t>
            </a:r>
            <a:r>
              <a:rPr lang="en-US" sz="1200" b="0" i="0" u="none" strike="noStrike" baseline="0" dirty="0" smtClean="0">
                <a:solidFill>
                  <a:srgbClr val="000000"/>
                </a:solidFill>
                <a:latin typeface="Arial"/>
              </a:rPr>
              <a:t> this risk, we need to create redundancies to ensure that </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all Services and agencies to link resources and information</a:t>
            </a:r>
            <a:r>
              <a:rPr lang="en-US" sz="1200" b="0" i="0" u="none" strike="noStrike" baseline="0" dirty="0" smtClean="0">
                <a:solidFill>
                  <a:srgbClr val="000000"/>
                </a:solidFill>
                <a:latin typeface="Arial"/>
              </a:rPr>
              <a:t>.</a:t>
            </a:r>
            <a:endParaRPr lang="en-US" sz="1200" b="0" i="0" u="none" strike="noStrike" dirty="0" smtClean="0">
              <a:solidFill>
                <a:srgbClr val="000000"/>
              </a:solidFill>
              <a:latin typeface="Arial"/>
            </a:endParaRPr>
          </a:p>
          <a:p>
            <a:pPr marL="228600" indent="-228600">
              <a:buAutoNum type="arabicPeriod"/>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6418032-97C9-4024-B163-CADEA81A8D5D}"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E9B8014F-4AA0-4B8F-8EFE-46818A9A37F3}" type="datetimeFigureOut">
              <a:rPr lang="en-US" smtClean="0"/>
              <a:pPr/>
              <a:t>7/31/2012</a:t>
            </a:fld>
            <a:endParaRPr lang="en-US"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557DD4A0-BE6A-4B5A-8E7A-FF54D80939B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B8014F-4AA0-4B8F-8EFE-46818A9A37F3}" type="datetimeFigureOut">
              <a:rPr lang="en-US" smtClean="0"/>
              <a:pPr/>
              <a:t>7/31/2012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E9B8014F-4AA0-4B8F-8EFE-46818A9A37F3}" type="datetimeFigureOut">
              <a:rPr lang="en-US" smtClean="0"/>
              <a:pPr/>
              <a:t>7/31/2012</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557DD4A0-BE6A-4B5A-8E7A-FF54D80939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B8014F-4AA0-4B8F-8EFE-46818A9A37F3}" type="datetimeFigureOut">
              <a:rPr lang="en-US" smtClean="0"/>
              <a:pPr/>
              <a:t>7/31/2012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E9B8014F-4AA0-4B8F-8EFE-46818A9A37F3}" type="datetimeFigureOut">
              <a:rPr lang="en-US" smtClean="0"/>
              <a:pPr/>
              <a:t>7/31/2012</a:t>
            </a:fld>
            <a:endParaRPr lang="en-US"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6733952" y="6555112"/>
            <a:ext cx="588336" cy="228600"/>
          </a:xfrm>
        </p:spPr>
        <p:txBody>
          <a:bodyPr/>
          <a:lstStyle>
            <a:extLst/>
          </a:lstStyle>
          <a:p>
            <a:fld id="{557DD4A0-BE6A-4B5A-8E7A-FF54D80939B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9B8014F-4AA0-4B8F-8EFE-46818A9A37F3}" type="datetimeFigureOut">
              <a:rPr lang="en-US" smtClean="0"/>
              <a:pPr/>
              <a:t>7/31/2012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9B8014F-4AA0-4B8F-8EFE-46818A9A37F3}" type="datetimeFigureOut">
              <a:rPr lang="en-US" smtClean="0"/>
              <a:pPr/>
              <a:t>7/31/2012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9B8014F-4AA0-4B8F-8EFE-46818A9A37F3}" type="datetimeFigureOut">
              <a:rPr lang="en-US" smtClean="0"/>
              <a:pPr/>
              <a:t>7/31/2012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E9B8014F-4AA0-4B8F-8EFE-46818A9A37F3}" type="datetimeFigureOut">
              <a:rPr lang="en-US" smtClean="0"/>
              <a:pPr/>
              <a:t>7/31/2012</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9B8014F-4AA0-4B8F-8EFE-46818A9A37F3}" type="datetimeFigureOut">
              <a:rPr lang="en-US" smtClean="0"/>
              <a:pPr/>
              <a:t>7/31/2012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E9B8014F-4AA0-4B8F-8EFE-46818A9A37F3}" type="datetimeFigureOut">
              <a:rPr lang="en-US" smtClean="0"/>
              <a:pPr/>
              <a:t>7/31/2012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557DD4A0-BE6A-4B5A-8E7A-FF54D80939B8}" type="slidenum">
              <a:rPr lang="en-US" smtClean="0"/>
              <a:pPr/>
              <a:t>‹#›</a:t>
            </a:fld>
            <a:endParaRPr lang="en-US"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E9B8014F-4AA0-4B8F-8EFE-46818A9A37F3}" type="datetimeFigureOut">
              <a:rPr lang="en-US" smtClean="0"/>
              <a:pPr/>
              <a:t>7/31/2012</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557DD4A0-BE6A-4B5A-8E7A-FF54D80939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20.jpeg"/><Relationship Id="rId5" Type="http://schemas.openxmlformats.org/officeDocument/2006/relationships/diagramQuickStyle" Target="../diagrams/quickStyle1.xml"/><Relationship Id="rId10" Type="http://schemas.openxmlformats.org/officeDocument/2006/relationships/image" Target="../media/image19.jpeg"/><Relationship Id="rId4" Type="http://schemas.openxmlformats.org/officeDocument/2006/relationships/diagramLayout" Target="../diagrams/layout1.xml"/><Relationship Id="rId9" Type="http://schemas.openxmlformats.org/officeDocument/2006/relationships/image" Target="../media/image18.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gif"/><Relationship Id="rId15" Type="http://schemas.openxmlformats.org/officeDocument/2006/relationships/image" Target="../media/image16.png"/><Relationship Id="rId10" Type="http://schemas.openxmlformats.org/officeDocument/2006/relationships/image" Target="../media/image11.gif"/><Relationship Id="rId4" Type="http://schemas.openxmlformats.org/officeDocument/2006/relationships/image" Target="../media/image5.jpeg"/><Relationship Id="rId9" Type="http://schemas.openxmlformats.org/officeDocument/2006/relationships/image" Target="../media/image10.wmf"/><Relationship Id="rId1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533400"/>
            <a:ext cx="6477000" cy="2868168"/>
          </a:xfrm>
        </p:spPr>
        <p:txBody>
          <a:bodyPr/>
          <a:lstStyle/>
          <a:p>
            <a:pPr algn="ctr"/>
            <a:r>
              <a:rPr lang="en-US" sz="3600" u="sng" dirty="0" smtClean="0"/>
              <a:t>Joint Integrated protection system (JIPS):</a:t>
            </a:r>
            <a:br>
              <a:rPr lang="en-US" sz="3600" u="sng" dirty="0" smtClean="0"/>
            </a:br>
            <a:r>
              <a:rPr lang="en-US" sz="3600" u="sng" dirty="0" smtClean="0"/>
              <a:t> </a:t>
            </a:r>
            <a:r>
              <a:rPr lang="en-US" sz="3600" dirty="0" smtClean="0"/>
              <a:t/>
            </a:r>
            <a:br>
              <a:rPr lang="en-US" sz="3600" dirty="0" smtClean="0"/>
            </a:br>
            <a:r>
              <a:rPr lang="en-US" sz="2800" dirty="0" smtClean="0"/>
              <a:t>Systems engineering Plan (SEP)</a:t>
            </a:r>
            <a:br>
              <a:rPr lang="en-US" sz="2800" dirty="0" smtClean="0"/>
            </a:br>
            <a:r>
              <a:rPr lang="en-US" sz="2800" dirty="0" smtClean="0"/>
              <a:t/>
            </a:r>
            <a:br>
              <a:rPr lang="en-US" sz="2800" dirty="0" smtClean="0"/>
            </a:br>
            <a:r>
              <a:rPr lang="en-US" sz="2400" dirty="0" smtClean="0"/>
              <a:t>Internal program review (</a:t>
            </a:r>
            <a:r>
              <a:rPr lang="en-US" sz="2400" dirty="0" err="1" smtClean="0"/>
              <a:t>Ipr</a:t>
            </a:r>
            <a:r>
              <a:rPr lang="en-US" sz="2400" dirty="0" smtClean="0"/>
              <a:t>) 1</a:t>
            </a:r>
            <a:endParaRPr lang="en-US" sz="2400" dirty="0"/>
          </a:p>
        </p:txBody>
      </p:sp>
      <p:sp>
        <p:nvSpPr>
          <p:cNvPr id="3" name="Subtitle 2"/>
          <p:cNvSpPr>
            <a:spLocks noGrp="1"/>
          </p:cNvSpPr>
          <p:nvPr>
            <p:ph type="subTitle" idx="1"/>
          </p:nvPr>
        </p:nvSpPr>
        <p:spPr>
          <a:xfrm>
            <a:off x="3200400" y="3775552"/>
            <a:ext cx="5638800" cy="2396648"/>
          </a:xfrm>
        </p:spPr>
        <p:txBody>
          <a:bodyPr>
            <a:normAutofit fontScale="92500"/>
          </a:bodyPr>
          <a:lstStyle/>
          <a:p>
            <a:pPr algn="ctr"/>
            <a:r>
              <a:rPr lang="en-US" dirty="0" smtClean="0"/>
              <a:t>Team 1: </a:t>
            </a:r>
          </a:p>
          <a:p>
            <a:pPr algn="ctr"/>
            <a:r>
              <a:rPr lang="en-US" dirty="0" smtClean="0"/>
              <a:t>Chris Aall, Ryan </a:t>
            </a:r>
            <a:r>
              <a:rPr lang="en-US" dirty="0" err="1" smtClean="0"/>
              <a:t>Altenbaugh</a:t>
            </a:r>
            <a:r>
              <a:rPr lang="en-US" dirty="0" smtClean="0"/>
              <a:t>, Kimberly Battle, Steve </a:t>
            </a:r>
            <a:r>
              <a:rPr lang="en-US" dirty="0" err="1" smtClean="0"/>
              <a:t>Mazza</a:t>
            </a:r>
            <a:r>
              <a:rPr lang="en-US" dirty="0" smtClean="0"/>
              <a:t>, Liz Swisher, </a:t>
            </a:r>
            <a:r>
              <a:rPr lang="en-US" dirty="0" err="1" smtClean="0"/>
              <a:t>Maranatha</a:t>
            </a:r>
            <a:r>
              <a:rPr lang="en-US" dirty="0" smtClean="0"/>
              <a:t> </a:t>
            </a:r>
            <a:r>
              <a:rPr lang="en-US" dirty="0" err="1" smtClean="0"/>
              <a:t>Zopfi</a:t>
            </a:r>
            <a:endParaRPr lang="en-US" dirty="0" smtClean="0"/>
          </a:p>
          <a:p>
            <a:pPr algn="ctr"/>
            <a:endParaRPr lang="en-US" dirty="0" smtClean="0"/>
          </a:p>
          <a:p>
            <a:pPr algn="ctr"/>
            <a:endParaRPr lang="en-US" dirty="0" smtClean="0"/>
          </a:p>
          <a:p>
            <a:pPr algn="ctr"/>
            <a:r>
              <a:rPr lang="en-US" dirty="0" smtClean="0"/>
              <a:t>1 Aug 2012</a:t>
            </a:r>
          </a:p>
          <a:p>
            <a:pPr algn="ctr"/>
            <a:endParaRPr lang="en-US" dirty="0" smtClean="0"/>
          </a:p>
          <a:p>
            <a:pPr algn="ctr"/>
            <a:endParaRPr lang="en-US" dirty="0" smtClean="0"/>
          </a:p>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838200"/>
          </a:xfrm>
        </p:spPr>
        <p:txBody>
          <a:bodyPr>
            <a:normAutofit/>
          </a:bodyPr>
          <a:lstStyle/>
          <a:p>
            <a:pPr algn="ctr"/>
            <a:r>
              <a:rPr lang="en-US" sz="2400" dirty="0" smtClean="0"/>
              <a:t>Systems engineering process</a:t>
            </a:r>
            <a:br>
              <a:rPr lang="en-US" sz="2400" dirty="0" smtClean="0"/>
            </a:br>
            <a:r>
              <a:rPr lang="en-US" sz="2400" dirty="0" smtClean="0"/>
              <a:t>Crosscutting Issues</a:t>
            </a:r>
            <a:endParaRPr lang="en-US" sz="2400"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Include organizational issues in systems engineering decisions.  </a:t>
            </a:r>
          </a:p>
          <a:p>
            <a:pPr marL="514350" indent="-514350">
              <a:buFont typeface="+mj-lt"/>
              <a:buAutoNum type="arabicPeriod"/>
            </a:pPr>
            <a:r>
              <a:rPr lang="en-US" dirty="0" smtClean="0"/>
              <a:t>Acknowledge roles of system-level systems engineers.  </a:t>
            </a:r>
          </a:p>
          <a:p>
            <a:pPr marL="514350" indent="-514350">
              <a:buFont typeface="+mj-lt"/>
              <a:buAutoNum type="arabicPeriod"/>
            </a:pPr>
            <a:r>
              <a:rPr lang="en-US" dirty="0" smtClean="0"/>
              <a:t>Conduct balanced technical management.  </a:t>
            </a:r>
          </a:p>
          <a:p>
            <a:pPr marL="514350" indent="-514350">
              <a:buFont typeface="+mj-lt"/>
              <a:buAutoNum type="arabicPeriod"/>
            </a:pPr>
            <a:r>
              <a:rPr lang="en-US" dirty="0" smtClean="0"/>
              <a:t>Use an architecture based on open systems and loose coupling.  </a:t>
            </a:r>
          </a:p>
          <a:p>
            <a:pPr marL="514350" indent="-514350">
              <a:buFont typeface="+mj-lt"/>
              <a:buAutoNum type="arabicPeriod"/>
            </a:pPr>
            <a:r>
              <a:rPr lang="en-US" dirty="0" smtClean="0"/>
              <a:t>Focus on design strategy and trades.</a:t>
            </a:r>
            <a:endParaRPr lang="en-US"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10</a:t>
            </a:fld>
            <a:endParaRPr lang="en-US"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441960"/>
          </a:xfrm>
        </p:spPr>
        <p:txBody>
          <a:bodyPr>
            <a:normAutofit/>
          </a:bodyPr>
          <a:lstStyle/>
          <a:p>
            <a:pPr algn="ctr"/>
            <a:r>
              <a:rPr lang="en-US" sz="2400" dirty="0" smtClean="0"/>
              <a:t>Medium and High risk areas</a:t>
            </a:r>
            <a:endParaRPr lang="en-US" sz="2400"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11</a:t>
            </a:fld>
            <a:endParaRPr lang="en-US" dirty="0">
              <a:solidFill>
                <a:schemeClr val="bg1"/>
              </a:solidFill>
            </a:endParaRPr>
          </a:p>
        </p:txBody>
      </p:sp>
      <p:graphicFrame>
        <p:nvGraphicFramePr>
          <p:cNvPr id="6" name="Table 5"/>
          <p:cNvGraphicFramePr>
            <a:graphicFrameLocks noGrp="1"/>
          </p:cNvGraphicFramePr>
          <p:nvPr/>
        </p:nvGraphicFramePr>
        <p:xfrm>
          <a:off x="380999" y="1143000"/>
          <a:ext cx="3276600" cy="3251202"/>
        </p:xfrm>
        <a:graphic>
          <a:graphicData uri="http://schemas.openxmlformats.org/drawingml/2006/table">
            <a:tbl>
              <a:tblPr firstRow="1" bandRow="1">
                <a:tableStyleId>{5C22544A-7EE6-4342-B048-85BDC9FD1C3A}</a:tableStyleId>
              </a:tblPr>
              <a:tblGrid>
                <a:gridCol w="546100"/>
                <a:gridCol w="546100"/>
                <a:gridCol w="546100"/>
                <a:gridCol w="546100"/>
                <a:gridCol w="546100"/>
                <a:gridCol w="546100"/>
              </a:tblGrid>
              <a:tr h="541867">
                <a:tc>
                  <a:txBody>
                    <a:bodyPr/>
                    <a:lstStyle/>
                    <a:p>
                      <a:pPr algn="r"/>
                      <a:r>
                        <a:rPr lang="en-US" b="1" dirty="0" smtClean="0">
                          <a:solidFill>
                            <a:schemeClr val="tx1"/>
                          </a:solidFill>
                        </a:rPr>
                        <a:t>5</a:t>
                      </a:r>
                      <a:endParaRPr lang="en-US" b="1" dirty="0">
                        <a:solidFill>
                          <a:schemeClr val="tx1"/>
                        </a:solidFill>
                      </a:endParaRPr>
                    </a:p>
                  </a:txBody>
                  <a:tcPr anchor="ctr">
                    <a:noFill/>
                  </a:tcPr>
                </a:tc>
                <a:tc>
                  <a:txBody>
                    <a:bodyPr/>
                    <a:lstStyle/>
                    <a:p>
                      <a:pPr algn="ctr"/>
                      <a:endParaRPr lang="en-US" b="1" dirty="0">
                        <a:solidFill>
                          <a:schemeClr val="tx1"/>
                        </a:solidFill>
                      </a:endParaRPr>
                    </a:p>
                  </a:txBody>
                  <a:tcPr anchor="ctr">
                    <a:solidFill>
                      <a:srgbClr val="FF0000"/>
                    </a:solidFill>
                  </a:tcPr>
                </a:tc>
                <a:tc>
                  <a:txBody>
                    <a:bodyPr/>
                    <a:lstStyle/>
                    <a:p>
                      <a:pPr algn="ctr"/>
                      <a:endParaRPr lang="en-US" b="1" dirty="0">
                        <a:solidFill>
                          <a:schemeClr val="tx1"/>
                        </a:solidFill>
                      </a:endParaRPr>
                    </a:p>
                  </a:txBody>
                  <a:tcPr anchor="ctr">
                    <a:solidFill>
                      <a:srgbClr val="FF0000"/>
                    </a:solidFill>
                  </a:tcPr>
                </a:tc>
                <a:tc>
                  <a:txBody>
                    <a:bodyPr/>
                    <a:lstStyle/>
                    <a:p>
                      <a:pPr algn="ctr"/>
                      <a:endParaRPr lang="en-US" b="1" dirty="0">
                        <a:solidFill>
                          <a:schemeClr val="tx1"/>
                        </a:solidFill>
                      </a:endParaRPr>
                    </a:p>
                  </a:txBody>
                  <a:tcPr anchor="ctr">
                    <a:solidFill>
                      <a:srgbClr val="FF0000"/>
                    </a:solidFill>
                  </a:tcPr>
                </a:tc>
                <a:tc>
                  <a:txBody>
                    <a:bodyPr/>
                    <a:lstStyle/>
                    <a:p>
                      <a:pPr algn="ctr"/>
                      <a:endParaRPr lang="en-US" b="1" dirty="0">
                        <a:solidFill>
                          <a:schemeClr val="tx1"/>
                        </a:solidFill>
                      </a:endParaRPr>
                    </a:p>
                  </a:txBody>
                  <a:tcPr anchor="ctr">
                    <a:solidFill>
                      <a:srgbClr val="FF0000"/>
                    </a:solidFill>
                  </a:tcPr>
                </a:tc>
                <a:tc>
                  <a:txBody>
                    <a:bodyPr/>
                    <a:lstStyle/>
                    <a:p>
                      <a:pPr algn="ctr"/>
                      <a:endParaRPr lang="en-US" b="1" dirty="0">
                        <a:solidFill>
                          <a:schemeClr val="tx1"/>
                        </a:solidFill>
                      </a:endParaRPr>
                    </a:p>
                  </a:txBody>
                  <a:tcPr anchor="ctr">
                    <a:solidFill>
                      <a:srgbClr val="FF0000"/>
                    </a:solidFill>
                  </a:tcPr>
                </a:tc>
              </a:tr>
              <a:tr h="541867">
                <a:tc>
                  <a:txBody>
                    <a:bodyPr/>
                    <a:lstStyle/>
                    <a:p>
                      <a:pPr algn="r"/>
                      <a:r>
                        <a:rPr lang="en-US" b="1" dirty="0" smtClean="0">
                          <a:solidFill>
                            <a:schemeClr val="tx1"/>
                          </a:solidFill>
                        </a:rPr>
                        <a:t>4</a:t>
                      </a:r>
                      <a:endParaRPr lang="en-US" b="1" dirty="0">
                        <a:solidFill>
                          <a:schemeClr val="tx1"/>
                        </a:solidFill>
                      </a:endParaRPr>
                    </a:p>
                  </a:txBody>
                  <a:tcPr anchor="ctr">
                    <a:noFill/>
                  </a:tcPr>
                </a:tc>
                <a:tc>
                  <a:txBody>
                    <a:bodyPr/>
                    <a:lstStyle/>
                    <a:p>
                      <a:pPr algn="ctr"/>
                      <a:endParaRPr lang="en-US" b="1" dirty="0">
                        <a:solidFill>
                          <a:schemeClr val="tx1"/>
                        </a:solidFill>
                      </a:endParaRPr>
                    </a:p>
                  </a:txBody>
                  <a:tcPr anchor="ctr">
                    <a:solidFill>
                      <a:srgbClr val="FFFF00"/>
                    </a:solidFill>
                  </a:tcPr>
                </a:tc>
                <a:tc>
                  <a:txBody>
                    <a:bodyPr/>
                    <a:lstStyle/>
                    <a:p>
                      <a:pPr algn="ctr"/>
                      <a:r>
                        <a:rPr lang="en-US" b="1" dirty="0" smtClean="0">
                          <a:solidFill>
                            <a:schemeClr val="tx1"/>
                          </a:solidFill>
                        </a:rPr>
                        <a:t>2,3</a:t>
                      </a:r>
                      <a:endParaRPr lang="en-US" b="1" dirty="0">
                        <a:solidFill>
                          <a:schemeClr val="tx1"/>
                        </a:solidFill>
                      </a:endParaRPr>
                    </a:p>
                  </a:txBody>
                  <a:tcPr anchor="ctr">
                    <a:solidFill>
                      <a:srgbClr val="FFFF00"/>
                    </a:solidFill>
                  </a:tcPr>
                </a:tc>
                <a:tc>
                  <a:txBody>
                    <a:bodyPr/>
                    <a:lstStyle/>
                    <a:p>
                      <a:pPr algn="ctr"/>
                      <a:endParaRPr lang="en-US" b="1" dirty="0">
                        <a:solidFill>
                          <a:schemeClr val="tx1"/>
                        </a:solidFill>
                      </a:endParaRPr>
                    </a:p>
                  </a:txBody>
                  <a:tcPr anchor="ctr">
                    <a:solidFill>
                      <a:srgbClr val="FFFF00"/>
                    </a:solidFill>
                  </a:tcPr>
                </a:tc>
                <a:tc>
                  <a:txBody>
                    <a:bodyPr/>
                    <a:lstStyle/>
                    <a:p>
                      <a:pPr algn="ctr"/>
                      <a:r>
                        <a:rPr lang="en-US" b="1" dirty="0" smtClean="0">
                          <a:solidFill>
                            <a:schemeClr val="tx1"/>
                          </a:solidFill>
                        </a:rPr>
                        <a:t>4</a:t>
                      </a:r>
                      <a:endParaRPr lang="en-US" b="1" dirty="0">
                        <a:solidFill>
                          <a:schemeClr val="tx1"/>
                        </a:solidFill>
                      </a:endParaRPr>
                    </a:p>
                  </a:txBody>
                  <a:tcPr anchor="ctr">
                    <a:solidFill>
                      <a:srgbClr val="FF0000"/>
                    </a:solidFill>
                  </a:tcPr>
                </a:tc>
                <a:tc>
                  <a:txBody>
                    <a:bodyPr/>
                    <a:lstStyle/>
                    <a:p>
                      <a:pPr algn="ctr"/>
                      <a:endParaRPr lang="en-US" b="1" dirty="0">
                        <a:solidFill>
                          <a:schemeClr val="tx1"/>
                        </a:solidFill>
                      </a:endParaRPr>
                    </a:p>
                  </a:txBody>
                  <a:tcPr anchor="ctr">
                    <a:solidFill>
                      <a:srgbClr val="FF0000"/>
                    </a:solidFill>
                  </a:tcPr>
                </a:tc>
              </a:tr>
              <a:tr h="541867">
                <a:tc>
                  <a:txBody>
                    <a:bodyPr/>
                    <a:lstStyle/>
                    <a:p>
                      <a:pPr algn="r"/>
                      <a:r>
                        <a:rPr lang="en-US" b="1" dirty="0" smtClean="0">
                          <a:solidFill>
                            <a:schemeClr val="tx1"/>
                          </a:solidFill>
                        </a:rPr>
                        <a:t>3</a:t>
                      </a:r>
                      <a:endParaRPr lang="en-US" b="1" dirty="0">
                        <a:solidFill>
                          <a:schemeClr val="tx1"/>
                        </a:solidFill>
                      </a:endParaRPr>
                    </a:p>
                  </a:txBody>
                  <a:tcPr anchor="ctr">
                    <a:no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FFFF00"/>
                    </a:solidFill>
                  </a:tcPr>
                </a:tc>
                <a:tc>
                  <a:txBody>
                    <a:bodyPr/>
                    <a:lstStyle/>
                    <a:p>
                      <a:pPr algn="ctr"/>
                      <a:endParaRPr lang="en-US" b="1" dirty="0">
                        <a:solidFill>
                          <a:schemeClr val="tx1"/>
                        </a:solidFill>
                      </a:endParaRPr>
                    </a:p>
                  </a:txBody>
                  <a:tcPr anchor="ctr">
                    <a:solidFill>
                      <a:srgbClr val="FFFF00"/>
                    </a:solidFill>
                  </a:tcPr>
                </a:tc>
                <a:tc>
                  <a:txBody>
                    <a:bodyPr/>
                    <a:lstStyle/>
                    <a:p>
                      <a:pPr algn="ctr"/>
                      <a:endParaRPr lang="en-US" b="1" dirty="0">
                        <a:solidFill>
                          <a:schemeClr val="tx1"/>
                        </a:solidFill>
                      </a:endParaRPr>
                    </a:p>
                  </a:txBody>
                  <a:tcPr anchor="ctr">
                    <a:solidFill>
                      <a:srgbClr val="FF0000"/>
                    </a:solidFill>
                  </a:tcPr>
                </a:tc>
              </a:tr>
              <a:tr h="541867">
                <a:tc>
                  <a:txBody>
                    <a:bodyPr/>
                    <a:lstStyle/>
                    <a:p>
                      <a:pPr algn="r"/>
                      <a:r>
                        <a:rPr lang="en-US" b="1" dirty="0" smtClean="0">
                          <a:solidFill>
                            <a:schemeClr val="tx1"/>
                          </a:solidFill>
                        </a:rPr>
                        <a:t>2</a:t>
                      </a:r>
                      <a:endParaRPr lang="en-US" b="1" dirty="0">
                        <a:solidFill>
                          <a:schemeClr val="tx1"/>
                        </a:solidFill>
                      </a:endParaRPr>
                    </a:p>
                  </a:txBody>
                  <a:tcPr anchor="ctr">
                    <a:noFill/>
                  </a:tcPr>
                </a:tc>
                <a:tc>
                  <a:txBody>
                    <a:bodyPr/>
                    <a:lstStyle/>
                    <a:p>
                      <a:pPr algn="ctr"/>
                      <a:endParaRPr lang="en-US" b="1">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FFFF00"/>
                    </a:solidFill>
                  </a:tcPr>
                </a:tc>
                <a:tc>
                  <a:txBody>
                    <a:bodyPr/>
                    <a:lstStyle/>
                    <a:p>
                      <a:pPr algn="ctr"/>
                      <a:r>
                        <a:rPr lang="en-US" b="1" dirty="0" smtClean="0">
                          <a:solidFill>
                            <a:schemeClr val="tx1"/>
                          </a:solidFill>
                        </a:rPr>
                        <a:t>1</a:t>
                      </a:r>
                      <a:endParaRPr lang="en-US" b="1" dirty="0">
                        <a:solidFill>
                          <a:schemeClr val="tx1"/>
                        </a:solidFill>
                      </a:endParaRPr>
                    </a:p>
                  </a:txBody>
                  <a:tcPr anchor="ctr">
                    <a:solidFill>
                      <a:srgbClr val="FFFF00"/>
                    </a:solidFill>
                  </a:tcPr>
                </a:tc>
              </a:tr>
              <a:tr h="541867">
                <a:tc>
                  <a:txBody>
                    <a:bodyPr/>
                    <a:lstStyle/>
                    <a:p>
                      <a:pPr algn="r"/>
                      <a:r>
                        <a:rPr lang="en-US" b="1" dirty="0" smtClean="0">
                          <a:solidFill>
                            <a:schemeClr val="tx1"/>
                          </a:solidFill>
                        </a:rPr>
                        <a:t>1</a:t>
                      </a:r>
                      <a:endParaRPr lang="en-US" b="1" dirty="0">
                        <a:solidFill>
                          <a:schemeClr val="tx1"/>
                        </a:solidFill>
                      </a:endParaRPr>
                    </a:p>
                  </a:txBody>
                  <a:tcPr anchor="ctr">
                    <a:noFill/>
                  </a:tcPr>
                </a:tc>
                <a:tc>
                  <a:txBody>
                    <a:bodyPr/>
                    <a:lstStyle/>
                    <a:p>
                      <a:pPr algn="ctr"/>
                      <a:endParaRPr lang="en-US" b="1">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FFFF00"/>
                    </a:solidFill>
                  </a:tcPr>
                </a:tc>
              </a:tr>
              <a:tr h="541867">
                <a:tc>
                  <a:txBody>
                    <a:bodyPr/>
                    <a:lstStyle/>
                    <a:p>
                      <a:pPr algn="r"/>
                      <a:endParaRPr lang="en-US" b="1" dirty="0">
                        <a:solidFill>
                          <a:schemeClr val="tx1"/>
                        </a:solidFill>
                      </a:endParaRPr>
                    </a:p>
                  </a:txBody>
                  <a:tcPr>
                    <a:noFill/>
                  </a:tcPr>
                </a:tc>
                <a:tc>
                  <a:txBody>
                    <a:bodyPr/>
                    <a:lstStyle/>
                    <a:p>
                      <a:pPr algn="ctr"/>
                      <a:r>
                        <a:rPr lang="en-US" b="1" dirty="0" smtClean="0">
                          <a:solidFill>
                            <a:schemeClr val="tx1"/>
                          </a:solidFill>
                        </a:rPr>
                        <a:t>1</a:t>
                      </a:r>
                      <a:endParaRPr lang="en-US" b="1" dirty="0">
                        <a:solidFill>
                          <a:schemeClr val="tx1"/>
                        </a:solidFill>
                      </a:endParaRPr>
                    </a:p>
                  </a:txBody>
                  <a:tcPr>
                    <a:noFill/>
                  </a:tcPr>
                </a:tc>
                <a:tc>
                  <a:txBody>
                    <a:bodyPr/>
                    <a:lstStyle/>
                    <a:p>
                      <a:pPr algn="ctr"/>
                      <a:r>
                        <a:rPr lang="en-US" b="1" dirty="0" smtClean="0">
                          <a:solidFill>
                            <a:schemeClr val="tx1"/>
                          </a:solidFill>
                        </a:rPr>
                        <a:t>2</a:t>
                      </a:r>
                      <a:endParaRPr lang="en-US" b="1" dirty="0">
                        <a:solidFill>
                          <a:schemeClr val="tx1"/>
                        </a:solidFill>
                      </a:endParaRPr>
                    </a:p>
                  </a:txBody>
                  <a:tcPr>
                    <a:noFill/>
                  </a:tcPr>
                </a:tc>
                <a:tc>
                  <a:txBody>
                    <a:bodyPr/>
                    <a:lstStyle/>
                    <a:p>
                      <a:pPr algn="ctr"/>
                      <a:r>
                        <a:rPr lang="en-US" b="1" dirty="0" smtClean="0">
                          <a:solidFill>
                            <a:schemeClr val="tx1"/>
                          </a:solidFill>
                        </a:rPr>
                        <a:t>3</a:t>
                      </a:r>
                      <a:endParaRPr lang="en-US" b="1" dirty="0">
                        <a:solidFill>
                          <a:schemeClr val="tx1"/>
                        </a:solidFill>
                      </a:endParaRPr>
                    </a:p>
                  </a:txBody>
                  <a:tcPr>
                    <a:noFill/>
                  </a:tcPr>
                </a:tc>
                <a:tc>
                  <a:txBody>
                    <a:bodyPr/>
                    <a:lstStyle/>
                    <a:p>
                      <a:pPr algn="ctr"/>
                      <a:r>
                        <a:rPr lang="en-US" b="1" dirty="0" smtClean="0">
                          <a:solidFill>
                            <a:schemeClr val="tx1"/>
                          </a:solidFill>
                        </a:rPr>
                        <a:t>4</a:t>
                      </a:r>
                      <a:endParaRPr lang="en-US" b="1" dirty="0">
                        <a:solidFill>
                          <a:schemeClr val="tx1"/>
                        </a:solidFill>
                      </a:endParaRPr>
                    </a:p>
                  </a:txBody>
                  <a:tcPr>
                    <a:noFill/>
                  </a:tcPr>
                </a:tc>
                <a:tc>
                  <a:txBody>
                    <a:bodyPr/>
                    <a:lstStyle/>
                    <a:p>
                      <a:pPr algn="ctr"/>
                      <a:r>
                        <a:rPr lang="en-US" b="1" dirty="0" smtClean="0">
                          <a:solidFill>
                            <a:schemeClr val="tx1"/>
                          </a:solidFill>
                        </a:rPr>
                        <a:t>5</a:t>
                      </a:r>
                      <a:endParaRPr lang="en-US" b="1" dirty="0">
                        <a:solidFill>
                          <a:schemeClr val="tx1"/>
                        </a:solidFill>
                      </a:endParaRPr>
                    </a:p>
                  </a:txBody>
                  <a:tcPr>
                    <a:noFill/>
                  </a:tcPr>
                </a:tc>
              </a:tr>
            </a:tbl>
          </a:graphicData>
        </a:graphic>
      </p:graphicFrame>
      <p:sp>
        <p:nvSpPr>
          <p:cNvPr id="7" name="Text Box 29"/>
          <p:cNvSpPr txBox="1">
            <a:spLocks noChangeArrowheads="1"/>
          </p:cNvSpPr>
          <p:nvPr/>
        </p:nvSpPr>
        <p:spPr bwMode="auto">
          <a:xfrm rot="10800000" flipV="1">
            <a:off x="228600" y="1346200"/>
            <a:ext cx="492443" cy="2286000"/>
          </a:xfrm>
          <a:prstGeom prst="rect">
            <a:avLst/>
          </a:prstGeom>
          <a:noFill/>
          <a:ln w="9525">
            <a:noFill/>
            <a:miter lim="800000"/>
            <a:headEnd/>
            <a:tailEnd/>
          </a:ln>
        </p:spPr>
        <p:txBody>
          <a:bodyPr vert="eaVert">
            <a:spAutoFit/>
          </a:bodyPr>
          <a:lstStyle/>
          <a:p>
            <a:pPr algn="ctr"/>
            <a:r>
              <a:rPr lang="en-US" sz="2000" b="1" dirty="0" smtClean="0"/>
              <a:t>Impact</a:t>
            </a:r>
            <a:endParaRPr lang="en-US" sz="2000" b="1" dirty="0"/>
          </a:p>
        </p:txBody>
      </p:sp>
      <p:sp>
        <p:nvSpPr>
          <p:cNvPr id="8" name="Text Box 28"/>
          <p:cNvSpPr txBox="1">
            <a:spLocks noChangeArrowheads="1"/>
          </p:cNvSpPr>
          <p:nvPr/>
        </p:nvSpPr>
        <p:spPr bwMode="auto">
          <a:xfrm>
            <a:off x="1142999" y="4146490"/>
            <a:ext cx="2286000" cy="400110"/>
          </a:xfrm>
          <a:prstGeom prst="rect">
            <a:avLst/>
          </a:prstGeom>
          <a:noFill/>
          <a:ln w="9525">
            <a:noFill/>
            <a:miter lim="800000"/>
            <a:headEnd/>
            <a:tailEnd/>
          </a:ln>
        </p:spPr>
        <p:txBody>
          <a:bodyPr>
            <a:spAutoFit/>
          </a:bodyPr>
          <a:lstStyle/>
          <a:p>
            <a:pPr algn="ctr"/>
            <a:r>
              <a:rPr lang="en-US" sz="2000" b="1" dirty="0" smtClean="0"/>
              <a:t>Probability</a:t>
            </a:r>
            <a:endParaRPr lang="en-US" sz="2000" b="1" dirty="0"/>
          </a:p>
        </p:txBody>
      </p:sp>
      <p:graphicFrame>
        <p:nvGraphicFramePr>
          <p:cNvPr id="9" name="Table 8"/>
          <p:cNvGraphicFramePr>
            <a:graphicFrameLocks noGrp="1"/>
          </p:cNvGraphicFramePr>
          <p:nvPr/>
        </p:nvGraphicFramePr>
        <p:xfrm>
          <a:off x="1524000" y="4800600"/>
          <a:ext cx="1524000" cy="1112520"/>
        </p:xfrm>
        <a:graphic>
          <a:graphicData uri="http://schemas.openxmlformats.org/drawingml/2006/table">
            <a:tbl>
              <a:tblPr firstRow="1" bandRow="1">
                <a:tableStyleId>{5C22544A-7EE6-4342-B048-85BDC9FD1C3A}</a:tableStyleId>
              </a:tblPr>
              <a:tblGrid>
                <a:gridCol w="1524000"/>
              </a:tblGrid>
              <a:tr h="370840">
                <a:tc>
                  <a:txBody>
                    <a:bodyPr/>
                    <a:lstStyle/>
                    <a:p>
                      <a:pPr algn="ctr"/>
                      <a:r>
                        <a:rPr lang="en-US" b="1" dirty="0" smtClean="0">
                          <a:solidFill>
                            <a:schemeClr val="tx1"/>
                          </a:solidFill>
                        </a:rPr>
                        <a:t>High Risk</a:t>
                      </a:r>
                      <a:endParaRPr lang="en-US" b="1" dirty="0">
                        <a:solidFill>
                          <a:schemeClr val="tx1"/>
                        </a:solidFill>
                      </a:endParaRPr>
                    </a:p>
                  </a:txBody>
                  <a:tcPr>
                    <a:solidFill>
                      <a:srgbClr val="FF0000"/>
                    </a:solidFill>
                  </a:tcPr>
                </a:tc>
              </a:tr>
              <a:tr h="370840">
                <a:tc>
                  <a:txBody>
                    <a:bodyPr/>
                    <a:lstStyle/>
                    <a:p>
                      <a:pPr algn="ctr"/>
                      <a:r>
                        <a:rPr lang="en-US" b="1" dirty="0" smtClean="0">
                          <a:solidFill>
                            <a:schemeClr val="tx1"/>
                          </a:solidFill>
                        </a:rPr>
                        <a:t>Medium Risk</a:t>
                      </a:r>
                      <a:endParaRPr lang="en-US" b="1" dirty="0">
                        <a:solidFill>
                          <a:schemeClr val="tx1"/>
                        </a:solidFill>
                      </a:endParaRPr>
                    </a:p>
                  </a:txBody>
                  <a:tcPr>
                    <a:solidFill>
                      <a:srgbClr val="FFFF00"/>
                    </a:solidFill>
                  </a:tcPr>
                </a:tc>
              </a:tr>
              <a:tr h="370840">
                <a:tc>
                  <a:txBody>
                    <a:bodyPr/>
                    <a:lstStyle/>
                    <a:p>
                      <a:pPr algn="ctr"/>
                      <a:r>
                        <a:rPr lang="en-US" b="1" dirty="0" smtClean="0">
                          <a:solidFill>
                            <a:schemeClr val="tx1"/>
                          </a:solidFill>
                        </a:rPr>
                        <a:t>Low Risk</a:t>
                      </a:r>
                      <a:endParaRPr lang="en-US" b="1" dirty="0">
                        <a:solidFill>
                          <a:schemeClr val="tx1"/>
                        </a:solidFill>
                      </a:endParaRPr>
                    </a:p>
                  </a:txBody>
                  <a:tcPr>
                    <a:solidFill>
                      <a:srgbClr val="92D050"/>
                    </a:solidFill>
                  </a:tcPr>
                </a:tc>
              </a:tr>
            </a:tbl>
          </a:graphicData>
        </a:graphic>
      </p:graphicFrame>
      <p:sp>
        <p:nvSpPr>
          <p:cNvPr id="10" name="Rectangle 9"/>
          <p:cNvSpPr/>
          <p:nvPr/>
        </p:nvSpPr>
        <p:spPr>
          <a:xfrm>
            <a:off x="4343400" y="1446276"/>
            <a:ext cx="4419600" cy="2363724"/>
          </a:xfrm>
          <a:prstGeom prst="rect">
            <a:avLst/>
          </a:prstGeom>
        </p:spPr>
        <p:txBody>
          <a:bodyPr wrap="square">
            <a:spAutoFit/>
          </a:bodyPr>
          <a:lstStyle/>
          <a:p>
            <a:pPr>
              <a:spcAft>
                <a:spcPct val="20000"/>
              </a:spcAft>
            </a:pPr>
            <a:r>
              <a:rPr lang="en-US" b="1" u="sng" dirty="0" smtClean="0"/>
              <a:t>Risks</a:t>
            </a:r>
            <a:endParaRPr lang="en-US" sz="2000" b="1" u="sng" dirty="0" smtClean="0"/>
          </a:p>
          <a:p>
            <a:pPr>
              <a:spcAft>
                <a:spcPct val="20000"/>
              </a:spcAft>
            </a:pPr>
            <a:r>
              <a:rPr lang="en-US" b="1" dirty="0" smtClean="0"/>
              <a:t>1: Schedule (Medium)</a:t>
            </a:r>
          </a:p>
          <a:p>
            <a:pPr>
              <a:spcAft>
                <a:spcPct val="20000"/>
              </a:spcAft>
            </a:pPr>
            <a:r>
              <a:rPr lang="en-US" b="1" dirty="0" smtClean="0"/>
              <a:t>2: Integration (Medium)</a:t>
            </a:r>
          </a:p>
          <a:p>
            <a:pPr>
              <a:spcAft>
                <a:spcPct val="20000"/>
              </a:spcAft>
            </a:pPr>
            <a:r>
              <a:rPr lang="en-US" b="1" dirty="0" smtClean="0"/>
              <a:t>3: Funding (Medium)</a:t>
            </a:r>
          </a:p>
          <a:p>
            <a:pPr>
              <a:spcAft>
                <a:spcPct val="20000"/>
              </a:spcAft>
            </a:pPr>
            <a:r>
              <a:rPr lang="en-US" b="1" dirty="0" smtClean="0"/>
              <a:t>4: Joint Communications (High)</a:t>
            </a:r>
          </a:p>
          <a:p>
            <a:pPr>
              <a:spcAft>
                <a:spcPct val="20000"/>
              </a:spcAft>
            </a:pPr>
            <a:endParaRPr lang="en-US" dirty="0" smtClean="0"/>
          </a:p>
          <a:p>
            <a:pPr>
              <a:spcAft>
                <a:spcPct val="20000"/>
              </a:spcAft>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441960"/>
          </a:xfrm>
        </p:spPr>
        <p:txBody>
          <a:bodyPr>
            <a:normAutofit/>
          </a:bodyPr>
          <a:lstStyle/>
          <a:p>
            <a:pPr algn="ctr"/>
            <a:r>
              <a:rPr lang="en-US" sz="2400" dirty="0" smtClean="0"/>
              <a:t>High risk areas</a:t>
            </a:r>
            <a:endParaRPr lang="en-US" sz="2400"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12</a:t>
            </a:fld>
            <a:endParaRPr lang="en-US" dirty="0">
              <a:solidFill>
                <a:schemeClr val="bg1"/>
              </a:solidFill>
            </a:endParaRPr>
          </a:p>
        </p:txBody>
      </p:sp>
      <p:graphicFrame>
        <p:nvGraphicFramePr>
          <p:cNvPr id="11" name="Table 10"/>
          <p:cNvGraphicFramePr>
            <a:graphicFrameLocks noGrp="1"/>
          </p:cNvGraphicFramePr>
          <p:nvPr/>
        </p:nvGraphicFramePr>
        <p:xfrm>
          <a:off x="381000" y="1143000"/>
          <a:ext cx="8153400" cy="4723872"/>
        </p:xfrm>
        <a:graphic>
          <a:graphicData uri="http://schemas.openxmlformats.org/drawingml/2006/table">
            <a:tbl>
              <a:tblPr/>
              <a:tblGrid>
                <a:gridCol w="914400"/>
                <a:gridCol w="304800"/>
                <a:gridCol w="3382340"/>
                <a:gridCol w="3551860"/>
              </a:tblGrid>
              <a:tr h="762000">
                <a:tc>
                  <a:txBody>
                    <a:bodyPr/>
                    <a:lstStyle/>
                    <a:p>
                      <a:pPr algn="ctr" fontAlgn="ctr"/>
                      <a:r>
                        <a:rPr lang="en-US" sz="1600" b="1" i="0" u="none" strike="noStrike" dirty="0">
                          <a:solidFill>
                            <a:srgbClr val="000000"/>
                          </a:solidFill>
                          <a:latin typeface="Arial"/>
                        </a:rPr>
                        <a:t>Risk</a:t>
                      </a:r>
                      <a:br>
                        <a:rPr lang="en-US" sz="1600" b="1" i="0" u="none" strike="noStrike" dirty="0">
                          <a:solidFill>
                            <a:srgbClr val="000000"/>
                          </a:solidFill>
                          <a:latin typeface="Arial"/>
                        </a:rPr>
                      </a:br>
                      <a:r>
                        <a:rPr lang="en-US" sz="1600" b="1" i="0" u="none" strike="noStrike" dirty="0">
                          <a:solidFill>
                            <a:srgbClr val="000000"/>
                          </a:solidFill>
                          <a:latin typeface="Arial"/>
                        </a:rPr>
                        <a:t>Category</a:t>
                      </a:r>
                    </a:p>
                  </a:txBody>
                  <a:tcPr marL="6597" marR="6597" marT="65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Arial"/>
                        </a:rPr>
                        <a:t>#</a:t>
                      </a:r>
                    </a:p>
                  </a:txBody>
                  <a:tcPr marL="6597" marR="6597" marT="65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1" i="0" u="none" strike="noStrike" dirty="0" smtClean="0">
                          <a:solidFill>
                            <a:srgbClr val="000000"/>
                          </a:solidFill>
                          <a:latin typeface="Arial"/>
                        </a:rPr>
                        <a:t> Description</a:t>
                      </a:r>
                      <a:endParaRPr lang="en-US" sz="1600" b="1" i="0" u="none" strike="noStrike" dirty="0">
                        <a:solidFill>
                          <a:srgbClr val="000000"/>
                        </a:solidFill>
                        <a:latin typeface="Arial"/>
                      </a:endParaRPr>
                    </a:p>
                  </a:txBody>
                  <a:tcPr marL="6597" marR="6597" marT="65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1" i="0" u="none" strike="noStrike" dirty="0" smtClean="0">
                          <a:solidFill>
                            <a:srgbClr val="000000"/>
                          </a:solidFill>
                          <a:latin typeface="Arial"/>
                        </a:rPr>
                        <a:t> Mitigation</a:t>
                      </a:r>
                      <a:endParaRPr lang="en-US" sz="1600" b="1" i="0" u="none" strike="noStrike" dirty="0">
                        <a:solidFill>
                          <a:srgbClr val="000000"/>
                        </a:solidFill>
                        <a:latin typeface="Arial"/>
                      </a:endParaRPr>
                    </a:p>
                  </a:txBody>
                  <a:tcPr marL="6597" marR="6597" marT="65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507999">
                <a:tc>
                  <a:txBody>
                    <a:bodyPr/>
                    <a:lstStyle/>
                    <a:p>
                      <a:pPr algn="ctr" fontAlgn="t"/>
                      <a:r>
                        <a:rPr lang="en-US" sz="1600" b="0" i="0" u="none" strike="noStrike">
                          <a:solidFill>
                            <a:srgbClr val="000000"/>
                          </a:solidFill>
                          <a:latin typeface="Arial"/>
                        </a:rPr>
                        <a:t>Medium</a:t>
                      </a:r>
                    </a:p>
                  </a:txBody>
                  <a:tcPr marL="6597" marR="6597" marT="659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t"/>
                      <a:r>
                        <a:rPr lang="en-US" sz="1600" b="0" i="0" u="none" strike="noStrike" dirty="0">
                          <a:solidFill>
                            <a:srgbClr val="000000"/>
                          </a:solidFill>
                          <a:latin typeface="Arial"/>
                        </a:rPr>
                        <a:t>1</a:t>
                      </a:r>
                    </a:p>
                  </a:txBody>
                  <a:tcPr marL="6597" marR="6597" marT="659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9FA"/>
                    </a:solidFill>
                  </a:tcPr>
                </a:tc>
                <a:tc>
                  <a:txBody>
                    <a:bodyPr/>
                    <a:lstStyle/>
                    <a:p>
                      <a:pPr algn="l" rtl="0" fontAlgn="t"/>
                      <a:r>
                        <a:rPr lang="en-US" sz="1600" b="0" i="0" u="none" strike="noStrike" dirty="0">
                          <a:solidFill>
                            <a:srgbClr val="000000"/>
                          </a:solidFill>
                          <a:latin typeface="Arial"/>
                        </a:rPr>
                        <a:t>If the schedule has any </a:t>
                      </a:r>
                      <a:r>
                        <a:rPr lang="en-US" sz="1600" b="0" i="0" u="none" strike="noStrike" dirty="0" smtClean="0">
                          <a:solidFill>
                            <a:srgbClr val="000000"/>
                          </a:solidFill>
                          <a:latin typeface="Arial"/>
                        </a:rPr>
                        <a:t>unforeseen </a:t>
                      </a:r>
                      <a:r>
                        <a:rPr lang="en-US" sz="1600" b="0" i="0" u="none" strike="noStrike" dirty="0">
                          <a:solidFill>
                            <a:srgbClr val="000000"/>
                          </a:solidFill>
                          <a:latin typeface="Arial"/>
                        </a:rPr>
                        <a:t>obstacles, the fielding schedule will move to the right.</a:t>
                      </a:r>
                    </a:p>
                  </a:txBody>
                  <a:tcPr marL="6597" marR="6597" marT="659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9FA"/>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600" b="0" i="0" u="none" strike="noStrike" dirty="0">
                          <a:solidFill>
                            <a:srgbClr val="000000"/>
                          </a:solidFill>
                          <a:latin typeface="Arial"/>
                        </a:rPr>
                        <a:t>Schedule frequent IPTs to review, monitor, and track </a:t>
                      </a:r>
                      <a:r>
                        <a:rPr lang="en-US" sz="1600" b="0" i="0" u="none" strike="noStrike" dirty="0" smtClean="0">
                          <a:solidFill>
                            <a:srgbClr val="000000"/>
                          </a:solidFill>
                          <a:latin typeface="Arial"/>
                        </a:rPr>
                        <a:t>progress</a:t>
                      </a:r>
                      <a:r>
                        <a:rPr lang="en-US" sz="1600" b="0" i="0" u="none" strike="noStrike" dirty="0">
                          <a:solidFill>
                            <a:srgbClr val="000000"/>
                          </a:solidFill>
                          <a:latin typeface="Arial"/>
                        </a:rPr>
                        <a:t>. </a:t>
                      </a:r>
                      <a:r>
                        <a:rPr lang="en-US" sz="1600" b="0" i="0" u="none" strike="noStrike" dirty="0" smtClean="0">
                          <a:solidFill>
                            <a:srgbClr val="000000"/>
                          </a:solidFill>
                          <a:latin typeface="Arial"/>
                        </a:rPr>
                        <a:t>Schedule production in parallel with First Article Testing. </a:t>
                      </a:r>
                      <a:endParaRPr lang="en-US" sz="1600" b="0" i="0" u="none" strike="noStrike" dirty="0">
                        <a:solidFill>
                          <a:srgbClr val="000000"/>
                        </a:solidFill>
                        <a:latin typeface="Arial"/>
                      </a:endParaRPr>
                    </a:p>
                  </a:txBody>
                  <a:tcPr marL="6597" marR="6597" marT="659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9FA"/>
                    </a:solidFill>
                  </a:tcPr>
                </a:tc>
              </a:tr>
              <a:tr h="1016001">
                <a:tc>
                  <a:txBody>
                    <a:bodyPr/>
                    <a:lstStyle/>
                    <a:p>
                      <a:pPr algn="ctr" fontAlgn="t"/>
                      <a:r>
                        <a:rPr lang="en-US" sz="1600" b="0" i="0" u="none" strike="noStrike">
                          <a:solidFill>
                            <a:srgbClr val="000000"/>
                          </a:solidFill>
                          <a:latin typeface="Arial"/>
                        </a:rPr>
                        <a:t>Medium</a:t>
                      </a:r>
                    </a:p>
                  </a:txBody>
                  <a:tcPr marL="6597" marR="6597" marT="659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t"/>
                      <a:r>
                        <a:rPr lang="en-US" sz="1600" b="0" i="0" u="none" strike="noStrike">
                          <a:solidFill>
                            <a:srgbClr val="000000"/>
                          </a:solidFill>
                          <a:latin typeface="Arial"/>
                        </a:rPr>
                        <a:t>2</a:t>
                      </a:r>
                    </a:p>
                  </a:txBody>
                  <a:tcPr marL="6597" marR="6597" marT="659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9FA"/>
                    </a:solidFill>
                  </a:tcPr>
                </a:tc>
                <a:tc>
                  <a:txBody>
                    <a:bodyPr/>
                    <a:lstStyle/>
                    <a:p>
                      <a:pPr algn="l" rtl="0" fontAlgn="t"/>
                      <a:r>
                        <a:rPr lang="en-US" sz="1600" b="0" i="0" u="none" strike="noStrike">
                          <a:solidFill>
                            <a:srgbClr val="000000"/>
                          </a:solidFill>
                          <a:latin typeface="Arial"/>
                        </a:rPr>
                        <a:t>If there are integration issues, additional effort will be required, and the fielding schedule will not be met.</a:t>
                      </a:r>
                    </a:p>
                  </a:txBody>
                  <a:tcPr marL="6597" marR="6597" marT="659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9FA"/>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600" b="0" i="0" u="none" strike="noStrike" dirty="0">
                          <a:solidFill>
                            <a:srgbClr val="000000"/>
                          </a:solidFill>
                          <a:latin typeface="Arial"/>
                        </a:rPr>
                        <a:t>Have tight coordination and reviews to ensure </a:t>
                      </a:r>
                      <a:r>
                        <a:rPr lang="en-US" sz="1600" b="0" i="0" u="none" strike="noStrike" dirty="0" smtClean="0">
                          <a:solidFill>
                            <a:srgbClr val="000000"/>
                          </a:solidFill>
                          <a:latin typeface="Arial"/>
                        </a:rPr>
                        <a:t>that interfaces and information flow</a:t>
                      </a:r>
                      <a:r>
                        <a:rPr lang="en-US" sz="1600" b="0" i="0" u="none" strike="noStrike" baseline="0" dirty="0" smtClean="0">
                          <a:solidFill>
                            <a:srgbClr val="000000"/>
                          </a:solidFill>
                          <a:latin typeface="Arial"/>
                        </a:rPr>
                        <a:t> </a:t>
                      </a:r>
                      <a:r>
                        <a:rPr lang="en-US" sz="1600" b="0" i="0" u="none" strike="noStrike" dirty="0" smtClean="0">
                          <a:solidFill>
                            <a:srgbClr val="000000"/>
                          </a:solidFill>
                          <a:latin typeface="Arial"/>
                        </a:rPr>
                        <a:t>prior </a:t>
                      </a:r>
                      <a:r>
                        <a:rPr lang="en-US" sz="1600" b="0" i="0" u="none" strike="noStrike" dirty="0">
                          <a:solidFill>
                            <a:srgbClr val="000000"/>
                          </a:solidFill>
                          <a:latin typeface="Arial"/>
                        </a:rPr>
                        <a:t>to testing.</a:t>
                      </a:r>
                    </a:p>
                  </a:txBody>
                  <a:tcPr marL="6597" marR="6597" marT="659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9FA"/>
                    </a:solidFill>
                  </a:tcPr>
                </a:tc>
              </a:tr>
              <a:tr h="762000">
                <a:tc>
                  <a:txBody>
                    <a:bodyPr/>
                    <a:lstStyle/>
                    <a:p>
                      <a:pPr algn="ctr" fontAlgn="t"/>
                      <a:r>
                        <a:rPr lang="en-US" sz="1600" b="0" i="0" u="none" strike="noStrike">
                          <a:solidFill>
                            <a:srgbClr val="000000"/>
                          </a:solidFill>
                          <a:latin typeface="Arial"/>
                        </a:rPr>
                        <a:t>Medium</a:t>
                      </a:r>
                    </a:p>
                  </a:txBody>
                  <a:tcPr marL="6597" marR="6597" marT="659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t"/>
                      <a:r>
                        <a:rPr lang="en-US" sz="1600" b="0" i="0" u="none" strike="noStrike">
                          <a:solidFill>
                            <a:srgbClr val="000000"/>
                          </a:solidFill>
                          <a:latin typeface="Arial"/>
                        </a:rPr>
                        <a:t>3</a:t>
                      </a:r>
                    </a:p>
                  </a:txBody>
                  <a:tcPr marL="6597" marR="6597" marT="659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9FA"/>
                    </a:solidFill>
                  </a:tcPr>
                </a:tc>
                <a:tc>
                  <a:txBody>
                    <a:bodyPr/>
                    <a:lstStyle/>
                    <a:p>
                      <a:pPr algn="l" rtl="0" fontAlgn="t"/>
                      <a:r>
                        <a:rPr lang="en-US" sz="1600" b="0" i="0" u="none" strike="noStrike">
                          <a:solidFill>
                            <a:srgbClr val="000000"/>
                          </a:solidFill>
                          <a:latin typeface="Arial"/>
                        </a:rPr>
                        <a:t>If funding is not provided when needed, production could stop, and the fielding schedule will move to the right.</a:t>
                      </a:r>
                    </a:p>
                  </a:txBody>
                  <a:tcPr marL="6597" marR="6597" marT="659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9FA"/>
                    </a:solidFill>
                  </a:tcPr>
                </a:tc>
                <a:tc>
                  <a:txBody>
                    <a:bodyPr/>
                    <a:lstStyle/>
                    <a:p>
                      <a:pPr algn="l" rtl="0" fontAlgn="t"/>
                      <a:r>
                        <a:rPr lang="en-US" sz="1600" b="0" i="0" u="none" strike="noStrike">
                          <a:solidFill>
                            <a:srgbClr val="000000"/>
                          </a:solidFill>
                          <a:latin typeface="Arial"/>
                        </a:rPr>
                        <a:t>Provide incremental funding.</a:t>
                      </a:r>
                    </a:p>
                  </a:txBody>
                  <a:tcPr marL="6597" marR="6597" marT="659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9FA"/>
                    </a:solidFill>
                  </a:tcPr>
                </a:tc>
              </a:tr>
              <a:tr h="762000">
                <a:tc>
                  <a:txBody>
                    <a:bodyPr/>
                    <a:lstStyle/>
                    <a:p>
                      <a:pPr algn="ctr" fontAlgn="t"/>
                      <a:r>
                        <a:rPr lang="en-US" sz="1600" b="0" i="0" u="none" strike="noStrike">
                          <a:solidFill>
                            <a:srgbClr val="000000"/>
                          </a:solidFill>
                          <a:latin typeface="Arial"/>
                        </a:rPr>
                        <a:t>High</a:t>
                      </a:r>
                    </a:p>
                  </a:txBody>
                  <a:tcPr marL="6597" marR="6597" marT="659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t"/>
                      <a:r>
                        <a:rPr lang="en-US" sz="1600" b="0" i="0" u="none" strike="noStrike">
                          <a:solidFill>
                            <a:srgbClr val="000000"/>
                          </a:solidFill>
                          <a:latin typeface="Arial"/>
                        </a:rPr>
                        <a:t>4</a:t>
                      </a:r>
                    </a:p>
                  </a:txBody>
                  <a:tcPr marL="6597" marR="6597" marT="659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9FA"/>
                    </a:solidFill>
                  </a:tcPr>
                </a:tc>
                <a:tc>
                  <a:txBody>
                    <a:bodyPr/>
                    <a:lstStyle/>
                    <a:p>
                      <a:pPr algn="l" rtl="0" fontAlgn="t"/>
                      <a:r>
                        <a:rPr lang="en-US" sz="1600" b="0" i="0" u="none" strike="noStrike">
                          <a:solidFill>
                            <a:srgbClr val="000000"/>
                          </a:solidFill>
                          <a:latin typeface="Arial"/>
                        </a:rPr>
                        <a:t>If detection activity data cannot be transmitted in correct format to other joint forces, the base could be left vulnerable.</a:t>
                      </a:r>
                    </a:p>
                  </a:txBody>
                  <a:tcPr marL="6597" marR="6597" marT="659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9FA"/>
                    </a:solidFill>
                  </a:tcPr>
                </a:tc>
                <a:tc>
                  <a:txBody>
                    <a:bodyPr/>
                    <a:lstStyle/>
                    <a:p>
                      <a:pPr algn="l" rtl="0" fontAlgn="t"/>
                      <a:r>
                        <a:rPr lang="en-US" sz="1600" b="0" i="0" u="none" strike="noStrike" dirty="0">
                          <a:solidFill>
                            <a:srgbClr val="000000"/>
                          </a:solidFill>
                          <a:latin typeface="Arial"/>
                        </a:rPr>
                        <a:t>Create redundancies.</a:t>
                      </a:r>
                    </a:p>
                  </a:txBody>
                  <a:tcPr marL="6597" marR="6597" marT="659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9FA"/>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441960"/>
          </a:xfrm>
        </p:spPr>
        <p:txBody>
          <a:bodyPr>
            <a:normAutofit/>
          </a:bodyPr>
          <a:lstStyle/>
          <a:p>
            <a:pPr algn="ctr"/>
            <a:r>
              <a:rPr lang="en-US" sz="2400" dirty="0" smtClean="0"/>
              <a:t>Recommended general approaches</a:t>
            </a:r>
            <a:endParaRPr lang="en-US" sz="2400" dirty="0"/>
          </a:p>
        </p:txBody>
      </p:sp>
      <p:sp>
        <p:nvSpPr>
          <p:cNvPr id="3" name="Content Placeholder 2"/>
          <p:cNvSpPr>
            <a:spLocks noGrp="1"/>
          </p:cNvSpPr>
          <p:nvPr>
            <p:ph idx="1"/>
          </p:nvPr>
        </p:nvSpPr>
        <p:spPr>
          <a:xfrm>
            <a:off x="457200" y="1143000"/>
            <a:ext cx="7239000" cy="5312736"/>
          </a:xfrm>
        </p:spPr>
        <p:txBody>
          <a:bodyPr>
            <a:normAutofit lnSpcReduction="10000"/>
          </a:bodyPr>
          <a:lstStyle/>
          <a:p>
            <a:pPr marL="514350" indent="-514350">
              <a:buFont typeface="+mj-lt"/>
              <a:buAutoNum type="arabicPeriod"/>
            </a:pPr>
            <a:r>
              <a:rPr lang="en-US" dirty="0" smtClean="0"/>
              <a:t>Weekly Systems Engineering IPT</a:t>
            </a:r>
          </a:p>
          <a:p>
            <a:pPr marL="514350" indent="-514350">
              <a:buFont typeface="+mj-lt"/>
              <a:buAutoNum type="arabicPeriod"/>
            </a:pPr>
            <a:r>
              <a:rPr lang="en-US" dirty="0" smtClean="0"/>
              <a:t>Weekly </a:t>
            </a:r>
            <a:r>
              <a:rPr lang="en-US" sz="2800" dirty="0" smtClean="0"/>
              <a:t>Product Assurance, Test and Configuration Management IPT</a:t>
            </a:r>
            <a:endParaRPr lang="en-US" dirty="0" smtClean="0"/>
          </a:p>
          <a:p>
            <a:pPr marL="514350" indent="-514350">
              <a:buFont typeface="+mj-lt"/>
              <a:buAutoNum type="arabicPeriod"/>
            </a:pPr>
            <a:r>
              <a:rPr lang="en-US" dirty="0" smtClean="0"/>
              <a:t>Identify components to be modified</a:t>
            </a:r>
          </a:p>
          <a:p>
            <a:pPr marL="514350" indent="-514350">
              <a:buFont typeface="+mj-lt"/>
              <a:buAutoNum type="arabicPeriod"/>
            </a:pPr>
            <a:r>
              <a:rPr lang="en-US" dirty="0" smtClean="0"/>
              <a:t>Information Assurance</a:t>
            </a:r>
          </a:p>
          <a:p>
            <a:pPr marL="514350" indent="-514350">
              <a:buFont typeface="+mj-lt"/>
              <a:buAutoNum type="arabicPeriod"/>
            </a:pPr>
            <a:r>
              <a:rPr lang="en-US" dirty="0" smtClean="0"/>
              <a:t>Integration phase will take place in accordance with the Integrated Master Schedule (IMS)</a:t>
            </a:r>
          </a:p>
          <a:p>
            <a:pPr marL="514350" indent="-514350">
              <a:buFont typeface="+mj-lt"/>
              <a:buAutoNum type="arabicPeriod"/>
            </a:pPr>
            <a:r>
              <a:rPr lang="en-US" dirty="0" smtClean="0"/>
              <a:t>On-line Information Interchange System (OIIS)</a:t>
            </a:r>
          </a:p>
          <a:p>
            <a:pPr marL="514350" indent="-514350">
              <a:buFont typeface="+mj-lt"/>
              <a:buAutoNum type="arabicPeriod"/>
            </a:pPr>
            <a:r>
              <a:rPr lang="en-US" dirty="0" smtClean="0"/>
              <a:t>Integration Testing Approach</a:t>
            </a:r>
          </a:p>
          <a:p>
            <a:pPr marL="514350" indent="-514350">
              <a:buFont typeface="+mj-lt"/>
              <a:buAutoNum type="arabicPeriod"/>
            </a:pPr>
            <a:r>
              <a:rPr lang="en-US" dirty="0" smtClean="0"/>
              <a:t>Production Testing Approach</a:t>
            </a:r>
          </a:p>
          <a:p>
            <a:pPr lvl="1">
              <a:buNone/>
            </a:pPr>
            <a:endParaRPr lang="en-US" dirty="0" smtClean="0"/>
          </a:p>
          <a:p>
            <a:endParaRPr lang="en-US"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13</a:t>
            </a:fld>
            <a:endParaRPr lang="en-US"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441960"/>
          </a:xfrm>
        </p:spPr>
        <p:txBody>
          <a:bodyPr>
            <a:normAutofit/>
          </a:bodyPr>
          <a:lstStyle/>
          <a:p>
            <a:pPr algn="ctr"/>
            <a:r>
              <a:rPr lang="en-US" sz="2400" dirty="0" smtClean="0"/>
              <a:t>Design team organization</a:t>
            </a:r>
            <a:endParaRPr lang="en-US" sz="2400" dirty="0"/>
          </a:p>
        </p:txBody>
      </p:sp>
      <p:graphicFrame>
        <p:nvGraphicFramePr>
          <p:cNvPr id="5" name="Content Placeholder 4"/>
          <p:cNvGraphicFramePr>
            <a:graphicFrameLocks noGrp="1"/>
          </p:cNvGraphicFramePr>
          <p:nvPr>
            <p:ph idx="1"/>
          </p:nvPr>
        </p:nvGraphicFramePr>
        <p:xfrm>
          <a:off x="0" y="1219200"/>
          <a:ext cx="8153400" cy="5237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14</a:t>
            </a:fld>
            <a:endParaRPr lang="en-US" dirty="0">
              <a:solidFill>
                <a:schemeClr val="bg1"/>
              </a:solidFill>
            </a:endParaRPr>
          </a:p>
        </p:txBody>
      </p:sp>
      <p:pic>
        <p:nvPicPr>
          <p:cNvPr id="1026" name="Picture 2" descr="C:\Users\Chris.Aall\Desktop\swords-bot-430.jpg"/>
          <p:cNvPicPr>
            <a:picLocks noChangeAspect="1" noChangeArrowheads="1"/>
          </p:cNvPicPr>
          <p:nvPr/>
        </p:nvPicPr>
        <p:blipFill>
          <a:blip r:embed="rId8" cstate="print"/>
          <a:srcRect/>
          <a:stretch>
            <a:fillRect/>
          </a:stretch>
        </p:blipFill>
        <p:spPr bwMode="auto">
          <a:xfrm>
            <a:off x="152400" y="1295401"/>
            <a:ext cx="2379050" cy="1676400"/>
          </a:xfrm>
          <a:prstGeom prst="rect">
            <a:avLst/>
          </a:prstGeom>
          <a:noFill/>
        </p:spPr>
      </p:pic>
      <p:pic>
        <p:nvPicPr>
          <p:cNvPr id="1027" name="Picture 3" descr="C:\Users\Chris.Aall\Desktop\sword_trailer.jpg"/>
          <p:cNvPicPr>
            <a:picLocks noChangeAspect="1" noChangeArrowheads="1"/>
          </p:cNvPicPr>
          <p:nvPr/>
        </p:nvPicPr>
        <p:blipFill>
          <a:blip r:embed="rId9" cstate="print"/>
          <a:srcRect/>
          <a:stretch>
            <a:fillRect/>
          </a:stretch>
        </p:blipFill>
        <p:spPr bwMode="auto">
          <a:xfrm>
            <a:off x="304800" y="3200400"/>
            <a:ext cx="1981200" cy="2298501"/>
          </a:xfrm>
          <a:prstGeom prst="rect">
            <a:avLst/>
          </a:prstGeom>
          <a:noFill/>
        </p:spPr>
      </p:pic>
      <p:pic>
        <p:nvPicPr>
          <p:cNvPr id="1028" name="Picture 4" descr="C:\Users\Chris.Aall\Desktop\us-soldiers-leave-military-base-camp-victory-baghdad-iraq-afp-lg.jpg"/>
          <p:cNvPicPr>
            <a:picLocks noChangeAspect="1" noChangeArrowheads="1"/>
          </p:cNvPicPr>
          <p:nvPr/>
        </p:nvPicPr>
        <p:blipFill>
          <a:blip r:embed="rId10" cstate="print"/>
          <a:srcRect/>
          <a:stretch>
            <a:fillRect/>
          </a:stretch>
        </p:blipFill>
        <p:spPr bwMode="auto">
          <a:xfrm>
            <a:off x="5638800" y="4114800"/>
            <a:ext cx="2286000" cy="1905000"/>
          </a:xfrm>
          <a:prstGeom prst="rect">
            <a:avLst/>
          </a:prstGeom>
          <a:noFill/>
        </p:spPr>
      </p:pic>
      <p:pic>
        <p:nvPicPr>
          <p:cNvPr id="1029" name="Picture 5" descr="C:\Users\Chris.Aall\Desktop\army-sil.jpg"/>
          <p:cNvPicPr>
            <a:picLocks noChangeAspect="1" noChangeArrowheads="1"/>
          </p:cNvPicPr>
          <p:nvPr/>
        </p:nvPicPr>
        <p:blipFill>
          <a:blip r:embed="rId11" cstate="print"/>
          <a:srcRect/>
          <a:stretch>
            <a:fillRect/>
          </a:stretch>
        </p:blipFill>
        <p:spPr bwMode="auto">
          <a:xfrm>
            <a:off x="5029200" y="1676400"/>
            <a:ext cx="2819401" cy="158524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441960"/>
          </a:xfrm>
        </p:spPr>
        <p:txBody>
          <a:bodyPr>
            <a:normAutofit/>
          </a:bodyPr>
          <a:lstStyle/>
          <a:p>
            <a:pPr algn="ctr"/>
            <a:r>
              <a:rPr lang="en-US" sz="2400" dirty="0" smtClean="0"/>
              <a:t>Recommended tools</a:t>
            </a:r>
            <a:endParaRPr lang="en-US" sz="2400" dirty="0"/>
          </a:p>
        </p:txBody>
      </p:sp>
      <p:sp>
        <p:nvSpPr>
          <p:cNvPr id="3" name="Content Placeholder 2"/>
          <p:cNvSpPr>
            <a:spLocks noGrp="1"/>
          </p:cNvSpPr>
          <p:nvPr>
            <p:ph idx="1"/>
          </p:nvPr>
        </p:nvSpPr>
        <p:spPr>
          <a:xfrm>
            <a:off x="228600" y="1066800"/>
            <a:ext cx="7772400" cy="4846320"/>
          </a:xfrm>
        </p:spPr>
        <p:txBody>
          <a:bodyPr>
            <a:normAutofit fontScale="92500" lnSpcReduction="20000"/>
          </a:bodyPr>
          <a:lstStyle/>
          <a:p>
            <a:r>
              <a:rPr lang="en-US" dirty="0" smtClean="0"/>
              <a:t>Recommend the use of the </a:t>
            </a:r>
            <a:r>
              <a:rPr lang="en-US" b="1" dirty="0" smtClean="0"/>
              <a:t>SPAWAR Reserve Robotics Mission </a:t>
            </a:r>
            <a:r>
              <a:rPr lang="en-US" dirty="0" smtClean="0"/>
              <a:t>to support the JIPS unmanned systems development:</a:t>
            </a:r>
          </a:p>
          <a:p>
            <a:r>
              <a:rPr lang="en-US" dirty="0" smtClean="0"/>
              <a:t>SPAWAR RRM provides </a:t>
            </a:r>
          </a:p>
          <a:p>
            <a:pPr lvl="1"/>
            <a:r>
              <a:rPr lang="en-US" dirty="0" smtClean="0"/>
              <a:t>Operational, technical and programmatic assistance to its customers</a:t>
            </a:r>
          </a:p>
          <a:p>
            <a:pPr lvl="1"/>
            <a:r>
              <a:rPr lang="en-US" dirty="0" smtClean="0"/>
              <a:t>Training to civilian </a:t>
            </a:r>
            <a:r>
              <a:rPr lang="en-US" dirty="0" err="1" smtClean="0"/>
              <a:t>DoD</a:t>
            </a:r>
            <a:r>
              <a:rPr lang="en-US" dirty="0" smtClean="0"/>
              <a:t>, “First-Responder”, and Law enforcement personnel that operate unmanned robotic systems</a:t>
            </a:r>
          </a:p>
          <a:p>
            <a:pPr lvl="1"/>
            <a:r>
              <a:rPr lang="en-US" dirty="0" smtClean="0"/>
              <a:t>Test and evaluation management to evaluate new and existing systems</a:t>
            </a:r>
          </a:p>
          <a:p>
            <a:r>
              <a:rPr lang="en-US" dirty="0" smtClean="0"/>
              <a:t>Leveraging unmanned vehicle research performed in academia, such as:</a:t>
            </a:r>
          </a:p>
          <a:p>
            <a:pPr lvl="1"/>
            <a:r>
              <a:rPr lang="en-US" dirty="0" err="1" smtClean="0"/>
              <a:t>Autononmous</a:t>
            </a:r>
            <a:r>
              <a:rPr lang="en-US" dirty="0" smtClean="0"/>
              <a:t> Aerial Vehicle Team at Virginia Tech</a:t>
            </a:r>
          </a:p>
          <a:p>
            <a:pPr lvl="1"/>
            <a:r>
              <a:rPr lang="en-US" dirty="0" smtClean="0"/>
              <a:t>Autonomous Vehicles Laboratory at the University of Texas</a:t>
            </a:r>
            <a:endParaRPr lang="en-US"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15</a:t>
            </a:fld>
            <a:endParaRPr lang="en-US"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441960"/>
          </a:xfrm>
        </p:spPr>
        <p:txBody>
          <a:bodyPr>
            <a:normAutofit/>
          </a:bodyPr>
          <a:lstStyle/>
          <a:p>
            <a:pPr algn="ctr"/>
            <a:r>
              <a:rPr lang="en-US" sz="2400" dirty="0" smtClean="0"/>
              <a:t>Aspects requiring special attention</a:t>
            </a:r>
            <a:endParaRPr lang="en-US" sz="2400" dirty="0"/>
          </a:p>
        </p:txBody>
      </p:sp>
      <p:sp>
        <p:nvSpPr>
          <p:cNvPr id="3" name="Content Placeholder 2"/>
          <p:cNvSpPr>
            <a:spLocks noGrp="1"/>
          </p:cNvSpPr>
          <p:nvPr>
            <p:ph idx="1"/>
          </p:nvPr>
        </p:nvSpPr>
        <p:spPr/>
        <p:txBody>
          <a:bodyPr>
            <a:normAutofit lnSpcReduction="10000"/>
          </a:bodyPr>
          <a:lstStyle/>
          <a:p>
            <a:r>
              <a:rPr lang="en-US" dirty="0" smtClean="0"/>
              <a:t>Post MSB Transition Plan</a:t>
            </a:r>
          </a:p>
          <a:p>
            <a:r>
              <a:rPr lang="en-US" dirty="0" smtClean="0"/>
              <a:t>Define other Documents needed for MSB</a:t>
            </a:r>
          </a:p>
          <a:p>
            <a:pPr lvl="1"/>
            <a:r>
              <a:rPr lang="en-US" dirty="0" smtClean="0"/>
              <a:t>Test and Evaluation Master Plan, Acquisition Strategy, etc</a:t>
            </a:r>
          </a:p>
          <a:p>
            <a:r>
              <a:rPr lang="en-US" dirty="0" smtClean="0"/>
              <a:t>Technical Review Criteria</a:t>
            </a:r>
          </a:p>
          <a:p>
            <a:pPr lvl="1"/>
            <a:r>
              <a:rPr lang="en-US" dirty="0" smtClean="0"/>
              <a:t>PDR, CDR, TRR, etc</a:t>
            </a:r>
          </a:p>
          <a:p>
            <a:r>
              <a:rPr lang="en-US" dirty="0" smtClean="0"/>
              <a:t>Risk</a:t>
            </a:r>
            <a:endParaRPr lang="en-US" dirty="0" smtClean="0"/>
          </a:p>
          <a:p>
            <a:pPr lvl="1">
              <a:spcAft>
                <a:spcPct val="20000"/>
              </a:spcAft>
            </a:pPr>
            <a:r>
              <a:rPr lang="en-US" dirty="0" smtClean="0"/>
              <a:t>Schedule</a:t>
            </a:r>
          </a:p>
          <a:p>
            <a:pPr lvl="1">
              <a:spcAft>
                <a:spcPct val="20000"/>
              </a:spcAft>
            </a:pPr>
            <a:r>
              <a:rPr lang="en-US" dirty="0" smtClean="0"/>
              <a:t>Integration</a:t>
            </a:r>
          </a:p>
          <a:p>
            <a:pPr lvl="1">
              <a:spcAft>
                <a:spcPct val="20000"/>
              </a:spcAft>
            </a:pPr>
            <a:r>
              <a:rPr lang="en-US" dirty="0" smtClean="0"/>
              <a:t>Funding</a:t>
            </a:r>
          </a:p>
          <a:p>
            <a:pPr lvl="1">
              <a:spcAft>
                <a:spcPct val="20000"/>
              </a:spcAft>
            </a:pPr>
            <a:r>
              <a:rPr lang="en-US" dirty="0" smtClean="0"/>
              <a:t>Joint </a:t>
            </a:r>
            <a:r>
              <a:rPr lang="en-US" dirty="0" smtClean="0"/>
              <a:t>Communications</a:t>
            </a:r>
          </a:p>
          <a:p>
            <a:pPr>
              <a:spcAft>
                <a:spcPct val="20000"/>
              </a:spcAft>
            </a:pPr>
            <a:endParaRPr lang="en-US" b="1" dirty="0" smtClean="0"/>
          </a:p>
          <a:p>
            <a:endParaRPr lang="en-US"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16</a:t>
            </a:fld>
            <a:endParaRPr 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441960"/>
          </a:xfrm>
        </p:spPr>
        <p:txBody>
          <a:bodyPr>
            <a:normAutofit/>
          </a:bodyPr>
          <a:lstStyle/>
          <a:p>
            <a:pPr algn="ctr"/>
            <a:r>
              <a:rPr lang="en-US" sz="2400" u="sng" dirty="0" smtClean="0"/>
              <a:t>IPR 1 Agenda:</a:t>
            </a:r>
            <a:endParaRPr lang="en-US" sz="2400" u="sng" dirty="0"/>
          </a:p>
        </p:txBody>
      </p:sp>
      <p:sp>
        <p:nvSpPr>
          <p:cNvPr id="3" name="Content Placeholder 2"/>
          <p:cNvSpPr>
            <a:spLocks noGrp="1"/>
          </p:cNvSpPr>
          <p:nvPr>
            <p:ph idx="1"/>
          </p:nvPr>
        </p:nvSpPr>
        <p:spPr>
          <a:xfrm>
            <a:off x="228600" y="838200"/>
            <a:ext cx="8001000" cy="5562600"/>
          </a:xfrm>
        </p:spPr>
        <p:txBody>
          <a:bodyPr>
            <a:noAutofit/>
          </a:bodyPr>
          <a:lstStyle/>
          <a:p>
            <a:pPr>
              <a:lnSpc>
                <a:spcPct val="160000"/>
              </a:lnSpc>
            </a:pPr>
            <a:r>
              <a:rPr lang="en-US" sz="1800" dirty="0" smtClean="0"/>
              <a:t>Program Summary: Required Capabilities</a:t>
            </a:r>
          </a:p>
          <a:p>
            <a:pPr>
              <a:lnSpc>
                <a:spcPct val="160000"/>
              </a:lnSpc>
            </a:pPr>
            <a:r>
              <a:rPr lang="en-US" sz="1800" dirty="0" smtClean="0"/>
              <a:t>Stronghold System Description</a:t>
            </a:r>
          </a:p>
          <a:p>
            <a:pPr>
              <a:lnSpc>
                <a:spcPct val="160000"/>
              </a:lnSpc>
            </a:pPr>
            <a:r>
              <a:rPr lang="en-US" sz="1800" dirty="0" smtClean="0"/>
              <a:t>SWORDS System Description</a:t>
            </a:r>
          </a:p>
          <a:p>
            <a:pPr>
              <a:lnSpc>
                <a:spcPct val="160000"/>
              </a:lnSpc>
            </a:pPr>
            <a:r>
              <a:rPr lang="en-US" sz="1800" dirty="0" smtClean="0"/>
              <a:t>Program Summary: Operational Concept Description</a:t>
            </a:r>
          </a:p>
          <a:p>
            <a:pPr>
              <a:lnSpc>
                <a:spcPct val="160000"/>
              </a:lnSpc>
            </a:pPr>
            <a:r>
              <a:rPr lang="en-US" sz="1800" dirty="0" smtClean="0"/>
              <a:t>Program Summary: Overall Goals – Manufacturing &amp; Development</a:t>
            </a:r>
          </a:p>
          <a:p>
            <a:pPr>
              <a:lnSpc>
                <a:spcPct val="160000"/>
              </a:lnSpc>
            </a:pPr>
            <a:r>
              <a:rPr lang="en-US" sz="1800" dirty="0" smtClean="0"/>
              <a:t>Systems Engineering Process</a:t>
            </a:r>
          </a:p>
          <a:p>
            <a:pPr>
              <a:lnSpc>
                <a:spcPct val="160000"/>
              </a:lnSpc>
            </a:pPr>
            <a:r>
              <a:rPr lang="en-US" sz="1800" dirty="0" smtClean="0"/>
              <a:t>High Risk Areas</a:t>
            </a:r>
          </a:p>
          <a:p>
            <a:pPr>
              <a:lnSpc>
                <a:spcPct val="160000"/>
              </a:lnSpc>
            </a:pPr>
            <a:r>
              <a:rPr lang="en-US" sz="1800" dirty="0" smtClean="0"/>
              <a:t>Recommended General Approaches</a:t>
            </a:r>
          </a:p>
          <a:p>
            <a:pPr>
              <a:lnSpc>
                <a:spcPct val="160000"/>
              </a:lnSpc>
            </a:pPr>
            <a:r>
              <a:rPr lang="en-US" sz="1800" dirty="0" smtClean="0"/>
              <a:t>Design Team Organization</a:t>
            </a:r>
          </a:p>
          <a:p>
            <a:pPr>
              <a:lnSpc>
                <a:spcPct val="160000"/>
              </a:lnSpc>
            </a:pPr>
            <a:r>
              <a:rPr lang="en-US" sz="1800" dirty="0" smtClean="0"/>
              <a:t>Recommended Tools</a:t>
            </a:r>
          </a:p>
          <a:p>
            <a:pPr>
              <a:lnSpc>
                <a:spcPct val="160000"/>
              </a:lnSpc>
            </a:pPr>
            <a:r>
              <a:rPr lang="en-US" sz="1800" dirty="0" smtClean="0"/>
              <a:t>Aspects Requiring Special Attention</a:t>
            </a:r>
            <a:endParaRPr lang="en-US" sz="1800"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2</a:t>
            </a:fld>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441960"/>
          </a:xfrm>
        </p:spPr>
        <p:txBody>
          <a:bodyPr>
            <a:normAutofit/>
          </a:bodyPr>
          <a:lstStyle/>
          <a:p>
            <a:pPr algn="ctr"/>
            <a:r>
              <a:rPr lang="en-US" sz="2400" dirty="0" smtClean="0"/>
              <a:t>Program Summary: Required Capabilities</a:t>
            </a:r>
            <a:endParaRPr lang="en-US" sz="2400" dirty="0"/>
          </a:p>
        </p:txBody>
      </p:sp>
      <p:sp>
        <p:nvSpPr>
          <p:cNvPr id="3" name="Content Placeholder 2"/>
          <p:cNvSpPr>
            <a:spLocks noGrp="1"/>
          </p:cNvSpPr>
          <p:nvPr>
            <p:ph idx="1"/>
          </p:nvPr>
        </p:nvSpPr>
        <p:spPr>
          <a:xfrm>
            <a:off x="457200" y="914400"/>
            <a:ext cx="7239000" cy="5541336"/>
          </a:xfrm>
        </p:spPr>
        <p:txBody>
          <a:bodyPr>
            <a:normAutofit/>
          </a:bodyPr>
          <a:lstStyle/>
          <a:p>
            <a:r>
              <a:rPr lang="en-US" sz="2000" dirty="0" smtClean="0"/>
              <a:t>The Joint Integrated Protection System (JIPS) shall protect permanent and semi-permanent bases in Southwest Asia from conventional and asymmetric ground attack.</a:t>
            </a:r>
          </a:p>
          <a:p>
            <a:r>
              <a:rPr lang="en-US" sz="2000" dirty="0" smtClean="0"/>
              <a:t>The system shall integrate the Stronghold* sensor suite and C2 station, and a set of SWORDS* Unmanned Ground Vehicles (UGVs). (* Systems described in following slides)</a:t>
            </a:r>
          </a:p>
          <a:p>
            <a:r>
              <a:rPr lang="en-US" sz="2000" dirty="0" smtClean="0"/>
              <a:t>The system shall be in full compliance with the connectivity and interoperability requirements of the Global Information Grid (GIG). </a:t>
            </a:r>
          </a:p>
          <a:p>
            <a:r>
              <a:rPr lang="en-US" sz="2000" dirty="0" smtClean="0"/>
              <a:t>The system shall include all necessary support and maintenance documentation/procedures.</a:t>
            </a:r>
          </a:p>
          <a:p>
            <a:r>
              <a:rPr lang="en-US" sz="2000" dirty="0" smtClean="0"/>
              <a:t>The system shall be ready for deployment in Southwest Asia by the end of 2018.</a:t>
            </a:r>
          </a:p>
          <a:p>
            <a:endParaRPr lang="en-US" sz="2000" dirty="0" smtClean="0"/>
          </a:p>
          <a:p>
            <a:endParaRPr lang="en-US" sz="2000" dirty="0" smtClean="0"/>
          </a:p>
          <a:p>
            <a:endParaRPr lang="en-US" sz="2000" dirty="0" smtClean="0"/>
          </a:p>
          <a:p>
            <a:endParaRPr lang="en-US" sz="2000"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3</a:t>
            </a:fld>
            <a:endParaRPr lang="en-US"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365760"/>
          </a:xfrm>
        </p:spPr>
        <p:txBody>
          <a:bodyPr>
            <a:normAutofit/>
          </a:bodyPr>
          <a:lstStyle/>
          <a:p>
            <a:pPr algn="ctr"/>
            <a:r>
              <a:rPr lang="en-US" sz="2400" dirty="0" smtClean="0"/>
              <a:t>Stronghold</a:t>
            </a:r>
            <a:endParaRPr lang="en-US" sz="2400" dirty="0"/>
          </a:p>
        </p:txBody>
      </p:sp>
      <p:pic>
        <p:nvPicPr>
          <p:cNvPr id="1026" name="Picture 2"/>
          <p:cNvPicPr>
            <a:picLocks noChangeAspect="1" noChangeArrowheads="1"/>
          </p:cNvPicPr>
          <p:nvPr/>
        </p:nvPicPr>
        <p:blipFill>
          <a:blip r:embed="rId3" cstate="print"/>
          <a:srcRect/>
          <a:stretch>
            <a:fillRect/>
          </a:stretch>
        </p:blipFill>
        <p:spPr bwMode="auto">
          <a:xfrm>
            <a:off x="181098" y="871846"/>
            <a:ext cx="7772400" cy="4253814"/>
          </a:xfrm>
          <a:prstGeom prst="rect">
            <a:avLst/>
          </a:prstGeom>
          <a:noFill/>
          <a:ln w="9525">
            <a:noFill/>
            <a:miter lim="800000"/>
            <a:headEnd/>
            <a:tailEnd/>
          </a:ln>
        </p:spPr>
      </p:pic>
      <p:sp>
        <p:nvSpPr>
          <p:cNvPr id="5" name="TextBox 4"/>
          <p:cNvSpPr txBox="1"/>
          <p:nvPr/>
        </p:nvSpPr>
        <p:spPr>
          <a:xfrm>
            <a:off x="457201" y="5410200"/>
            <a:ext cx="7467600" cy="923330"/>
          </a:xfrm>
          <a:prstGeom prst="rect">
            <a:avLst/>
          </a:prstGeom>
          <a:noFill/>
        </p:spPr>
        <p:txBody>
          <a:bodyPr wrap="square" rtlCol="0">
            <a:spAutoFit/>
          </a:bodyPr>
          <a:lstStyle/>
          <a:p>
            <a:r>
              <a:rPr lang="en-US" dirty="0" smtClean="0"/>
              <a:t>“A mature and operational system for perimeter security which integrates all Detection, Control and Response parameters into a single C2 management platform: Stronghold.”   -Aeronautics Brochure</a:t>
            </a:r>
            <a:endParaRPr lang="en-US" dirty="0"/>
          </a:p>
        </p:txBody>
      </p:sp>
      <p:sp>
        <p:nvSpPr>
          <p:cNvPr id="6" name="TextBox 5"/>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4</a:t>
            </a:fld>
            <a:endParaRPr lang="en-US"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365760"/>
          </a:xfrm>
        </p:spPr>
        <p:txBody>
          <a:bodyPr>
            <a:normAutofit/>
          </a:bodyPr>
          <a:lstStyle/>
          <a:p>
            <a:pPr algn="ctr"/>
            <a:r>
              <a:rPr lang="en-US" sz="2400" dirty="0" smtClean="0"/>
              <a:t>SWORDS</a:t>
            </a:r>
            <a:endParaRPr lang="en-US" sz="2400" dirty="0"/>
          </a:p>
        </p:txBody>
      </p:sp>
      <p:sp>
        <p:nvSpPr>
          <p:cNvPr id="5" name="TextBox 4"/>
          <p:cNvSpPr txBox="1"/>
          <p:nvPr/>
        </p:nvSpPr>
        <p:spPr>
          <a:xfrm>
            <a:off x="152400" y="4419600"/>
            <a:ext cx="7772400" cy="2585323"/>
          </a:xfrm>
          <a:prstGeom prst="rect">
            <a:avLst/>
          </a:prstGeom>
          <a:noFill/>
        </p:spPr>
        <p:txBody>
          <a:bodyPr wrap="square" rtlCol="0">
            <a:spAutoFit/>
          </a:bodyPr>
          <a:lstStyle/>
          <a:p>
            <a:pPr>
              <a:buFontTx/>
              <a:buChar char="-"/>
            </a:pPr>
            <a:r>
              <a:rPr lang="en-US" dirty="0" smtClean="0"/>
              <a:t>A weapons platform mounted on a Talon robot (a powerful, lightweight and versatile robot operable in adverse conditions and in almost any terrain) – remote controlled from up to 1,000 meters away through use of a portable Operator Control Unit providing real-time feedback for vehicle positioning.</a:t>
            </a:r>
          </a:p>
          <a:p>
            <a:pPr>
              <a:buFontTx/>
              <a:buChar char="-"/>
            </a:pPr>
            <a:r>
              <a:rPr lang="en-US" dirty="0"/>
              <a:t> </a:t>
            </a:r>
            <a:r>
              <a:rPr lang="en-US" dirty="0" smtClean="0"/>
              <a:t>A variety of weapon systems can be interchanged on the SWORDS – the M16, 240, 249 50-caliber machine guns or the M202-A1 with a 6mm rocket launcher.</a:t>
            </a:r>
          </a:p>
          <a:p>
            <a:pPr>
              <a:buFontTx/>
              <a:buChar char="-"/>
            </a:pPr>
            <a:endParaRPr lang="en-US" dirty="0"/>
          </a:p>
        </p:txBody>
      </p:sp>
      <p:sp>
        <p:nvSpPr>
          <p:cNvPr id="6" name="TextBox 5"/>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5</a:t>
            </a:fld>
            <a:endParaRPr lang="en-US" dirty="0">
              <a:solidFill>
                <a:schemeClr val="bg1"/>
              </a:solidFill>
            </a:endParaRPr>
          </a:p>
        </p:txBody>
      </p:sp>
      <p:sp>
        <p:nvSpPr>
          <p:cNvPr id="27650" name="AutoShape 2" descr="http://2.bp.blogspot.com/_mjw5cW3W1sY/S9XFQY6xCmI/AAAAAAAACQ4/2WVwHOtvn-w/s1600/1.jpg"/>
          <p:cNvSpPr>
            <a:spLocks noChangeAspect="1" noChangeArrowheads="1"/>
          </p:cNvSpPr>
          <p:nvPr/>
        </p:nvSpPr>
        <p:spPr bwMode="auto">
          <a:xfrm>
            <a:off x="63500" y="-136525"/>
            <a:ext cx="5829300" cy="49053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652" name="AutoShape 4" descr="http://2.bp.blogspot.com/_mjw5cW3W1sY/S9XFQY6xCmI/AAAAAAAACQ4/2WVwHOtvn-w/s1600/1.jpg"/>
          <p:cNvSpPr>
            <a:spLocks noChangeAspect="1" noChangeArrowheads="1"/>
          </p:cNvSpPr>
          <p:nvPr/>
        </p:nvSpPr>
        <p:spPr bwMode="auto">
          <a:xfrm>
            <a:off x="63500" y="-136525"/>
            <a:ext cx="5829300" cy="49053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7654" name="Picture 6"/>
          <p:cNvPicPr>
            <a:picLocks noChangeAspect="1" noChangeArrowheads="1"/>
          </p:cNvPicPr>
          <p:nvPr/>
        </p:nvPicPr>
        <p:blipFill>
          <a:blip r:embed="rId3" cstate="print"/>
          <a:srcRect/>
          <a:stretch>
            <a:fillRect/>
          </a:stretch>
        </p:blipFill>
        <p:spPr bwMode="auto">
          <a:xfrm>
            <a:off x="1447800" y="838200"/>
            <a:ext cx="5029200" cy="354383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6240"/>
            <a:ext cx="7239000" cy="441960"/>
          </a:xfrm>
        </p:spPr>
        <p:txBody>
          <a:bodyPr>
            <a:noAutofit/>
          </a:bodyPr>
          <a:lstStyle/>
          <a:p>
            <a:pPr algn="ctr"/>
            <a:r>
              <a:rPr lang="en-US" sz="2400" dirty="0" smtClean="0"/>
              <a:t>Program Summary: Operational Concept description</a:t>
            </a:r>
            <a:endParaRPr lang="en-US" sz="2400"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6</a:t>
            </a:fld>
            <a:endParaRPr lang="en-US" dirty="0">
              <a:solidFill>
                <a:schemeClr val="bg1"/>
              </a:solidFill>
            </a:endParaRPr>
          </a:p>
        </p:txBody>
      </p:sp>
      <p:pic>
        <p:nvPicPr>
          <p:cNvPr id="10242" name="Picture 2" descr="http://img.trustcollective.com/click3x/army.jpg"/>
          <p:cNvPicPr>
            <a:picLocks noChangeAspect="1" noChangeArrowheads="1"/>
          </p:cNvPicPr>
          <p:nvPr/>
        </p:nvPicPr>
        <p:blipFill>
          <a:blip r:embed="rId3" cstate="print"/>
          <a:srcRect/>
          <a:stretch>
            <a:fillRect/>
          </a:stretch>
        </p:blipFill>
        <p:spPr bwMode="auto">
          <a:xfrm>
            <a:off x="381000" y="1371600"/>
            <a:ext cx="7460087" cy="4800600"/>
          </a:xfrm>
          <a:prstGeom prst="rect">
            <a:avLst/>
          </a:prstGeom>
          <a:noFill/>
        </p:spPr>
      </p:pic>
      <p:pic>
        <p:nvPicPr>
          <p:cNvPr id="7" name="Picture 4" descr="http://sujash1994.edublogs.org/files/2010/02/maars.jpg"/>
          <p:cNvPicPr>
            <a:picLocks noChangeAspect="1" noChangeArrowheads="1"/>
          </p:cNvPicPr>
          <p:nvPr/>
        </p:nvPicPr>
        <p:blipFill>
          <a:blip r:embed="rId4" cstate="print"/>
          <a:srcRect/>
          <a:stretch>
            <a:fillRect/>
          </a:stretch>
        </p:blipFill>
        <p:spPr bwMode="auto">
          <a:xfrm>
            <a:off x="4419600" y="4572000"/>
            <a:ext cx="547644" cy="609600"/>
          </a:xfrm>
          <a:prstGeom prst="rect">
            <a:avLst/>
          </a:prstGeom>
          <a:noFill/>
        </p:spPr>
      </p:pic>
      <p:pic>
        <p:nvPicPr>
          <p:cNvPr id="8" name="Picture 4" descr="http://sujash1994.edublogs.org/files/2010/02/maars.jpg"/>
          <p:cNvPicPr>
            <a:picLocks noChangeAspect="1" noChangeArrowheads="1"/>
          </p:cNvPicPr>
          <p:nvPr/>
        </p:nvPicPr>
        <p:blipFill>
          <a:blip r:embed="rId4" cstate="print"/>
          <a:srcRect/>
          <a:stretch>
            <a:fillRect/>
          </a:stretch>
        </p:blipFill>
        <p:spPr bwMode="auto">
          <a:xfrm>
            <a:off x="609600" y="3581400"/>
            <a:ext cx="547644" cy="609600"/>
          </a:xfrm>
          <a:prstGeom prst="rect">
            <a:avLst/>
          </a:prstGeom>
          <a:noFill/>
        </p:spPr>
      </p:pic>
      <p:pic>
        <p:nvPicPr>
          <p:cNvPr id="10245" name="Picture 5" descr="C:\Users\ryan.altenbaugh\AppData\Local\Microsoft\Windows\Temporary Internet Files\Content.IE5\XLN7EWLU\MM900336555[1].gif"/>
          <p:cNvPicPr>
            <a:picLocks noChangeAspect="1" noChangeArrowheads="1" noCrop="1"/>
          </p:cNvPicPr>
          <p:nvPr/>
        </p:nvPicPr>
        <p:blipFill>
          <a:blip r:embed="rId5" cstate="print"/>
          <a:srcRect/>
          <a:stretch>
            <a:fillRect/>
          </a:stretch>
        </p:blipFill>
        <p:spPr bwMode="auto">
          <a:xfrm>
            <a:off x="3581400" y="1524000"/>
            <a:ext cx="762000" cy="508000"/>
          </a:xfrm>
          <a:prstGeom prst="rect">
            <a:avLst/>
          </a:prstGeom>
          <a:noFill/>
        </p:spPr>
      </p:pic>
      <p:pic>
        <p:nvPicPr>
          <p:cNvPr id="10" name="Picture 1" descr="C:\Users\ryan.altenbaugh\AppData\Local\Microsoft\Windows\Temporary Internet Files\Content.IE5\WQPTR0AT\MC910217005[1].png"/>
          <p:cNvPicPr>
            <a:picLocks noChangeAspect="1" noChangeArrowheads="1"/>
          </p:cNvPicPr>
          <p:nvPr/>
        </p:nvPicPr>
        <p:blipFill>
          <a:blip r:embed="rId6" cstate="print"/>
          <a:srcRect/>
          <a:stretch>
            <a:fillRect/>
          </a:stretch>
        </p:blipFill>
        <p:spPr bwMode="auto">
          <a:xfrm>
            <a:off x="2692823" y="934310"/>
            <a:ext cx="45719" cy="56289"/>
          </a:xfrm>
          <a:prstGeom prst="rect">
            <a:avLst/>
          </a:prstGeom>
          <a:noFill/>
        </p:spPr>
      </p:pic>
      <p:pic>
        <p:nvPicPr>
          <p:cNvPr id="10246" name="Picture 6" descr="C:\Users\ryan.altenbaugh\AppData\Local\Microsoft\Windows\Temporary Internet Files\Content.IE5\6M7FD639\MP900438755[1].jpg"/>
          <p:cNvPicPr>
            <a:picLocks noChangeAspect="1" noChangeArrowheads="1"/>
          </p:cNvPicPr>
          <p:nvPr/>
        </p:nvPicPr>
        <p:blipFill>
          <a:blip r:embed="rId7" cstate="print"/>
          <a:srcRect/>
          <a:stretch>
            <a:fillRect/>
          </a:stretch>
        </p:blipFill>
        <p:spPr bwMode="auto">
          <a:xfrm>
            <a:off x="3581400" y="5029200"/>
            <a:ext cx="384831" cy="288924"/>
          </a:xfrm>
          <a:prstGeom prst="rect">
            <a:avLst/>
          </a:prstGeom>
          <a:noFill/>
        </p:spPr>
      </p:pic>
      <p:pic>
        <p:nvPicPr>
          <p:cNvPr id="12" name="Picture 6" descr="C:\Users\ryan.altenbaugh\AppData\Local\Microsoft\Windows\Temporary Internet Files\Content.IE5\6M7FD639\MP900438755[1].jpg"/>
          <p:cNvPicPr>
            <a:picLocks noChangeAspect="1" noChangeArrowheads="1"/>
          </p:cNvPicPr>
          <p:nvPr/>
        </p:nvPicPr>
        <p:blipFill>
          <a:blip r:embed="rId8" cstate="print"/>
          <a:srcRect/>
          <a:stretch>
            <a:fillRect/>
          </a:stretch>
        </p:blipFill>
        <p:spPr bwMode="auto">
          <a:xfrm flipH="1">
            <a:off x="1371600" y="4572000"/>
            <a:ext cx="405977" cy="304800"/>
          </a:xfrm>
          <a:prstGeom prst="rect">
            <a:avLst/>
          </a:prstGeom>
          <a:noFill/>
        </p:spPr>
      </p:pic>
      <p:pic>
        <p:nvPicPr>
          <p:cNvPr id="10249" name="Picture 9" descr="C:\Users\ryan.altenbaugh\AppData\Local\Microsoft\Windows\Temporary Internet Files\Content.IE5\G1J65K6X\MC900071225[1].wmf"/>
          <p:cNvPicPr>
            <a:picLocks noChangeAspect="1" noChangeArrowheads="1"/>
          </p:cNvPicPr>
          <p:nvPr/>
        </p:nvPicPr>
        <p:blipFill>
          <a:blip r:embed="rId9" cstate="print"/>
          <a:srcRect/>
          <a:stretch>
            <a:fillRect/>
          </a:stretch>
        </p:blipFill>
        <p:spPr bwMode="auto">
          <a:xfrm>
            <a:off x="3200400" y="2971800"/>
            <a:ext cx="574503" cy="763217"/>
          </a:xfrm>
          <a:prstGeom prst="rect">
            <a:avLst/>
          </a:prstGeom>
          <a:noFill/>
        </p:spPr>
      </p:pic>
      <p:pic>
        <p:nvPicPr>
          <p:cNvPr id="10251" name="Picture 11" descr="http://www.deviantart.com/download/48338774/Soldier_Stencil_by_mortifi.gif"/>
          <p:cNvPicPr>
            <a:picLocks noChangeAspect="1" noChangeArrowheads="1"/>
          </p:cNvPicPr>
          <p:nvPr/>
        </p:nvPicPr>
        <p:blipFill>
          <a:blip r:embed="rId10" cstate="print"/>
          <a:srcRect/>
          <a:stretch>
            <a:fillRect/>
          </a:stretch>
        </p:blipFill>
        <p:spPr bwMode="auto">
          <a:xfrm flipH="1">
            <a:off x="6933186" y="5257800"/>
            <a:ext cx="747470" cy="752475"/>
          </a:xfrm>
          <a:prstGeom prst="rect">
            <a:avLst/>
          </a:prstGeom>
          <a:noFill/>
        </p:spPr>
      </p:pic>
      <p:pic>
        <p:nvPicPr>
          <p:cNvPr id="10252" name="Picture 12" descr="C:\Users\ryan.altenbaugh\AppData\Local\Microsoft\Windows\Temporary Internet Files\Content.IE5\G1J65K6X\MC900441735[1].png"/>
          <p:cNvPicPr>
            <a:picLocks noChangeAspect="1" noChangeArrowheads="1"/>
          </p:cNvPicPr>
          <p:nvPr/>
        </p:nvPicPr>
        <p:blipFill>
          <a:blip r:embed="rId11" cstate="print"/>
          <a:srcRect/>
          <a:stretch>
            <a:fillRect/>
          </a:stretch>
        </p:blipFill>
        <p:spPr bwMode="auto">
          <a:xfrm>
            <a:off x="3351212" y="2057400"/>
            <a:ext cx="762000" cy="762000"/>
          </a:xfrm>
          <a:prstGeom prst="rect">
            <a:avLst/>
          </a:prstGeom>
          <a:noFill/>
        </p:spPr>
      </p:pic>
      <p:pic>
        <p:nvPicPr>
          <p:cNvPr id="18" name="Picture 4" descr="http://sujash1994.edublogs.org/files/2010/02/maars.jpg"/>
          <p:cNvPicPr>
            <a:picLocks noChangeAspect="1" noChangeArrowheads="1"/>
          </p:cNvPicPr>
          <p:nvPr/>
        </p:nvPicPr>
        <p:blipFill>
          <a:blip r:embed="rId12" cstate="print"/>
          <a:srcRect/>
          <a:stretch>
            <a:fillRect/>
          </a:stretch>
        </p:blipFill>
        <p:spPr bwMode="auto">
          <a:xfrm>
            <a:off x="4835734" y="4961159"/>
            <a:ext cx="146696" cy="163292"/>
          </a:xfrm>
          <a:prstGeom prst="rect">
            <a:avLst/>
          </a:prstGeom>
          <a:noFill/>
        </p:spPr>
      </p:pic>
      <p:pic>
        <p:nvPicPr>
          <p:cNvPr id="19" name="Picture 12" descr="C:\Users\ryan.altenbaugh\AppData\Local\Microsoft\Windows\Temporary Internet Files\Content.IE5\G1J65K6X\MC900441735[1].png"/>
          <p:cNvPicPr>
            <a:picLocks noChangeAspect="1" noChangeArrowheads="1"/>
          </p:cNvPicPr>
          <p:nvPr/>
        </p:nvPicPr>
        <p:blipFill>
          <a:blip r:embed="rId13" cstate="print"/>
          <a:srcRect/>
          <a:stretch>
            <a:fillRect/>
          </a:stretch>
        </p:blipFill>
        <p:spPr bwMode="auto">
          <a:xfrm rot="619366">
            <a:off x="2056596" y="3656797"/>
            <a:ext cx="925080" cy="925080"/>
          </a:xfrm>
          <a:prstGeom prst="rect">
            <a:avLst/>
          </a:prstGeom>
          <a:noFill/>
        </p:spPr>
      </p:pic>
      <p:pic>
        <p:nvPicPr>
          <p:cNvPr id="20" name="Picture 4" descr="http://sujash1994.edublogs.org/files/2010/02/maars.jpg"/>
          <p:cNvPicPr>
            <a:picLocks noChangeAspect="1" noChangeArrowheads="1"/>
          </p:cNvPicPr>
          <p:nvPr/>
        </p:nvPicPr>
        <p:blipFill>
          <a:blip r:embed="rId4" cstate="print"/>
          <a:srcRect/>
          <a:stretch>
            <a:fillRect/>
          </a:stretch>
        </p:blipFill>
        <p:spPr bwMode="auto">
          <a:xfrm>
            <a:off x="5943600" y="3962400"/>
            <a:ext cx="547644" cy="609600"/>
          </a:xfrm>
          <a:prstGeom prst="rect">
            <a:avLst/>
          </a:prstGeom>
          <a:noFill/>
        </p:spPr>
      </p:pic>
      <p:pic>
        <p:nvPicPr>
          <p:cNvPr id="21" name="Picture 12" descr="C:\Users\ryan.altenbaugh\AppData\Local\Microsoft\Windows\Temporary Internet Files\Content.IE5\G1J65K6X\MC900441735[1].png"/>
          <p:cNvPicPr>
            <a:picLocks noChangeAspect="1" noChangeArrowheads="1"/>
          </p:cNvPicPr>
          <p:nvPr/>
        </p:nvPicPr>
        <p:blipFill>
          <a:blip r:embed="rId14" cstate="print"/>
          <a:srcRect/>
          <a:stretch>
            <a:fillRect/>
          </a:stretch>
        </p:blipFill>
        <p:spPr bwMode="auto">
          <a:xfrm rot="12925898">
            <a:off x="4107545" y="3483861"/>
            <a:ext cx="1466406" cy="706288"/>
          </a:xfrm>
          <a:prstGeom prst="rect">
            <a:avLst/>
          </a:prstGeom>
          <a:noFill/>
        </p:spPr>
      </p:pic>
      <p:pic>
        <p:nvPicPr>
          <p:cNvPr id="22" name="Picture 12" descr="C:\Users\ryan.altenbaugh\AppData\Local\Microsoft\Windows\Temporary Internet Files\Content.IE5\G1J65K6X\MC900441735[1].png"/>
          <p:cNvPicPr>
            <a:picLocks noChangeAspect="1" noChangeArrowheads="1"/>
          </p:cNvPicPr>
          <p:nvPr/>
        </p:nvPicPr>
        <p:blipFill>
          <a:blip r:embed="rId15" cstate="print"/>
          <a:srcRect/>
          <a:stretch>
            <a:fillRect/>
          </a:stretch>
        </p:blipFill>
        <p:spPr bwMode="auto">
          <a:xfrm rot="16754380">
            <a:off x="3076667" y="4146734"/>
            <a:ext cx="1050009" cy="505732"/>
          </a:xfrm>
          <a:prstGeom prst="rect">
            <a:avLst/>
          </a:prstGeom>
          <a:noFill/>
        </p:spPr>
      </p:pic>
      <p:pic>
        <p:nvPicPr>
          <p:cNvPr id="23" name="Picture 12" descr="C:\Users\ryan.altenbaugh\AppData\Local\Microsoft\Windows\Temporary Internet Files\Content.IE5\G1J65K6X\MC900441735[1].png"/>
          <p:cNvPicPr>
            <a:picLocks noChangeAspect="1" noChangeArrowheads="1"/>
          </p:cNvPicPr>
          <p:nvPr/>
        </p:nvPicPr>
        <p:blipFill>
          <a:blip r:embed="rId14" cstate="print"/>
          <a:srcRect/>
          <a:stretch>
            <a:fillRect/>
          </a:stretch>
        </p:blipFill>
        <p:spPr bwMode="auto">
          <a:xfrm rot="1007836">
            <a:off x="1577714" y="3231762"/>
            <a:ext cx="1356217" cy="571979"/>
          </a:xfrm>
          <a:prstGeom prst="rect">
            <a:avLst/>
          </a:prstGeom>
          <a:noFill/>
        </p:spPr>
      </p:pic>
      <p:sp>
        <p:nvSpPr>
          <p:cNvPr id="24" name="TextBox 23"/>
          <p:cNvSpPr txBox="1"/>
          <p:nvPr/>
        </p:nvSpPr>
        <p:spPr>
          <a:xfrm>
            <a:off x="6477000" y="3886200"/>
            <a:ext cx="1077539" cy="646331"/>
          </a:xfrm>
          <a:prstGeom prst="rect">
            <a:avLst/>
          </a:prstGeom>
          <a:noFill/>
        </p:spPr>
        <p:txBody>
          <a:bodyPr wrap="none" rtlCol="0">
            <a:spAutoFit/>
          </a:bodyPr>
          <a:lstStyle/>
          <a:p>
            <a:r>
              <a:rPr lang="en-US" b="1" dirty="0" smtClean="0">
                <a:solidFill>
                  <a:schemeClr val="bg1"/>
                </a:solidFill>
              </a:rPr>
              <a:t>SWORDS</a:t>
            </a:r>
            <a:br>
              <a:rPr lang="en-US" b="1" dirty="0" smtClean="0">
                <a:solidFill>
                  <a:schemeClr val="bg1"/>
                </a:solidFill>
              </a:rPr>
            </a:br>
            <a:r>
              <a:rPr lang="en-US" b="1" dirty="0" smtClean="0">
                <a:solidFill>
                  <a:schemeClr val="bg1"/>
                </a:solidFill>
              </a:rPr>
              <a:t> UGV</a:t>
            </a:r>
            <a:endParaRPr lang="en-US" b="1" dirty="0">
              <a:solidFill>
                <a:schemeClr val="bg1"/>
              </a:solidFill>
            </a:endParaRPr>
          </a:p>
        </p:txBody>
      </p:sp>
      <p:sp>
        <p:nvSpPr>
          <p:cNvPr id="25" name="TextBox 24"/>
          <p:cNvSpPr txBox="1"/>
          <p:nvPr/>
        </p:nvSpPr>
        <p:spPr>
          <a:xfrm>
            <a:off x="4343400" y="1600200"/>
            <a:ext cx="559769" cy="369332"/>
          </a:xfrm>
          <a:prstGeom prst="rect">
            <a:avLst/>
          </a:prstGeom>
          <a:noFill/>
        </p:spPr>
        <p:txBody>
          <a:bodyPr wrap="none" rtlCol="0">
            <a:spAutoFit/>
          </a:bodyPr>
          <a:lstStyle/>
          <a:p>
            <a:r>
              <a:rPr lang="en-US" b="1" dirty="0" smtClean="0">
                <a:solidFill>
                  <a:schemeClr val="bg1"/>
                </a:solidFill>
              </a:rPr>
              <a:t>GIG</a:t>
            </a:r>
            <a:endParaRPr lang="en-US" b="1" dirty="0">
              <a:solidFill>
                <a:schemeClr val="bg1"/>
              </a:solidFill>
            </a:endParaRPr>
          </a:p>
        </p:txBody>
      </p:sp>
      <p:sp>
        <p:nvSpPr>
          <p:cNvPr id="26" name="TextBox 25"/>
          <p:cNvSpPr txBox="1"/>
          <p:nvPr/>
        </p:nvSpPr>
        <p:spPr>
          <a:xfrm>
            <a:off x="1828800" y="4724400"/>
            <a:ext cx="1518364" cy="646331"/>
          </a:xfrm>
          <a:prstGeom prst="rect">
            <a:avLst/>
          </a:prstGeom>
          <a:noFill/>
        </p:spPr>
        <p:txBody>
          <a:bodyPr wrap="none" rtlCol="0">
            <a:spAutoFit/>
          </a:bodyPr>
          <a:lstStyle/>
          <a:p>
            <a:r>
              <a:rPr lang="en-US" b="1" dirty="0" smtClean="0">
                <a:solidFill>
                  <a:schemeClr val="bg1"/>
                </a:solidFill>
              </a:rPr>
              <a:t>Stronghold</a:t>
            </a:r>
            <a:br>
              <a:rPr lang="en-US" b="1" dirty="0" smtClean="0">
                <a:solidFill>
                  <a:schemeClr val="bg1"/>
                </a:solidFill>
              </a:rPr>
            </a:br>
            <a:r>
              <a:rPr lang="en-US" b="1" dirty="0" smtClean="0">
                <a:solidFill>
                  <a:schemeClr val="bg1"/>
                </a:solidFill>
              </a:rPr>
              <a:t>Sensor Suite</a:t>
            </a:r>
            <a:endParaRPr lang="en-US" b="1" dirty="0">
              <a:solidFill>
                <a:schemeClr val="bg1"/>
              </a:solidFill>
            </a:endParaRPr>
          </a:p>
        </p:txBody>
      </p:sp>
      <p:sp>
        <p:nvSpPr>
          <p:cNvPr id="27" name="TextBox 26"/>
          <p:cNvSpPr txBox="1"/>
          <p:nvPr/>
        </p:nvSpPr>
        <p:spPr>
          <a:xfrm>
            <a:off x="3810000" y="3124200"/>
            <a:ext cx="1289135" cy="369332"/>
          </a:xfrm>
          <a:prstGeom prst="rect">
            <a:avLst/>
          </a:prstGeom>
          <a:noFill/>
        </p:spPr>
        <p:txBody>
          <a:bodyPr wrap="none" rtlCol="0">
            <a:spAutoFit/>
          </a:bodyPr>
          <a:lstStyle/>
          <a:p>
            <a:r>
              <a:rPr lang="en-US" b="1" dirty="0" smtClean="0">
                <a:solidFill>
                  <a:schemeClr val="bg1"/>
                </a:solidFill>
              </a:rPr>
              <a:t>C2 Station</a:t>
            </a:r>
            <a:endParaRPr lang="en-US" b="1" dirty="0">
              <a:solidFill>
                <a:schemeClr val="bg1"/>
              </a:solidFill>
            </a:endParaRPr>
          </a:p>
        </p:txBody>
      </p:sp>
      <p:sp>
        <p:nvSpPr>
          <p:cNvPr id="28" name="TextBox 27"/>
          <p:cNvSpPr txBox="1"/>
          <p:nvPr/>
        </p:nvSpPr>
        <p:spPr>
          <a:xfrm>
            <a:off x="381000" y="2971800"/>
            <a:ext cx="1077539" cy="646331"/>
          </a:xfrm>
          <a:prstGeom prst="rect">
            <a:avLst/>
          </a:prstGeom>
          <a:noFill/>
        </p:spPr>
        <p:txBody>
          <a:bodyPr wrap="none" rtlCol="0">
            <a:spAutoFit/>
          </a:bodyPr>
          <a:lstStyle/>
          <a:p>
            <a:r>
              <a:rPr lang="en-US" b="1" dirty="0" smtClean="0">
                <a:solidFill>
                  <a:schemeClr val="bg1"/>
                </a:solidFill>
              </a:rPr>
              <a:t>SWORDS</a:t>
            </a:r>
            <a:br>
              <a:rPr lang="en-US" b="1" dirty="0" smtClean="0">
                <a:solidFill>
                  <a:schemeClr val="bg1"/>
                </a:solidFill>
              </a:rPr>
            </a:br>
            <a:r>
              <a:rPr lang="en-US" b="1" dirty="0" smtClean="0">
                <a:solidFill>
                  <a:schemeClr val="bg1"/>
                </a:solidFill>
              </a:rPr>
              <a:t> UGV</a:t>
            </a:r>
            <a:endParaRPr lang="en-US" b="1" dirty="0">
              <a:solidFill>
                <a:schemeClr val="bg1"/>
              </a:solidFill>
            </a:endParaRPr>
          </a:p>
        </p:txBody>
      </p:sp>
      <p:sp>
        <p:nvSpPr>
          <p:cNvPr id="29" name="Right Arrow 28"/>
          <p:cNvSpPr/>
          <p:nvPr/>
        </p:nvSpPr>
        <p:spPr>
          <a:xfrm rot="2735110">
            <a:off x="6172955" y="4639835"/>
            <a:ext cx="708615" cy="726595"/>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2" descr="C:\Users\ryan.altenbaugh\AppData\Local\Microsoft\Windows\Temporary Internet Files\Content.IE5\G1J65K6X\MC900441735[1].png"/>
          <p:cNvPicPr>
            <a:picLocks noChangeAspect="1" noChangeArrowheads="1"/>
          </p:cNvPicPr>
          <p:nvPr/>
        </p:nvPicPr>
        <p:blipFill>
          <a:blip r:embed="rId15" cstate="print"/>
          <a:srcRect/>
          <a:stretch>
            <a:fillRect/>
          </a:stretch>
        </p:blipFill>
        <p:spPr bwMode="auto">
          <a:xfrm rot="15286401">
            <a:off x="3590670" y="3901521"/>
            <a:ext cx="1050009" cy="505732"/>
          </a:xfrm>
          <a:prstGeom prst="rect">
            <a:avLst/>
          </a:prstGeom>
          <a:noFill/>
        </p:spPr>
      </p:pic>
      <p:sp>
        <p:nvSpPr>
          <p:cNvPr id="31" name="TextBox 30"/>
          <p:cNvSpPr txBox="1"/>
          <p:nvPr/>
        </p:nvSpPr>
        <p:spPr>
          <a:xfrm>
            <a:off x="5105400" y="4724400"/>
            <a:ext cx="1152880" cy="400110"/>
          </a:xfrm>
          <a:prstGeom prst="rect">
            <a:avLst/>
          </a:prstGeom>
          <a:noFill/>
        </p:spPr>
        <p:txBody>
          <a:bodyPr wrap="none" rtlCol="0">
            <a:spAutoFit/>
          </a:bodyPr>
          <a:lstStyle/>
          <a:p>
            <a:r>
              <a:rPr lang="en-US" sz="2000" b="1" dirty="0" smtClean="0">
                <a:solidFill>
                  <a:schemeClr val="bg1"/>
                </a:solidFill>
              </a:rPr>
              <a:t>ENGAGE</a:t>
            </a:r>
            <a:endParaRPr lang="en-US" b="1" dirty="0">
              <a:solidFill>
                <a:schemeClr val="bg1"/>
              </a:solidFill>
            </a:endParaRPr>
          </a:p>
        </p:txBody>
      </p:sp>
      <p:cxnSp>
        <p:nvCxnSpPr>
          <p:cNvPr id="34" name="Straight Connector 33"/>
          <p:cNvCxnSpPr>
            <a:stCxn id="10246" idx="3"/>
          </p:cNvCxnSpPr>
          <p:nvPr/>
        </p:nvCxnSpPr>
        <p:spPr>
          <a:xfrm>
            <a:off x="3966231" y="5173662"/>
            <a:ext cx="2891769" cy="465138"/>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00800" y="1447800"/>
            <a:ext cx="1221809" cy="369332"/>
          </a:xfrm>
          <a:prstGeom prst="rect">
            <a:avLst/>
          </a:prstGeom>
          <a:noFill/>
        </p:spPr>
        <p:txBody>
          <a:bodyPr wrap="none" rtlCol="0">
            <a:spAutoFit/>
          </a:bodyPr>
          <a:lstStyle/>
          <a:p>
            <a:r>
              <a:rPr lang="en-US" b="1" dirty="0" smtClean="0"/>
              <a:t>JIPS OV-1</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685800"/>
          </a:xfrm>
        </p:spPr>
        <p:txBody>
          <a:bodyPr>
            <a:noAutofit/>
          </a:bodyPr>
          <a:lstStyle/>
          <a:p>
            <a:pPr algn="ctr"/>
            <a:r>
              <a:rPr lang="en-US" sz="2400" dirty="0" smtClean="0"/>
              <a:t>Program Summary: Overall Goals – manufacturing &amp; development</a:t>
            </a:r>
            <a:endParaRPr lang="en-US" sz="2400" dirty="0"/>
          </a:p>
        </p:txBody>
      </p:sp>
      <p:sp>
        <p:nvSpPr>
          <p:cNvPr id="3" name="Content Placeholder 2"/>
          <p:cNvSpPr>
            <a:spLocks noGrp="1"/>
          </p:cNvSpPr>
          <p:nvPr>
            <p:ph idx="1"/>
          </p:nvPr>
        </p:nvSpPr>
        <p:spPr/>
        <p:txBody>
          <a:bodyPr>
            <a:normAutofit fontScale="92500" lnSpcReduction="10000"/>
          </a:bodyPr>
          <a:lstStyle/>
          <a:p>
            <a:r>
              <a:rPr lang="en-US" dirty="0" err="1" smtClean="0"/>
              <a:t>DAG,DoD</a:t>
            </a:r>
            <a:r>
              <a:rPr lang="en-US" dirty="0" smtClean="0"/>
              <a:t> 5000.2</a:t>
            </a:r>
          </a:p>
          <a:p>
            <a:pPr lvl="1"/>
            <a:r>
              <a:rPr lang="en-US" dirty="0" smtClean="0"/>
              <a:t>Develop a system or an increment of capability</a:t>
            </a:r>
          </a:p>
          <a:p>
            <a:pPr lvl="1"/>
            <a:r>
              <a:rPr lang="en-US" dirty="0" smtClean="0"/>
              <a:t>Complete Full system Integration</a:t>
            </a:r>
          </a:p>
          <a:p>
            <a:pPr lvl="1"/>
            <a:r>
              <a:rPr lang="en-US" dirty="0" smtClean="0"/>
              <a:t>Develop an affordable and executable system and affordable manufacturing process</a:t>
            </a:r>
          </a:p>
          <a:p>
            <a:pPr lvl="1"/>
            <a:r>
              <a:rPr lang="en-US" dirty="0" smtClean="0"/>
              <a:t>Ensure operational supportability with particular attention to minimize</a:t>
            </a:r>
          </a:p>
          <a:p>
            <a:pPr lvl="1"/>
            <a:r>
              <a:rPr lang="en-US" dirty="0" smtClean="0"/>
              <a:t>Implement Human Systems Integration</a:t>
            </a:r>
          </a:p>
          <a:p>
            <a:pPr lvl="1"/>
            <a:r>
              <a:rPr lang="en-US" dirty="0" smtClean="0"/>
              <a:t>Design for </a:t>
            </a:r>
            <a:r>
              <a:rPr lang="en-US" dirty="0" err="1" smtClean="0"/>
              <a:t>producibility</a:t>
            </a:r>
            <a:endParaRPr lang="en-US" dirty="0" smtClean="0"/>
          </a:p>
          <a:p>
            <a:pPr lvl="1"/>
            <a:r>
              <a:rPr lang="en-US" dirty="0" smtClean="0"/>
              <a:t>System Capability and Manufacturing Process Demonstration</a:t>
            </a:r>
          </a:p>
          <a:p>
            <a:pPr lvl="1"/>
            <a:r>
              <a:rPr lang="en-US" dirty="0" smtClean="0"/>
              <a:t>Effectively Integrates the Acquisition, Engineering, and Manufacturing development processes with T&amp;E</a:t>
            </a:r>
          </a:p>
          <a:p>
            <a:r>
              <a:rPr lang="en-US" dirty="0" smtClean="0"/>
              <a:t>MSB decision before EMD begins</a:t>
            </a:r>
          </a:p>
          <a:p>
            <a:pPr>
              <a:buNone/>
            </a:pPr>
            <a:endParaRPr lang="en-US" dirty="0" smtClean="0"/>
          </a:p>
          <a:p>
            <a:endParaRPr lang="en-US"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7</a:t>
            </a:fld>
            <a:endParaRPr lang="en-US"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838200"/>
          </a:xfrm>
        </p:spPr>
        <p:txBody>
          <a:bodyPr>
            <a:normAutofit/>
          </a:bodyPr>
          <a:lstStyle/>
          <a:p>
            <a:pPr algn="ctr"/>
            <a:r>
              <a:rPr lang="en-US" sz="2400" dirty="0" smtClean="0"/>
              <a:t>Systems engineering process</a:t>
            </a:r>
            <a:br>
              <a:rPr lang="en-US" sz="2400" dirty="0" smtClean="0"/>
            </a:br>
            <a:r>
              <a:rPr lang="en-US" sz="2400" dirty="0" smtClean="0"/>
              <a:t>Approach</a:t>
            </a:r>
            <a:endParaRPr lang="en-US" sz="2400" dirty="0"/>
          </a:p>
        </p:txBody>
      </p:sp>
      <p:sp>
        <p:nvSpPr>
          <p:cNvPr id="3" name="Content Placeholder 2"/>
          <p:cNvSpPr>
            <a:spLocks noGrp="1"/>
          </p:cNvSpPr>
          <p:nvPr>
            <p:ph idx="1"/>
          </p:nvPr>
        </p:nvSpPr>
        <p:spPr/>
        <p:txBody>
          <a:bodyPr/>
          <a:lstStyle/>
          <a:p>
            <a:pPr>
              <a:buNone/>
            </a:pPr>
            <a:r>
              <a:rPr lang="en-US" dirty="0" smtClean="0"/>
              <a:t>Stronghold and SWORDS are, themselves, non-trivial systems that require a System of Systems (</a:t>
            </a:r>
            <a:r>
              <a:rPr lang="en-US" dirty="0" err="1" smtClean="0"/>
              <a:t>SoS</a:t>
            </a:r>
            <a:r>
              <a:rPr lang="en-US" dirty="0" smtClean="0"/>
              <a:t>) approach to Systems Engineering.  The process described is based on the “Systems Engineering Guide for Systems of Systems: Summary” (Office of the Director, Defense Research and Engineering, 2010).</a:t>
            </a:r>
            <a:endParaRPr lang="en-US"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8</a:t>
            </a:fld>
            <a:endParaRPr lang="en-US"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838200"/>
          </a:xfrm>
        </p:spPr>
        <p:txBody>
          <a:bodyPr>
            <a:normAutofit/>
          </a:bodyPr>
          <a:lstStyle/>
          <a:p>
            <a:pPr algn="ctr"/>
            <a:r>
              <a:rPr lang="en-US" sz="2400" dirty="0" smtClean="0"/>
              <a:t>Systems engineering process</a:t>
            </a:r>
            <a:br>
              <a:rPr lang="en-US" sz="2400" dirty="0" smtClean="0"/>
            </a:br>
            <a:r>
              <a:rPr lang="en-US" sz="2400" dirty="0" smtClean="0"/>
              <a:t>Core Elements</a:t>
            </a:r>
            <a:endParaRPr lang="en-US" sz="2400"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Translate </a:t>
            </a:r>
            <a:r>
              <a:rPr lang="en-US" dirty="0" err="1" smtClean="0"/>
              <a:t>SoS</a:t>
            </a:r>
            <a:r>
              <a:rPr lang="en-US" dirty="0" smtClean="0"/>
              <a:t> capability objectives into requirements </a:t>
            </a:r>
          </a:p>
          <a:p>
            <a:pPr marL="514350" indent="-514350">
              <a:buFont typeface="+mj-lt"/>
              <a:buAutoNum type="arabicPeriod"/>
            </a:pPr>
            <a:r>
              <a:rPr lang="en-US" dirty="0" smtClean="0"/>
              <a:t>Understand constituent systems and relationships </a:t>
            </a:r>
          </a:p>
          <a:p>
            <a:pPr marL="514350" indent="-514350">
              <a:buFont typeface="+mj-lt"/>
              <a:buAutoNum type="arabicPeriod"/>
            </a:pPr>
            <a:r>
              <a:rPr lang="en-US" dirty="0" smtClean="0"/>
              <a:t>Assess </a:t>
            </a:r>
            <a:r>
              <a:rPr lang="en-US" dirty="0" err="1" smtClean="0"/>
              <a:t>SoS</a:t>
            </a:r>
            <a:r>
              <a:rPr lang="en-US" dirty="0" smtClean="0"/>
              <a:t> performance against capability objectives </a:t>
            </a:r>
          </a:p>
          <a:p>
            <a:pPr marL="514350" indent="-514350">
              <a:buFont typeface="+mj-lt"/>
              <a:buAutoNum type="arabicPeriod"/>
            </a:pPr>
            <a:r>
              <a:rPr lang="en-US" dirty="0" smtClean="0"/>
              <a:t>Develop, evolve, and maintain an </a:t>
            </a:r>
            <a:r>
              <a:rPr lang="en-US" dirty="0" err="1" smtClean="0"/>
              <a:t>SoS</a:t>
            </a:r>
            <a:r>
              <a:rPr lang="en-US" dirty="0" smtClean="0"/>
              <a:t> architecture </a:t>
            </a:r>
          </a:p>
          <a:p>
            <a:pPr marL="514350" indent="-514350">
              <a:buFont typeface="+mj-lt"/>
              <a:buAutoNum type="arabicPeriod"/>
            </a:pPr>
            <a:r>
              <a:rPr lang="en-US" dirty="0" smtClean="0"/>
              <a:t>Monitor and assess impacts of changes on </a:t>
            </a:r>
            <a:r>
              <a:rPr lang="en-US" dirty="0" err="1" smtClean="0"/>
              <a:t>SoS</a:t>
            </a:r>
            <a:r>
              <a:rPr lang="en-US" dirty="0" smtClean="0"/>
              <a:t> performance </a:t>
            </a:r>
          </a:p>
          <a:p>
            <a:pPr marL="514350" indent="-514350">
              <a:buFont typeface="+mj-lt"/>
              <a:buAutoNum type="arabicPeriod"/>
            </a:pPr>
            <a:r>
              <a:rPr lang="en-US" dirty="0" smtClean="0"/>
              <a:t>Address </a:t>
            </a:r>
            <a:r>
              <a:rPr lang="en-US" dirty="0" err="1" smtClean="0"/>
              <a:t>SoS</a:t>
            </a:r>
            <a:r>
              <a:rPr lang="en-US" dirty="0" smtClean="0"/>
              <a:t> requirements and solution options  </a:t>
            </a:r>
          </a:p>
          <a:p>
            <a:pPr marL="514350" indent="-514350">
              <a:buFont typeface="+mj-lt"/>
              <a:buAutoNum type="arabicPeriod"/>
            </a:pPr>
            <a:r>
              <a:rPr lang="en-US" dirty="0" smtClean="0"/>
              <a:t>Orchestrate upgrades to </a:t>
            </a:r>
            <a:r>
              <a:rPr lang="en-US" dirty="0" err="1" smtClean="0"/>
              <a:t>SoS</a:t>
            </a:r>
            <a:r>
              <a:rPr lang="en-US" dirty="0" smtClean="0"/>
              <a:t>. </a:t>
            </a:r>
            <a:endParaRPr lang="en-US"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9</a:t>
            </a:fld>
            <a:endParaRPr lang="en-US" dirty="0">
              <a:solidFill>
                <a:schemeClr val="bg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467</TotalTime>
  <Words>2672</Words>
  <Application>Microsoft Office PowerPoint</Application>
  <PresentationFormat>On-screen Show (4:3)</PresentationFormat>
  <Paragraphs>249</Paragraphs>
  <Slides>16</Slides>
  <Notes>13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Opulent</vt:lpstr>
      <vt:lpstr>Joint Integrated protection system (JIPS):   Systems engineering Plan (SEP)  Internal program review (Ipr) 1</vt:lpstr>
      <vt:lpstr>IPR 1 Agenda:</vt:lpstr>
      <vt:lpstr>Program Summary: Required Capabilities</vt:lpstr>
      <vt:lpstr>Stronghold</vt:lpstr>
      <vt:lpstr>SWORDS</vt:lpstr>
      <vt:lpstr>Program Summary: Operational Concept description</vt:lpstr>
      <vt:lpstr>Program Summary: Overall Goals – manufacturing &amp; development</vt:lpstr>
      <vt:lpstr>Systems engineering process Approach</vt:lpstr>
      <vt:lpstr>Systems engineering process Core Elements</vt:lpstr>
      <vt:lpstr>Systems engineering process Crosscutting Issues</vt:lpstr>
      <vt:lpstr>Medium and High risk areas</vt:lpstr>
      <vt:lpstr>High risk areas</vt:lpstr>
      <vt:lpstr>Recommended general approaches</vt:lpstr>
      <vt:lpstr>Design team organization</vt:lpstr>
      <vt:lpstr>Recommended tools</vt:lpstr>
      <vt:lpstr>Aspects requiring special attention</vt:lpstr>
    </vt:vector>
  </TitlesOfParts>
  <Company>U.S. Army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Elizabeth.lawrence1</dc:creator>
  <cp:lastModifiedBy>BattleKN</cp:lastModifiedBy>
  <cp:revision>49</cp:revision>
  <dcterms:created xsi:type="dcterms:W3CDTF">2012-07-17T15:17:20Z</dcterms:created>
  <dcterms:modified xsi:type="dcterms:W3CDTF">2012-07-31T12:31:18Z</dcterms:modified>
</cp:coreProperties>
</file>