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7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9469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5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ABBA-B4F7-4F35-81DD-0A2F392D9820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8058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9D882-B95B-4E0F-A390-D0CABA7B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4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969" y="0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/>
          <a:lstStyle>
            <a:lvl1pPr algn="r">
              <a:defRPr sz="1200"/>
            </a:lvl1pPr>
          </a:lstStyle>
          <a:p>
            <a:fld id="{7AA43849-BDCA-2B40-9AB0-E83610228F5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65" tIns="46333" rIns="92665" bIns="463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690" y="4403725"/>
            <a:ext cx="5557520" cy="4171950"/>
          </a:xfrm>
          <a:prstGeom prst="rect">
            <a:avLst/>
          </a:prstGeom>
        </p:spPr>
        <p:txBody>
          <a:bodyPr vert="horz" lIns="92665" tIns="46333" rIns="92665" bIns="463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969" y="8805841"/>
            <a:ext cx="3010323" cy="463550"/>
          </a:xfrm>
          <a:prstGeom prst="rect">
            <a:avLst/>
          </a:prstGeom>
        </p:spPr>
        <p:txBody>
          <a:bodyPr vert="horz" lIns="92665" tIns="46333" rIns="92665" bIns="46333" rtlCol="0" anchor="b"/>
          <a:lstStyle>
            <a:lvl1pPr algn="r">
              <a:defRPr sz="1200"/>
            </a:lvl1pPr>
          </a:lstStyle>
          <a:p>
            <a:fld id="{5B1C15E2-D895-0949-BA62-0084536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7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true matrix organization, the functional management and the product management are organized in a matrix.</a:t>
            </a:r>
            <a:r>
              <a:rPr lang="en-US" baseline="0" dirty="0" smtClean="0"/>
              <a:t>  This is a different management structure than the hierarchal organization represented by the views of the VP and the commercial loans </a:t>
            </a:r>
            <a:r>
              <a:rPr lang="en-US" baseline="0" smtClean="0"/>
              <a:t>functional manager.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044AA-A041-47B5-BC8B-6FFCB62AFC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Mohawk VP’s notion of matrix organization is that the functional managers are a support group for the product managers and he believes the functional managers will be unhappy in this role.  His vision is</a:t>
            </a:r>
            <a:r>
              <a:rPr lang="en-US" baseline="0" dirty="0" smtClean="0"/>
              <a:t> seems more like a traditional hierarchal organizational structure.  </a:t>
            </a:r>
            <a:r>
              <a:rPr lang="en-US" dirty="0" smtClean="0"/>
              <a:t>There is not a unity of opinion at Mohawk about</a:t>
            </a:r>
            <a:r>
              <a:rPr lang="en-US" baseline="0" dirty="0" smtClean="0"/>
              <a:t> the </a:t>
            </a:r>
            <a:r>
              <a:rPr lang="en-US" dirty="0" smtClean="0"/>
              <a:t>structure</a:t>
            </a:r>
            <a:r>
              <a:rPr lang="en-US" baseline="0" dirty="0" smtClean="0"/>
              <a:t> of the matrix organization, e</a:t>
            </a:r>
            <a:r>
              <a:rPr lang="en-US" dirty="0" smtClean="0"/>
              <a:t>videnced by</a:t>
            </a:r>
            <a:r>
              <a:rPr lang="en-US" baseline="0" dirty="0" smtClean="0"/>
              <a:t> an alternate </a:t>
            </a:r>
            <a:r>
              <a:rPr lang="en-US" dirty="0" smtClean="0"/>
              <a:t>view of</a:t>
            </a:r>
            <a:r>
              <a:rPr lang="en-US" baseline="0" dirty="0" smtClean="0"/>
              <a:t> power structure of the matrix organization from </a:t>
            </a:r>
            <a:r>
              <a:rPr lang="en-US" dirty="0" smtClean="0"/>
              <a:t>one of the candidates for Product manager. He</a:t>
            </a:r>
            <a:r>
              <a:rPr lang="en-US" baseline="0" dirty="0" smtClean="0"/>
              <a:t> had a </a:t>
            </a:r>
            <a:r>
              <a:rPr lang="en-US" dirty="0" smtClean="0"/>
              <a:t>vision</a:t>
            </a:r>
            <a:r>
              <a:rPr lang="en-US" baseline="0" dirty="0" smtClean="0"/>
              <a:t> of the organization that placed the functional management, (at least for his position in commercial loans) above the Product management position.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044AA-A041-47B5-BC8B-6FFCB62AFC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C15E2-D895-0949-BA62-008453653C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9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Re-cap the highlights</a:t>
            </a:r>
            <a:r>
              <a:rPr lang="en-US" baseline="0" dirty="0" smtClean="0"/>
              <a:t> from the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C15E2-D895-0949-BA62-008453653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and make some sort of a recommendation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C15E2-D895-0949-BA62-008453653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April 24,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April 24,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April 24,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April 24,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April 24,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April 24,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April 24,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April 24,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April 24,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April 24,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April 24,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April 24,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Mohawk National Bank</a:t>
            </a:r>
          </a:p>
          <a:p>
            <a:r>
              <a:rPr lang="en-US" sz="1600" dirty="0" smtClean="0"/>
              <a:t>Lab Group 6 (Mazza, </a:t>
            </a:r>
            <a:r>
              <a:rPr lang="en-US" sz="1600" dirty="0" err="1" smtClean="0"/>
              <a:t>Palafox</a:t>
            </a:r>
            <a:r>
              <a:rPr lang="en-US" sz="1600" dirty="0" smtClean="0"/>
              <a:t>, Ray)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0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8DA0"/>
                </a:solidFill>
              </a:rPr>
              <a:t>Should the first group of project managers be laterally assigned?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Yes.  Here are some benefits:</a:t>
            </a:r>
          </a:p>
          <a:p>
            <a:r>
              <a:rPr lang="en-US" dirty="0" smtClean="0"/>
              <a:t>Good exposure for existing career managers</a:t>
            </a:r>
          </a:p>
          <a:p>
            <a:r>
              <a:rPr lang="en-US" dirty="0" smtClean="0"/>
              <a:t>Promotes hiring from within</a:t>
            </a:r>
          </a:p>
          <a:p>
            <a:r>
              <a:rPr lang="en-US" dirty="0" smtClean="0"/>
              <a:t>Temporary assignment provides experience without commitment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from Within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8DA0"/>
                </a:solidFill>
              </a:rPr>
              <a:t>Should the need for project management first be identified from within the organization?</a:t>
            </a:r>
          </a:p>
          <a:p>
            <a:pPr marL="0" indent="0">
              <a:buNone/>
            </a:pPr>
            <a:endParaRPr lang="en-US" dirty="0">
              <a:solidFill>
                <a:srgbClr val="808DA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808DA0"/>
              </a:solidFill>
            </a:endParaRPr>
          </a:p>
          <a:p>
            <a:pPr marL="0" indent="0" algn="ctr">
              <a:buNone/>
            </a:pPr>
            <a:r>
              <a:rPr lang="en-US" dirty="0"/>
              <a:t>Absolutely. If a strong need is identified, then functional employees will be more willing to embrace </a:t>
            </a:r>
            <a:r>
              <a:rPr lang="en-US" dirty="0" smtClean="0"/>
              <a:t>project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8DA0"/>
                </a:solidFill>
              </a:rPr>
              <a:t>Can project management be forced upon an organization?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PM cannot be forced upon an organization, but it can be coerced. </a:t>
            </a:r>
          </a:p>
        </p:txBody>
      </p:sp>
    </p:spTree>
    <p:extLst>
      <p:ext uri="{BB962C8B-B14F-4D97-AF65-F5344CB8AC3E}">
        <p14:creationId xmlns:p14="http://schemas.microsoft.com/office/powerpoint/2010/main" val="35299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8DA0"/>
                </a:solidFill>
              </a:rPr>
              <a:t>Does the bank appear to understand project management?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Acknowledgement of need</a:t>
            </a:r>
          </a:p>
          <a:p>
            <a:r>
              <a:rPr lang="en-US" dirty="0" smtClean="0"/>
              <a:t>Understanding of the role of good communications</a:t>
            </a:r>
          </a:p>
          <a:p>
            <a:r>
              <a:rPr lang="en-US" dirty="0" smtClean="0"/>
              <a:t>Fairly poor understanding of the matrix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Matrix Organization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1583703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Sr. Vice President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54510"/>
            <a:ext cx="21526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54510"/>
            <a:ext cx="2152075" cy="49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400" y="3648223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7244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57912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6" name="Elbow Connector 5"/>
          <p:cNvCxnSpPr>
            <a:stCxn id="9" idx="1"/>
          </p:cNvCxnSpPr>
          <p:nvPr/>
        </p:nvCxnSpPr>
        <p:spPr>
          <a:xfrm rot="10800000">
            <a:off x="304800" y="2971800"/>
            <a:ext cx="228600" cy="3276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1"/>
            <a:endCxn id="8" idx="1"/>
          </p:cNvCxnSpPr>
          <p:nvPr/>
        </p:nvCxnSpPr>
        <p:spPr>
          <a:xfrm rot="10800000">
            <a:off x="533400" y="5181600"/>
            <a:ext cx="12700" cy="1270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1"/>
            <a:endCxn id="7" idx="1"/>
          </p:cNvCxnSpPr>
          <p:nvPr/>
        </p:nvCxnSpPr>
        <p:spPr>
          <a:xfrm rot="10800000">
            <a:off x="533400" y="4105423"/>
            <a:ext cx="12700" cy="1270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>
            <a:off x="2328863" y="3160861"/>
            <a:ext cx="457200" cy="14573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1485975" y="4448249"/>
            <a:ext cx="2142977" cy="14573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3"/>
          </p:cNvCxnSpPr>
          <p:nvPr/>
        </p:nvCxnSpPr>
        <p:spPr>
          <a:xfrm flipV="1">
            <a:off x="1828800" y="5176911"/>
            <a:ext cx="1457325" cy="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51" idx="2"/>
          </p:cNvCxnSpPr>
          <p:nvPr/>
        </p:nvCxnSpPr>
        <p:spPr>
          <a:xfrm rot="5400000">
            <a:off x="4276635" y="2657820"/>
            <a:ext cx="457094" cy="2438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51" idx="2"/>
          </p:cNvCxnSpPr>
          <p:nvPr/>
        </p:nvCxnSpPr>
        <p:spPr>
          <a:xfrm rot="5400000">
            <a:off x="3740891" y="3193564"/>
            <a:ext cx="1528582" cy="2438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Connector 2066"/>
          <p:cNvCxnSpPr/>
          <p:nvPr/>
        </p:nvCxnSpPr>
        <p:spPr>
          <a:xfrm>
            <a:off x="3286125" y="6248400"/>
            <a:ext cx="2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Connector 2068"/>
          <p:cNvCxnSpPr/>
          <p:nvPr/>
        </p:nvCxnSpPr>
        <p:spPr>
          <a:xfrm>
            <a:off x="5724238" y="5176911"/>
            <a:ext cx="0" cy="1071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Elbow Connector 2083"/>
          <p:cNvCxnSpPr>
            <a:endCxn id="4" idx="2"/>
          </p:cNvCxnSpPr>
          <p:nvPr/>
        </p:nvCxnSpPr>
        <p:spPr>
          <a:xfrm flipV="1">
            <a:off x="304799" y="2498103"/>
            <a:ext cx="4229101" cy="473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Connector 2085"/>
          <p:cNvCxnSpPr>
            <a:endCxn id="2050" idx="0"/>
          </p:cNvCxnSpPr>
          <p:nvPr/>
        </p:nvCxnSpPr>
        <p:spPr>
          <a:xfrm flipH="1">
            <a:off x="3286125" y="2971800"/>
            <a:ext cx="1" cy="182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Elbow Connector 2087"/>
          <p:cNvCxnSpPr>
            <a:endCxn id="2051" idx="0"/>
          </p:cNvCxnSpPr>
          <p:nvPr/>
        </p:nvCxnSpPr>
        <p:spPr>
          <a:xfrm>
            <a:off x="4533900" y="2971800"/>
            <a:ext cx="1190338" cy="1827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4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6" descr="C:\Users\rayda\AppData\Local\Microsoft\Windows\Temporary Internet Files\Content.IE5\Z2EN2GS2\MC900078622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29" y="1506349"/>
            <a:ext cx="776288" cy="167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Mohawk Matrix Organization Views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215669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Sr. Vice President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36576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652981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652981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15" name="Elbow Connector 14"/>
          <p:cNvCxnSpPr>
            <a:stCxn id="7" idx="0"/>
            <a:endCxn id="6" idx="2"/>
          </p:cNvCxnSpPr>
          <p:nvPr/>
        </p:nvCxnSpPr>
        <p:spPr>
          <a:xfrm rot="5400000" flipH="1" flipV="1">
            <a:off x="1840346" y="2640446"/>
            <a:ext cx="586509" cy="1447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0"/>
          </p:cNvCxnSpPr>
          <p:nvPr/>
        </p:nvCxnSpPr>
        <p:spPr>
          <a:xfrm rot="16200000" flipV="1">
            <a:off x="3437084" y="2784764"/>
            <a:ext cx="288635" cy="14477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57500" y="3364345"/>
            <a:ext cx="2" cy="28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409700" y="3364346"/>
            <a:ext cx="0" cy="288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</p:cNvCxnSpPr>
          <p:nvPr/>
        </p:nvCxnSpPr>
        <p:spPr>
          <a:xfrm flipV="1">
            <a:off x="2857500" y="3364346"/>
            <a:ext cx="2" cy="288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flipV="1">
            <a:off x="4305300" y="3364346"/>
            <a:ext cx="0" cy="288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0866" y="5257801"/>
            <a:ext cx="2057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Manager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95600" y="5241638"/>
            <a:ext cx="2057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Manager</a:t>
            </a:r>
            <a:endParaRPr lang="en-US" dirty="0"/>
          </a:p>
        </p:txBody>
      </p:sp>
      <p:cxnSp>
        <p:nvCxnSpPr>
          <p:cNvPr id="34" name="Elbow Connector 33"/>
          <p:cNvCxnSpPr>
            <a:stCxn id="29" idx="0"/>
          </p:cNvCxnSpPr>
          <p:nvPr/>
        </p:nvCxnSpPr>
        <p:spPr>
          <a:xfrm rot="16200000" flipV="1">
            <a:off x="1209966" y="4648201"/>
            <a:ext cx="685800" cy="533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0"/>
            <a:endCxn id="8" idx="2"/>
          </p:cNvCxnSpPr>
          <p:nvPr/>
        </p:nvCxnSpPr>
        <p:spPr>
          <a:xfrm rot="5400000" flipH="1" flipV="1">
            <a:off x="1993323" y="4393624"/>
            <a:ext cx="690420" cy="10379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2"/>
          </p:cNvCxnSpPr>
          <p:nvPr/>
        </p:nvCxnSpPr>
        <p:spPr>
          <a:xfrm flipV="1">
            <a:off x="2857500" y="4567381"/>
            <a:ext cx="1447800" cy="3475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3779982" y="4716320"/>
            <a:ext cx="669637" cy="3810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0" idx="0"/>
          </p:cNvCxnSpPr>
          <p:nvPr/>
        </p:nvCxnSpPr>
        <p:spPr>
          <a:xfrm rot="16200000" flipV="1">
            <a:off x="2441865" y="3759203"/>
            <a:ext cx="326737" cy="26381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0"/>
          </p:cNvCxnSpPr>
          <p:nvPr/>
        </p:nvCxnSpPr>
        <p:spPr>
          <a:xfrm flipV="1">
            <a:off x="3924300" y="4914901"/>
            <a:ext cx="0" cy="32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819566" y="4914901"/>
            <a:ext cx="0" cy="32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52400" y="4405745"/>
            <a:ext cx="5027467" cy="1512334"/>
          </a:xfrm>
          <a:prstGeom prst="ellipse">
            <a:avLst/>
          </a:prstGeom>
          <a:solidFill>
            <a:schemeClr val="accent1">
              <a:alpha val="2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515101" y="215669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Sr. Vice President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5791200" y="4621070"/>
            <a:ext cx="9334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</a:t>
            </a:r>
          </a:p>
          <a:p>
            <a:pPr algn="ctr"/>
            <a:r>
              <a:rPr lang="en-US" sz="1400" dirty="0" smtClean="0"/>
              <a:t>Manager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6813551" y="4623093"/>
            <a:ext cx="9048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</a:t>
            </a:r>
          </a:p>
          <a:p>
            <a:pPr algn="ctr"/>
            <a:r>
              <a:rPr lang="en-US" sz="1400" dirty="0" smtClean="0"/>
              <a:t>Manager</a:t>
            </a:r>
            <a:endParaRPr lang="en-US" sz="1400" dirty="0"/>
          </a:p>
        </p:txBody>
      </p:sp>
      <p:sp>
        <p:nvSpPr>
          <p:cNvPr id="96" name="Rectangle 95"/>
          <p:cNvSpPr/>
          <p:nvPr/>
        </p:nvSpPr>
        <p:spPr>
          <a:xfrm>
            <a:off x="7772400" y="46210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</a:t>
            </a:r>
          </a:p>
          <a:p>
            <a:pPr algn="ctr"/>
            <a:r>
              <a:rPr lang="en-US" sz="1400" dirty="0" smtClean="0"/>
              <a:t>Manager</a:t>
            </a:r>
            <a:endParaRPr lang="en-US" sz="1400" dirty="0"/>
          </a:p>
        </p:txBody>
      </p:sp>
      <p:sp>
        <p:nvSpPr>
          <p:cNvPr id="1044" name="TextBox 1043"/>
          <p:cNvSpPr txBox="1"/>
          <p:nvPr/>
        </p:nvSpPr>
        <p:spPr>
          <a:xfrm>
            <a:off x="5867400" y="3508663"/>
            <a:ext cx="1168910" cy="64633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Functional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441690" y="3508663"/>
            <a:ext cx="1168910" cy="64633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Functional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1052" name="Elbow Connector 1051"/>
          <p:cNvCxnSpPr>
            <a:stCxn id="81" idx="0"/>
          </p:cNvCxnSpPr>
          <p:nvPr/>
        </p:nvCxnSpPr>
        <p:spPr>
          <a:xfrm rot="5400000" flipH="1" flipV="1">
            <a:off x="6640802" y="4022871"/>
            <a:ext cx="215322" cy="9810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96" idx="0"/>
          </p:cNvCxnSpPr>
          <p:nvPr/>
        </p:nvCxnSpPr>
        <p:spPr>
          <a:xfrm>
            <a:off x="7245351" y="4405745"/>
            <a:ext cx="984249" cy="2153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95" idx="0"/>
          </p:cNvCxnSpPr>
          <p:nvPr/>
        </p:nvCxnSpPr>
        <p:spPr>
          <a:xfrm rot="16200000" flipH="1">
            <a:off x="7137470" y="4494575"/>
            <a:ext cx="217348" cy="396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5030" y="2156691"/>
            <a:ext cx="1928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VP’s notion –</a:t>
            </a:r>
          </a:p>
          <a:p>
            <a:r>
              <a:rPr lang="en-US" sz="1200" dirty="0" smtClean="0"/>
              <a:t>Functional </a:t>
            </a:r>
          </a:p>
          <a:p>
            <a:r>
              <a:rPr lang="en-US" sz="1200" dirty="0"/>
              <a:t>m</a:t>
            </a:r>
            <a:r>
              <a:rPr lang="en-US" sz="1200" dirty="0" smtClean="0"/>
              <a:t>anagement is subordinate</a:t>
            </a:r>
          </a:p>
          <a:p>
            <a:r>
              <a:rPr lang="en-US" sz="1200" dirty="0" smtClean="0"/>
              <a:t>to Product management</a:t>
            </a:r>
          </a:p>
          <a:p>
            <a:endParaRPr lang="en-US" dirty="0"/>
          </a:p>
        </p:txBody>
      </p:sp>
      <p:cxnSp>
        <p:nvCxnSpPr>
          <p:cNvPr id="71" name="Elbow Connector 70"/>
          <p:cNvCxnSpPr>
            <a:stCxn id="1044" idx="0"/>
            <a:endCxn id="80" idx="2"/>
          </p:cNvCxnSpPr>
          <p:nvPr/>
        </p:nvCxnSpPr>
        <p:spPr>
          <a:xfrm rot="5400000" flipH="1" flipV="1">
            <a:off x="6626642" y="2896304"/>
            <a:ext cx="437572" cy="7871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98" idx="0"/>
            <a:endCxn id="80" idx="2"/>
          </p:cNvCxnSpPr>
          <p:nvPr/>
        </p:nvCxnSpPr>
        <p:spPr>
          <a:xfrm rot="16200000" flipV="1">
            <a:off x="7413787" y="2896305"/>
            <a:ext cx="437572" cy="787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71756" y="2198392"/>
            <a:ext cx="1604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Alternate view of </a:t>
            </a:r>
          </a:p>
          <a:p>
            <a:r>
              <a:rPr lang="en-US" sz="1200" dirty="0" smtClean="0"/>
              <a:t>Matrix organization </a:t>
            </a:r>
            <a:endParaRPr lang="en-US" sz="1200" dirty="0"/>
          </a:p>
          <a:p>
            <a:r>
              <a:rPr lang="en-US" sz="1200" dirty="0"/>
              <a:t>h</a:t>
            </a:r>
            <a:r>
              <a:rPr lang="en-US" sz="1200" dirty="0" smtClean="0"/>
              <a:t>eld by one Functional</a:t>
            </a:r>
          </a:p>
          <a:p>
            <a:r>
              <a:rPr lang="en-US" sz="1200" dirty="0" smtClean="0"/>
              <a:t>manager</a:t>
            </a:r>
            <a:endParaRPr lang="en-US" sz="1200" dirty="0"/>
          </a:p>
        </p:txBody>
      </p:sp>
      <p:cxnSp>
        <p:nvCxnSpPr>
          <p:cNvPr id="97" name="Straight Connector 96"/>
          <p:cNvCxnSpPr>
            <a:stCxn id="1044" idx="2"/>
            <a:endCxn id="1044" idx="2"/>
          </p:cNvCxnSpPr>
          <p:nvPr/>
        </p:nvCxnSpPr>
        <p:spPr>
          <a:xfrm>
            <a:off x="6451855" y="41549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044" idx="2"/>
          </p:cNvCxnSpPr>
          <p:nvPr/>
        </p:nvCxnSpPr>
        <p:spPr>
          <a:xfrm>
            <a:off x="6451855" y="4154994"/>
            <a:ext cx="0" cy="11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451855" y="4267200"/>
            <a:ext cx="787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26301" y="4267200"/>
            <a:ext cx="3175" cy="138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8" idx="2"/>
          </p:cNvCxnSpPr>
          <p:nvPr/>
        </p:nvCxnSpPr>
        <p:spPr>
          <a:xfrm>
            <a:off x="8026145" y="4154994"/>
            <a:ext cx="0" cy="11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7226301" y="4267200"/>
            <a:ext cx="799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19153" y="6172199"/>
            <a:ext cx="4241739" cy="27699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“functional managers .. </a:t>
            </a:r>
            <a:r>
              <a:rPr lang="en-US" sz="1200" dirty="0"/>
              <a:t>a</a:t>
            </a:r>
            <a:r>
              <a:rPr lang="en-US" sz="1200" dirty="0" smtClean="0"/>
              <a:t>s a support group for project manager”</a:t>
            </a:r>
            <a:endParaRPr lang="en-US" sz="1200" dirty="0"/>
          </a:p>
        </p:txBody>
      </p:sp>
      <p:cxnSp>
        <p:nvCxnSpPr>
          <p:cNvPr id="114" name="Straight Arrow Connector 113"/>
          <p:cNvCxnSpPr/>
          <p:nvPr/>
        </p:nvCxnSpPr>
        <p:spPr>
          <a:xfrm flipH="1" flipV="1">
            <a:off x="3068281" y="5867037"/>
            <a:ext cx="171742" cy="2541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7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vs. Temporary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8DA0"/>
                </a:solidFill>
              </a:rPr>
              <a:t>Should you start out with permanent or temporary project management positions?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Knowing that the P</a:t>
            </a:r>
            <a:r>
              <a:rPr lang="en-US" dirty="0" smtClean="0"/>
              <a:t>roject Manager will </a:t>
            </a:r>
            <a:r>
              <a:rPr lang="en-US" dirty="0"/>
              <a:t>be permanent gives the </a:t>
            </a:r>
            <a:r>
              <a:rPr lang="en-US" dirty="0" smtClean="0"/>
              <a:t>staff a </a:t>
            </a:r>
            <a:r>
              <a:rPr lang="en-US" dirty="0"/>
              <a:t>greater stake in </a:t>
            </a:r>
            <a:r>
              <a:rPr lang="en-US" dirty="0" smtClean="0"/>
              <a:t>establishing mutually beneficial relationships with him or 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Hiring from Within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8DA0"/>
                </a:solidFill>
              </a:rPr>
              <a:t>Should the first group of project managers be found from within the organization?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 this case the </a:t>
            </a:r>
            <a:r>
              <a:rPr lang="en-US" dirty="0"/>
              <a:t>first set of PMs should be selected from outside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22851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Fostering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Will people be inclined to support the matrix if they see that the project managers are promoted from within?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Overall support for matrix organization may be </a:t>
            </a:r>
            <a:r>
              <a:rPr lang="en-US" dirty="0" smtClean="0"/>
              <a:t>highest </a:t>
            </a:r>
            <a:r>
              <a:rPr lang="en-US" dirty="0"/>
              <a:t>if employees recognize the commitment from their peers and current management. </a:t>
            </a:r>
          </a:p>
        </p:txBody>
      </p:sp>
    </p:spTree>
    <p:extLst>
      <p:ext uri="{BB962C8B-B14F-4D97-AF65-F5344CB8AC3E}">
        <p14:creationId xmlns:p14="http://schemas.microsoft.com/office/powerpoint/2010/main" val="22466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8DA0"/>
                </a:solidFill>
              </a:rPr>
              <a:t>Suppose that the bank goes to a matrix, but without the support of top management.  Will the system fail?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While the system is not guaranteed to fail without the support of top management, the odds are stacked very much against it. </a:t>
            </a:r>
          </a:p>
        </p:txBody>
      </p:sp>
    </p:spTree>
    <p:extLst>
      <p:ext uri="{BB962C8B-B14F-4D97-AF65-F5344CB8AC3E}">
        <p14:creationId xmlns:p14="http://schemas.microsoft.com/office/powerpoint/2010/main" val="14017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In-house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8DA0"/>
                </a:solidFill>
              </a:rPr>
              <a:t>How do you feel about in-house workshops to soften the impact of project management?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Force the conversation and get people talking</a:t>
            </a:r>
          </a:p>
          <a:p>
            <a:r>
              <a:rPr lang="en-US" dirty="0" smtClean="0"/>
              <a:t>Encourage employees to feel like part of the solution</a:t>
            </a:r>
          </a:p>
          <a:p>
            <a:r>
              <a:rPr lang="en-US" dirty="0" smtClean="0"/>
              <a:t>An educated workforce is a happy workforce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Large </a:t>
            </a:r>
            <a:r>
              <a:rPr lang="en-US" dirty="0"/>
              <a:t>corporation</a:t>
            </a:r>
          </a:p>
          <a:p>
            <a:r>
              <a:rPr lang="en-US" dirty="0"/>
              <a:t>Traditional management structure</a:t>
            </a:r>
          </a:p>
          <a:p>
            <a:r>
              <a:rPr lang="en-US" dirty="0" smtClean="0"/>
              <a:t>Structural weakness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structure to adopt</a:t>
            </a:r>
          </a:p>
          <a:p>
            <a:r>
              <a:rPr lang="en-US" dirty="0" smtClean="0"/>
              <a:t>From where to hire</a:t>
            </a:r>
          </a:p>
          <a:p>
            <a:r>
              <a:rPr lang="en-US" dirty="0" smtClean="0"/>
              <a:t>Encouraging employee 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reward of successful transition comes at the expense of some pain and discomfort along the way which can be significantly eased with management and employee support and buy-in. </a:t>
            </a:r>
            <a:endParaRPr lang="en-US" dirty="0" smtClean="0"/>
          </a:p>
          <a:p>
            <a:r>
              <a:rPr lang="en-US" dirty="0" smtClean="0"/>
              <a:t>Education</a:t>
            </a:r>
            <a:r>
              <a:rPr lang="en-US" dirty="0"/>
              <a:t>, communication, and strong leadership by example are all methods to facilitate the acceptance and adoption of a modern project-driven corporate structure. </a:t>
            </a:r>
            <a:endParaRPr lang="en-US" dirty="0" smtClean="0"/>
          </a:p>
          <a:p>
            <a:r>
              <a:rPr lang="en-US" dirty="0" smtClean="0"/>
              <a:t>Overcoming </a:t>
            </a:r>
            <a:r>
              <a:rPr lang="en-US" dirty="0"/>
              <a:t>the inertia of the status quo is the first step.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corporation</a:t>
            </a:r>
          </a:p>
          <a:p>
            <a:r>
              <a:rPr lang="en-US" dirty="0"/>
              <a:t>T</a:t>
            </a:r>
            <a:r>
              <a:rPr lang="en-US" dirty="0" smtClean="0"/>
              <a:t>raditional management structure</a:t>
            </a:r>
          </a:p>
          <a:p>
            <a:r>
              <a:rPr lang="en-US" dirty="0" smtClean="0"/>
              <a:t>Long-time employees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The traditional organization was too weak structurally to handle problems that required integration across multiple departments.” </a:t>
            </a:r>
          </a:p>
        </p:txBody>
      </p:sp>
    </p:spTree>
    <p:extLst>
      <p:ext uri="{BB962C8B-B14F-4D97-AF65-F5344CB8AC3E}">
        <p14:creationId xmlns:p14="http://schemas.microsoft.com/office/powerpoint/2010/main" val="20905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Mohawk needed to overcome bureaucratic problems caused by 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They decided  to adopt a matrix structure of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structure to adopt</a:t>
            </a:r>
          </a:p>
          <a:p>
            <a:r>
              <a:rPr lang="en-US" dirty="0"/>
              <a:t>From where to hire</a:t>
            </a:r>
          </a:p>
          <a:p>
            <a:r>
              <a:rPr lang="en-US" dirty="0"/>
              <a:t>Encouraging employee acceptance</a:t>
            </a:r>
          </a:p>
        </p:txBody>
      </p:sp>
    </p:spTree>
    <p:extLst>
      <p:ext uri="{BB962C8B-B14F-4D97-AF65-F5344CB8AC3E}">
        <p14:creationId xmlns:p14="http://schemas.microsoft.com/office/powerpoint/2010/main" val="102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Addressing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8DA0"/>
                </a:solidFill>
              </a:rPr>
              <a:t>How do you implement change in a bank?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Follow traditionalism and regimentation</a:t>
            </a:r>
          </a:p>
          <a:p>
            <a:r>
              <a:rPr lang="en-US" dirty="0" smtClean="0"/>
              <a:t>Realize that functional employees will resist change</a:t>
            </a:r>
          </a:p>
          <a:p>
            <a:r>
              <a:rPr lang="en-US" dirty="0" smtClean="0"/>
              <a:t>Form a solid plan</a:t>
            </a:r>
          </a:p>
          <a:p>
            <a:r>
              <a:rPr lang="en-US" dirty="0" smtClean="0"/>
              <a:t>Be prepared to quickly execute on the plan</a:t>
            </a:r>
          </a:p>
          <a:p>
            <a:r>
              <a:rPr lang="en-US" dirty="0" smtClean="0"/>
              <a:t>Promote from within if possible</a:t>
            </a:r>
          </a:p>
          <a:p>
            <a:r>
              <a:rPr lang="en-US" dirty="0" smtClean="0"/>
              <a:t>Embrace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Aversion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8DA0"/>
                </a:solidFill>
              </a:rPr>
              <a:t>What are some of the major reasons why employees do not want to become project managers?</a:t>
            </a:r>
          </a:p>
          <a:p>
            <a:pPr marL="0" indent="0">
              <a:buNone/>
            </a:pPr>
            <a:endParaRPr lang="en-US" dirty="0">
              <a:solidFill>
                <a:srgbClr val="808DA0"/>
              </a:solidFill>
            </a:endParaRPr>
          </a:p>
          <a:p>
            <a:r>
              <a:rPr lang="en-US" dirty="0" smtClean="0"/>
              <a:t>Employees don’t want to change career fields</a:t>
            </a:r>
          </a:p>
          <a:p>
            <a:r>
              <a:rPr lang="en-US" dirty="0" smtClean="0"/>
              <a:t>Employees don’t want to lose established relationships</a:t>
            </a:r>
          </a:p>
          <a:p>
            <a:r>
              <a:rPr lang="en-US" dirty="0" smtClean="0"/>
              <a:t>Employees may not embrace 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83</TotalTime>
  <Words>848</Words>
  <Application>Microsoft Office PowerPoint</Application>
  <PresentationFormat>On-screen Show (4:3)</PresentationFormat>
  <Paragraphs>161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Case Study</vt:lpstr>
      <vt:lpstr>The Situation</vt:lpstr>
      <vt:lpstr>Background</vt:lpstr>
      <vt:lpstr>The Goals</vt:lpstr>
      <vt:lpstr>Proposed Solution</vt:lpstr>
      <vt:lpstr>The Problem</vt:lpstr>
      <vt:lpstr>Considerations</vt:lpstr>
      <vt:lpstr>Implementing Change</vt:lpstr>
      <vt:lpstr>Aversion to Change</vt:lpstr>
      <vt:lpstr>Lateral Assignment</vt:lpstr>
      <vt:lpstr>Identification from Within</vt:lpstr>
      <vt:lpstr>Forcing the Issue</vt:lpstr>
      <vt:lpstr>Understanding Project Management</vt:lpstr>
      <vt:lpstr>Standard Matrix Organization </vt:lpstr>
      <vt:lpstr>Mohawk Matrix Organization Views</vt:lpstr>
      <vt:lpstr>Permanent vs. Temporary</vt:lpstr>
      <vt:lpstr>Hiring from Within</vt:lpstr>
      <vt:lpstr>Fostering Support</vt:lpstr>
      <vt:lpstr>Management Support</vt:lpstr>
      <vt:lpstr>In-house Workshops</vt:lpstr>
      <vt:lpstr>Summary</vt:lpstr>
      <vt:lpstr>The Situation</vt:lpstr>
      <vt:lpstr>Considerations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Steve Mazza</dc:creator>
  <cp:lastModifiedBy>tmadmin</cp:lastModifiedBy>
  <cp:revision>34</cp:revision>
  <cp:lastPrinted>2012-04-24T16:19:56Z</cp:lastPrinted>
  <dcterms:created xsi:type="dcterms:W3CDTF">2012-04-20T20:50:41Z</dcterms:created>
  <dcterms:modified xsi:type="dcterms:W3CDTF">2012-04-24T16:38:49Z</dcterms:modified>
</cp:coreProperties>
</file>