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72" r:id="rId5"/>
    <p:sldId id="274" r:id="rId6"/>
    <p:sldId id="275" r:id="rId7"/>
    <p:sldId id="261" r:id="rId8"/>
    <p:sldId id="262" r:id="rId9"/>
    <p:sldId id="264" r:id="rId10"/>
    <p:sldId id="266" r:id="rId11"/>
    <p:sldId id="276" r:id="rId12"/>
    <p:sldId id="277" r:id="rId13"/>
    <p:sldId id="283" r:id="rId14"/>
    <p:sldId id="284" r:id="rId15"/>
    <p:sldId id="263" r:id="rId16"/>
    <p:sldId id="268" r:id="rId17"/>
    <p:sldId id="269" r:id="rId18"/>
    <p:sldId id="270" r:id="rId19"/>
    <p:sldId id="271" r:id="rId20"/>
    <p:sldId id="278"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48261F-2E98-46A4-B336-A1896B7F131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599ADD7-1ABD-43C7-BC4C-70B6EE6E73AE}">
      <dgm:prSet phldrT="[Text]"/>
      <dgm:spPr/>
      <dgm:t>
        <a:bodyPr/>
        <a:lstStyle/>
        <a:p>
          <a:r>
            <a:rPr lang="en-US" dirty="0" smtClean="0"/>
            <a:t>Increase Effectiveness of the Current Process</a:t>
          </a:r>
        </a:p>
        <a:p>
          <a:r>
            <a:rPr lang="en-US" dirty="0" smtClean="0"/>
            <a:t>MOE</a:t>
          </a:r>
          <a:endParaRPr lang="en-US" dirty="0"/>
        </a:p>
      </dgm:t>
    </dgm:pt>
    <dgm:pt modelId="{244149AF-A642-4D60-B26A-98AD46452E60}" type="parTrans" cxnId="{42C0A0FB-DC57-4852-A6A7-67F1E11F51CD}">
      <dgm:prSet/>
      <dgm:spPr/>
      <dgm:t>
        <a:bodyPr/>
        <a:lstStyle/>
        <a:p>
          <a:endParaRPr lang="en-US"/>
        </a:p>
      </dgm:t>
    </dgm:pt>
    <dgm:pt modelId="{99EF5DF2-D591-4331-ABD0-EFFA0E8DE4E5}" type="sibTrans" cxnId="{42C0A0FB-DC57-4852-A6A7-67F1E11F51CD}">
      <dgm:prSet/>
      <dgm:spPr/>
      <dgm:t>
        <a:bodyPr/>
        <a:lstStyle/>
        <a:p>
          <a:endParaRPr lang="en-US"/>
        </a:p>
      </dgm:t>
    </dgm:pt>
    <dgm:pt modelId="{DBAAE623-B0DC-41BB-A6C2-00C55C1BB99E}">
      <dgm:prSet phldrT="[Text]"/>
      <dgm:spPr>
        <a:solidFill>
          <a:schemeClr val="bg1">
            <a:lumMod val="85000"/>
          </a:schemeClr>
        </a:solidFill>
      </dgm:spPr>
      <dgm:t>
        <a:bodyPr/>
        <a:lstStyle/>
        <a:p>
          <a:r>
            <a:rPr lang="en-US" dirty="0" smtClean="0">
              <a:solidFill>
                <a:schemeClr val="bg1">
                  <a:lumMod val="65000"/>
                </a:schemeClr>
              </a:solidFill>
            </a:rPr>
            <a:t>Increase number of sources</a:t>
          </a:r>
        </a:p>
        <a:p>
          <a:r>
            <a:rPr lang="en-US" dirty="0" smtClean="0">
              <a:solidFill>
                <a:schemeClr val="bg1">
                  <a:lumMod val="65000"/>
                </a:schemeClr>
              </a:solidFill>
            </a:rPr>
            <a:t>MOP</a:t>
          </a:r>
          <a:endParaRPr lang="en-US" dirty="0">
            <a:solidFill>
              <a:schemeClr val="bg1">
                <a:lumMod val="65000"/>
              </a:schemeClr>
            </a:solidFill>
          </a:endParaRPr>
        </a:p>
      </dgm:t>
    </dgm:pt>
    <dgm:pt modelId="{0B02B093-5A20-4FF8-B18F-362AFCFE17E8}" type="parTrans" cxnId="{2F971510-E930-41F9-976A-CBA221A49EAB}">
      <dgm:prSet/>
      <dgm:spPr/>
      <dgm:t>
        <a:bodyPr/>
        <a:lstStyle/>
        <a:p>
          <a:endParaRPr lang="en-US"/>
        </a:p>
      </dgm:t>
    </dgm:pt>
    <dgm:pt modelId="{2DE68747-C9CB-498D-9FCC-23F4B6DFB603}" type="sibTrans" cxnId="{2F971510-E930-41F9-976A-CBA221A49EAB}">
      <dgm:prSet/>
      <dgm:spPr/>
      <dgm:t>
        <a:bodyPr/>
        <a:lstStyle/>
        <a:p>
          <a:endParaRPr lang="en-US"/>
        </a:p>
      </dgm:t>
    </dgm:pt>
    <dgm:pt modelId="{899D4067-1562-4FE5-847C-B01ECAB37C0C}">
      <dgm:prSet phldrT="[Text]"/>
      <dgm:spPr>
        <a:solidFill>
          <a:schemeClr val="bg1">
            <a:lumMod val="85000"/>
          </a:schemeClr>
        </a:solidFill>
      </dgm:spPr>
      <dgm:t>
        <a:bodyPr/>
        <a:lstStyle/>
        <a:p>
          <a:r>
            <a:rPr lang="en-US" dirty="0" smtClean="0">
              <a:solidFill>
                <a:schemeClr val="bg1">
                  <a:lumMod val="65000"/>
                </a:schemeClr>
              </a:solidFill>
            </a:rPr>
            <a:t>Increase # of sources by 15% (with a 90% confidence level)</a:t>
          </a:r>
        </a:p>
        <a:p>
          <a:r>
            <a:rPr lang="en-US" dirty="0" smtClean="0">
              <a:solidFill>
                <a:schemeClr val="bg1">
                  <a:lumMod val="65000"/>
                </a:schemeClr>
              </a:solidFill>
            </a:rPr>
            <a:t>TPM</a:t>
          </a:r>
          <a:endParaRPr lang="en-US" dirty="0">
            <a:solidFill>
              <a:schemeClr val="bg1">
                <a:lumMod val="65000"/>
              </a:schemeClr>
            </a:solidFill>
          </a:endParaRPr>
        </a:p>
      </dgm:t>
    </dgm:pt>
    <dgm:pt modelId="{0BD3EFAF-D745-41E0-8500-19B1B4142ADB}" type="parTrans" cxnId="{00AB67B6-F394-4FEC-BC05-8FCB4611DB4E}">
      <dgm:prSet/>
      <dgm:spPr/>
      <dgm:t>
        <a:bodyPr/>
        <a:lstStyle/>
        <a:p>
          <a:endParaRPr lang="en-US"/>
        </a:p>
      </dgm:t>
    </dgm:pt>
    <dgm:pt modelId="{B8E25B3A-2308-4509-B6CA-37487260474E}" type="sibTrans" cxnId="{00AB67B6-F394-4FEC-BC05-8FCB4611DB4E}">
      <dgm:prSet/>
      <dgm:spPr/>
      <dgm:t>
        <a:bodyPr/>
        <a:lstStyle/>
        <a:p>
          <a:endParaRPr lang="en-US"/>
        </a:p>
      </dgm:t>
    </dgm:pt>
    <dgm:pt modelId="{E7734837-7F50-4E11-A33C-EA09A0EC3C9F}">
      <dgm:prSet phldrT="[Text]"/>
      <dgm:spPr/>
      <dgm:t>
        <a:bodyPr/>
        <a:lstStyle/>
        <a:p>
          <a:r>
            <a:rPr lang="en-US" dirty="0" smtClean="0"/>
            <a:t>Reduce amount of time to Acquire – Assess – Report</a:t>
          </a:r>
        </a:p>
        <a:p>
          <a:r>
            <a:rPr lang="en-US" dirty="0" smtClean="0"/>
            <a:t>MOP</a:t>
          </a:r>
          <a:endParaRPr lang="en-US" dirty="0"/>
        </a:p>
      </dgm:t>
    </dgm:pt>
    <dgm:pt modelId="{1C4C9D95-BA92-44A2-A5DA-C08E5B0CCB28}" type="parTrans" cxnId="{EF23A3C8-720A-4CB2-849A-C1422EE44E8C}">
      <dgm:prSet/>
      <dgm:spPr/>
      <dgm:t>
        <a:bodyPr/>
        <a:lstStyle/>
        <a:p>
          <a:endParaRPr lang="en-US"/>
        </a:p>
      </dgm:t>
    </dgm:pt>
    <dgm:pt modelId="{BE811213-7654-443F-BD24-F625C89DA1E4}" type="sibTrans" cxnId="{EF23A3C8-720A-4CB2-849A-C1422EE44E8C}">
      <dgm:prSet/>
      <dgm:spPr/>
      <dgm:t>
        <a:bodyPr/>
        <a:lstStyle/>
        <a:p>
          <a:endParaRPr lang="en-US"/>
        </a:p>
      </dgm:t>
    </dgm:pt>
    <dgm:pt modelId="{268970C0-9DD0-4A92-8223-C8EF8F12C4EB}">
      <dgm:prSet phldrT="[Text]"/>
      <dgm:spPr/>
      <dgm:t>
        <a:bodyPr/>
        <a:lstStyle/>
        <a:p>
          <a:r>
            <a:rPr lang="en-US" dirty="0" smtClean="0"/>
            <a:t>Reduce the current time by 20% (with a 90% confidence level)</a:t>
          </a:r>
        </a:p>
        <a:p>
          <a:r>
            <a:rPr lang="en-US" dirty="0" smtClean="0"/>
            <a:t>TPM</a:t>
          </a:r>
          <a:endParaRPr lang="en-US" dirty="0"/>
        </a:p>
      </dgm:t>
    </dgm:pt>
    <dgm:pt modelId="{E8C9DA26-193E-4F09-9136-03FF686D9A20}" type="parTrans" cxnId="{366028D0-2F14-427B-8868-477F4BD61095}">
      <dgm:prSet/>
      <dgm:spPr/>
      <dgm:t>
        <a:bodyPr/>
        <a:lstStyle/>
        <a:p>
          <a:endParaRPr lang="en-US"/>
        </a:p>
      </dgm:t>
    </dgm:pt>
    <dgm:pt modelId="{16C05BBA-B2D6-47BD-8198-5E40D229DA32}" type="sibTrans" cxnId="{366028D0-2F14-427B-8868-477F4BD61095}">
      <dgm:prSet/>
      <dgm:spPr/>
      <dgm:t>
        <a:bodyPr/>
        <a:lstStyle/>
        <a:p>
          <a:endParaRPr lang="en-US"/>
        </a:p>
      </dgm:t>
    </dgm:pt>
    <dgm:pt modelId="{1DDB11CA-8D13-4242-89E8-E3D4A26F66CE}" type="pres">
      <dgm:prSet presAssocID="{CF48261F-2E98-46A4-B336-A1896B7F131B}" presName="hierChild1" presStyleCnt="0">
        <dgm:presLayoutVars>
          <dgm:chPref val="1"/>
          <dgm:dir/>
          <dgm:animOne val="branch"/>
          <dgm:animLvl val="lvl"/>
          <dgm:resizeHandles/>
        </dgm:presLayoutVars>
      </dgm:prSet>
      <dgm:spPr/>
      <dgm:t>
        <a:bodyPr/>
        <a:lstStyle/>
        <a:p>
          <a:endParaRPr lang="en-US"/>
        </a:p>
      </dgm:t>
    </dgm:pt>
    <dgm:pt modelId="{93B6AF50-1473-42B0-AFC7-77F1D056253B}" type="pres">
      <dgm:prSet presAssocID="{A599ADD7-1ABD-43C7-BC4C-70B6EE6E73AE}" presName="hierRoot1" presStyleCnt="0"/>
      <dgm:spPr/>
    </dgm:pt>
    <dgm:pt modelId="{B9428317-F468-4E3D-9934-C8ACBCA8DAC7}" type="pres">
      <dgm:prSet presAssocID="{A599ADD7-1ABD-43C7-BC4C-70B6EE6E73AE}" presName="composite" presStyleCnt="0"/>
      <dgm:spPr/>
    </dgm:pt>
    <dgm:pt modelId="{42EC3E46-B436-437E-A74A-88C940605962}" type="pres">
      <dgm:prSet presAssocID="{A599ADD7-1ABD-43C7-BC4C-70B6EE6E73AE}" presName="background" presStyleLbl="node0" presStyleIdx="0" presStyleCnt="1"/>
      <dgm:spPr/>
    </dgm:pt>
    <dgm:pt modelId="{B4A4AB8B-4308-4FCA-AFC4-2D954A660DAE}" type="pres">
      <dgm:prSet presAssocID="{A599ADD7-1ABD-43C7-BC4C-70B6EE6E73AE}" presName="text" presStyleLbl="fgAcc0" presStyleIdx="0" presStyleCnt="1">
        <dgm:presLayoutVars>
          <dgm:chPref val="3"/>
        </dgm:presLayoutVars>
      </dgm:prSet>
      <dgm:spPr/>
      <dgm:t>
        <a:bodyPr/>
        <a:lstStyle/>
        <a:p>
          <a:endParaRPr lang="en-US"/>
        </a:p>
      </dgm:t>
    </dgm:pt>
    <dgm:pt modelId="{AAD11F15-2854-43A9-B5C7-F19721201A97}" type="pres">
      <dgm:prSet presAssocID="{A599ADD7-1ABD-43C7-BC4C-70B6EE6E73AE}" presName="hierChild2" presStyleCnt="0"/>
      <dgm:spPr/>
    </dgm:pt>
    <dgm:pt modelId="{2DE52782-8E85-4D3D-8710-93604767A1B6}" type="pres">
      <dgm:prSet presAssocID="{0B02B093-5A20-4FF8-B18F-362AFCFE17E8}" presName="Name10" presStyleLbl="parChTrans1D2" presStyleIdx="0" presStyleCnt="2"/>
      <dgm:spPr/>
      <dgm:t>
        <a:bodyPr/>
        <a:lstStyle/>
        <a:p>
          <a:endParaRPr lang="en-US"/>
        </a:p>
      </dgm:t>
    </dgm:pt>
    <dgm:pt modelId="{A5A317C1-BDE6-4C0A-905F-C39157C3C9DD}" type="pres">
      <dgm:prSet presAssocID="{DBAAE623-B0DC-41BB-A6C2-00C55C1BB99E}" presName="hierRoot2" presStyleCnt="0"/>
      <dgm:spPr/>
    </dgm:pt>
    <dgm:pt modelId="{DAB3BF12-9328-4673-8A56-9155182EB66D}" type="pres">
      <dgm:prSet presAssocID="{DBAAE623-B0DC-41BB-A6C2-00C55C1BB99E}" presName="composite2" presStyleCnt="0"/>
      <dgm:spPr/>
    </dgm:pt>
    <dgm:pt modelId="{238078C0-BE31-4747-B2E8-BDCBB946060F}" type="pres">
      <dgm:prSet presAssocID="{DBAAE623-B0DC-41BB-A6C2-00C55C1BB99E}" presName="background2" presStyleLbl="node2" presStyleIdx="0" presStyleCnt="2"/>
      <dgm:spPr/>
    </dgm:pt>
    <dgm:pt modelId="{22D86962-8AA2-4DA9-A456-F36A6AB1EE59}" type="pres">
      <dgm:prSet presAssocID="{DBAAE623-B0DC-41BB-A6C2-00C55C1BB99E}" presName="text2" presStyleLbl="fgAcc2" presStyleIdx="0" presStyleCnt="2">
        <dgm:presLayoutVars>
          <dgm:chPref val="3"/>
        </dgm:presLayoutVars>
      </dgm:prSet>
      <dgm:spPr/>
      <dgm:t>
        <a:bodyPr/>
        <a:lstStyle/>
        <a:p>
          <a:endParaRPr lang="en-US"/>
        </a:p>
      </dgm:t>
    </dgm:pt>
    <dgm:pt modelId="{B7228F0B-AC00-47FF-9D9D-8243A75B9CB5}" type="pres">
      <dgm:prSet presAssocID="{DBAAE623-B0DC-41BB-A6C2-00C55C1BB99E}" presName="hierChild3" presStyleCnt="0"/>
      <dgm:spPr/>
    </dgm:pt>
    <dgm:pt modelId="{9417EC58-465A-4888-B22D-36D14B3EFC86}" type="pres">
      <dgm:prSet presAssocID="{0BD3EFAF-D745-41E0-8500-19B1B4142ADB}" presName="Name17" presStyleLbl="parChTrans1D3" presStyleIdx="0" presStyleCnt="2"/>
      <dgm:spPr/>
      <dgm:t>
        <a:bodyPr/>
        <a:lstStyle/>
        <a:p>
          <a:endParaRPr lang="en-US"/>
        </a:p>
      </dgm:t>
    </dgm:pt>
    <dgm:pt modelId="{335114D7-6A32-4EEE-A95E-74119D084FB7}" type="pres">
      <dgm:prSet presAssocID="{899D4067-1562-4FE5-847C-B01ECAB37C0C}" presName="hierRoot3" presStyleCnt="0"/>
      <dgm:spPr/>
    </dgm:pt>
    <dgm:pt modelId="{1E29FDAA-B4A6-4D21-9148-53ADA097F66D}" type="pres">
      <dgm:prSet presAssocID="{899D4067-1562-4FE5-847C-B01ECAB37C0C}" presName="composite3" presStyleCnt="0"/>
      <dgm:spPr/>
    </dgm:pt>
    <dgm:pt modelId="{F5AD803A-616B-4370-B027-0D43FB01C8FF}" type="pres">
      <dgm:prSet presAssocID="{899D4067-1562-4FE5-847C-B01ECAB37C0C}" presName="background3" presStyleLbl="node3" presStyleIdx="0" presStyleCnt="2"/>
      <dgm:spPr/>
    </dgm:pt>
    <dgm:pt modelId="{AE0EAE33-35DC-427A-B14B-D9253CD05407}" type="pres">
      <dgm:prSet presAssocID="{899D4067-1562-4FE5-847C-B01ECAB37C0C}" presName="text3" presStyleLbl="fgAcc3" presStyleIdx="0" presStyleCnt="2">
        <dgm:presLayoutVars>
          <dgm:chPref val="3"/>
        </dgm:presLayoutVars>
      </dgm:prSet>
      <dgm:spPr/>
      <dgm:t>
        <a:bodyPr/>
        <a:lstStyle/>
        <a:p>
          <a:endParaRPr lang="en-US"/>
        </a:p>
      </dgm:t>
    </dgm:pt>
    <dgm:pt modelId="{38CE168B-7B01-47B3-B9B7-97442BCCAB13}" type="pres">
      <dgm:prSet presAssocID="{899D4067-1562-4FE5-847C-B01ECAB37C0C}" presName="hierChild4" presStyleCnt="0"/>
      <dgm:spPr/>
    </dgm:pt>
    <dgm:pt modelId="{587C4DEC-7D9D-4356-BF4A-540DC4A3288E}" type="pres">
      <dgm:prSet presAssocID="{1C4C9D95-BA92-44A2-A5DA-C08E5B0CCB28}" presName="Name10" presStyleLbl="parChTrans1D2" presStyleIdx="1" presStyleCnt="2"/>
      <dgm:spPr/>
      <dgm:t>
        <a:bodyPr/>
        <a:lstStyle/>
        <a:p>
          <a:endParaRPr lang="en-US"/>
        </a:p>
      </dgm:t>
    </dgm:pt>
    <dgm:pt modelId="{D905A3B6-3175-42AC-AAD4-D99D2F995FEC}" type="pres">
      <dgm:prSet presAssocID="{E7734837-7F50-4E11-A33C-EA09A0EC3C9F}" presName="hierRoot2" presStyleCnt="0"/>
      <dgm:spPr/>
    </dgm:pt>
    <dgm:pt modelId="{1B67E968-1C0E-4DE9-9776-F3727929C1C9}" type="pres">
      <dgm:prSet presAssocID="{E7734837-7F50-4E11-A33C-EA09A0EC3C9F}" presName="composite2" presStyleCnt="0"/>
      <dgm:spPr/>
    </dgm:pt>
    <dgm:pt modelId="{19502A7D-AC33-4C7E-AD4C-B22B6B7C17DC}" type="pres">
      <dgm:prSet presAssocID="{E7734837-7F50-4E11-A33C-EA09A0EC3C9F}" presName="background2" presStyleLbl="node2" presStyleIdx="1" presStyleCnt="2"/>
      <dgm:spPr/>
    </dgm:pt>
    <dgm:pt modelId="{90707908-8DB7-4D38-90BC-7962C4E060DD}" type="pres">
      <dgm:prSet presAssocID="{E7734837-7F50-4E11-A33C-EA09A0EC3C9F}" presName="text2" presStyleLbl="fgAcc2" presStyleIdx="1" presStyleCnt="2">
        <dgm:presLayoutVars>
          <dgm:chPref val="3"/>
        </dgm:presLayoutVars>
      </dgm:prSet>
      <dgm:spPr/>
      <dgm:t>
        <a:bodyPr/>
        <a:lstStyle/>
        <a:p>
          <a:endParaRPr lang="en-US"/>
        </a:p>
      </dgm:t>
    </dgm:pt>
    <dgm:pt modelId="{328F1A42-8469-4D24-B23D-5AFC473D6162}" type="pres">
      <dgm:prSet presAssocID="{E7734837-7F50-4E11-A33C-EA09A0EC3C9F}" presName="hierChild3" presStyleCnt="0"/>
      <dgm:spPr/>
    </dgm:pt>
    <dgm:pt modelId="{F96C931D-242E-4DF6-BB08-98C6141937C9}" type="pres">
      <dgm:prSet presAssocID="{E8C9DA26-193E-4F09-9136-03FF686D9A20}" presName="Name17" presStyleLbl="parChTrans1D3" presStyleIdx="1" presStyleCnt="2"/>
      <dgm:spPr/>
      <dgm:t>
        <a:bodyPr/>
        <a:lstStyle/>
        <a:p>
          <a:endParaRPr lang="en-US"/>
        </a:p>
      </dgm:t>
    </dgm:pt>
    <dgm:pt modelId="{75E730DF-ABDD-4B4B-ABF6-034864E932DE}" type="pres">
      <dgm:prSet presAssocID="{268970C0-9DD0-4A92-8223-C8EF8F12C4EB}" presName="hierRoot3" presStyleCnt="0"/>
      <dgm:spPr/>
    </dgm:pt>
    <dgm:pt modelId="{F1F31C49-AAD4-43F3-9F0B-A48D81A54F4E}" type="pres">
      <dgm:prSet presAssocID="{268970C0-9DD0-4A92-8223-C8EF8F12C4EB}" presName="composite3" presStyleCnt="0"/>
      <dgm:spPr/>
    </dgm:pt>
    <dgm:pt modelId="{868078C6-10A7-4CBF-9F1B-C4BDFA15FD3D}" type="pres">
      <dgm:prSet presAssocID="{268970C0-9DD0-4A92-8223-C8EF8F12C4EB}" presName="background3" presStyleLbl="node3" presStyleIdx="1" presStyleCnt="2"/>
      <dgm:spPr/>
    </dgm:pt>
    <dgm:pt modelId="{E512EDDF-B539-4332-9C9F-F7FBA9D1189C}" type="pres">
      <dgm:prSet presAssocID="{268970C0-9DD0-4A92-8223-C8EF8F12C4EB}" presName="text3" presStyleLbl="fgAcc3" presStyleIdx="1" presStyleCnt="2">
        <dgm:presLayoutVars>
          <dgm:chPref val="3"/>
        </dgm:presLayoutVars>
      </dgm:prSet>
      <dgm:spPr/>
      <dgm:t>
        <a:bodyPr/>
        <a:lstStyle/>
        <a:p>
          <a:endParaRPr lang="en-US"/>
        </a:p>
      </dgm:t>
    </dgm:pt>
    <dgm:pt modelId="{2559905C-EC95-41CC-A3A7-7998DB721012}" type="pres">
      <dgm:prSet presAssocID="{268970C0-9DD0-4A92-8223-C8EF8F12C4EB}" presName="hierChild4" presStyleCnt="0"/>
      <dgm:spPr/>
    </dgm:pt>
  </dgm:ptLst>
  <dgm:cxnLst>
    <dgm:cxn modelId="{2F971510-E930-41F9-976A-CBA221A49EAB}" srcId="{A599ADD7-1ABD-43C7-BC4C-70B6EE6E73AE}" destId="{DBAAE623-B0DC-41BB-A6C2-00C55C1BB99E}" srcOrd="0" destOrd="0" parTransId="{0B02B093-5A20-4FF8-B18F-362AFCFE17E8}" sibTransId="{2DE68747-C9CB-498D-9FCC-23F4B6DFB603}"/>
    <dgm:cxn modelId="{183673A5-6374-4896-B337-4097A68432D9}" type="presOf" srcId="{A599ADD7-1ABD-43C7-BC4C-70B6EE6E73AE}" destId="{B4A4AB8B-4308-4FCA-AFC4-2D954A660DAE}" srcOrd="0" destOrd="0" presId="urn:microsoft.com/office/officeart/2005/8/layout/hierarchy1"/>
    <dgm:cxn modelId="{96447F40-02AD-4574-8DF9-E8E734E93171}" type="presOf" srcId="{E8C9DA26-193E-4F09-9136-03FF686D9A20}" destId="{F96C931D-242E-4DF6-BB08-98C6141937C9}" srcOrd="0" destOrd="0" presId="urn:microsoft.com/office/officeart/2005/8/layout/hierarchy1"/>
    <dgm:cxn modelId="{439109FE-7766-4C05-9692-050335F89C9A}" type="presOf" srcId="{0B02B093-5A20-4FF8-B18F-362AFCFE17E8}" destId="{2DE52782-8E85-4D3D-8710-93604767A1B6}" srcOrd="0" destOrd="0" presId="urn:microsoft.com/office/officeart/2005/8/layout/hierarchy1"/>
    <dgm:cxn modelId="{1B977957-EF12-4D03-913E-1FC6AD7AA492}" type="presOf" srcId="{268970C0-9DD0-4A92-8223-C8EF8F12C4EB}" destId="{E512EDDF-B539-4332-9C9F-F7FBA9D1189C}" srcOrd="0" destOrd="0" presId="urn:microsoft.com/office/officeart/2005/8/layout/hierarchy1"/>
    <dgm:cxn modelId="{00AB67B6-F394-4FEC-BC05-8FCB4611DB4E}" srcId="{DBAAE623-B0DC-41BB-A6C2-00C55C1BB99E}" destId="{899D4067-1562-4FE5-847C-B01ECAB37C0C}" srcOrd="0" destOrd="0" parTransId="{0BD3EFAF-D745-41E0-8500-19B1B4142ADB}" sibTransId="{B8E25B3A-2308-4509-B6CA-37487260474E}"/>
    <dgm:cxn modelId="{42C0A0FB-DC57-4852-A6A7-67F1E11F51CD}" srcId="{CF48261F-2E98-46A4-B336-A1896B7F131B}" destId="{A599ADD7-1ABD-43C7-BC4C-70B6EE6E73AE}" srcOrd="0" destOrd="0" parTransId="{244149AF-A642-4D60-B26A-98AD46452E60}" sibTransId="{99EF5DF2-D591-4331-ABD0-EFFA0E8DE4E5}"/>
    <dgm:cxn modelId="{702C3952-440A-4E63-9876-00AC55E9ECEB}" type="presOf" srcId="{0BD3EFAF-D745-41E0-8500-19B1B4142ADB}" destId="{9417EC58-465A-4888-B22D-36D14B3EFC86}" srcOrd="0" destOrd="0" presId="urn:microsoft.com/office/officeart/2005/8/layout/hierarchy1"/>
    <dgm:cxn modelId="{D8628D0A-0658-48F8-911D-9081B6946180}" type="presOf" srcId="{E7734837-7F50-4E11-A33C-EA09A0EC3C9F}" destId="{90707908-8DB7-4D38-90BC-7962C4E060DD}" srcOrd="0" destOrd="0" presId="urn:microsoft.com/office/officeart/2005/8/layout/hierarchy1"/>
    <dgm:cxn modelId="{FC643B40-327A-4C08-9B57-0EB43B6FEED5}" type="presOf" srcId="{1C4C9D95-BA92-44A2-A5DA-C08E5B0CCB28}" destId="{587C4DEC-7D9D-4356-BF4A-540DC4A3288E}" srcOrd="0" destOrd="0" presId="urn:microsoft.com/office/officeart/2005/8/layout/hierarchy1"/>
    <dgm:cxn modelId="{AA981035-5D78-4F6C-BBE1-7C45253C6C2E}" type="presOf" srcId="{899D4067-1562-4FE5-847C-B01ECAB37C0C}" destId="{AE0EAE33-35DC-427A-B14B-D9253CD05407}" srcOrd="0" destOrd="0" presId="urn:microsoft.com/office/officeart/2005/8/layout/hierarchy1"/>
    <dgm:cxn modelId="{EF23A3C8-720A-4CB2-849A-C1422EE44E8C}" srcId="{A599ADD7-1ABD-43C7-BC4C-70B6EE6E73AE}" destId="{E7734837-7F50-4E11-A33C-EA09A0EC3C9F}" srcOrd="1" destOrd="0" parTransId="{1C4C9D95-BA92-44A2-A5DA-C08E5B0CCB28}" sibTransId="{BE811213-7654-443F-BD24-F625C89DA1E4}"/>
    <dgm:cxn modelId="{52B47242-4AC9-4295-A0AE-F81F5B9D8C26}" type="presOf" srcId="{CF48261F-2E98-46A4-B336-A1896B7F131B}" destId="{1DDB11CA-8D13-4242-89E8-E3D4A26F66CE}" srcOrd="0" destOrd="0" presId="urn:microsoft.com/office/officeart/2005/8/layout/hierarchy1"/>
    <dgm:cxn modelId="{016F24D4-FDF5-4391-B95F-038A2E04ACD6}" type="presOf" srcId="{DBAAE623-B0DC-41BB-A6C2-00C55C1BB99E}" destId="{22D86962-8AA2-4DA9-A456-F36A6AB1EE59}" srcOrd="0" destOrd="0" presId="urn:microsoft.com/office/officeart/2005/8/layout/hierarchy1"/>
    <dgm:cxn modelId="{366028D0-2F14-427B-8868-477F4BD61095}" srcId="{E7734837-7F50-4E11-A33C-EA09A0EC3C9F}" destId="{268970C0-9DD0-4A92-8223-C8EF8F12C4EB}" srcOrd="0" destOrd="0" parTransId="{E8C9DA26-193E-4F09-9136-03FF686D9A20}" sibTransId="{16C05BBA-B2D6-47BD-8198-5E40D229DA32}"/>
    <dgm:cxn modelId="{AB01AFDD-CBCC-4DDD-9483-D8D4C4A26696}" type="presParOf" srcId="{1DDB11CA-8D13-4242-89E8-E3D4A26F66CE}" destId="{93B6AF50-1473-42B0-AFC7-77F1D056253B}" srcOrd="0" destOrd="0" presId="urn:microsoft.com/office/officeart/2005/8/layout/hierarchy1"/>
    <dgm:cxn modelId="{23643BD9-7643-4F1A-9860-E3C3F9CA92D0}" type="presParOf" srcId="{93B6AF50-1473-42B0-AFC7-77F1D056253B}" destId="{B9428317-F468-4E3D-9934-C8ACBCA8DAC7}" srcOrd="0" destOrd="0" presId="urn:microsoft.com/office/officeart/2005/8/layout/hierarchy1"/>
    <dgm:cxn modelId="{BC08FA27-6A99-475B-91EA-60DBAF30F090}" type="presParOf" srcId="{B9428317-F468-4E3D-9934-C8ACBCA8DAC7}" destId="{42EC3E46-B436-437E-A74A-88C940605962}" srcOrd="0" destOrd="0" presId="urn:microsoft.com/office/officeart/2005/8/layout/hierarchy1"/>
    <dgm:cxn modelId="{A117652D-D00C-4E1D-B941-2B7E81E9A313}" type="presParOf" srcId="{B9428317-F468-4E3D-9934-C8ACBCA8DAC7}" destId="{B4A4AB8B-4308-4FCA-AFC4-2D954A660DAE}" srcOrd="1" destOrd="0" presId="urn:microsoft.com/office/officeart/2005/8/layout/hierarchy1"/>
    <dgm:cxn modelId="{AEC2BEC7-171B-42DD-AB72-1CFB46CAD7C4}" type="presParOf" srcId="{93B6AF50-1473-42B0-AFC7-77F1D056253B}" destId="{AAD11F15-2854-43A9-B5C7-F19721201A97}" srcOrd="1" destOrd="0" presId="urn:microsoft.com/office/officeart/2005/8/layout/hierarchy1"/>
    <dgm:cxn modelId="{457DAC96-734E-4BC3-BD1E-48034A6FB0D7}" type="presParOf" srcId="{AAD11F15-2854-43A9-B5C7-F19721201A97}" destId="{2DE52782-8E85-4D3D-8710-93604767A1B6}" srcOrd="0" destOrd="0" presId="urn:microsoft.com/office/officeart/2005/8/layout/hierarchy1"/>
    <dgm:cxn modelId="{58C77F8F-135B-49AC-8D74-FAEA2FC6520E}" type="presParOf" srcId="{AAD11F15-2854-43A9-B5C7-F19721201A97}" destId="{A5A317C1-BDE6-4C0A-905F-C39157C3C9DD}" srcOrd="1" destOrd="0" presId="urn:microsoft.com/office/officeart/2005/8/layout/hierarchy1"/>
    <dgm:cxn modelId="{DC4B91B0-C8F6-44C0-8E34-EEB46EEA7A6C}" type="presParOf" srcId="{A5A317C1-BDE6-4C0A-905F-C39157C3C9DD}" destId="{DAB3BF12-9328-4673-8A56-9155182EB66D}" srcOrd="0" destOrd="0" presId="urn:microsoft.com/office/officeart/2005/8/layout/hierarchy1"/>
    <dgm:cxn modelId="{476F4AEB-0734-4C8E-AE12-EE8DDACB06C2}" type="presParOf" srcId="{DAB3BF12-9328-4673-8A56-9155182EB66D}" destId="{238078C0-BE31-4747-B2E8-BDCBB946060F}" srcOrd="0" destOrd="0" presId="urn:microsoft.com/office/officeart/2005/8/layout/hierarchy1"/>
    <dgm:cxn modelId="{269D11EB-C0D6-4E81-91A5-39D5A7DDEFCF}" type="presParOf" srcId="{DAB3BF12-9328-4673-8A56-9155182EB66D}" destId="{22D86962-8AA2-4DA9-A456-F36A6AB1EE59}" srcOrd="1" destOrd="0" presId="urn:microsoft.com/office/officeart/2005/8/layout/hierarchy1"/>
    <dgm:cxn modelId="{86F566FF-70F9-40DB-80E2-68EBC0520400}" type="presParOf" srcId="{A5A317C1-BDE6-4C0A-905F-C39157C3C9DD}" destId="{B7228F0B-AC00-47FF-9D9D-8243A75B9CB5}" srcOrd="1" destOrd="0" presId="urn:microsoft.com/office/officeart/2005/8/layout/hierarchy1"/>
    <dgm:cxn modelId="{6B69635D-51E2-4922-807A-5CD8BB64FB1B}" type="presParOf" srcId="{B7228F0B-AC00-47FF-9D9D-8243A75B9CB5}" destId="{9417EC58-465A-4888-B22D-36D14B3EFC86}" srcOrd="0" destOrd="0" presId="urn:microsoft.com/office/officeart/2005/8/layout/hierarchy1"/>
    <dgm:cxn modelId="{C6F3CD45-C3AF-4D73-949D-C8BB90DD6C0E}" type="presParOf" srcId="{B7228F0B-AC00-47FF-9D9D-8243A75B9CB5}" destId="{335114D7-6A32-4EEE-A95E-74119D084FB7}" srcOrd="1" destOrd="0" presId="urn:microsoft.com/office/officeart/2005/8/layout/hierarchy1"/>
    <dgm:cxn modelId="{2317ABF5-07F7-4A4D-9E68-78D786BBB9DD}" type="presParOf" srcId="{335114D7-6A32-4EEE-A95E-74119D084FB7}" destId="{1E29FDAA-B4A6-4D21-9148-53ADA097F66D}" srcOrd="0" destOrd="0" presId="urn:microsoft.com/office/officeart/2005/8/layout/hierarchy1"/>
    <dgm:cxn modelId="{C0042C61-0980-4D2D-9E1D-84CE5E55076C}" type="presParOf" srcId="{1E29FDAA-B4A6-4D21-9148-53ADA097F66D}" destId="{F5AD803A-616B-4370-B027-0D43FB01C8FF}" srcOrd="0" destOrd="0" presId="urn:microsoft.com/office/officeart/2005/8/layout/hierarchy1"/>
    <dgm:cxn modelId="{1E732F95-CD97-47A7-B8B1-BB1542504AEA}" type="presParOf" srcId="{1E29FDAA-B4A6-4D21-9148-53ADA097F66D}" destId="{AE0EAE33-35DC-427A-B14B-D9253CD05407}" srcOrd="1" destOrd="0" presId="urn:microsoft.com/office/officeart/2005/8/layout/hierarchy1"/>
    <dgm:cxn modelId="{A5457D42-01EB-4342-92CD-98324104EAA5}" type="presParOf" srcId="{335114D7-6A32-4EEE-A95E-74119D084FB7}" destId="{38CE168B-7B01-47B3-B9B7-97442BCCAB13}" srcOrd="1" destOrd="0" presId="urn:microsoft.com/office/officeart/2005/8/layout/hierarchy1"/>
    <dgm:cxn modelId="{DD3399C9-9624-48B8-87AB-4984D511BC32}" type="presParOf" srcId="{AAD11F15-2854-43A9-B5C7-F19721201A97}" destId="{587C4DEC-7D9D-4356-BF4A-540DC4A3288E}" srcOrd="2" destOrd="0" presId="urn:microsoft.com/office/officeart/2005/8/layout/hierarchy1"/>
    <dgm:cxn modelId="{2C50E332-4350-4EE3-ACCD-BF0559ED4E62}" type="presParOf" srcId="{AAD11F15-2854-43A9-B5C7-F19721201A97}" destId="{D905A3B6-3175-42AC-AAD4-D99D2F995FEC}" srcOrd="3" destOrd="0" presId="urn:microsoft.com/office/officeart/2005/8/layout/hierarchy1"/>
    <dgm:cxn modelId="{C9D4F2C4-A077-4840-AC9E-8FBCEF5729BF}" type="presParOf" srcId="{D905A3B6-3175-42AC-AAD4-D99D2F995FEC}" destId="{1B67E968-1C0E-4DE9-9776-F3727929C1C9}" srcOrd="0" destOrd="0" presId="urn:microsoft.com/office/officeart/2005/8/layout/hierarchy1"/>
    <dgm:cxn modelId="{83CF3BE2-6B20-4A86-A34F-504FB5A0DD7F}" type="presParOf" srcId="{1B67E968-1C0E-4DE9-9776-F3727929C1C9}" destId="{19502A7D-AC33-4C7E-AD4C-B22B6B7C17DC}" srcOrd="0" destOrd="0" presId="urn:microsoft.com/office/officeart/2005/8/layout/hierarchy1"/>
    <dgm:cxn modelId="{9B01F7A6-EFB6-4872-9E4A-6770AF4A394E}" type="presParOf" srcId="{1B67E968-1C0E-4DE9-9776-F3727929C1C9}" destId="{90707908-8DB7-4D38-90BC-7962C4E060DD}" srcOrd="1" destOrd="0" presId="urn:microsoft.com/office/officeart/2005/8/layout/hierarchy1"/>
    <dgm:cxn modelId="{9A679E5C-2C3F-4841-976E-60AEE5700B5F}" type="presParOf" srcId="{D905A3B6-3175-42AC-AAD4-D99D2F995FEC}" destId="{328F1A42-8469-4D24-B23D-5AFC473D6162}" srcOrd="1" destOrd="0" presId="urn:microsoft.com/office/officeart/2005/8/layout/hierarchy1"/>
    <dgm:cxn modelId="{9109E26E-1E37-408E-BF45-31DF12835D40}" type="presParOf" srcId="{328F1A42-8469-4D24-B23D-5AFC473D6162}" destId="{F96C931D-242E-4DF6-BB08-98C6141937C9}" srcOrd="0" destOrd="0" presId="urn:microsoft.com/office/officeart/2005/8/layout/hierarchy1"/>
    <dgm:cxn modelId="{05CB1878-42BC-4DDB-B4DF-5236911E0D88}" type="presParOf" srcId="{328F1A42-8469-4D24-B23D-5AFC473D6162}" destId="{75E730DF-ABDD-4B4B-ABF6-034864E932DE}" srcOrd="1" destOrd="0" presId="urn:microsoft.com/office/officeart/2005/8/layout/hierarchy1"/>
    <dgm:cxn modelId="{4D356687-6C44-4584-9502-779B680F5C1E}" type="presParOf" srcId="{75E730DF-ABDD-4B4B-ABF6-034864E932DE}" destId="{F1F31C49-AAD4-43F3-9F0B-A48D81A54F4E}" srcOrd="0" destOrd="0" presId="urn:microsoft.com/office/officeart/2005/8/layout/hierarchy1"/>
    <dgm:cxn modelId="{7DAEE556-F590-4A82-B9B2-719A892FBE7F}" type="presParOf" srcId="{F1F31C49-AAD4-43F3-9F0B-A48D81A54F4E}" destId="{868078C6-10A7-4CBF-9F1B-C4BDFA15FD3D}" srcOrd="0" destOrd="0" presId="urn:microsoft.com/office/officeart/2005/8/layout/hierarchy1"/>
    <dgm:cxn modelId="{7B264B5E-7CA8-44AD-B412-7511CF55E82C}" type="presParOf" srcId="{F1F31C49-AAD4-43F3-9F0B-A48D81A54F4E}" destId="{E512EDDF-B539-4332-9C9F-F7FBA9D1189C}" srcOrd="1" destOrd="0" presId="urn:microsoft.com/office/officeart/2005/8/layout/hierarchy1"/>
    <dgm:cxn modelId="{9AA69D7B-0EE0-4408-804B-7BD1E530586D}" type="presParOf" srcId="{75E730DF-ABDD-4B4B-ABF6-034864E932DE}" destId="{2559905C-EC95-41CC-A3A7-7998DB72101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D2BAB1-D613-FB4A-B355-F58DC74791A0}"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5A6C4F67-CA2B-0A45-A7EC-B10C1ABE2022}">
      <dgm:prSet custT="1"/>
      <dgm:spPr>
        <a:solidFill>
          <a:srgbClr val="7030A0"/>
        </a:solidFill>
      </dgm:spPr>
      <dgm:t>
        <a:bodyPr/>
        <a:lstStyle/>
        <a:p>
          <a:pPr rtl="0"/>
          <a:r>
            <a:rPr lang="en-US" sz="1400" dirty="0" smtClean="0"/>
            <a:t>Phase 1 – Scoping and Project Identification</a:t>
          </a:r>
          <a:endParaRPr lang="en-US" sz="1400" dirty="0"/>
        </a:p>
      </dgm:t>
    </dgm:pt>
    <dgm:pt modelId="{1FAB07D7-68B6-C547-9F1B-3DE02AD2DA1B}" type="parTrans" cxnId="{BE22C3E4-5BA2-F849-A5E0-7930F4382DD9}">
      <dgm:prSet/>
      <dgm:spPr/>
      <dgm:t>
        <a:bodyPr/>
        <a:lstStyle/>
        <a:p>
          <a:endParaRPr lang="en-US" sz="3200"/>
        </a:p>
      </dgm:t>
    </dgm:pt>
    <dgm:pt modelId="{7B590C9C-E18D-CA4E-980D-B7D75CE5A645}" type="sibTrans" cxnId="{BE22C3E4-5BA2-F849-A5E0-7930F4382DD9}">
      <dgm:prSet custT="1"/>
      <dgm:spPr/>
      <dgm:t>
        <a:bodyPr/>
        <a:lstStyle/>
        <a:p>
          <a:endParaRPr lang="en-US" sz="4400"/>
        </a:p>
      </dgm:t>
    </dgm:pt>
    <dgm:pt modelId="{AECC9DBD-2F5D-DC40-A427-05808E4975E5}">
      <dgm:prSet custT="1"/>
      <dgm:spPr>
        <a:solidFill>
          <a:srgbClr val="7030A0"/>
        </a:solidFill>
      </dgm:spPr>
      <dgm:t>
        <a:bodyPr/>
        <a:lstStyle/>
        <a:p>
          <a:pPr rtl="0"/>
          <a:r>
            <a:rPr lang="en-US" sz="1100" dirty="0" smtClean="0"/>
            <a:t>This phase will consist of determining the problem, the scope of the problem that the team will be working to solve and the background for this problem.  Some of the key tasks revolve around stakeholder analysis and defining the operational space to work within.</a:t>
          </a:r>
          <a:endParaRPr lang="en-US" sz="1100" dirty="0"/>
        </a:p>
      </dgm:t>
    </dgm:pt>
    <dgm:pt modelId="{FDB2ACF8-4B34-EC41-A352-7060A23CAC18}" type="parTrans" cxnId="{25A05EBB-7D26-4542-994E-E1A20AC30E11}">
      <dgm:prSet/>
      <dgm:spPr/>
      <dgm:t>
        <a:bodyPr/>
        <a:lstStyle/>
        <a:p>
          <a:endParaRPr lang="en-US" sz="3200"/>
        </a:p>
      </dgm:t>
    </dgm:pt>
    <dgm:pt modelId="{0FDD168A-90F5-9C48-BA90-38DD65D51743}" type="sibTrans" cxnId="{25A05EBB-7D26-4542-994E-E1A20AC30E11}">
      <dgm:prSet/>
      <dgm:spPr/>
      <dgm:t>
        <a:bodyPr/>
        <a:lstStyle/>
        <a:p>
          <a:endParaRPr lang="en-US" sz="3200"/>
        </a:p>
      </dgm:t>
    </dgm:pt>
    <dgm:pt modelId="{537830B0-0806-E748-89F6-144C6B650B30}">
      <dgm:prSet custT="1"/>
      <dgm:spPr>
        <a:solidFill>
          <a:srgbClr val="00B050"/>
        </a:solidFill>
      </dgm:spPr>
      <dgm:t>
        <a:bodyPr/>
        <a:lstStyle/>
        <a:p>
          <a:pPr rtl="0"/>
          <a:r>
            <a:rPr lang="en-US" sz="1400" dirty="0" smtClean="0"/>
            <a:t>Phase 2 – Requirements Development</a:t>
          </a:r>
          <a:endParaRPr lang="en-US" sz="1400" dirty="0"/>
        </a:p>
      </dgm:t>
    </dgm:pt>
    <dgm:pt modelId="{48F0D06F-A83E-6446-82A4-36054E5B8602}" type="parTrans" cxnId="{8A99A82B-B9BC-5346-8B41-383C506C8F82}">
      <dgm:prSet/>
      <dgm:spPr/>
      <dgm:t>
        <a:bodyPr/>
        <a:lstStyle/>
        <a:p>
          <a:endParaRPr lang="en-US" sz="3200"/>
        </a:p>
      </dgm:t>
    </dgm:pt>
    <dgm:pt modelId="{86B7052C-CDC8-AF4F-8660-A90E025F8420}" type="sibTrans" cxnId="{8A99A82B-B9BC-5346-8B41-383C506C8F82}">
      <dgm:prSet custT="1"/>
      <dgm:spPr/>
      <dgm:t>
        <a:bodyPr/>
        <a:lstStyle/>
        <a:p>
          <a:endParaRPr lang="en-US" sz="4400"/>
        </a:p>
      </dgm:t>
    </dgm:pt>
    <dgm:pt modelId="{31B8D603-5CCA-D34E-809C-29519F69D04F}">
      <dgm:prSet custT="1"/>
      <dgm:spPr>
        <a:solidFill>
          <a:srgbClr val="00B050"/>
        </a:solidFill>
      </dgm:spPr>
      <dgm:t>
        <a:bodyPr/>
        <a:lstStyle/>
        <a:p>
          <a:pPr rtl="0"/>
          <a:r>
            <a:rPr lang="en-US" sz="1100" dirty="0" smtClean="0"/>
            <a:t>This phase will focus more on the identification of requirements and developing the necessary criteria by which to evaluate those requirements against such as the EEAs.  This will also be the phase in which we will begin to gather the necessary data and document assumptions as we get ready to begin the Analysis.</a:t>
          </a:r>
          <a:endParaRPr lang="en-US" sz="1100" dirty="0"/>
        </a:p>
      </dgm:t>
    </dgm:pt>
    <dgm:pt modelId="{AD9CD625-01B6-1643-BF03-6EB976ADCE48}" type="parTrans" cxnId="{1283B059-7AFB-7D45-8A34-F1551DCB91C1}">
      <dgm:prSet/>
      <dgm:spPr/>
      <dgm:t>
        <a:bodyPr/>
        <a:lstStyle/>
        <a:p>
          <a:endParaRPr lang="en-US" sz="3200"/>
        </a:p>
      </dgm:t>
    </dgm:pt>
    <dgm:pt modelId="{0698FAA3-9926-4D43-B583-935D433A2A70}" type="sibTrans" cxnId="{1283B059-7AFB-7D45-8A34-F1551DCB91C1}">
      <dgm:prSet/>
      <dgm:spPr/>
      <dgm:t>
        <a:bodyPr/>
        <a:lstStyle/>
        <a:p>
          <a:endParaRPr lang="en-US" sz="3200"/>
        </a:p>
      </dgm:t>
    </dgm:pt>
    <dgm:pt modelId="{0D61F729-1E0C-1645-8D59-765CDB2D065C}">
      <dgm:prSet custT="1"/>
      <dgm:spPr>
        <a:solidFill>
          <a:srgbClr val="0070C0"/>
        </a:solidFill>
      </dgm:spPr>
      <dgm:t>
        <a:bodyPr/>
        <a:lstStyle/>
        <a:p>
          <a:pPr rtl="0"/>
          <a:r>
            <a:rPr lang="en-US" sz="1400" dirty="0" smtClean="0"/>
            <a:t>Phase 3 – Model Development</a:t>
          </a:r>
          <a:endParaRPr lang="en-US" sz="1400" dirty="0"/>
        </a:p>
      </dgm:t>
    </dgm:pt>
    <dgm:pt modelId="{94908293-46F5-7F42-8563-65ABB4451076}" type="parTrans" cxnId="{ED30C9C5-7113-724D-9D94-8BC0B26818D2}">
      <dgm:prSet/>
      <dgm:spPr/>
      <dgm:t>
        <a:bodyPr/>
        <a:lstStyle/>
        <a:p>
          <a:endParaRPr lang="en-US" sz="3200"/>
        </a:p>
      </dgm:t>
    </dgm:pt>
    <dgm:pt modelId="{FF5C7CFC-7D28-7E4D-A17C-735C51D2474B}" type="sibTrans" cxnId="{ED30C9C5-7113-724D-9D94-8BC0B26818D2}">
      <dgm:prSet custT="1"/>
      <dgm:spPr/>
      <dgm:t>
        <a:bodyPr/>
        <a:lstStyle/>
        <a:p>
          <a:endParaRPr lang="en-US" sz="4400"/>
        </a:p>
      </dgm:t>
    </dgm:pt>
    <dgm:pt modelId="{7FB42CA7-2FE4-8C4B-B04B-65211979AC80}">
      <dgm:prSet custT="1"/>
      <dgm:spPr>
        <a:solidFill>
          <a:srgbClr val="0070C0"/>
        </a:solidFill>
      </dgm:spPr>
      <dgm:t>
        <a:bodyPr/>
        <a:lstStyle/>
        <a:p>
          <a:pPr rtl="0"/>
          <a:r>
            <a:rPr lang="en-US" sz="1100" dirty="0" smtClean="0"/>
            <a:t>This phase will provide the insight and actual execution of the models that will be utilized to analyze the data.  We will be required to identify appropriate methods for analysis and modeling as well as construct the models for the analysis.  Finally, we will need to detail out exactly what we are going to analyze and how we plan to model that, continuing all documentation of assumptions.</a:t>
          </a:r>
          <a:endParaRPr lang="en-US" sz="1100" dirty="0"/>
        </a:p>
      </dgm:t>
    </dgm:pt>
    <dgm:pt modelId="{76B42413-6669-2043-B4A7-BCFAF40A88C2}" type="parTrans" cxnId="{A8E0EAC9-8D63-A146-A1C0-9D1F48116A2F}">
      <dgm:prSet/>
      <dgm:spPr/>
      <dgm:t>
        <a:bodyPr/>
        <a:lstStyle/>
        <a:p>
          <a:endParaRPr lang="en-US" sz="3200"/>
        </a:p>
      </dgm:t>
    </dgm:pt>
    <dgm:pt modelId="{C13084E1-9BE2-0442-BF46-3586F5034E34}" type="sibTrans" cxnId="{A8E0EAC9-8D63-A146-A1C0-9D1F48116A2F}">
      <dgm:prSet/>
      <dgm:spPr/>
      <dgm:t>
        <a:bodyPr/>
        <a:lstStyle/>
        <a:p>
          <a:endParaRPr lang="en-US" sz="3200"/>
        </a:p>
      </dgm:t>
    </dgm:pt>
    <dgm:pt modelId="{643EFFF5-B2DE-5E43-B676-6A5FCF70E4B4}">
      <dgm:prSet custT="1"/>
      <dgm:spPr>
        <a:solidFill>
          <a:srgbClr val="FF0000"/>
        </a:solidFill>
      </dgm:spPr>
      <dgm:t>
        <a:bodyPr/>
        <a:lstStyle/>
        <a:p>
          <a:pPr rtl="0"/>
          <a:r>
            <a:rPr lang="en-US" sz="1400" dirty="0" smtClean="0"/>
            <a:t>Phase 4 – Analysis</a:t>
          </a:r>
          <a:endParaRPr lang="en-US" sz="1400" dirty="0"/>
        </a:p>
      </dgm:t>
    </dgm:pt>
    <dgm:pt modelId="{5E621BB3-CD18-3549-9C9D-DB4AF2484A3A}" type="parTrans" cxnId="{BEF1BF72-91E2-9649-B30D-7301CD140AE0}">
      <dgm:prSet/>
      <dgm:spPr/>
      <dgm:t>
        <a:bodyPr/>
        <a:lstStyle/>
        <a:p>
          <a:endParaRPr lang="en-US" sz="3200"/>
        </a:p>
      </dgm:t>
    </dgm:pt>
    <dgm:pt modelId="{07019022-B06C-8744-A729-45E2AD9C14B2}" type="sibTrans" cxnId="{BEF1BF72-91E2-9649-B30D-7301CD140AE0}">
      <dgm:prSet/>
      <dgm:spPr/>
      <dgm:t>
        <a:bodyPr/>
        <a:lstStyle/>
        <a:p>
          <a:endParaRPr lang="en-US" sz="3200"/>
        </a:p>
      </dgm:t>
    </dgm:pt>
    <dgm:pt modelId="{E966C2B8-4D8D-E745-9DBD-E665B6841318}">
      <dgm:prSet custT="1"/>
      <dgm:spPr>
        <a:solidFill>
          <a:srgbClr val="FF0000"/>
        </a:solidFill>
      </dgm:spPr>
      <dgm:t>
        <a:bodyPr/>
        <a:lstStyle/>
        <a:p>
          <a:pPr rtl="0"/>
          <a:r>
            <a:rPr lang="en-US" sz="1100" dirty="0" smtClean="0"/>
            <a:t>This is the final phase that we, as a group, will undertake and that is the actual execution of the models.  We will identify a baseline with the initial data, perform sensitivity analysis on it and perhaps alter the baseline to identify alterative configurations.  Finally, we will document and present the findings, along with the process so it can be repeated in the future. </a:t>
          </a:r>
          <a:endParaRPr lang="en-US" sz="1100" dirty="0"/>
        </a:p>
      </dgm:t>
    </dgm:pt>
    <dgm:pt modelId="{8D562FC2-3BB1-3E4B-9F90-CCB84C9A5B37}" type="parTrans" cxnId="{0A4C4787-3AB5-AD4A-B9E7-2954980538EB}">
      <dgm:prSet/>
      <dgm:spPr/>
      <dgm:t>
        <a:bodyPr/>
        <a:lstStyle/>
        <a:p>
          <a:endParaRPr lang="en-US" sz="3200"/>
        </a:p>
      </dgm:t>
    </dgm:pt>
    <dgm:pt modelId="{3CB588A1-BD43-BB45-B8A1-7A9A9E21E4CB}" type="sibTrans" cxnId="{0A4C4787-3AB5-AD4A-B9E7-2954980538EB}">
      <dgm:prSet/>
      <dgm:spPr/>
      <dgm:t>
        <a:bodyPr/>
        <a:lstStyle/>
        <a:p>
          <a:endParaRPr lang="en-US" sz="3200"/>
        </a:p>
      </dgm:t>
    </dgm:pt>
    <dgm:pt modelId="{F46ED30C-2F49-44C2-B3C7-E2065A7211E6}" type="pres">
      <dgm:prSet presAssocID="{CDD2BAB1-D613-FB4A-B355-F58DC74791A0}" presName="outerComposite" presStyleCnt="0">
        <dgm:presLayoutVars>
          <dgm:chMax val="5"/>
          <dgm:dir/>
          <dgm:resizeHandles val="exact"/>
        </dgm:presLayoutVars>
      </dgm:prSet>
      <dgm:spPr/>
      <dgm:t>
        <a:bodyPr/>
        <a:lstStyle/>
        <a:p>
          <a:endParaRPr lang="en-US"/>
        </a:p>
      </dgm:t>
    </dgm:pt>
    <dgm:pt modelId="{43BC86E4-1AFC-4435-B092-E41887848C47}" type="pres">
      <dgm:prSet presAssocID="{CDD2BAB1-D613-FB4A-B355-F58DC74791A0}" presName="dummyMaxCanvas" presStyleCnt="0">
        <dgm:presLayoutVars/>
      </dgm:prSet>
      <dgm:spPr/>
      <dgm:t>
        <a:bodyPr/>
        <a:lstStyle/>
        <a:p>
          <a:endParaRPr lang="en-US"/>
        </a:p>
      </dgm:t>
    </dgm:pt>
    <dgm:pt modelId="{C210AE84-18AB-4CA6-ADE2-88954116F6F5}" type="pres">
      <dgm:prSet presAssocID="{CDD2BAB1-D613-FB4A-B355-F58DC74791A0}" presName="FourNodes_1" presStyleLbl="node1" presStyleIdx="0" presStyleCnt="4">
        <dgm:presLayoutVars>
          <dgm:bulletEnabled val="1"/>
        </dgm:presLayoutVars>
      </dgm:prSet>
      <dgm:spPr/>
      <dgm:t>
        <a:bodyPr/>
        <a:lstStyle/>
        <a:p>
          <a:endParaRPr lang="en-US"/>
        </a:p>
      </dgm:t>
    </dgm:pt>
    <dgm:pt modelId="{067A12BD-36BB-4538-A5E8-0BB1090E1764}" type="pres">
      <dgm:prSet presAssocID="{CDD2BAB1-D613-FB4A-B355-F58DC74791A0}" presName="FourNodes_2" presStyleLbl="node1" presStyleIdx="1" presStyleCnt="4">
        <dgm:presLayoutVars>
          <dgm:bulletEnabled val="1"/>
        </dgm:presLayoutVars>
      </dgm:prSet>
      <dgm:spPr/>
      <dgm:t>
        <a:bodyPr/>
        <a:lstStyle/>
        <a:p>
          <a:endParaRPr lang="en-US"/>
        </a:p>
      </dgm:t>
    </dgm:pt>
    <dgm:pt modelId="{ED2CEA77-5917-4BF8-BBB2-EF41024E35A5}" type="pres">
      <dgm:prSet presAssocID="{CDD2BAB1-D613-FB4A-B355-F58DC74791A0}" presName="FourNodes_3" presStyleLbl="node1" presStyleIdx="2" presStyleCnt="4">
        <dgm:presLayoutVars>
          <dgm:bulletEnabled val="1"/>
        </dgm:presLayoutVars>
      </dgm:prSet>
      <dgm:spPr/>
      <dgm:t>
        <a:bodyPr/>
        <a:lstStyle/>
        <a:p>
          <a:endParaRPr lang="en-US"/>
        </a:p>
      </dgm:t>
    </dgm:pt>
    <dgm:pt modelId="{0A86EC38-2EF3-48E8-A7A5-88CE5990CA0E}" type="pres">
      <dgm:prSet presAssocID="{CDD2BAB1-D613-FB4A-B355-F58DC74791A0}" presName="FourNodes_4" presStyleLbl="node1" presStyleIdx="3" presStyleCnt="4">
        <dgm:presLayoutVars>
          <dgm:bulletEnabled val="1"/>
        </dgm:presLayoutVars>
      </dgm:prSet>
      <dgm:spPr/>
      <dgm:t>
        <a:bodyPr/>
        <a:lstStyle/>
        <a:p>
          <a:endParaRPr lang="en-US"/>
        </a:p>
      </dgm:t>
    </dgm:pt>
    <dgm:pt modelId="{4F29E2CB-0A00-4BDE-BB82-BEE92E7AFBF3}" type="pres">
      <dgm:prSet presAssocID="{CDD2BAB1-D613-FB4A-B355-F58DC74791A0}" presName="FourConn_1-2" presStyleLbl="fgAccFollowNode1" presStyleIdx="0" presStyleCnt="3">
        <dgm:presLayoutVars>
          <dgm:bulletEnabled val="1"/>
        </dgm:presLayoutVars>
      </dgm:prSet>
      <dgm:spPr/>
      <dgm:t>
        <a:bodyPr/>
        <a:lstStyle/>
        <a:p>
          <a:endParaRPr lang="en-US"/>
        </a:p>
      </dgm:t>
    </dgm:pt>
    <dgm:pt modelId="{12A12817-7C38-48A3-91A2-5C54777585A9}" type="pres">
      <dgm:prSet presAssocID="{CDD2BAB1-D613-FB4A-B355-F58DC74791A0}" presName="FourConn_2-3" presStyleLbl="fgAccFollowNode1" presStyleIdx="1" presStyleCnt="3">
        <dgm:presLayoutVars>
          <dgm:bulletEnabled val="1"/>
        </dgm:presLayoutVars>
      </dgm:prSet>
      <dgm:spPr/>
      <dgm:t>
        <a:bodyPr/>
        <a:lstStyle/>
        <a:p>
          <a:endParaRPr lang="en-US"/>
        </a:p>
      </dgm:t>
    </dgm:pt>
    <dgm:pt modelId="{7F60D93C-ACC9-4FD9-B88B-C8422EB4E435}" type="pres">
      <dgm:prSet presAssocID="{CDD2BAB1-D613-FB4A-B355-F58DC74791A0}" presName="FourConn_3-4" presStyleLbl="fgAccFollowNode1" presStyleIdx="2" presStyleCnt="3">
        <dgm:presLayoutVars>
          <dgm:bulletEnabled val="1"/>
        </dgm:presLayoutVars>
      </dgm:prSet>
      <dgm:spPr/>
      <dgm:t>
        <a:bodyPr/>
        <a:lstStyle/>
        <a:p>
          <a:endParaRPr lang="en-US"/>
        </a:p>
      </dgm:t>
    </dgm:pt>
    <dgm:pt modelId="{370BD35A-9AC9-4E72-84DF-451A65F6831E}" type="pres">
      <dgm:prSet presAssocID="{CDD2BAB1-D613-FB4A-B355-F58DC74791A0}" presName="FourNodes_1_text" presStyleLbl="node1" presStyleIdx="3" presStyleCnt="4">
        <dgm:presLayoutVars>
          <dgm:bulletEnabled val="1"/>
        </dgm:presLayoutVars>
      </dgm:prSet>
      <dgm:spPr/>
      <dgm:t>
        <a:bodyPr/>
        <a:lstStyle/>
        <a:p>
          <a:endParaRPr lang="en-US"/>
        </a:p>
      </dgm:t>
    </dgm:pt>
    <dgm:pt modelId="{D29C122E-EE95-465C-AA44-457CE0E11585}" type="pres">
      <dgm:prSet presAssocID="{CDD2BAB1-D613-FB4A-B355-F58DC74791A0}" presName="FourNodes_2_text" presStyleLbl="node1" presStyleIdx="3" presStyleCnt="4">
        <dgm:presLayoutVars>
          <dgm:bulletEnabled val="1"/>
        </dgm:presLayoutVars>
      </dgm:prSet>
      <dgm:spPr/>
      <dgm:t>
        <a:bodyPr/>
        <a:lstStyle/>
        <a:p>
          <a:endParaRPr lang="en-US"/>
        </a:p>
      </dgm:t>
    </dgm:pt>
    <dgm:pt modelId="{74F85778-4739-485D-976F-4936600459E0}" type="pres">
      <dgm:prSet presAssocID="{CDD2BAB1-D613-FB4A-B355-F58DC74791A0}" presName="FourNodes_3_text" presStyleLbl="node1" presStyleIdx="3" presStyleCnt="4">
        <dgm:presLayoutVars>
          <dgm:bulletEnabled val="1"/>
        </dgm:presLayoutVars>
      </dgm:prSet>
      <dgm:spPr/>
      <dgm:t>
        <a:bodyPr/>
        <a:lstStyle/>
        <a:p>
          <a:endParaRPr lang="en-US"/>
        </a:p>
      </dgm:t>
    </dgm:pt>
    <dgm:pt modelId="{8EF25815-A246-4E55-AC10-D7264DA18A5C}" type="pres">
      <dgm:prSet presAssocID="{CDD2BAB1-D613-FB4A-B355-F58DC74791A0}" presName="FourNodes_4_text" presStyleLbl="node1" presStyleIdx="3" presStyleCnt="4">
        <dgm:presLayoutVars>
          <dgm:bulletEnabled val="1"/>
        </dgm:presLayoutVars>
      </dgm:prSet>
      <dgm:spPr/>
      <dgm:t>
        <a:bodyPr/>
        <a:lstStyle/>
        <a:p>
          <a:endParaRPr lang="en-US"/>
        </a:p>
      </dgm:t>
    </dgm:pt>
  </dgm:ptLst>
  <dgm:cxnLst>
    <dgm:cxn modelId="{D76D1F98-9058-40D2-B876-BBCEB1728977}" type="presOf" srcId="{CDD2BAB1-D613-FB4A-B355-F58DC74791A0}" destId="{F46ED30C-2F49-44C2-B3C7-E2065A7211E6}" srcOrd="0" destOrd="0" presId="urn:microsoft.com/office/officeart/2005/8/layout/vProcess5"/>
    <dgm:cxn modelId="{11283979-A151-4911-BA4E-FAAA0298579B}" type="presOf" srcId="{FF5C7CFC-7D28-7E4D-A17C-735C51D2474B}" destId="{7F60D93C-ACC9-4FD9-B88B-C8422EB4E435}" srcOrd="0" destOrd="0" presId="urn:microsoft.com/office/officeart/2005/8/layout/vProcess5"/>
    <dgm:cxn modelId="{DF203E23-53EA-4BB1-93AF-5B9F8FDE27E0}" type="presOf" srcId="{0D61F729-1E0C-1645-8D59-765CDB2D065C}" destId="{74F85778-4739-485D-976F-4936600459E0}" srcOrd="1" destOrd="0" presId="urn:microsoft.com/office/officeart/2005/8/layout/vProcess5"/>
    <dgm:cxn modelId="{06CE6D6E-71C1-4B72-BE1D-77EA92A06BA1}" type="presOf" srcId="{7B590C9C-E18D-CA4E-980D-B7D75CE5A645}" destId="{4F29E2CB-0A00-4BDE-BB82-BEE92E7AFBF3}" srcOrd="0" destOrd="0" presId="urn:microsoft.com/office/officeart/2005/8/layout/vProcess5"/>
    <dgm:cxn modelId="{8A99A82B-B9BC-5346-8B41-383C506C8F82}" srcId="{CDD2BAB1-D613-FB4A-B355-F58DC74791A0}" destId="{537830B0-0806-E748-89F6-144C6B650B30}" srcOrd="1" destOrd="0" parTransId="{48F0D06F-A83E-6446-82A4-36054E5B8602}" sibTransId="{86B7052C-CDC8-AF4F-8660-A90E025F8420}"/>
    <dgm:cxn modelId="{6B9BB71D-B335-476C-AD83-C31663BC16A7}" type="presOf" srcId="{AECC9DBD-2F5D-DC40-A427-05808E4975E5}" destId="{C210AE84-18AB-4CA6-ADE2-88954116F6F5}" srcOrd="0" destOrd="1" presId="urn:microsoft.com/office/officeart/2005/8/layout/vProcess5"/>
    <dgm:cxn modelId="{25A05EBB-7D26-4542-994E-E1A20AC30E11}" srcId="{5A6C4F67-CA2B-0A45-A7EC-B10C1ABE2022}" destId="{AECC9DBD-2F5D-DC40-A427-05808E4975E5}" srcOrd="0" destOrd="0" parTransId="{FDB2ACF8-4B34-EC41-A352-7060A23CAC18}" sibTransId="{0FDD168A-90F5-9C48-BA90-38DD65D51743}"/>
    <dgm:cxn modelId="{BE22C3E4-5BA2-F849-A5E0-7930F4382DD9}" srcId="{CDD2BAB1-D613-FB4A-B355-F58DC74791A0}" destId="{5A6C4F67-CA2B-0A45-A7EC-B10C1ABE2022}" srcOrd="0" destOrd="0" parTransId="{1FAB07D7-68B6-C547-9F1B-3DE02AD2DA1B}" sibTransId="{7B590C9C-E18D-CA4E-980D-B7D75CE5A645}"/>
    <dgm:cxn modelId="{D624F181-CA9D-4C54-82A6-3AFC198FA1AF}" type="presOf" srcId="{AECC9DBD-2F5D-DC40-A427-05808E4975E5}" destId="{370BD35A-9AC9-4E72-84DF-451A65F6831E}" srcOrd="1" destOrd="1" presId="urn:microsoft.com/office/officeart/2005/8/layout/vProcess5"/>
    <dgm:cxn modelId="{85DA6DA6-8644-4371-AE9F-D85A2471397A}" type="presOf" srcId="{E966C2B8-4D8D-E745-9DBD-E665B6841318}" destId="{8EF25815-A246-4E55-AC10-D7264DA18A5C}" srcOrd="1" destOrd="1" presId="urn:microsoft.com/office/officeart/2005/8/layout/vProcess5"/>
    <dgm:cxn modelId="{F7D1DC66-8638-4D30-8007-59C0BB162555}" type="presOf" srcId="{5A6C4F67-CA2B-0A45-A7EC-B10C1ABE2022}" destId="{370BD35A-9AC9-4E72-84DF-451A65F6831E}" srcOrd="1" destOrd="0" presId="urn:microsoft.com/office/officeart/2005/8/layout/vProcess5"/>
    <dgm:cxn modelId="{BEF1BF72-91E2-9649-B30D-7301CD140AE0}" srcId="{CDD2BAB1-D613-FB4A-B355-F58DC74791A0}" destId="{643EFFF5-B2DE-5E43-B676-6A5FCF70E4B4}" srcOrd="3" destOrd="0" parTransId="{5E621BB3-CD18-3549-9C9D-DB4AF2484A3A}" sibTransId="{07019022-B06C-8744-A729-45E2AD9C14B2}"/>
    <dgm:cxn modelId="{ED30C9C5-7113-724D-9D94-8BC0B26818D2}" srcId="{CDD2BAB1-D613-FB4A-B355-F58DC74791A0}" destId="{0D61F729-1E0C-1645-8D59-765CDB2D065C}" srcOrd="2" destOrd="0" parTransId="{94908293-46F5-7F42-8563-65ABB4451076}" sibTransId="{FF5C7CFC-7D28-7E4D-A17C-735C51D2474B}"/>
    <dgm:cxn modelId="{2A2137A9-83BE-4AF9-9EEB-4ABCFCF9A006}" type="presOf" srcId="{537830B0-0806-E748-89F6-144C6B650B30}" destId="{D29C122E-EE95-465C-AA44-457CE0E11585}" srcOrd="1" destOrd="0" presId="urn:microsoft.com/office/officeart/2005/8/layout/vProcess5"/>
    <dgm:cxn modelId="{211CFB2C-B497-4E2D-9582-D2924B54448F}" type="presOf" srcId="{537830B0-0806-E748-89F6-144C6B650B30}" destId="{067A12BD-36BB-4538-A5E8-0BB1090E1764}" srcOrd="0" destOrd="0" presId="urn:microsoft.com/office/officeart/2005/8/layout/vProcess5"/>
    <dgm:cxn modelId="{0CB4CD9A-A343-4C6C-B74B-8702E3E1C725}" type="presOf" srcId="{643EFFF5-B2DE-5E43-B676-6A5FCF70E4B4}" destId="{8EF25815-A246-4E55-AC10-D7264DA18A5C}" srcOrd="1" destOrd="0" presId="urn:microsoft.com/office/officeart/2005/8/layout/vProcess5"/>
    <dgm:cxn modelId="{853DF1F9-30C3-4FC1-8096-27C249136928}" type="presOf" srcId="{E966C2B8-4D8D-E745-9DBD-E665B6841318}" destId="{0A86EC38-2EF3-48E8-A7A5-88CE5990CA0E}" srcOrd="0" destOrd="1" presId="urn:microsoft.com/office/officeart/2005/8/layout/vProcess5"/>
    <dgm:cxn modelId="{7952A959-7B4E-497A-AE01-1C4F47673306}" type="presOf" srcId="{5A6C4F67-CA2B-0A45-A7EC-B10C1ABE2022}" destId="{C210AE84-18AB-4CA6-ADE2-88954116F6F5}" srcOrd="0" destOrd="0" presId="urn:microsoft.com/office/officeart/2005/8/layout/vProcess5"/>
    <dgm:cxn modelId="{AC98D8A7-1E31-40E6-8138-1AAEAFC86B22}" type="presOf" srcId="{643EFFF5-B2DE-5E43-B676-6A5FCF70E4B4}" destId="{0A86EC38-2EF3-48E8-A7A5-88CE5990CA0E}" srcOrd="0" destOrd="0" presId="urn:microsoft.com/office/officeart/2005/8/layout/vProcess5"/>
    <dgm:cxn modelId="{1283B059-7AFB-7D45-8A34-F1551DCB91C1}" srcId="{537830B0-0806-E748-89F6-144C6B650B30}" destId="{31B8D603-5CCA-D34E-809C-29519F69D04F}" srcOrd="0" destOrd="0" parTransId="{AD9CD625-01B6-1643-BF03-6EB976ADCE48}" sibTransId="{0698FAA3-9926-4D43-B583-935D433A2A70}"/>
    <dgm:cxn modelId="{284D609C-61C4-472B-8E71-22C535BD308A}" type="presOf" srcId="{86B7052C-CDC8-AF4F-8660-A90E025F8420}" destId="{12A12817-7C38-48A3-91A2-5C54777585A9}" srcOrd="0" destOrd="0" presId="urn:microsoft.com/office/officeart/2005/8/layout/vProcess5"/>
    <dgm:cxn modelId="{0FC475D8-2F17-4EED-A288-A66BE1F15B85}" type="presOf" srcId="{7FB42CA7-2FE4-8C4B-B04B-65211979AC80}" destId="{74F85778-4739-485D-976F-4936600459E0}" srcOrd="1" destOrd="1" presId="urn:microsoft.com/office/officeart/2005/8/layout/vProcess5"/>
    <dgm:cxn modelId="{A8E0EAC9-8D63-A146-A1C0-9D1F48116A2F}" srcId="{0D61F729-1E0C-1645-8D59-765CDB2D065C}" destId="{7FB42CA7-2FE4-8C4B-B04B-65211979AC80}" srcOrd="0" destOrd="0" parTransId="{76B42413-6669-2043-B4A7-BCFAF40A88C2}" sibTransId="{C13084E1-9BE2-0442-BF46-3586F5034E34}"/>
    <dgm:cxn modelId="{0A4C4787-3AB5-AD4A-B9E7-2954980538EB}" srcId="{643EFFF5-B2DE-5E43-B676-6A5FCF70E4B4}" destId="{E966C2B8-4D8D-E745-9DBD-E665B6841318}" srcOrd="0" destOrd="0" parTransId="{8D562FC2-3BB1-3E4B-9F90-CCB84C9A5B37}" sibTransId="{3CB588A1-BD43-BB45-B8A1-7A9A9E21E4CB}"/>
    <dgm:cxn modelId="{FB76A6E9-BD7A-4E61-938D-5B86DC3D4ED2}" type="presOf" srcId="{31B8D603-5CCA-D34E-809C-29519F69D04F}" destId="{D29C122E-EE95-465C-AA44-457CE0E11585}" srcOrd="1" destOrd="1" presId="urn:microsoft.com/office/officeart/2005/8/layout/vProcess5"/>
    <dgm:cxn modelId="{DC3D5EB4-B373-472B-A657-4A81A630FAF1}" type="presOf" srcId="{0D61F729-1E0C-1645-8D59-765CDB2D065C}" destId="{ED2CEA77-5917-4BF8-BBB2-EF41024E35A5}" srcOrd="0" destOrd="0" presId="urn:microsoft.com/office/officeart/2005/8/layout/vProcess5"/>
    <dgm:cxn modelId="{1CC4B6E5-07D2-4145-BB73-359BA238C9EB}" type="presOf" srcId="{31B8D603-5CCA-D34E-809C-29519F69D04F}" destId="{067A12BD-36BB-4538-A5E8-0BB1090E1764}" srcOrd="0" destOrd="1" presId="urn:microsoft.com/office/officeart/2005/8/layout/vProcess5"/>
    <dgm:cxn modelId="{67855877-CF1F-4646-974A-962874B0DCBC}" type="presOf" srcId="{7FB42CA7-2FE4-8C4B-B04B-65211979AC80}" destId="{ED2CEA77-5917-4BF8-BBB2-EF41024E35A5}" srcOrd="0" destOrd="1" presId="urn:microsoft.com/office/officeart/2005/8/layout/vProcess5"/>
    <dgm:cxn modelId="{CAEC62C6-FDD2-4875-ADA8-D1A36FC496A7}" type="presParOf" srcId="{F46ED30C-2F49-44C2-B3C7-E2065A7211E6}" destId="{43BC86E4-1AFC-4435-B092-E41887848C47}" srcOrd="0" destOrd="0" presId="urn:microsoft.com/office/officeart/2005/8/layout/vProcess5"/>
    <dgm:cxn modelId="{4AC86670-BFD2-4A97-B50C-FAC9C60F4BF0}" type="presParOf" srcId="{F46ED30C-2F49-44C2-B3C7-E2065A7211E6}" destId="{C210AE84-18AB-4CA6-ADE2-88954116F6F5}" srcOrd="1" destOrd="0" presId="urn:microsoft.com/office/officeart/2005/8/layout/vProcess5"/>
    <dgm:cxn modelId="{174D86DE-F7F7-43FA-8F93-7161EE2F2C48}" type="presParOf" srcId="{F46ED30C-2F49-44C2-B3C7-E2065A7211E6}" destId="{067A12BD-36BB-4538-A5E8-0BB1090E1764}" srcOrd="2" destOrd="0" presId="urn:microsoft.com/office/officeart/2005/8/layout/vProcess5"/>
    <dgm:cxn modelId="{8FF707F0-96B8-4307-B51F-8A145EA4233A}" type="presParOf" srcId="{F46ED30C-2F49-44C2-B3C7-E2065A7211E6}" destId="{ED2CEA77-5917-4BF8-BBB2-EF41024E35A5}" srcOrd="3" destOrd="0" presId="urn:microsoft.com/office/officeart/2005/8/layout/vProcess5"/>
    <dgm:cxn modelId="{4D01827C-3B24-4F2E-85BF-7D12E1BA0392}" type="presParOf" srcId="{F46ED30C-2F49-44C2-B3C7-E2065A7211E6}" destId="{0A86EC38-2EF3-48E8-A7A5-88CE5990CA0E}" srcOrd="4" destOrd="0" presId="urn:microsoft.com/office/officeart/2005/8/layout/vProcess5"/>
    <dgm:cxn modelId="{2F7E2DBE-DCD5-4B2F-BB83-AA5AE76EC156}" type="presParOf" srcId="{F46ED30C-2F49-44C2-B3C7-E2065A7211E6}" destId="{4F29E2CB-0A00-4BDE-BB82-BEE92E7AFBF3}" srcOrd="5" destOrd="0" presId="urn:microsoft.com/office/officeart/2005/8/layout/vProcess5"/>
    <dgm:cxn modelId="{8049BAA2-4C3C-477D-8A70-D7ECA9C94DE7}" type="presParOf" srcId="{F46ED30C-2F49-44C2-B3C7-E2065A7211E6}" destId="{12A12817-7C38-48A3-91A2-5C54777585A9}" srcOrd="6" destOrd="0" presId="urn:microsoft.com/office/officeart/2005/8/layout/vProcess5"/>
    <dgm:cxn modelId="{179863E1-0115-4387-B011-8C299618979F}" type="presParOf" srcId="{F46ED30C-2F49-44C2-B3C7-E2065A7211E6}" destId="{7F60D93C-ACC9-4FD9-B88B-C8422EB4E435}" srcOrd="7" destOrd="0" presId="urn:microsoft.com/office/officeart/2005/8/layout/vProcess5"/>
    <dgm:cxn modelId="{BB1B3171-7F7D-461B-87AB-BC77A20E4146}" type="presParOf" srcId="{F46ED30C-2F49-44C2-B3C7-E2065A7211E6}" destId="{370BD35A-9AC9-4E72-84DF-451A65F6831E}" srcOrd="8" destOrd="0" presId="urn:microsoft.com/office/officeart/2005/8/layout/vProcess5"/>
    <dgm:cxn modelId="{CF271F3F-499A-452F-8865-19D606BA1B27}" type="presParOf" srcId="{F46ED30C-2F49-44C2-B3C7-E2065A7211E6}" destId="{D29C122E-EE95-465C-AA44-457CE0E11585}" srcOrd="9" destOrd="0" presId="urn:microsoft.com/office/officeart/2005/8/layout/vProcess5"/>
    <dgm:cxn modelId="{433D20D9-F4C7-4FBD-A834-CD31BEBD0166}" type="presParOf" srcId="{F46ED30C-2F49-44C2-B3C7-E2065A7211E6}" destId="{74F85778-4739-485D-976F-4936600459E0}" srcOrd="10" destOrd="0" presId="urn:microsoft.com/office/officeart/2005/8/layout/vProcess5"/>
    <dgm:cxn modelId="{33C8EEF7-3C44-452E-ACED-4A34A58BFF6C}" type="presParOf" srcId="{F46ED30C-2F49-44C2-B3C7-E2065A7211E6}" destId="{8EF25815-A246-4E55-AC10-D7264DA18A5C}" srcOrd="11" destOrd="0" presId="urn:microsoft.com/office/officeart/2005/8/layout/vProcess5"/>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6C931D-242E-4DF6-BB08-98C6141937C9}">
      <dsp:nvSpPr>
        <dsp:cNvPr id="0" name=""/>
        <dsp:cNvSpPr/>
      </dsp:nvSpPr>
      <dsp:spPr>
        <a:xfrm>
          <a:off x="5554310" y="2890156"/>
          <a:ext cx="91440" cy="538173"/>
        </a:xfrm>
        <a:custGeom>
          <a:avLst/>
          <a:gdLst/>
          <a:ahLst/>
          <a:cxnLst/>
          <a:rect l="0" t="0" r="0" b="0"/>
          <a:pathLst>
            <a:path>
              <a:moveTo>
                <a:pt x="45720" y="0"/>
              </a:moveTo>
              <a:lnTo>
                <a:pt x="45720" y="5381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C4DEC-7D9D-4356-BF4A-540DC4A3288E}">
      <dsp:nvSpPr>
        <dsp:cNvPr id="0" name=""/>
        <dsp:cNvSpPr/>
      </dsp:nvSpPr>
      <dsp:spPr>
        <a:xfrm>
          <a:off x="4469196" y="1176943"/>
          <a:ext cx="1130833" cy="538173"/>
        </a:xfrm>
        <a:custGeom>
          <a:avLst/>
          <a:gdLst/>
          <a:ahLst/>
          <a:cxnLst/>
          <a:rect l="0" t="0" r="0" b="0"/>
          <a:pathLst>
            <a:path>
              <a:moveTo>
                <a:pt x="0" y="0"/>
              </a:moveTo>
              <a:lnTo>
                <a:pt x="0" y="366749"/>
              </a:lnTo>
              <a:lnTo>
                <a:pt x="1130833" y="366749"/>
              </a:lnTo>
              <a:lnTo>
                <a:pt x="1130833" y="5381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17EC58-465A-4888-B22D-36D14B3EFC86}">
      <dsp:nvSpPr>
        <dsp:cNvPr id="0" name=""/>
        <dsp:cNvSpPr/>
      </dsp:nvSpPr>
      <dsp:spPr>
        <a:xfrm>
          <a:off x="3292643" y="2890156"/>
          <a:ext cx="91440" cy="538173"/>
        </a:xfrm>
        <a:custGeom>
          <a:avLst/>
          <a:gdLst/>
          <a:ahLst/>
          <a:cxnLst/>
          <a:rect l="0" t="0" r="0" b="0"/>
          <a:pathLst>
            <a:path>
              <a:moveTo>
                <a:pt x="45720" y="0"/>
              </a:moveTo>
              <a:lnTo>
                <a:pt x="45720" y="5381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52782-8E85-4D3D-8710-93604767A1B6}">
      <dsp:nvSpPr>
        <dsp:cNvPr id="0" name=""/>
        <dsp:cNvSpPr/>
      </dsp:nvSpPr>
      <dsp:spPr>
        <a:xfrm>
          <a:off x="3338363" y="1176943"/>
          <a:ext cx="1130833" cy="538173"/>
        </a:xfrm>
        <a:custGeom>
          <a:avLst/>
          <a:gdLst/>
          <a:ahLst/>
          <a:cxnLst/>
          <a:rect l="0" t="0" r="0" b="0"/>
          <a:pathLst>
            <a:path>
              <a:moveTo>
                <a:pt x="1130833" y="0"/>
              </a:moveTo>
              <a:lnTo>
                <a:pt x="1130833" y="366749"/>
              </a:lnTo>
              <a:lnTo>
                <a:pt x="0" y="366749"/>
              </a:lnTo>
              <a:lnTo>
                <a:pt x="0" y="5381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C3E46-B436-437E-A74A-88C940605962}">
      <dsp:nvSpPr>
        <dsp:cNvPr id="0" name=""/>
        <dsp:cNvSpPr/>
      </dsp:nvSpPr>
      <dsp:spPr>
        <a:xfrm>
          <a:off x="3543969" y="1905"/>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4AB8B-4308-4FCA-AFC4-2D954A660DAE}">
      <dsp:nvSpPr>
        <dsp:cNvPr id="0" name=""/>
        <dsp:cNvSpPr/>
      </dsp:nvSpPr>
      <dsp:spPr>
        <a:xfrm>
          <a:off x="3749575" y="197231"/>
          <a:ext cx="1850454" cy="11750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Increase Effectiveness of the Current Process</a:t>
          </a:r>
        </a:p>
        <a:p>
          <a:pPr lvl="0" algn="ctr" defTabSz="666750">
            <a:lnSpc>
              <a:spcPct val="90000"/>
            </a:lnSpc>
            <a:spcBef>
              <a:spcPct val="0"/>
            </a:spcBef>
            <a:spcAft>
              <a:spcPct val="35000"/>
            </a:spcAft>
          </a:pPr>
          <a:r>
            <a:rPr lang="en-US" sz="1500" kern="1200" dirty="0" smtClean="0"/>
            <a:t>MOE</a:t>
          </a:r>
          <a:endParaRPr lang="en-US" sz="1500" kern="1200" dirty="0"/>
        </a:p>
      </dsp:txBody>
      <dsp:txXfrm>
        <a:off x="3749575" y="197231"/>
        <a:ext cx="1850454" cy="1175038"/>
      </dsp:txXfrm>
    </dsp:sp>
    <dsp:sp modelId="{238078C0-BE31-4747-B2E8-BDCBB946060F}">
      <dsp:nvSpPr>
        <dsp:cNvPr id="0" name=""/>
        <dsp:cNvSpPr/>
      </dsp:nvSpPr>
      <dsp:spPr>
        <a:xfrm>
          <a:off x="2413136" y="1715117"/>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86962-8AA2-4DA9-A456-F36A6AB1EE59}">
      <dsp:nvSpPr>
        <dsp:cNvPr id="0" name=""/>
        <dsp:cNvSpPr/>
      </dsp:nvSpPr>
      <dsp:spPr>
        <a:xfrm>
          <a:off x="2618742" y="1910443"/>
          <a:ext cx="1850454" cy="1175038"/>
        </a:xfrm>
        <a:prstGeom prst="roundRect">
          <a:avLst>
            <a:gd name="adj" fmla="val 10000"/>
          </a:avLst>
        </a:prstGeom>
        <a:solidFill>
          <a:schemeClr val="bg1">
            <a:lumMod val="8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lumMod val="65000"/>
                </a:schemeClr>
              </a:solidFill>
            </a:rPr>
            <a:t>Increase number of sources</a:t>
          </a:r>
        </a:p>
        <a:p>
          <a:pPr lvl="0" algn="ctr" defTabSz="666750">
            <a:lnSpc>
              <a:spcPct val="90000"/>
            </a:lnSpc>
            <a:spcBef>
              <a:spcPct val="0"/>
            </a:spcBef>
            <a:spcAft>
              <a:spcPct val="35000"/>
            </a:spcAft>
          </a:pPr>
          <a:r>
            <a:rPr lang="en-US" sz="1500" kern="1200" dirty="0" smtClean="0">
              <a:solidFill>
                <a:schemeClr val="bg1">
                  <a:lumMod val="65000"/>
                </a:schemeClr>
              </a:solidFill>
            </a:rPr>
            <a:t>MOP</a:t>
          </a:r>
          <a:endParaRPr lang="en-US" sz="1500" kern="1200" dirty="0">
            <a:solidFill>
              <a:schemeClr val="bg1">
                <a:lumMod val="65000"/>
              </a:schemeClr>
            </a:solidFill>
          </a:endParaRPr>
        </a:p>
      </dsp:txBody>
      <dsp:txXfrm>
        <a:off x="2618742" y="1910443"/>
        <a:ext cx="1850454" cy="1175038"/>
      </dsp:txXfrm>
    </dsp:sp>
    <dsp:sp modelId="{F5AD803A-616B-4370-B027-0D43FB01C8FF}">
      <dsp:nvSpPr>
        <dsp:cNvPr id="0" name=""/>
        <dsp:cNvSpPr/>
      </dsp:nvSpPr>
      <dsp:spPr>
        <a:xfrm>
          <a:off x="2413136" y="3428330"/>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EAE33-35DC-427A-B14B-D9253CD05407}">
      <dsp:nvSpPr>
        <dsp:cNvPr id="0" name=""/>
        <dsp:cNvSpPr/>
      </dsp:nvSpPr>
      <dsp:spPr>
        <a:xfrm>
          <a:off x="2618742" y="3623656"/>
          <a:ext cx="1850454" cy="1175038"/>
        </a:xfrm>
        <a:prstGeom prst="roundRect">
          <a:avLst>
            <a:gd name="adj" fmla="val 10000"/>
          </a:avLst>
        </a:prstGeom>
        <a:solidFill>
          <a:schemeClr val="bg1">
            <a:lumMod val="8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lumMod val="65000"/>
                </a:schemeClr>
              </a:solidFill>
            </a:rPr>
            <a:t>Increase # of sources by 15% (with a 90% confidence level)</a:t>
          </a:r>
        </a:p>
        <a:p>
          <a:pPr lvl="0" algn="ctr" defTabSz="666750">
            <a:lnSpc>
              <a:spcPct val="90000"/>
            </a:lnSpc>
            <a:spcBef>
              <a:spcPct val="0"/>
            </a:spcBef>
            <a:spcAft>
              <a:spcPct val="35000"/>
            </a:spcAft>
          </a:pPr>
          <a:r>
            <a:rPr lang="en-US" sz="1500" kern="1200" dirty="0" smtClean="0">
              <a:solidFill>
                <a:schemeClr val="bg1">
                  <a:lumMod val="65000"/>
                </a:schemeClr>
              </a:solidFill>
            </a:rPr>
            <a:t>TPM</a:t>
          </a:r>
          <a:endParaRPr lang="en-US" sz="1500" kern="1200" dirty="0">
            <a:solidFill>
              <a:schemeClr val="bg1">
                <a:lumMod val="65000"/>
              </a:schemeClr>
            </a:solidFill>
          </a:endParaRPr>
        </a:p>
      </dsp:txBody>
      <dsp:txXfrm>
        <a:off x="2618742" y="3623656"/>
        <a:ext cx="1850454" cy="1175038"/>
      </dsp:txXfrm>
    </dsp:sp>
    <dsp:sp modelId="{19502A7D-AC33-4C7E-AD4C-B22B6B7C17DC}">
      <dsp:nvSpPr>
        <dsp:cNvPr id="0" name=""/>
        <dsp:cNvSpPr/>
      </dsp:nvSpPr>
      <dsp:spPr>
        <a:xfrm>
          <a:off x="4674803" y="1715117"/>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707908-8DB7-4D38-90BC-7962C4E060DD}">
      <dsp:nvSpPr>
        <dsp:cNvPr id="0" name=""/>
        <dsp:cNvSpPr/>
      </dsp:nvSpPr>
      <dsp:spPr>
        <a:xfrm>
          <a:off x="4880409" y="1910443"/>
          <a:ext cx="1850454" cy="11750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Reduce amount of time to Acquire – Assess – Report</a:t>
          </a:r>
        </a:p>
        <a:p>
          <a:pPr lvl="0" algn="ctr" defTabSz="666750">
            <a:lnSpc>
              <a:spcPct val="90000"/>
            </a:lnSpc>
            <a:spcBef>
              <a:spcPct val="0"/>
            </a:spcBef>
            <a:spcAft>
              <a:spcPct val="35000"/>
            </a:spcAft>
          </a:pPr>
          <a:r>
            <a:rPr lang="en-US" sz="1500" kern="1200" dirty="0" smtClean="0"/>
            <a:t>MOP</a:t>
          </a:r>
          <a:endParaRPr lang="en-US" sz="1500" kern="1200" dirty="0"/>
        </a:p>
      </dsp:txBody>
      <dsp:txXfrm>
        <a:off x="4880409" y="1910443"/>
        <a:ext cx="1850454" cy="1175038"/>
      </dsp:txXfrm>
    </dsp:sp>
    <dsp:sp modelId="{868078C6-10A7-4CBF-9F1B-C4BDFA15FD3D}">
      <dsp:nvSpPr>
        <dsp:cNvPr id="0" name=""/>
        <dsp:cNvSpPr/>
      </dsp:nvSpPr>
      <dsp:spPr>
        <a:xfrm>
          <a:off x="4674803" y="3428330"/>
          <a:ext cx="1850454" cy="117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2EDDF-B539-4332-9C9F-F7FBA9D1189C}">
      <dsp:nvSpPr>
        <dsp:cNvPr id="0" name=""/>
        <dsp:cNvSpPr/>
      </dsp:nvSpPr>
      <dsp:spPr>
        <a:xfrm>
          <a:off x="4880409" y="3623656"/>
          <a:ext cx="1850454" cy="117503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Reduce the current time by 20% (with a 90% confidence level)</a:t>
          </a:r>
        </a:p>
        <a:p>
          <a:pPr lvl="0" algn="ctr" defTabSz="666750">
            <a:lnSpc>
              <a:spcPct val="90000"/>
            </a:lnSpc>
            <a:spcBef>
              <a:spcPct val="0"/>
            </a:spcBef>
            <a:spcAft>
              <a:spcPct val="35000"/>
            </a:spcAft>
          </a:pPr>
          <a:r>
            <a:rPr lang="en-US" sz="1500" kern="1200" dirty="0" smtClean="0"/>
            <a:t>TPM</a:t>
          </a:r>
          <a:endParaRPr lang="en-US" sz="1500" kern="1200" dirty="0"/>
        </a:p>
      </dsp:txBody>
      <dsp:txXfrm>
        <a:off x="4880409" y="3623656"/>
        <a:ext cx="1850454" cy="117503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10AE84-18AB-4CA6-ADE2-88954116F6F5}">
      <dsp:nvSpPr>
        <dsp:cNvPr id="0" name=""/>
        <dsp:cNvSpPr/>
      </dsp:nvSpPr>
      <dsp:spPr>
        <a:xfrm>
          <a:off x="0" y="0"/>
          <a:ext cx="6672580" cy="1005840"/>
        </a:xfrm>
        <a:prstGeom prst="roundRect">
          <a:avLst>
            <a:gd name="adj" fmla="val 10000"/>
          </a:avLst>
        </a:prstGeom>
        <a:solidFill>
          <a:srgbClr val="7030A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Phase 1 – Scoping and Project Identification</a:t>
          </a:r>
          <a:endParaRPr lang="en-US" sz="1400" kern="1200" dirty="0"/>
        </a:p>
        <a:p>
          <a:pPr marL="57150" lvl="1" indent="-57150" algn="l" defTabSz="488950" rtl="0">
            <a:lnSpc>
              <a:spcPct val="90000"/>
            </a:lnSpc>
            <a:spcBef>
              <a:spcPct val="0"/>
            </a:spcBef>
            <a:spcAft>
              <a:spcPct val="15000"/>
            </a:spcAft>
            <a:buChar char="••"/>
          </a:pPr>
          <a:r>
            <a:rPr lang="en-US" sz="1100" kern="1200" dirty="0" smtClean="0"/>
            <a:t>This phase will consist of determining the problem, the scope of the problem that the team will be working to solve and the background for this problem.  Some of the key tasks revolve around stakeholder analysis and defining the operational space to work within.</a:t>
          </a:r>
          <a:endParaRPr lang="en-US" sz="1100" kern="1200" dirty="0"/>
        </a:p>
      </dsp:txBody>
      <dsp:txXfrm>
        <a:off x="0" y="0"/>
        <a:ext cx="5561127" cy="1005840"/>
      </dsp:txXfrm>
    </dsp:sp>
    <dsp:sp modelId="{067A12BD-36BB-4538-A5E8-0BB1090E1764}">
      <dsp:nvSpPr>
        <dsp:cNvPr id="0" name=""/>
        <dsp:cNvSpPr/>
      </dsp:nvSpPr>
      <dsp:spPr>
        <a:xfrm>
          <a:off x="558828" y="1188720"/>
          <a:ext cx="6672580" cy="1005840"/>
        </a:xfrm>
        <a:prstGeom prst="roundRect">
          <a:avLst>
            <a:gd name="adj" fmla="val 10000"/>
          </a:avLst>
        </a:prstGeom>
        <a:solidFill>
          <a:srgbClr val="00B05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3">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Phase 2 – Requirements Development</a:t>
          </a:r>
          <a:endParaRPr lang="en-US" sz="1400" kern="1200" dirty="0"/>
        </a:p>
        <a:p>
          <a:pPr marL="57150" lvl="1" indent="-57150" algn="l" defTabSz="488950" rtl="0">
            <a:lnSpc>
              <a:spcPct val="90000"/>
            </a:lnSpc>
            <a:spcBef>
              <a:spcPct val="0"/>
            </a:spcBef>
            <a:spcAft>
              <a:spcPct val="15000"/>
            </a:spcAft>
            <a:buChar char="••"/>
          </a:pPr>
          <a:r>
            <a:rPr lang="en-US" sz="1100" kern="1200" dirty="0" smtClean="0"/>
            <a:t>This phase will focus more on the identification of requirements and developing the necessary criteria by which to evaluate those requirements against such as the EEAs.  This will also be the phase in which we will begin to gather the necessary data and document assumptions as we get ready to begin the Analysis.</a:t>
          </a:r>
          <a:endParaRPr lang="en-US" sz="1100" kern="1200" dirty="0"/>
        </a:p>
      </dsp:txBody>
      <dsp:txXfrm>
        <a:off x="558828" y="1188720"/>
        <a:ext cx="5459956" cy="1005840"/>
      </dsp:txXfrm>
    </dsp:sp>
    <dsp:sp modelId="{ED2CEA77-5917-4BF8-BBB2-EF41024E35A5}">
      <dsp:nvSpPr>
        <dsp:cNvPr id="0" name=""/>
        <dsp:cNvSpPr/>
      </dsp:nvSpPr>
      <dsp:spPr>
        <a:xfrm>
          <a:off x="1109316" y="2377440"/>
          <a:ext cx="6672580" cy="1005840"/>
        </a:xfrm>
        <a:prstGeom prst="roundRect">
          <a:avLst>
            <a:gd name="adj" fmla="val 10000"/>
          </a:avLst>
        </a:prstGeom>
        <a:solidFill>
          <a:srgbClr val="0070C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Phase 3 – Model Development</a:t>
          </a:r>
          <a:endParaRPr lang="en-US" sz="1400" kern="1200" dirty="0"/>
        </a:p>
        <a:p>
          <a:pPr marL="57150" lvl="1" indent="-57150" algn="l" defTabSz="488950" rtl="0">
            <a:lnSpc>
              <a:spcPct val="90000"/>
            </a:lnSpc>
            <a:spcBef>
              <a:spcPct val="0"/>
            </a:spcBef>
            <a:spcAft>
              <a:spcPct val="15000"/>
            </a:spcAft>
            <a:buChar char="••"/>
          </a:pPr>
          <a:r>
            <a:rPr lang="en-US" sz="1100" kern="1200" dirty="0" smtClean="0"/>
            <a:t>This phase will provide the insight and actual execution of the models that will be utilized to analyze the data.  We will be required to identify appropriate methods for analysis and modeling as well as construct the models for the analysis.  Finally, we will need to detail out exactly what we are going to analyze and how we plan to model that, continuing all documentation of assumptions.</a:t>
          </a:r>
          <a:endParaRPr lang="en-US" sz="1100" kern="1200" dirty="0"/>
        </a:p>
      </dsp:txBody>
      <dsp:txXfrm>
        <a:off x="1109316" y="2377440"/>
        <a:ext cx="5468296" cy="1005840"/>
      </dsp:txXfrm>
    </dsp:sp>
    <dsp:sp modelId="{0A86EC38-2EF3-48E8-A7A5-88CE5990CA0E}">
      <dsp:nvSpPr>
        <dsp:cNvPr id="0" name=""/>
        <dsp:cNvSpPr/>
      </dsp:nvSpPr>
      <dsp:spPr>
        <a:xfrm>
          <a:off x="1668145" y="3566160"/>
          <a:ext cx="6672580" cy="1005840"/>
        </a:xfrm>
        <a:prstGeom prst="roundRect">
          <a:avLst>
            <a:gd name="adj" fmla="val 10000"/>
          </a:avLst>
        </a:prstGeom>
        <a:solidFill>
          <a:srgbClr val="FF0000"/>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5">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Phase 4 – Analysis</a:t>
          </a:r>
          <a:endParaRPr lang="en-US" sz="1400" kern="1200" dirty="0"/>
        </a:p>
        <a:p>
          <a:pPr marL="57150" lvl="1" indent="-57150" algn="l" defTabSz="488950" rtl="0">
            <a:lnSpc>
              <a:spcPct val="90000"/>
            </a:lnSpc>
            <a:spcBef>
              <a:spcPct val="0"/>
            </a:spcBef>
            <a:spcAft>
              <a:spcPct val="15000"/>
            </a:spcAft>
            <a:buChar char="••"/>
          </a:pPr>
          <a:r>
            <a:rPr lang="en-US" sz="1100" kern="1200" dirty="0" smtClean="0"/>
            <a:t>This is the final phase that we, as a group, will undertake and that is the actual execution of the models.  We will identify a baseline with the initial data, perform sensitivity analysis on it and perhaps alter the baseline to identify alterative configurations.  Finally, we will document and present the findings, along with the process so it can be repeated in the future. </a:t>
          </a:r>
          <a:endParaRPr lang="en-US" sz="1100" kern="1200" dirty="0"/>
        </a:p>
      </dsp:txBody>
      <dsp:txXfrm>
        <a:off x="1668145" y="3566160"/>
        <a:ext cx="5459956" cy="1005840"/>
      </dsp:txXfrm>
    </dsp:sp>
    <dsp:sp modelId="{4F29E2CB-0A00-4BDE-BB82-BEE92E7AFBF3}">
      <dsp:nvSpPr>
        <dsp:cNvPr id="0" name=""/>
        <dsp:cNvSpPr/>
      </dsp:nvSpPr>
      <dsp:spPr>
        <a:xfrm>
          <a:off x="6018784" y="770382"/>
          <a:ext cx="653796" cy="65379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6018784" y="770382"/>
        <a:ext cx="653796" cy="653796"/>
      </dsp:txXfrm>
    </dsp:sp>
    <dsp:sp modelId="{12A12817-7C38-48A3-91A2-5C54777585A9}">
      <dsp:nvSpPr>
        <dsp:cNvPr id="0" name=""/>
        <dsp:cNvSpPr/>
      </dsp:nvSpPr>
      <dsp:spPr>
        <a:xfrm>
          <a:off x="6577613" y="1959102"/>
          <a:ext cx="653796" cy="65379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6577613" y="1959102"/>
        <a:ext cx="653796" cy="653796"/>
      </dsp:txXfrm>
    </dsp:sp>
    <dsp:sp modelId="{7F60D93C-ACC9-4FD9-B88B-C8422EB4E435}">
      <dsp:nvSpPr>
        <dsp:cNvPr id="0" name=""/>
        <dsp:cNvSpPr/>
      </dsp:nvSpPr>
      <dsp:spPr>
        <a:xfrm>
          <a:off x="7128101" y="3147822"/>
          <a:ext cx="653796" cy="653796"/>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n-US" sz="4400" kern="1200"/>
        </a:p>
      </dsp:txBody>
      <dsp:txXfrm>
        <a:off x="7128101" y="3147822"/>
        <a:ext cx="653796" cy="6537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E6A571-3693-4718-898B-C9B421EC6064}" type="datetimeFigureOut">
              <a:rPr lang="en-US" smtClean="0"/>
              <a:pPr/>
              <a:t>3/7/2013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7EE71F-334F-41F0-B26B-DD10099D44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cornerstone of our general approach has been to gather information through study of the problem and interview.  The stakeholders have supplied us with review material summarizing their problem space and proposed high level architecture which has given us the basis to focus our interview questions to best effect.  Our recent interview session with the stakeholders provided us with the added insight necessary to drill down into the problem space and begin our analysis in earnest.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As we move through the systems engineering process, analysis will be a continual and integral part that will provide a feedback loop against which we can measure our progress and course of action.  Although analysis will be ongoing, the majority of the early analysis that will allow us to move forward should be complete within two weeks.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Given sufficient information to gain early traction, we will refocus our analysis efforts on modeling the system.  Given that we do not have access to the actual system under development, we will rely on the critical information gained through interview and study.  The modeling effort, if carefully carried out, will give us much needed access to a surrogate for the system under development and will lend insight into the feasibility of different proposed courses of action.  This real time feedback will make it possible for us to provide the stakeholders with a reliable engineering plan.</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Major focus will be on data collection, analysis methodology and model development</a:t>
            </a:r>
          </a:p>
          <a:p>
            <a:endParaRPr lang="en-US" dirty="0" smtClean="0"/>
          </a:p>
          <a:p>
            <a:r>
              <a:rPr lang="en-US" dirty="0" smtClean="0"/>
              <a:t>Recursive process, necessary to revisit risks, assumptions, constraints, EEAs and requirements often, especially as analysis gets underway</a:t>
            </a:r>
          </a:p>
          <a:p>
            <a:endParaRPr lang="en-US" dirty="0" smtClean="0"/>
          </a:p>
          <a:p>
            <a:r>
              <a:rPr lang="en-US" dirty="0" smtClean="0"/>
              <a:t>Stay connected with Stakeholders</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effectively an</a:t>
            </a:r>
            <a:r>
              <a:rPr lang="en-US" baseline="0" dirty="0" smtClean="0"/>
              <a:t> exponential curve that takes into account the statistical likelihood of locating the search string and scales by the number of nodes.  </a:t>
            </a:r>
          </a:p>
          <a:p>
            <a:endParaRPr lang="en-US" baseline="0" dirty="0" smtClean="0"/>
          </a:p>
          <a:p>
            <a:r>
              <a:rPr lang="en-US" baseline="0" dirty="0" smtClean="0"/>
              <a:t>N = the number of nodes in the graph database</a:t>
            </a:r>
          </a:p>
          <a:p>
            <a:r>
              <a:rPr lang="en-US" baseline="0" dirty="0" smtClean="0"/>
              <a:t>n = the size of the search string</a:t>
            </a:r>
          </a:p>
          <a:p>
            <a:r>
              <a:rPr lang="en-US" baseline="0" dirty="0" smtClean="0"/>
              <a:t>d = the size of each string being searched (the node’s payload)</a:t>
            </a:r>
          </a:p>
          <a:p>
            <a:endParaRPr lang="en-US" baseline="0" dirty="0" smtClean="0"/>
          </a:p>
          <a:p>
            <a:r>
              <a:rPr lang="en-US" baseline="0" dirty="0" smtClean="0"/>
              <a:t>The plot shows performance where n=8000, d = 4 to 8, and N = 1000 to 100,000.</a:t>
            </a:r>
            <a:endParaRPr lang="en-US" dirty="0"/>
          </a:p>
        </p:txBody>
      </p:sp>
      <p:sp>
        <p:nvSpPr>
          <p:cNvPr id="4" name="Slide Number Placeholder 3"/>
          <p:cNvSpPr>
            <a:spLocks noGrp="1"/>
          </p:cNvSpPr>
          <p:nvPr>
            <p:ph type="sldNum" sz="quarter" idx="10"/>
          </p:nvPr>
        </p:nvSpPr>
        <p:spPr/>
        <p:txBody>
          <a:bodyPr/>
          <a:lstStyle/>
          <a:p>
            <a:fld id="{7D7EE71F-334F-41F0-B26B-DD10099D44D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As seen in the example to the right, please provide the necessary data elements as they relate to each of the data sources.  </a:t>
            </a:r>
          </a:p>
          <a:p>
            <a:endParaRPr lang="en-US" dirty="0" smtClean="0"/>
          </a:p>
          <a:p>
            <a:r>
              <a:rPr lang="en-US" dirty="0" smtClean="0"/>
              <a:t>2. If the data element does not apply to a data source indicate such as "N/A"  </a:t>
            </a:r>
          </a:p>
          <a:p>
            <a:endParaRPr lang="en-US" dirty="0" smtClean="0"/>
          </a:p>
          <a:p>
            <a:r>
              <a:rPr lang="en-US" dirty="0" smtClean="0"/>
              <a:t>3. Each of the data categories has a definition on how to define the information at hand, simply place your cursor over the cell to see the definition</a:t>
            </a:r>
          </a:p>
          <a:p>
            <a:endParaRPr lang="en-US" dirty="0" smtClean="0"/>
          </a:p>
          <a:p>
            <a:r>
              <a:rPr lang="en-US" dirty="0" smtClean="0"/>
              <a:t>4. If the information does apply, but is not known state unknown</a:t>
            </a:r>
          </a:p>
          <a:p>
            <a:endParaRPr lang="en-US" dirty="0" smtClean="0"/>
          </a:p>
          <a:p>
            <a:r>
              <a:rPr lang="en-US" dirty="0" smtClean="0"/>
              <a:t>5. Please provide any sources for the information being utilized including document, author, date and location of information</a:t>
            </a:r>
          </a:p>
          <a:p>
            <a:endParaRPr lang="en-US" dirty="0" smtClean="0"/>
          </a:p>
          <a:p>
            <a:r>
              <a:rPr lang="en-US" dirty="0" smtClean="0"/>
              <a:t>6. Please fill this out for both the Current Process to identify the baseline and the proposed process</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52A23D-58AB-4765-A578-D56CB71CA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1CD26-79E6-4C02-8F2D-C883C3A7C57C}" type="datetimeFigureOut">
              <a:rPr lang="en-US" smtClean="0"/>
              <a:pPr/>
              <a:t>3/7/2013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52A23D-58AB-4765-A578-D56CB71CA0C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1CD26-79E6-4C02-8F2D-C883C3A7C57C}" type="datetimeFigureOut">
              <a:rPr lang="en-US" smtClean="0"/>
              <a:pPr/>
              <a:t>3/7/2013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52A23D-58AB-4765-A578-D56CB71CA0C1}"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Model Based Systems Engineering Approach to Applied Research S&amp;T</a:t>
            </a:r>
            <a:endParaRPr lang="en-US" dirty="0"/>
          </a:p>
        </p:txBody>
      </p:sp>
      <p:sp>
        <p:nvSpPr>
          <p:cNvPr id="3" name="Subtitle 2"/>
          <p:cNvSpPr>
            <a:spLocks noGrp="1"/>
          </p:cNvSpPr>
          <p:nvPr>
            <p:ph type="subTitle" idx="1"/>
          </p:nvPr>
        </p:nvSpPr>
        <p:spPr>
          <a:xfrm>
            <a:off x="1432560" y="1850064"/>
            <a:ext cx="7406640" cy="4779336"/>
          </a:xfrm>
        </p:spPr>
        <p:txBody>
          <a:bodyPr anchor="t">
            <a:normAutofit/>
          </a:bodyPr>
          <a:lstStyle/>
          <a:p>
            <a:pPr algn="ctr"/>
            <a:endParaRPr lang="en-US" sz="1800" b="1" i="1" dirty="0" smtClean="0"/>
          </a:p>
          <a:p>
            <a:pPr algn="ctr"/>
            <a:r>
              <a:rPr lang="en-US" sz="1800" b="1" i="1" dirty="0" smtClean="0"/>
              <a:t>Sponsored by </a:t>
            </a:r>
          </a:p>
          <a:p>
            <a:pPr algn="ctr"/>
            <a:r>
              <a:rPr lang="en-US" sz="1600" dirty="0" smtClean="0"/>
              <a:t>Professor Kristen </a:t>
            </a:r>
            <a:r>
              <a:rPr lang="en-US" sz="1600" dirty="0" err="1" smtClean="0"/>
              <a:t>Giammarco</a:t>
            </a:r>
            <a:endParaRPr lang="en-US" sz="1600" dirty="0" smtClean="0"/>
          </a:p>
          <a:p>
            <a:pPr algn="ctr"/>
            <a:endParaRPr lang="en-US" sz="1800" i="1" dirty="0" smtClean="0"/>
          </a:p>
          <a:p>
            <a:pPr algn="ctr"/>
            <a:r>
              <a:rPr lang="en-US" sz="1800" b="1" i="1" dirty="0" smtClean="0"/>
              <a:t>Presented by</a:t>
            </a:r>
          </a:p>
          <a:p>
            <a:pPr algn="ctr"/>
            <a:r>
              <a:rPr lang="en-US" sz="1600" dirty="0" smtClean="0"/>
              <a:t>David Basala</a:t>
            </a:r>
          </a:p>
          <a:p>
            <a:pPr algn="ctr"/>
            <a:r>
              <a:rPr lang="en-US" sz="1600" dirty="0" smtClean="0"/>
              <a:t>Bill Berklich</a:t>
            </a:r>
          </a:p>
          <a:p>
            <a:pPr algn="ctr"/>
            <a:r>
              <a:rPr lang="en-US" sz="1600" dirty="0" smtClean="0"/>
              <a:t>Christy Brennan</a:t>
            </a:r>
          </a:p>
          <a:p>
            <a:pPr algn="ctr"/>
            <a:r>
              <a:rPr lang="en-US" sz="1600" dirty="0" smtClean="0"/>
              <a:t>Steve Mazza</a:t>
            </a:r>
          </a:p>
          <a:p>
            <a:pPr algn="ctr"/>
            <a:r>
              <a:rPr lang="en-US" sz="1600" dirty="0" smtClean="0"/>
              <a:t>Joe Rambousek</a:t>
            </a:r>
          </a:p>
          <a:p>
            <a:pPr algn="ctr"/>
            <a:r>
              <a:rPr lang="en-US" sz="1600" dirty="0" smtClean="0"/>
              <a:t>Dan Torres</a:t>
            </a:r>
          </a:p>
          <a:p>
            <a:pPr algn="ctr"/>
            <a:endParaRPr lang="en-US" sz="1600" dirty="0" smtClean="0"/>
          </a:p>
          <a:p>
            <a:pPr algn="ctr"/>
            <a:r>
              <a:rPr lang="en-US" sz="1600" dirty="0" smtClean="0"/>
              <a:t>On </a:t>
            </a:r>
          </a:p>
          <a:p>
            <a:pPr algn="ctr"/>
            <a:r>
              <a:rPr lang="en-US" sz="1600" dirty="0" smtClean="0"/>
              <a:t>13 March 2013</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Models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lstStyle/>
          <a:p>
            <a:r>
              <a:rPr lang="en-US" dirty="0" smtClean="0"/>
              <a:t>MBSE Analysis Framework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60877118"/>
              </p:ext>
            </p:extLst>
          </p:nvPr>
        </p:nvGraphicFramePr>
        <p:xfrm>
          <a:off x="498474" y="1981200"/>
          <a:ext cx="834072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6629400" y="1524000"/>
            <a:ext cx="922337" cy="966787"/>
          </a:xfrm>
          <a:prstGeom prst="rect">
            <a:avLst/>
          </a:prstGeom>
          <a:noFill/>
        </p:spPr>
      </p:pic>
      <p:pic>
        <p:nvPicPr>
          <p:cNvPr id="5"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7315200" y="2667000"/>
            <a:ext cx="922337" cy="966787"/>
          </a:xfrm>
          <a:prstGeom prst="rect">
            <a:avLst/>
          </a:prstGeom>
          <a:noFill/>
        </p:spPr>
      </p:pic>
      <p:pic>
        <p:nvPicPr>
          <p:cNvPr id="6"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7848600" y="3886200"/>
            <a:ext cx="922337" cy="966787"/>
          </a:xfrm>
          <a:prstGeom prst="rect">
            <a:avLst/>
          </a:prstGeom>
          <a:noFill/>
        </p:spPr>
      </p:pic>
      <p:pic>
        <p:nvPicPr>
          <p:cNvPr id="7" name="Picture 2" descr="C:\Users\christine.k.brennan\AppData\Local\Microsoft\Windows\Temporary Internet Files\Content.IE5\XR7WV1YL\MC900434713[1].wmf"/>
          <p:cNvPicPr>
            <a:picLocks noChangeAspect="1" noChangeArrowheads="1"/>
          </p:cNvPicPr>
          <p:nvPr/>
        </p:nvPicPr>
        <p:blipFill>
          <a:blip r:embed="rId8" cstate="print"/>
          <a:srcRect/>
          <a:stretch>
            <a:fillRect/>
          </a:stretch>
        </p:blipFill>
        <p:spPr bwMode="auto">
          <a:xfrm>
            <a:off x="8221663" y="4953000"/>
            <a:ext cx="922337" cy="966787"/>
          </a:xfrm>
          <a:prstGeom prst="rect">
            <a:avLst/>
          </a:prstGeom>
          <a:noFill/>
        </p:spPr>
      </p:pic>
    </p:spTree>
    <p:extLst>
      <p:ext uri="{BB962C8B-B14F-4D97-AF65-F5344CB8AC3E}">
        <p14:creationId xmlns:p14="http://schemas.microsoft.com/office/powerpoint/2010/main" xmlns="" val="46682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lstStyle/>
          <a:p>
            <a:r>
              <a:rPr lang="en-US" dirty="0" smtClean="0"/>
              <a:t>MBSE Analysis Framework</a:t>
            </a:r>
            <a:endParaRPr lang="en-US" dirty="0"/>
          </a:p>
        </p:txBody>
      </p:sp>
      <p:pic>
        <p:nvPicPr>
          <p:cNvPr id="40962" name="Picture 2"/>
          <p:cNvPicPr>
            <a:picLocks noGrp="1" noChangeAspect="1" noChangeArrowheads="1"/>
          </p:cNvPicPr>
          <p:nvPr>
            <p:ph idx="1"/>
          </p:nvPr>
        </p:nvPicPr>
        <p:blipFill>
          <a:blip r:embed="rId3" cstate="print"/>
          <a:srcRect/>
          <a:stretch>
            <a:fillRect/>
          </a:stretch>
        </p:blipFill>
        <p:spPr bwMode="auto">
          <a:xfrm>
            <a:off x="533400" y="1600200"/>
            <a:ext cx="8229600" cy="4926860"/>
          </a:xfrm>
          <a:prstGeom prst="rect">
            <a:avLst/>
          </a:prstGeom>
          <a:noFill/>
          <a:ln w="9525">
            <a:noFill/>
            <a:miter lim="800000"/>
            <a:headEnd/>
            <a:tailEnd/>
          </a:ln>
        </p:spPr>
      </p:pic>
      <p:pic>
        <p:nvPicPr>
          <p:cNvPr id="6"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2667000" y="1600200"/>
            <a:ext cx="413461" cy="433387"/>
          </a:xfrm>
          <a:prstGeom prst="rect">
            <a:avLst/>
          </a:prstGeom>
          <a:noFill/>
        </p:spPr>
      </p:pic>
      <p:pic>
        <p:nvPicPr>
          <p:cNvPr id="8"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2895600" y="2133600"/>
            <a:ext cx="413461" cy="433387"/>
          </a:xfrm>
          <a:prstGeom prst="rect">
            <a:avLst/>
          </a:prstGeom>
          <a:noFill/>
        </p:spPr>
      </p:pic>
      <p:pic>
        <p:nvPicPr>
          <p:cNvPr id="9"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5562600" y="1371600"/>
            <a:ext cx="413461" cy="433387"/>
          </a:xfrm>
          <a:prstGeom prst="rect">
            <a:avLst/>
          </a:prstGeom>
          <a:noFill/>
        </p:spPr>
      </p:pic>
      <p:pic>
        <p:nvPicPr>
          <p:cNvPr id="11"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6553200" y="1447800"/>
            <a:ext cx="413461" cy="433387"/>
          </a:xfrm>
          <a:prstGeom prst="rect">
            <a:avLst/>
          </a:prstGeom>
          <a:noFill/>
        </p:spPr>
      </p:pic>
      <p:pic>
        <p:nvPicPr>
          <p:cNvPr id="12"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8458200" y="1447800"/>
            <a:ext cx="413461" cy="433387"/>
          </a:xfrm>
          <a:prstGeom prst="rect">
            <a:avLst/>
          </a:prstGeom>
          <a:noFill/>
        </p:spPr>
      </p:pic>
      <p:pic>
        <p:nvPicPr>
          <p:cNvPr id="13"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8458200" y="3276600"/>
            <a:ext cx="413461" cy="433387"/>
          </a:xfrm>
          <a:prstGeom prst="rect">
            <a:avLst/>
          </a:prstGeom>
          <a:noFill/>
        </p:spPr>
      </p:pic>
      <p:pic>
        <p:nvPicPr>
          <p:cNvPr id="14"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8458200" y="5410200"/>
            <a:ext cx="413461" cy="433387"/>
          </a:xfrm>
          <a:prstGeom prst="rect">
            <a:avLst/>
          </a:prstGeom>
          <a:noFill/>
        </p:spPr>
      </p:pic>
      <p:pic>
        <p:nvPicPr>
          <p:cNvPr id="15"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5562600" y="4876800"/>
            <a:ext cx="413461" cy="433387"/>
          </a:xfrm>
          <a:prstGeom prst="rect">
            <a:avLst/>
          </a:prstGeom>
          <a:noFill/>
        </p:spPr>
      </p:pic>
      <p:pic>
        <p:nvPicPr>
          <p:cNvPr id="16" name="Picture 2" descr="C:\Users\christine.k.brennan\AppData\Local\Microsoft\Windows\Temporary Internet Files\Content.IE5\XR7WV1YL\MC900434713[1].wmf"/>
          <p:cNvPicPr>
            <a:picLocks noChangeAspect="1" noChangeArrowheads="1"/>
          </p:cNvPicPr>
          <p:nvPr/>
        </p:nvPicPr>
        <p:blipFill>
          <a:blip r:embed="rId4" cstate="print"/>
          <a:srcRect/>
          <a:stretch>
            <a:fillRect/>
          </a:stretch>
        </p:blipFill>
        <p:spPr bwMode="auto">
          <a:xfrm>
            <a:off x="3276600" y="5029200"/>
            <a:ext cx="413461" cy="4333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Performance</a:t>
            </a:r>
            <a:endParaRPr lang="en-US" dirty="0"/>
          </a:p>
        </p:txBody>
      </p:sp>
      <p:sp>
        <p:nvSpPr>
          <p:cNvPr id="3" name="Content Placeholder 2"/>
          <p:cNvSpPr>
            <a:spLocks noGrp="1"/>
          </p:cNvSpPr>
          <p:nvPr>
            <p:ph idx="1"/>
          </p:nvPr>
        </p:nvSpPr>
        <p:spPr>
          <a:xfrm>
            <a:off x="1435608" y="1447800"/>
            <a:ext cx="7498080" cy="4648200"/>
          </a:xfrm>
        </p:spPr>
        <p:txBody>
          <a:bodyPr>
            <a:normAutofit/>
          </a:bodyPr>
          <a:lstStyle/>
          <a:p>
            <a:pPr>
              <a:buNone/>
            </a:pPr>
            <a:r>
              <a:rPr lang="en-US" sz="2400" dirty="0" smtClean="0"/>
              <a:t>The following formula models graph database performance using brute force search of purely random strings without spaces and is part of a paper published as part </a:t>
            </a:r>
            <a:r>
              <a:rPr lang="en-US" sz="2400" dirty="0" smtClean="0"/>
              <a:t>of the ACM SE 10 ACM Southeast Regional </a:t>
            </a:r>
            <a:r>
              <a:rPr lang="en-US" sz="2400" dirty="0" smtClean="0"/>
              <a:t>Conference in Oxford</a:t>
            </a:r>
            <a:r>
              <a:rPr lang="en-US" sz="2400" dirty="0" smtClean="0"/>
              <a:t>, MS</a:t>
            </a:r>
            <a:r>
              <a:rPr lang="en-US" sz="2400" dirty="0" smtClean="0"/>
              <a:t>, during </a:t>
            </a:r>
            <a:r>
              <a:rPr lang="en-US" sz="2400" dirty="0" smtClean="0"/>
              <a:t>April 15 - 17, 2010.  </a:t>
            </a: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In real world performance, Neo4j would leverage </a:t>
            </a:r>
            <a:r>
              <a:rPr lang="en-US" sz="2400" dirty="0" err="1" smtClean="0"/>
              <a:t>Lucene</a:t>
            </a:r>
            <a:r>
              <a:rPr lang="en-US" sz="2400" dirty="0" smtClean="0"/>
              <a:t> to provide pre-indexed search capability and greatly improve performance.</a:t>
            </a:r>
            <a:endParaRPr lang="en-US" sz="2400" dirty="0"/>
          </a:p>
        </p:txBody>
      </p:sp>
      <p:pic>
        <p:nvPicPr>
          <p:cNvPr id="68610" name="Picture 2" descr="C:\Users\steve.mazza\Downloads\CodeCogsEqn.gif"/>
          <p:cNvPicPr>
            <a:picLocks noChangeAspect="1" noChangeArrowheads="1"/>
          </p:cNvPicPr>
          <p:nvPr/>
        </p:nvPicPr>
        <p:blipFill>
          <a:blip r:embed="rId2" cstate="print"/>
          <a:srcRect/>
          <a:stretch>
            <a:fillRect/>
          </a:stretch>
        </p:blipFill>
        <p:spPr bwMode="auto">
          <a:xfrm>
            <a:off x="3352800" y="3810000"/>
            <a:ext cx="2886075" cy="533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Derivation</a:t>
            </a:r>
            <a:endParaRPr lang="en-US" dirty="0"/>
          </a:p>
        </p:txBody>
      </p:sp>
      <p:sp>
        <p:nvSpPr>
          <p:cNvPr id="3" name="Content Placeholder 2"/>
          <p:cNvSpPr>
            <a:spLocks noGrp="1"/>
          </p:cNvSpPr>
          <p:nvPr>
            <p:ph idx="1"/>
          </p:nvPr>
        </p:nvSpPr>
        <p:spPr>
          <a:xfrm>
            <a:off x="1435608" y="3352800"/>
            <a:ext cx="7498080" cy="3200400"/>
          </a:xfrm>
        </p:spPr>
        <p:txBody>
          <a:bodyPr>
            <a:noAutofit/>
          </a:bodyPr>
          <a:lstStyle/>
          <a:p>
            <a:r>
              <a:rPr lang="en-US" sz="2000" dirty="0" smtClean="0"/>
              <a:t>There are </a:t>
            </a:r>
            <a:r>
              <a:rPr lang="en-US" sz="2000" i="1" dirty="0" smtClean="0"/>
              <a:t>26</a:t>
            </a:r>
            <a:r>
              <a:rPr lang="en-US" sz="2000" i="1" baseline="30000" dirty="0" smtClean="0"/>
              <a:t>d</a:t>
            </a:r>
            <a:r>
              <a:rPr lang="en-US" sz="2000" dirty="0" smtClean="0"/>
              <a:t> strings of length </a:t>
            </a:r>
            <a:r>
              <a:rPr lang="en-US" sz="2000" i="1" dirty="0" smtClean="0"/>
              <a:t>d</a:t>
            </a:r>
            <a:r>
              <a:rPr lang="en-US" sz="2000" dirty="0" smtClean="0"/>
              <a:t> in a </a:t>
            </a:r>
            <a:r>
              <a:rPr lang="en-US" sz="2000" i="1" dirty="0" smtClean="0"/>
              <a:t>26-</a:t>
            </a:r>
            <a:r>
              <a:rPr lang="en-US" sz="2000" dirty="0" smtClean="0"/>
              <a:t>alphabet.</a:t>
            </a:r>
          </a:p>
          <a:p>
            <a:r>
              <a:rPr lang="en-US" sz="2000" dirty="0" smtClean="0"/>
              <a:t>The specific search string is one of these: </a:t>
            </a:r>
            <a:r>
              <a:rPr lang="en-US" sz="2000" i="1" dirty="0" smtClean="0"/>
              <a:t>(1/26)</a:t>
            </a:r>
            <a:r>
              <a:rPr lang="en-US" sz="2000" i="1" baseline="30000" dirty="0" smtClean="0"/>
              <a:t>d</a:t>
            </a:r>
            <a:r>
              <a:rPr lang="en-US" sz="2000" dirty="0" smtClean="0"/>
              <a:t>.</a:t>
            </a:r>
          </a:p>
          <a:p>
            <a:r>
              <a:rPr lang="en-US" sz="2000" dirty="0" smtClean="0"/>
              <a:t>The probability that the current search string is not the desired string is </a:t>
            </a:r>
            <a:r>
              <a:rPr lang="en-US" sz="2000" i="1" dirty="0" smtClean="0"/>
              <a:t>1 – (1/26)</a:t>
            </a:r>
            <a:r>
              <a:rPr lang="en-US" sz="2000" i="1" baseline="30000" dirty="0" smtClean="0"/>
              <a:t>d</a:t>
            </a:r>
            <a:r>
              <a:rPr lang="en-US" sz="2000" dirty="0" smtClean="0"/>
              <a:t>.</a:t>
            </a:r>
          </a:p>
          <a:p>
            <a:r>
              <a:rPr lang="en-US" sz="2000" dirty="0" smtClean="0"/>
              <a:t>The probability of the current payload (node) not containing the search string is </a:t>
            </a:r>
            <a:r>
              <a:rPr lang="en-US" sz="2000" i="1" dirty="0" smtClean="0"/>
              <a:t>1 – (1 – (1/26)</a:t>
            </a:r>
            <a:r>
              <a:rPr lang="en-US" sz="2000" i="1" baseline="30000" dirty="0" smtClean="0"/>
              <a:t>d</a:t>
            </a:r>
            <a:r>
              <a:rPr lang="en-US" sz="2000" i="1" dirty="0" smtClean="0"/>
              <a:t>)</a:t>
            </a:r>
            <a:r>
              <a:rPr lang="en-US" sz="2000" i="1" baseline="30000" dirty="0" smtClean="0"/>
              <a:t>n</a:t>
            </a:r>
            <a:r>
              <a:rPr lang="en-US" sz="2000" dirty="0" smtClean="0"/>
              <a:t>, for all values of </a:t>
            </a:r>
            <a:r>
              <a:rPr lang="en-US" sz="2000" i="1" dirty="0" smtClean="0"/>
              <a:t>n</a:t>
            </a:r>
            <a:r>
              <a:rPr lang="en-US" sz="2000" dirty="0" smtClean="0"/>
              <a:t> significantly greater than d.</a:t>
            </a:r>
          </a:p>
          <a:p>
            <a:r>
              <a:rPr lang="en-US" sz="2000" dirty="0" smtClean="0"/>
              <a:t>And we scale by the number of nodes: </a:t>
            </a:r>
            <a:r>
              <a:rPr lang="en-US" sz="2000" i="1" dirty="0" smtClean="0"/>
              <a:t>N(1 – (1 – (1/26)</a:t>
            </a:r>
            <a:r>
              <a:rPr lang="en-US" sz="2000" i="1" baseline="30000" dirty="0" smtClean="0"/>
              <a:t>d</a:t>
            </a:r>
            <a:r>
              <a:rPr lang="en-US" sz="2000" i="1" dirty="0" smtClean="0"/>
              <a:t>)</a:t>
            </a:r>
            <a:r>
              <a:rPr lang="en-US" sz="2000" i="1" baseline="30000" dirty="0" smtClean="0"/>
              <a:t>n</a:t>
            </a:r>
            <a:r>
              <a:rPr lang="en-US" sz="2000" i="1" dirty="0" smtClean="0"/>
              <a:t>)</a:t>
            </a:r>
            <a:r>
              <a:rPr lang="en-US" sz="2000" dirty="0" smtClean="0"/>
              <a:t>.</a:t>
            </a:r>
            <a:endParaRPr lang="en-US" sz="2000" dirty="0"/>
          </a:p>
        </p:txBody>
      </p:sp>
      <p:pic>
        <p:nvPicPr>
          <p:cNvPr id="6" name="Picture 5" descr="MSP49951a5b8g6f7f53icb100001i5371e839cahfif.gif"/>
          <p:cNvPicPr>
            <a:picLocks noChangeAspect="1"/>
          </p:cNvPicPr>
          <p:nvPr/>
        </p:nvPicPr>
        <p:blipFill>
          <a:blip r:embed="rId3" cstate="print"/>
          <a:stretch>
            <a:fillRect/>
          </a:stretch>
        </p:blipFill>
        <p:spPr>
          <a:xfrm>
            <a:off x="2438400" y="1466850"/>
            <a:ext cx="2857500" cy="1733550"/>
          </a:xfrm>
          <a:prstGeom prst="rect">
            <a:avLst/>
          </a:prstGeom>
        </p:spPr>
      </p:pic>
      <p:pic>
        <p:nvPicPr>
          <p:cNvPr id="4" name="Picture 2" descr="C:\Users\steve.mazza\Downloads\CodeCogsEqn.gif"/>
          <p:cNvPicPr>
            <a:picLocks noChangeAspect="1" noChangeArrowheads="1"/>
          </p:cNvPicPr>
          <p:nvPr/>
        </p:nvPicPr>
        <p:blipFill>
          <a:blip r:embed="rId4" cstate="print"/>
          <a:srcRect/>
          <a:stretch>
            <a:fillRect/>
          </a:stretch>
        </p:blipFill>
        <p:spPr bwMode="auto">
          <a:xfrm>
            <a:off x="4267200" y="1828800"/>
            <a:ext cx="2886075" cy="53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Conclusions and Recommendations</a:t>
            </a:r>
            <a:endParaRPr lang="en-US" dirty="0"/>
          </a:p>
        </p:txBody>
      </p:sp>
      <p:sp>
        <p:nvSpPr>
          <p:cNvPr id="3" name="Content Placeholder 2"/>
          <p:cNvSpPr>
            <a:spLocks noGrp="1"/>
          </p:cNvSpPr>
          <p:nvPr>
            <p:ph idx="1"/>
          </p:nvPr>
        </p:nvSpPr>
        <p:spPr>
          <a:xfrm>
            <a:off x="1066800" y="1447800"/>
            <a:ext cx="7866888" cy="4800600"/>
          </a:xfrm>
        </p:spPr>
        <p:txBody>
          <a:bodyPr/>
          <a:lstStyle/>
          <a:p>
            <a:r>
              <a:rPr lang="en-US" dirty="0" smtClean="0">
                <a:solidFill>
                  <a:srgbClr val="FF0000"/>
                </a:solidFill>
              </a:rPr>
              <a:t>Biggest Return on Investment for the GB is in the Acquisition Phase</a:t>
            </a:r>
          </a:p>
          <a:p>
            <a:r>
              <a:rPr lang="en-US" dirty="0" smtClean="0">
                <a:solidFill>
                  <a:srgbClr val="FF0000"/>
                </a:solidFill>
              </a:rPr>
              <a:t>The graph database has little effect on the manual labor required to input </a:t>
            </a:r>
            <a:r>
              <a:rPr lang="en-US" dirty="0" smtClean="0">
                <a:solidFill>
                  <a:srgbClr val="FF0000"/>
                </a:solidFill>
              </a:rPr>
              <a:t>information</a:t>
            </a:r>
          </a:p>
          <a:p>
            <a:r>
              <a:rPr lang="en-US" dirty="0" smtClean="0">
                <a:solidFill>
                  <a:srgbClr val="FF0000"/>
                </a:solidFill>
              </a:rPr>
              <a:t>The graph database excels over a RDBMS for searching unstructured text (e.g., articles, reports, documents</a:t>
            </a:r>
            <a:r>
              <a:rPr lang="en-US" smtClean="0">
                <a:solidFill>
                  <a:srgbClr val="FF0000"/>
                </a:solidFill>
              </a:rPr>
              <a:t>, Power Point).</a:t>
            </a:r>
            <a:endParaRPr lang="en-US" dirty="0" smtClean="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Ahead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dirty="0" smtClean="0"/>
              <a:t>Executive Summary</a:t>
            </a:r>
            <a:endParaRPr lang="en-US" dirty="0"/>
          </a:p>
        </p:txBody>
      </p:sp>
      <p:sp>
        <p:nvSpPr>
          <p:cNvPr id="3" name="Content Placeholder 2"/>
          <p:cNvSpPr>
            <a:spLocks noGrp="1"/>
          </p:cNvSpPr>
          <p:nvPr>
            <p:ph idx="1"/>
          </p:nvPr>
        </p:nvSpPr>
        <p:spPr>
          <a:xfrm>
            <a:off x="1066800" y="1143000"/>
            <a:ext cx="7866888" cy="5715000"/>
          </a:xfrm>
        </p:spPr>
        <p:txBody>
          <a:bodyPr>
            <a:normAutofit fontScale="47500" lnSpcReduction="20000"/>
          </a:bodyPr>
          <a:lstStyle/>
          <a:p>
            <a:pPr marL="233363" indent="-233363"/>
            <a:r>
              <a:rPr lang="en-US" dirty="0" smtClean="0"/>
              <a:t>In recent years there has been a dramatic increase in the volume of data gathered by the U.S. Navy in support of its operational efforts. While multiple channels are available to the Navy, Network Operations (</a:t>
            </a:r>
            <a:r>
              <a:rPr lang="en-US" dirty="0" err="1" smtClean="0"/>
              <a:t>NetOps</a:t>
            </a:r>
            <a:r>
              <a:rPr lang="en-US" dirty="0" smtClean="0"/>
              <a:t>) is a common methodology for moving the information as well as responding to system and network issues. </a:t>
            </a:r>
            <a:r>
              <a:rPr lang="en-US" dirty="0" err="1" smtClean="0"/>
              <a:t>NetOps</a:t>
            </a:r>
            <a:r>
              <a:rPr lang="en-US" dirty="0" smtClean="0"/>
              <a:t> is the U.S. Navy's operational construct designed to operate and defend the Global Information Grid (GIG) (NGEN </a:t>
            </a:r>
            <a:r>
              <a:rPr lang="en-US" dirty="0" err="1" smtClean="0"/>
              <a:t>NetOps</a:t>
            </a:r>
            <a:r>
              <a:rPr lang="en-US" dirty="0" smtClean="0"/>
              <a:t> CONOPSv1.0, DON, 7 Apr 2008). Specifically, </a:t>
            </a:r>
            <a:r>
              <a:rPr lang="en-US" dirty="0" err="1" smtClean="0"/>
              <a:t>NetOps</a:t>
            </a:r>
            <a:r>
              <a:rPr lang="en-US" dirty="0" smtClean="0"/>
              <a:t> provides the framework for contextual information leading to situational awareness and comprehension to make operational and mission decisions within the context of network operations and defense. </a:t>
            </a:r>
          </a:p>
          <a:p>
            <a:pPr>
              <a:buNone/>
            </a:pPr>
            <a:endParaRPr lang="en-US" dirty="0" smtClean="0"/>
          </a:p>
          <a:p>
            <a:pPr marL="233363" indent="-233363"/>
            <a:r>
              <a:rPr lang="en-US" dirty="0" smtClean="0"/>
              <a:t>Existing technology solutions lack the ability to effectively provide data cohesion, fusion, common processing and interfacing within a diverse and growing operational </a:t>
            </a:r>
            <a:r>
              <a:rPr lang="en-US" dirty="0" err="1" smtClean="0"/>
              <a:t>datascape</a:t>
            </a:r>
            <a:r>
              <a:rPr lang="en-US" dirty="0" smtClean="0"/>
              <a:t>.  Naval Watch Officers, specifically, need to receive data in a timely manner to develop and deliver factual and actionable information to decision-makers on events revolving around system outages, network degradations, or shifts in priorities.  Determining and defining network events and their technical severity and mission implications so as to prioritize and react in a timely manner is critical to meeting the Navy’s operational needs. </a:t>
            </a:r>
          </a:p>
          <a:p>
            <a:pPr marL="233363" indent="-233363"/>
            <a:endParaRPr lang="en-US" dirty="0" smtClean="0"/>
          </a:p>
          <a:p>
            <a:pPr marL="233363" indent="-233363"/>
            <a:r>
              <a:rPr lang="en-US" dirty="0" smtClean="0"/>
              <a:t>The team applied a Model Based Systems Engineering Approach to identify a critical aspect of the problem to evaluate, scoped it appropriately, identified the requirements, develop a modeling process, collect the data, analyze the data and provide results.</a:t>
            </a:r>
          </a:p>
          <a:p>
            <a:pPr marL="233363" indent="-233363"/>
            <a:endParaRPr lang="en-US" dirty="0" smtClean="0"/>
          </a:p>
          <a:p>
            <a:pPr marL="233363" indent="-233363"/>
            <a:r>
              <a:rPr lang="en-US" dirty="0" smtClean="0"/>
              <a:t>The Graph database approach will have little impact on the reporting of information and the response to the outage specifically.  The solution will however play a major role in not only collecting more data from more sources, but doing it in a more timely manner and a more logical approach to assist in the necessary assessment of that information.  It was also noted that the database would not eliminate the need for manual inputting of information and manual assessment, but could assist in the time required to do such portions.</a:t>
            </a:r>
          </a:p>
          <a:p>
            <a:pPr>
              <a:buNone/>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Context Diagram</a:t>
            </a:r>
            <a:endParaRPr lang="en-US" dirty="0"/>
          </a:p>
        </p:txBody>
      </p:sp>
      <p:sp>
        <p:nvSpPr>
          <p:cNvPr id="3" name="Content Placeholder 2"/>
          <p:cNvSpPr>
            <a:spLocks noGrp="1"/>
          </p:cNvSpPr>
          <p:nvPr>
            <p:ph idx="1"/>
          </p:nvPr>
        </p:nvSpPr>
        <p:spPr/>
        <p:txBody>
          <a:bodyPr/>
          <a:lstStyle/>
          <a:p>
            <a:endParaRPr lang="en-US"/>
          </a:p>
        </p:txBody>
      </p:sp>
      <p:graphicFrame>
        <p:nvGraphicFramePr>
          <p:cNvPr id="34818" name="Object 2"/>
          <p:cNvGraphicFramePr>
            <a:graphicFrameLocks noChangeAspect="1"/>
          </p:cNvGraphicFramePr>
          <p:nvPr/>
        </p:nvGraphicFramePr>
        <p:xfrm>
          <a:off x="1676400" y="1503362"/>
          <a:ext cx="6934200" cy="5354638"/>
        </p:xfrm>
        <a:graphic>
          <a:graphicData uri="http://schemas.openxmlformats.org/presentationml/2006/ole">
            <p:oleObj spid="_x0000_s34818" name="Acrobat Document" r:id="rId3" imgW="10053360" imgH="7766280" progId="AcroExch.Document.7">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7848600" cy="5105400"/>
          </a:xfrm>
        </p:spPr>
        <p:txBody>
          <a:bodyPr>
            <a:normAutofit lnSpcReduction="10000"/>
          </a:bodyPr>
          <a:lstStyle/>
          <a:p>
            <a:r>
              <a:rPr lang="en-US" dirty="0" smtClean="0"/>
              <a:t>What are the areas of most concern in the current process?</a:t>
            </a:r>
          </a:p>
          <a:p>
            <a:pPr lvl="1"/>
            <a:r>
              <a:rPr lang="en-US" dirty="0" smtClean="0"/>
              <a:t>Acquire</a:t>
            </a:r>
          </a:p>
          <a:p>
            <a:pPr lvl="1"/>
            <a:r>
              <a:rPr lang="en-US" dirty="0" smtClean="0"/>
              <a:t>Access</a:t>
            </a:r>
          </a:p>
          <a:p>
            <a:pPr lvl="1"/>
            <a:r>
              <a:rPr lang="en-US" dirty="0" smtClean="0"/>
              <a:t>Report</a:t>
            </a:r>
          </a:p>
          <a:p>
            <a:r>
              <a:rPr lang="en-US" dirty="0" smtClean="0"/>
              <a:t>What are the most critical sources of information? </a:t>
            </a:r>
          </a:p>
          <a:p>
            <a:r>
              <a:rPr lang="en-US" dirty="0" smtClean="0"/>
              <a:t>Currently how many man hours does it take to acquire – assess – report an outage (on average)?</a:t>
            </a:r>
            <a:endParaRPr lang="en-US" dirty="0"/>
          </a:p>
        </p:txBody>
      </p:sp>
      <p:sp>
        <p:nvSpPr>
          <p:cNvPr id="2" name="Title 1"/>
          <p:cNvSpPr>
            <a:spLocks noGrp="1"/>
          </p:cNvSpPr>
          <p:nvPr>
            <p:ph type="title"/>
          </p:nvPr>
        </p:nvSpPr>
        <p:spPr/>
        <p:txBody>
          <a:bodyPr/>
          <a:lstStyle/>
          <a:p>
            <a:r>
              <a:rPr lang="en-US" dirty="0" smtClean="0"/>
              <a:t>Data Collection Questions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Data Collection</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228600" y="1219200"/>
            <a:ext cx="8610600" cy="5638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28"/>
            <a:ext cx="8229600" cy="4525963"/>
          </a:xfrm>
        </p:spPr>
        <p:txBody>
          <a:bodyPr/>
          <a:lstStyle/>
          <a:p>
            <a:endParaRPr lang="en-US"/>
          </a:p>
        </p:txBody>
      </p:sp>
      <p:sp>
        <p:nvSpPr>
          <p:cNvPr id="3" name="Title 2"/>
          <p:cNvSpPr>
            <a:spLocks noGrp="1"/>
          </p:cNvSpPr>
          <p:nvPr>
            <p:ph type="title"/>
          </p:nvPr>
        </p:nvSpPr>
        <p:spPr/>
        <p:txBody>
          <a:bodyPr/>
          <a:lstStyle/>
          <a:p>
            <a:r>
              <a:rPr lang="en-US" dirty="0" smtClean="0"/>
              <a:t>Current Approach (Draft)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143000"/>
            <a:ext cx="8915400" cy="5315884"/>
          </a:xfrm>
          <a:prstGeom prst="rect">
            <a:avLst/>
          </a:prstGeom>
          <a:noFill/>
          <a:ln w="9525">
            <a:noFill/>
            <a:miter lim="800000"/>
            <a:headEnd/>
            <a:tailEnd/>
          </a:ln>
        </p:spPr>
      </p:pic>
      <p:sp>
        <p:nvSpPr>
          <p:cNvPr id="5" name="Rectangle 4"/>
          <p:cNvSpPr/>
          <p:nvPr/>
        </p:nvSpPr>
        <p:spPr>
          <a:xfrm rot="5400000">
            <a:off x="1981200" y="-762000"/>
            <a:ext cx="4800600" cy="8458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7000" y="1143000"/>
            <a:ext cx="3657600" cy="369332"/>
          </a:xfrm>
          <a:prstGeom prst="rect">
            <a:avLst/>
          </a:prstGeom>
          <a:noFill/>
        </p:spPr>
        <p:txBody>
          <a:bodyPr wrap="square" rtlCol="0">
            <a:spAutoFit/>
          </a:bodyPr>
          <a:lstStyle/>
          <a:p>
            <a:pPr algn="ctr"/>
            <a:r>
              <a:rPr lang="en-US" b="1" dirty="0" smtClean="0"/>
              <a:t>Acquire</a:t>
            </a:r>
            <a:endParaRPr lang="en-US" b="1" dirty="0"/>
          </a:p>
        </p:txBody>
      </p:sp>
      <p:sp>
        <p:nvSpPr>
          <p:cNvPr id="7" name="Rectangle 6"/>
          <p:cNvSpPr/>
          <p:nvPr/>
        </p:nvSpPr>
        <p:spPr>
          <a:xfrm rot="5400000">
            <a:off x="685800" y="5410200"/>
            <a:ext cx="762000" cy="16764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2933700" y="4838700"/>
            <a:ext cx="762000" cy="28194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553200" y="4050268"/>
            <a:ext cx="762000" cy="44196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8600" y="5638800"/>
            <a:ext cx="1676400" cy="369332"/>
          </a:xfrm>
          <a:prstGeom prst="rect">
            <a:avLst/>
          </a:prstGeom>
          <a:noFill/>
        </p:spPr>
        <p:txBody>
          <a:bodyPr wrap="square" rtlCol="0">
            <a:spAutoFit/>
          </a:bodyPr>
          <a:lstStyle/>
          <a:p>
            <a:pPr algn="ctr"/>
            <a:r>
              <a:rPr lang="en-US" b="1" dirty="0" smtClean="0"/>
              <a:t>Assess</a:t>
            </a:r>
            <a:endParaRPr lang="en-US" b="1" dirty="0"/>
          </a:p>
        </p:txBody>
      </p:sp>
      <p:sp>
        <p:nvSpPr>
          <p:cNvPr id="11" name="TextBox 10"/>
          <p:cNvSpPr txBox="1"/>
          <p:nvPr/>
        </p:nvSpPr>
        <p:spPr>
          <a:xfrm>
            <a:off x="1905000" y="6324600"/>
            <a:ext cx="2819400" cy="369332"/>
          </a:xfrm>
          <a:prstGeom prst="rect">
            <a:avLst/>
          </a:prstGeom>
          <a:noFill/>
        </p:spPr>
        <p:txBody>
          <a:bodyPr wrap="square" rtlCol="0">
            <a:spAutoFit/>
          </a:bodyPr>
          <a:lstStyle/>
          <a:p>
            <a:pPr algn="ctr"/>
            <a:r>
              <a:rPr lang="en-US" b="1" dirty="0" smtClean="0"/>
              <a:t>Report</a:t>
            </a:r>
            <a:endParaRPr lang="en-US" b="1" dirty="0"/>
          </a:p>
        </p:txBody>
      </p:sp>
      <p:sp>
        <p:nvSpPr>
          <p:cNvPr id="12" name="TextBox 11"/>
          <p:cNvSpPr txBox="1"/>
          <p:nvPr/>
        </p:nvSpPr>
        <p:spPr>
          <a:xfrm>
            <a:off x="6553200" y="6488668"/>
            <a:ext cx="1447800" cy="369332"/>
          </a:xfrm>
          <a:prstGeom prst="rect">
            <a:avLst/>
          </a:prstGeom>
          <a:noFill/>
        </p:spPr>
        <p:txBody>
          <a:bodyPr wrap="square" rtlCol="0">
            <a:spAutoFit/>
          </a:bodyPr>
          <a:lstStyle/>
          <a:p>
            <a:pPr algn="ctr"/>
            <a:r>
              <a:rPr lang="en-US" b="1" dirty="0" smtClean="0"/>
              <a:t>Respond</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533400" y="0"/>
            <a:ext cx="8229600" cy="1143000"/>
          </a:xfrm>
        </p:spPr>
        <p:txBody>
          <a:bodyPr/>
          <a:lstStyle/>
          <a:p>
            <a:r>
              <a:rPr lang="en-US" dirty="0" smtClean="0"/>
              <a:t>Future Approach (Draft)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0" y="1143000"/>
            <a:ext cx="8991600" cy="5110716"/>
          </a:xfrm>
          <a:prstGeom prst="rect">
            <a:avLst/>
          </a:prstGeom>
          <a:noFill/>
          <a:ln w="9525">
            <a:noFill/>
            <a:miter lim="800000"/>
            <a:headEnd/>
            <a:tailEnd/>
          </a:ln>
        </p:spPr>
      </p:pic>
      <p:sp>
        <p:nvSpPr>
          <p:cNvPr id="5" name="Rectangle 4"/>
          <p:cNvSpPr/>
          <p:nvPr/>
        </p:nvSpPr>
        <p:spPr>
          <a:xfrm>
            <a:off x="76200" y="1066800"/>
            <a:ext cx="2133600" cy="441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3200" y="1066800"/>
            <a:ext cx="2133600" cy="441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3314700" y="1257300"/>
            <a:ext cx="2133600" cy="43434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4572000" y="3962400"/>
            <a:ext cx="914400" cy="16764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3429000" y="5105400"/>
            <a:ext cx="1143000" cy="14478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6553200" y="3810000"/>
            <a:ext cx="762000" cy="44196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2514600"/>
            <a:ext cx="3657600" cy="369332"/>
          </a:xfrm>
          <a:prstGeom prst="rect">
            <a:avLst/>
          </a:prstGeom>
          <a:noFill/>
        </p:spPr>
        <p:txBody>
          <a:bodyPr wrap="square" rtlCol="0">
            <a:spAutoFit/>
          </a:bodyPr>
          <a:lstStyle/>
          <a:p>
            <a:pPr algn="ctr"/>
            <a:r>
              <a:rPr lang="en-US" b="1" dirty="0" smtClean="0"/>
              <a:t>Acquire</a:t>
            </a:r>
            <a:endParaRPr lang="en-US" b="1" dirty="0"/>
          </a:p>
        </p:txBody>
      </p:sp>
      <p:sp>
        <p:nvSpPr>
          <p:cNvPr id="12" name="TextBox 11"/>
          <p:cNvSpPr txBox="1"/>
          <p:nvPr/>
        </p:nvSpPr>
        <p:spPr>
          <a:xfrm>
            <a:off x="4191000" y="4267200"/>
            <a:ext cx="1676400" cy="369332"/>
          </a:xfrm>
          <a:prstGeom prst="rect">
            <a:avLst/>
          </a:prstGeom>
          <a:noFill/>
        </p:spPr>
        <p:txBody>
          <a:bodyPr wrap="square" rtlCol="0">
            <a:spAutoFit/>
          </a:bodyPr>
          <a:lstStyle/>
          <a:p>
            <a:pPr algn="ctr"/>
            <a:r>
              <a:rPr lang="en-US" b="1" dirty="0" smtClean="0"/>
              <a:t>Assess</a:t>
            </a:r>
            <a:endParaRPr lang="en-US" b="1" dirty="0"/>
          </a:p>
        </p:txBody>
      </p:sp>
      <p:sp>
        <p:nvSpPr>
          <p:cNvPr id="13" name="TextBox 12"/>
          <p:cNvSpPr txBox="1"/>
          <p:nvPr/>
        </p:nvSpPr>
        <p:spPr>
          <a:xfrm>
            <a:off x="3276600" y="5334000"/>
            <a:ext cx="1447800" cy="369332"/>
          </a:xfrm>
          <a:prstGeom prst="rect">
            <a:avLst/>
          </a:prstGeom>
          <a:noFill/>
        </p:spPr>
        <p:txBody>
          <a:bodyPr wrap="square" rtlCol="0">
            <a:spAutoFit/>
          </a:bodyPr>
          <a:lstStyle/>
          <a:p>
            <a:pPr algn="ctr"/>
            <a:r>
              <a:rPr lang="en-US" b="1" dirty="0" smtClean="0"/>
              <a:t>Report</a:t>
            </a:r>
            <a:endParaRPr lang="en-US" b="1" dirty="0"/>
          </a:p>
        </p:txBody>
      </p:sp>
      <p:sp>
        <p:nvSpPr>
          <p:cNvPr id="14" name="TextBox 13"/>
          <p:cNvSpPr txBox="1"/>
          <p:nvPr/>
        </p:nvSpPr>
        <p:spPr>
          <a:xfrm>
            <a:off x="6553200" y="6248400"/>
            <a:ext cx="1447800" cy="369332"/>
          </a:xfrm>
          <a:prstGeom prst="rect">
            <a:avLst/>
          </a:prstGeom>
          <a:noFill/>
        </p:spPr>
        <p:txBody>
          <a:bodyPr wrap="square" rtlCol="0">
            <a:spAutoFit/>
          </a:bodyPr>
          <a:lstStyle/>
          <a:p>
            <a:pPr algn="ctr"/>
            <a:r>
              <a:rPr lang="en-US" b="1" dirty="0" smtClean="0"/>
              <a:t>Respond</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MBSE Analysis Objectives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708392" cy="1143000"/>
          </a:xfrm>
        </p:spPr>
        <p:txBody>
          <a:bodyPr>
            <a:normAutofit fontScale="90000"/>
          </a:bodyPr>
          <a:lstStyle/>
          <a:p>
            <a:r>
              <a:rPr lang="en-US" dirty="0" smtClean="0"/>
              <a:t>Essential Elements of Analysis (EEAs)</a:t>
            </a:r>
            <a:endParaRPr lang="en-US" dirty="0"/>
          </a:p>
        </p:txBody>
      </p:sp>
      <p:sp>
        <p:nvSpPr>
          <p:cNvPr id="3" name="Content Placeholder 2"/>
          <p:cNvSpPr>
            <a:spLocks noGrp="1"/>
          </p:cNvSpPr>
          <p:nvPr>
            <p:ph idx="1"/>
          </p:nvPr>
        </p:nvSpPr>
        <p:spPr>
          <a:xfrm>
            <a:off x="1143000" y="1295400"/>
            <a:ext cx="7772400" cy="5257800"/>
          </a:xfrm>
        </p:spPr>
        <p:txBody>
          <a:bodyPr>
            <a:noAutofit/>
          </a:bodyPr>
          <a:lstStyle/>
          <a:p>
            <a:pPr lvl="0">
              <a:buFont typeface="+mj-lt"/>
              <a:buAutoNum type="arabicPeriod"/>
            </a:pPr>
            <a:r>
              <a:rPr lang="en-US" sz="1800" dirty="0" smtClean="0">
                <a:effectLst>
                  <a:outerShdw blurRad="38100" dist="38100" dir="2700000" algn="tl">
                    <a:srgbClr val="000000">
                      <a:alpha val="43137"/>
                    </a:srgbClr>
                  </a:outerShdw>
                </a:effectLst>
              </a:rPr>
              <a:t>Can the systems engineering and analysis verify that the graph DB approach will provide a measurable improvement in effectiveness and success for the PACCOM decision makers’ process vs. a document DB approach?</a:t>
            </a:r>
          </a:p>
          <a:p>
            <a:pPr lvl="0">
              <a:buFont typeface="+mj-lt"/>
              <a:buAutoNum type="arabicPeriod"/>
            </a:pPr>
            <a:endParaRPr lang="en-US" sz="1400" dirty="0" smtClean="0">
              <a:effectLst>
                <a:outerShdw blurRad="38100" dist="38100" dir="2700000" algn="tl">
                  <a:srgbClr val="000000">
                    <a:alpha val="43137"/>
                  </a:srgbClr>
                </a:outerShdw>
              </a:effectLst>
            </a:endParaRPr>
          </a:p>
          <a:p>
            <a:pPr lvl="0">
              <a:buFont typeface="+mj-lt"/>
              <a:buAutoNum type="arabicPeriod"/>
            </a:pPr>
            <a:r>
              <a:rPr lang="en-US" sz="1400" dirty="0" smtClean="0"/>
              <a:t>If so, what confidence level can be associated with the magnitude of improvement in the various measures?</a:t>
            </a:r>
          </a:p>
          <a:p>
            <a:pPr lvl="0">
              <a:buFont typeface="+mj-lt"/>
              <a:buAutoNum type="arabicPeriod"/>
            </a:pPr>
            <a:r>
              <a:rPr lang="en-US" sz="1400" dirty="0" smtClean="0"/>
              <a:t>If the required improvements from a hardware and network architecture standpoint are implemented, can the graph DB approach be then verified as necessary to meet operational efficiency goals vs. maintaining the current process, services, apps, UIs, and APIs?</a:t>
            </a:r>
          </a:p>
          <a:p>
            <a:pPr lvl="0">
              <a:buFont typeface="+mj-lt"/>
              <a:buAutoNum type="arabicPeriod"/>
            </a:pPr>
            <a:r>
              <a:rPr lang="en-US" sz="1400" dirty="0" smtClean="0"/>
              <a:t>What average percent reduction in time is possible using the Ruby on Rails web app/Neo4j graph DB approach through the Acquire → Assess → Report operational activities performed by the watch officers vs. the current process?</a:t>
            </a:r>
          </a:p>
          <a:p>
            <a:pPr lvl="0">
              <a:buFont typeface="+mj-lt"/>
              <a:buAutoNum type="arabicPeriod"/>
            </a:pPr>
            <a:r>
              <a:rPr lang="en-US" sz="1400" dirty="0" smtClean="0"/>
              <a:t>What average time reduction is available to reestablish the COP/shared SA status for all surface platforms in the Pacific AOR with the proposed approach vs. the current process?</a:t>
            </a:r>
          </a:p>
          <a:p>
            <a:pPr lvl="0">
              <a:buFont typeface="+mj-lt"/>
              <a:buAutoNum type="arabicPeriod"/>
            </a:pPr>
            <a:r>
              <a:rPr lang="en-US" sz="1400" dirty="0" smtClean="0"/>
              <a:t>Can the analysis justify the selection of the current preferred solution approach of Neo4j graph DB implementation vs. another solution (</a:t>
            </a:r>
            <a:r>
              <a:rPr lang="en-US" sz="1400" dirty="0" err="1" smtClean="0"/>
              <a:t>Lucene</a:t>
            </a:r>
            <a:r>
              <a:rPr lang="en-US" sz="1400" dirty="0" smtClean="0"/>
              <a:t>, GIS, Rest API)?</a:t>
            </a:r>
          </a:p>
          <a:p>
            <a:pPr lvl="0">
              <a:buFont typeface="+mj-lt"/>
              <a:buAutoNum type="arabicPeriod"/>
            </a:pPr>
            <a:r>
              <a:rPr lang="en-US" sz="1400" dirty="0" smtClean="0"/>
              <a:t>Would any existing data source web apps still need to be directly and quickly accessible by watch officers in support of preparation of their briefs due to either the volume, or criticality of the data those apps contain and/or due to an inability to reliably extract/parse/convert or interpret the data through the fused graph DB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Hierarchy</a:t>
            </a:r>
            <a:endParaRPr lang="en-US" dirty="0"/>
          </a:p>
        </p:txBody>
      </p:sp>
      <p:sp>
        <p:nvSpPr>
          <p:cNvPr id="3" name="Content Placeholder 2"/>
          <p:cNvSpPr>
            <a:spLocks noGrp="1"/>
          </p:cNvSpPr>
          <p:nvPr>
            <p:ph idx="1"/>
          </p:nvPr>
        </p:nvSpPr>
        <p:spPr>
          <a:xfrm>
            <a:off x="990600" y="1371600"/>
            <a:ext cx="8153400" cy="5486400"/>
          </a:xfrm>
        </p:spPr>
        <p:txBody>
          <a:bodyPr>
            <a:normAutofit lnSpcReduction="10000"/>
          </a:bodyPr>
          <a:lstStyle/>
          <a:p>
            <a:pPr lvl="0"/>
            <a:r>
              <a:rPr lang="en-US" sz="2800" dirty="0" smtClean="0"/>
              <a:t>Goal 1 - The graph DB approach will provide a measurable improvement in effectiveness and success for the PACOM decision makers’ process</a:t>
            </a:r>
          </a:p>
          <a:p>
            <a:pPr lvl="1"/>
            <a:endParaRPr lang="en-US" sz="2400" dirty="0" smtClean="0"/>
          </a:p>
          <a:p>
            <a:pPr lvl="1"/>
            <a:r>
              <a:rPr lang="en-US" sz="2400" dirty="0" smtClean="0"/>
              <a:t>Question 1.1 - What average percent reduction in time is possible using the Ruby on Rails web app/Neo4j graph DB approach through the Acquire → Assess → Report operational activities performed by the watch officers vs. the current process?</a:t>
            </a:r>
          </a:p>
          <a:p>
            <a:pPr lvl="1"/>
            <a:endParaRPr lang="en-US" sz="2400" dirty="0" smtClean="0"/>
          </a:p>
          <a:p>
            <a:pPr lvl="2"/>
            <a:r>
              <a:rPr lang="en-US" dirty="0" smtClean="0"/>
              <a:t>Metric 1.1.1 - Ruby on Rails web app/Neo4j graph DB approach through the Acquire → Assess → Report Process will reduce the current time by 20% (with a 90% confidence level)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Process &amp; Techniques</a:t>
            </a:r>
            <a:endParaRPr lang="en-US" dirty="0"/>
          </a:p>
        </p:txBody>
      </p:sp>
      <p:sp>
        <p:nvSpPr>
          <p:cNvPr id="3" name="Content Placeholder 2"/>
          <p:cNvSpPr>
            <a:spLocks noGrp="1"/>
          </p:cNvSpPr>
          <p:nvPr>
            <p:ph idx="1"/>
          </p:nvPr>
        </p:nvSpPr>
        <p:spPr>
          <a:xfrm>
            <a:off x="1066800" y="1447800"/>
            <a:ext cx="8077200" cy="4800600"/>
          </a:xfrm>
        </p:spPr>
        <p:txBody>
          <a:bodyPr/>
          <a:lstStyle/>
          <a:p>
            <a:r>
              <a:rPr lang="en-US" sz="2000" dirty="0" smtClean="0"/>
              <a:t>Model Current Process</a:t>
            </a:r>
          </a:p>
          <a:p>
            <a:pPr lvl="1"/>
            <a:r>
              <a:rPr lang="en-US" sz="1800" dirty="0" smtClean="0"/>
              <a:t>Including functions</a:t>
            </a:r>
          </a:p>
          <a:p>
            <a:pPr lvl="1"/>
            <a:r>
              <a:rPr lang="en-US" sz="1800" dirty="0" smtClean="0"/>
              <a:t>Systems</a:t>
            </a:r>
          </a:p>
          <a:p>
            <a:pPr lvl="1"/>
            <a:r>
              <a:rPr lang="en-US" sz="1800" dirty="0" smtClean="0"/>
              <a:t>Metrics</a:t>
            </a:r>
          </a:p>
          <a:p>
            <a:r>
              <a:rPr lang="en-US" sz="2000" dirty="0" smtClean="0"/>
              <a:t>Model New Process</a:t>
            </a:r>
          </a:p>
          <a:p>
            <a:pPr lvl="1"/>
            <a:r>
              <a:rPr lang="en-US" sz="1800" dirty="0" smtClean="0"/>
              <a:t>Including functions</a:t>
            </a:r>
          </a:p>
          <a:p>
            <a:pPr lvl="1"/>
            <a:r>
              <a:rPr lang="en-US" sz="1800" dirty="0" smtClean="0"/>
              <a:t>Systems</a:t>
            </a:r>
          </a:p>
          <a:p>
            <a:pPr lvl="1"/>
            <a:r>
              <a:rPr lang="en-US" sz="1800" dirty="0" smtClean="0"/>
              <a:t>Metrics</a:t>
            </a:r>
          </a:p>
          <a:p>
            <a:r>
              <a:rPr lang="en-US" sz="2000" dirty="0" smtClean="0"/>
              <a:t>Identify areas of Improvement based on feedback from customers</a:t>
            </a:r>
          </a:p>
          <a:p>
            <a:pPr lvl="1"/>
            <a:r>
              <a:rPr lang="en-US" sz="1800" dirty="0" smtClean="0"/>
              <a:t>Acquire – Assess – Report</a:t>
            </a:r>
          </a:p>
          <a:p>
            <a:r>
              <a:rPr lang="en-US" sz="2000" dirty="0" smtClean="0"/>
              <a:t>Utilize Data, both accurate and assumed, to determine the greatest improvement areas to focus on</a:t>
            </a:r>
          </a:p>
          <a:p>
            <a:pPr lvl="1"/>
            <a:r>
              <a:rPr lang="en-US" sz="1800" dirty="0" smtClean="0"/>
              <a:t>        Develop Excel BOE Calculations to determine improvement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graphicFrame>
        <p:nvGraphicFramePr>
          <p:cNvPr id="4" name="Content Placeholder 3"/>
          <p:cNvGraphicFramePr>
            <a:graphicFrameLocks noGrp="1"/>
          </p:cNvGraphicFramePr>
          <p:nvPr>
            <p:ph idx="1"/>
          </p:nvPr>
        </p:nvGraphicFramePr>
        <p:xfrm>
          <a:off x="0" y="1447800"/>
          <a:ext cx="9144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Models</a:t>
            </a:r>
            <a:endParaRPr lang="en-US" dirty="0"/>
          </a:p>
        </p:txBody>
      </p:sp>
      <p:sp>
        <p:nvSpPr>
          <p:cNvPr id="3" name="Content Placeholder 2"/>
          <p:cNvSpPr>
            <a:spLocks noGrp="1"/>
          </p:cNvSpPr>
          <p:nvPr>
            <p:ph idx="1"/>
          </p:nvPr>
        </p:nvSpPr>
        <p:spPr/>
        <p:txBody>
          <a:bodyPr/>
          <a:lstStyle/>
          <a:p>
            <a:endParaRPr lang="en-US"/>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Models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140</TotalTime>
  <Words>1780</Words>
  <Application>Microsoft Office PowerPoint</Application>
  <PresentationFormat>On-screen Show (4:3)</PresentationFormat>
  <Paragraphs>147</Paragraphs>
  <Slides>24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Solstice</vt:lpstr>
      <vt:lpstr>Acrobat Document</vt:lpstr>
      <vt:lpstr>Model Based Systems Engineering Approach to Applied Research S&amp;T</vt:lpstr>
      <vt:lpstr>Executive Summary</vt:lpstr>
      <vt:lpstr>MBSE Analysis Objectives</vt:lpstr>
      <vt:lpstr>Essential Elements of Analysis (EEAs)</vt:lpstr>
      <vt:lpstr>Goal Hierarchy</vt:lpstr>
      <vt:lpstr>Analysis Process &amp; Techniques</vt:lpstr>
      <vt:lpstr>Measures</vt:lpstr>
      <vt:lpstr>Examples of Models</vt:lpstr>
      <vt:lpstr>Examples of Models (Con’t)</vt:lpstr>
      <vt:lpstr>Examples of Models (Con’t)</vt:lpstr>
      <vt:lpstr>MBSE Analysis Framework</vt:lpstr>
      <vt:lpstr>MBSE Analysis Framework</vt:lpstr>
      <vt:lpstr>Neo4j Performance</vt:lpstr>
      <vt:lpstr>Equation Derivation</vt:lpstr>
      <vt:lpstr>Analysis Results</vt:lpstr>
      <vt:lpstr>Analysis Results (Con’t)</vt:lpstr>
      <vt:lpstr>Conclusions and Recommendations</vt:lpstr>
      <vt:lpstr>Way Ahead</vt:lpstr>
      <vt:lpstr>Back Up</vt:lpstr>
      <vt:lpstr>System Context Diagram</vt:lpstr>
      <vt:lpstr>Data Collection Questions</vt:lpstr>
      <vt:lpstr>Data Collection</vt:lpstr>
      <vt:lpstr>Current Approach (Draft)</vt:lpstr>
      <vt:lpstr>Future Approach (Draft)</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Based Systems Engineering Approach to Applied Research S&amp;T</dc:title>
  <dc:creator>Christine K Brennan</dc:creator>
  <cp:lastModifiedBy>Steve Mazza</cp:lastModifiedBy>
  <cp:revision>24</cp:revision>
  <dcterms:created xsi:type="dcterms:W3CDTF">2013-01-14T19:27:49Z</dcterms:created>
  <dcterms:modified xsi:type="dcterms:W3CDTF">2013-03-07T14:36:32Z</dcterms:modified>
</cp:coreProperties>
</file>