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27"/>
  </p:notesMasterIdLst>
  <p:sldIdLst>
    <p:sldId id="256" r:id="rId2"/>
    <p:sldId id="257" r:id="rId3"/>
    <p:sldId id="326" r:id="rId4"/>
    <p:sldId id="440" r:id="rId5"/>
    <p:sldId id="441" r:id="rId6"/>
    <p:sldId id="455" r:id="rId7"/>
    <p:sldId id="442" r:id="rId8"/>
    <p:sldId id="406" r:id="rId9"/>
    <p:sldId id="323" r:id="rId10"/>
    <p:sldId id="451" r:id="rId11"/>
    <p:sldId id="390" r:id="rId12"/>
    <p:sldId id="448" r:id="rId13"/>
    <p:sldId id="449" r:id="rId14"/>
    <p:sldId id="454" r:id="rId15"/>
    <p:sldId id="450" r:id="rId16"/>
    <p:sldId id="452" r:id="rId17"/>
    <p:sldId id="453" r:id="rId18"/>
    <p:sldId id="365" r:id="rId19"/>
    <p:sldId id="439" r:id="rId20"/>
    <p:sldId id="456" r:id="rId21"/>
    <p:sldId id="457" r:id="rId22"/>
    <p:sldId id="458" r:id="rId23"/>
    <p:sldId id="459" r:id="rId24"/>
    <p:sldId id="460" r:id="rId25"/>
    <p:sldId id="43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o, Eugene (Gene) (CIV)" initials="PE((" lastIdx="41" clrIdx="0"/>
  <p:cmAuthor id="1" name="Christine Bowen" initials="" lastIdx="0" clrIdx="1"/>
  <p:cmAuthor id="2" name="Christine K Brennan" initials="CKB" lastIdx="1" clrIdx="2"/>
  <p:cmAuthor id="3" name="david.basala" initials="d" lastIdx="29" clrIdx="3"/>
  <p:cmAuthor id="4" name="david.basala" initials="dlb" lastIdx="7" clrIdx="4"/>
  <p:cmAuthor id="5" name="Bill Berklich" initials="LWB"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577" autoAdjust="0"/>
    <p:restoredTop sz="90925" autoAdjust="0"/>
  </p:normalViewPr>
  <p:slideViewPr>
    <p:cSldViewPr>
      <p:cViewPr>
        <p:scale>
          <a:sx n="80" d="100"/>
          <a:sy n="80" d="100"/>
        </p:scale>
        <p:origin x="-8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EA75F-5966-5C49-BC58-E9CECC8A4906}"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03121-E334-DA43-9F1D-17E2BD74317E}" type="slidenum">
              <a:rPr lang="en-US" smtClean="0"/>
              <a:pPr/>
              <a:t>‹#›</a:t>
            </a:fld>
            <a:endParaRPr lang="en-US"/>
          </a:p>
        </p:txBody>
      </p:sp>
    </p:spTree>
    <p:extLst>
      <p:ext uri="{BB962C8B-B14F-4D97-AF65-F5344CB8AC3E}">
        <p14:creationId xmlns:p14="http://schemas.microsoft.com/office/powerpoint/2010/main" val="30036121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a:t>
            </a:fld>
            <a:endParaRPr lang="en-US" dirty="0"/>
          </a:p>
        </p:txBody>
      </p:sp>
    </p:spTree>
    <p:extLst>
      <p:ext uri="{BB962C8B-B14F-4D97-AF65-F5344CB8AC3E}">
        <p14:creationId xmlns:p14="http://schemas.microsoft.com/office/powerpoint/2010/main" val="39451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authorities in place to analyze the individual components at the system level and the system of system of level.  The requirements that are not being met are then flowed down through the overarching architecture to determine what systems need to be improved or developed to meet that capability, while simultaneously tracking the implications of those changes.  It would provide an overarching analysis to identify what potential </a:t>
            </a:r>
            <a:r>
              <a:rPr lang="en-US" sz="1200" kern="1200" dirty="0" err="1" smtClean="0">
                <a:solidFill>
                  <a:schemeClr val="tx1"/>
                </a:solidFill>
                <a:effectLst/>
                <a:latin typeface="+mn-lt"/>
                <a:ea typeface="+mn-ea"/>
                <a:cs typeface="+mn-cs"/>
              </a:rPr>
              <a:t>DOTmLPF</a:t>
            </a:r>
            <a:r>
              <a:rPr lang="en-US" sz="1200" kern="1200" dirty="0" smtClean="0">
                <a:solidFill>
                  <a:schemeClr val="tx1"/>
                </a:solidFill>
                <a:effectLst/>
                <a:latin typeface="+mn-lt"/>
                <a:ea typeface="+mn-ea"/>
                <a:cs typeface="+mn-cs"/>
              </a:rPr>
              <a:t> elements are impacted, what logistical elements are impacted and secondary benefits or burdens are incurred so they can be addressed early.</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17</a:t>
            </a:fld>
            <a:endParaRPr lang="en-US"/>
          </a:p>
        </p:txBody>
      </p:sp>
    </p:spTree>
    <p:extLst>
      <p:ext uri="{BB962C8B-B14F-4D97-AF65-F5344CB8AC3E}">
        <p14:creationId xmlns:p14="http://schemas.microsoft.com/office/powerpoint/2010/main" val="3018141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i="1"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18</a:t>
            </a:fld>
            <a:endParaRPr lang="en-US"/>
          </a:p>
        </p:txBody>
      </p:sp>
    </p:spTree>
    <p:extLst>
      <p:ext uri="{BB962C8B-B14F-4D97-AF65-F5344CB8AC3E}">
        <p14:creationId xmlns:p14="http://schemas.microsoft.com/office/powerpoint/2010/main" val="707428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19</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20</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21</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22</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a:t>
            </a:r>
            <a:r>
              <a:rPr lang="en-US" baseline="0" dirty="0" smtClean="0"/>
              <a:t> Managed i.e., reduced or minimized by modular hierarchy; parts’ diversity encapsulated to create known discrete module whose nature is to project simplicity into the next level of the hierarchy.</a:t>
            </a:r>
          </a:p>
          <a:p>
            <a:endParaRPr lang="en-US" baseline="0" dirty="0" smtClean="0"/>
          </a:p>
          <a:p>
            <a:r>
              <a:rPr lang="en-US" baseline="0" dirty="0" err="1" smtClean="0"/>
              <a:t>SoS</a:t>
            </a:r>
            <a:r>
              <a:rPr lang="en-US" baseline="0" dirty="0" smtClean="0"/>
              <a:t>: Increased diversity in </a:t>
            </a:r>
            <a:r>
              <a:rPr lang="en-US" baseline="0" dirty="0" err="1" smtClean="0"/>
              <a:t>SoS</a:t>
            </a:r>
            <a:r>
              <a:rPr lang="en-US" baseline="0" dirty="0" smtClean="0"/>
              <a:t> capability achieved by released autonomy, committed belonging, and open connectivity.</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23</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foreseen, both good</a:t>
            </a:r>
            <a:r>
              <a:rPr lang="en-US" baseline="0" dirty="0" smtClean="0"/>
              <a:t> and bad behavior, and designed in or tested out as appropriate.</a:t>
            </a:r>
          </a:p>
          <a:p>
            <a:endParaRPr lang="en-US" baseline="0" dirty="0" smtClean="0"/>
          </a:p>
          <a:p>
            <a:r>
              <a:rPr lang="en-US" baseline="0" dirty="0" err="1" smtClean="0"/>
              <a:t>SoS</a:t>
            </a:r>
            <a:r>
              <a:rPr lang="en-US" baseline="0" dirty="0" smtClean="0"/>
              <a:t>: enhanced by deliberately not being foreseen, though its crucial importance is, and by creating an emergence capability climate, that will support early detection and elimination of </a:t>
            </a:r>
            <a:r>
              <a:rPr lang="en-US" baseline="0" smtClean="0"/>
              <a:t>bad behaviors.</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24</a:t>
            </a:fld>
            <a:endParaRPr lang="en-US"/>
          </a:p>
        </p:txBody>
      </p:sp>
    </p:spTree>
    <p:extLst>
      <p:ext uri="{BB962C8B-B14F-4D97-AF65-F5344CB8AC3E}">
        <p14:creationId xmlns:p14="http://schemas.microsoft.com/office/powerpoint/2010/main" val="38486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Bearing all of this in mind, the benefit of analyzing the distribution system as a system of systems will force the SE process to develop an architecture identifying the interfaces and interdependencies, create a means of analysis, development of use cases and scenarios for an entire theatre not a single system, and provide insight into more than materiel solutions that may improve or be impacted by new or modified solutions.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25</a:t>
            </a:fld>
            <a:endParaRPr lang="en-US"/>
          </a:p>
        </p:txBody>
      </p:sp>
    </p:spTree>
    <p:extLst>
      <p:ext uri="{BB962C8B-B14F-4D97-AF65-F5344CB8AC3E}">
        <p14:creationId xmlns:p14="http://schemas.microsoft.com/office/powerpoint/2010/main" val="58317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Operational Energy is defined as the “energy required for training, moving, and sustaining military forces and weapons platforms for military operations. The term includes energy used by tactical power systems and generators and weapons platforms.”</a:t>
            </a:r>
          </a:p>
          <a:p>
            <a:endParaRPr lang="en-US" dirty="0" smtClean="0"/>
          </a:p>
          <a:p>
            <a:r>
              <a:rPr lang="en-US" dirty="0" smtClean="0"/>
              <a:t>Three Consumers: Soldier, Vehicles, Bases</a:t>
            </a:r>
          </a:p>
          <a:p>
            <a:endParaRPr lang="en-US" dirty="0" smtClean="0"/>
          </a:p>
          <a:p>
            <a:r>
              <a:rPr lang="en-US" dirty="0" smtClean="0"/>
              <a:t>This is one of the largest systems of systems in existence.  It is the evaluation of all of the systems that are included in soldiers, vehicles, and bases that not only consume energy but  also those that drive energy consumption.</a:t>
            </a:r>
          </a:p>
          <a:p>
            <a:endParaRPr lang="en-US" dirty="0" smtClean="0"/>
          </a:p>
          <a:p>
            <a:r>
              <a:rPr lang="en-US" dirty="0" smtClean="0"/>
              <a:t>In order to assess the full impact that a system has on the overall energy capability of the Army, it is imperative to determine the interdependencies and relationships that exist within the greater system of systems view.</a:t>
            </a:r>
          </a:p>
          <a:p>
            <a:endParaRPr lang="en-US" dirty="0"/>
          </a:p>
        </p:txBody>
      </p:sp>
      <p:sp>
        <p:nvSpPr>
          <p:cNvPr id="4" name="Slide Number Placeholder 3"/>
          <p:cNvSpPr>
            <a:spLocks noGrp="1"/>
          </p:cNvSpPr>
          <p:nvPr>
            <p:ph type="sldNum" sz="quarter" idx="10"/>
          </p:nvPr>
        </p:nvSpPr>
        <p:spPr/>
        <p:txBody>
          <a:bodyPr/>
          <a:lstStyle/>
          <a:p>
            <a:fld id="{94A5E784-7138-41E5-A731-7D3699C191E4}"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What is encompassed in the system of systems for the distribution system for operational energy?  </a:t>
            </a:r>
            <a:endParaRPr lang="en-US" sz="2000" dirty="0" smtClean="0"/>
          </a:p>
          <a:p>
            <a:pPr lvl="1"/>
            <a:r>
              <a:rPr lang="en-US" sz="2400" dirty="0" smtClean="0"/>
              <a:t>A proper assessment of operational energy distribution must begin with identification of the constituent systems that power </a:t>
            </a:r>
            <a:r>
              <a:rPr lang="en-US" sz="2400" dirty="0" err="1" smtClean="0"/>
              <a:t>DoD</a:t>
            </a:r>
            <a:r>
              <a:rPr lang="en-US" sz="2400" dirty="0" smtClean="0"/>
              <a:t> installations and platforms and their relationships.</a:t>
            </a:r>
          </a:p>
          <a:p>
            <a:pPr lvl="1"/>
            <a:endParaRPr lang="en-US" sz="2000" dirty="0" smtClean="0"/>
          </a:p>
          <a:p>
            <a:pPr lvl="0"/>
            <a:r>
              <a:rPr lang="en-US" dirty="0" smtClean="0"/>
              <a:t>What current capability gaps exist with respect to operational energy distribution?  </a:t>
            </a:r>
            <a:endParaRPr lang="en-US" sz="2000" dirty="0" smtClean="0"/>
          </a:p>
          <a:p>
            <a:pPr lvl="1"/>
            <a:r>
              <a:rPr lang="en-US" sz="2400" dirty="0" smtClean="0"/>
              <a:t>The distribution system’s activities and functions require evaluation for inefficiencies, and threats to energy security.  In some instances, the identification of a “gap” may need to be composed without supporting requirements or explicit statements of capability needs.  In those cases, documentation must be cited to support the statement of the capability gap.</a:t>
            </a:r>
          </a:p>
          <a:p>
            <a:pPr lvl="1"/>
            <a:endParaRPr lang="en-US" sz="2000" dirty="0" smtClean="0"/>
          </a:p>
          <a:p>
            <a:pPr lvl="0"/>
            <a:r>
              <a:rPr lang="en-US" dirty="0" smtClean="0"/>
              <a:t>How would the operational energy distribution system be categorized in terms of System of Systems (</a:t>
            </a:r>
            <a:r>
              <a:rPr lang="en-US" dirty="0" err="1" smtClean="0"/>
              <a:t>SoS</a:t>
            </a:r>
            <a:r>
              <a:rPr lang="en-US" dirty="0" smtClean="0"/>
              <a:t>)?  </a:t>
            </a:r>
            <a:endParaRPr lang="en-US" sz="2000" dirty="0" smtClean="0"/>
          </a:p>
          <a:p>
            <a:pPr lvl="1"/>
            <a:r>
              <a:rPr lang="en-US" sz="2400" dirty="0" smtClean="0"/>
              <a:t>There is widespread agreement that </a:t>
            </a:r>
            <a:r>
              <a:rPr lang="en-US" sz="2400" dirty="0" err="1" smtClean="0"/>
              <a:t>SoS</a:t>
            </a:r>
            <a:r>
              <a:rPr lang="en-US" sz="2400" dirty="0" smtClean="0"/>
              <a:t> can be characterized along a continuum running between 1) virtual, 2) collaborative, 3) acknowledged, and 4) directed.  Recent work in the field of </a:t>
            </a:r>
            <a:r>
              <a:rPr lang="en-US" sz="2400" dirty="0" err="1" smtClean="0"/>
              <a:t>SoS</a:t>
            </a:r>
            <a:r>
              <a:rPr lang="en-US" sz="2400" dirty="0" smtClean="0"/>
              <a:t> has defined five characteristics for assessing an </a:t>
            </a:r>
            <a:r>
              <a:rPr lang="en-US" sz="2400" dirty="0" err="1" smtClean="0"/>
              <a:t>SoS</a:t>
            </a:r>
            <a:r>
              <a:rPr lang="en-US" sz="2400" dirty="0" smtClean="0"/>
              <a:t>, these include autonomy, belonging, connectivity, diversity, and emergence.  The recent research establishes patterns of </a:t>
            </a:r>
            <a:r>
              <a:rPr lang="en-US" sz="2400" dirty="0" err="1" smtClean="0"/>
              <a:t>SoS</a:t>
            </a:r>
            <a:r>
              <a:rPr lang="en-US" sz="2400" dirty="0" smtClean="0"/>
              <a:t>’ success relative to the assessment of those five characteristics in the context of the manner in which a particular </a:t>
            </a:r>
            <a:r>
              <a:rPr lang="en-US" sz="2400" dirty="0" err="1" smtClean="0"/>
              <a:t>SoS</a:t>
            </a:r>
            <a:r>
              <a:rPr lang="en-US" sz="2400" dirty="0" smtClean="0"/>
              <a:t> is governed.</a:t>
            </a:r>
          </a:p>
          <a:p>
            <a:pPr lvl="1"/>
            <a:endParaRPr lang="en-US" sz="2000" dirty="0" smtClean="0"/>
          </a:p>
          <a:p>
            <a:pPr lvl="0"/>
            <a:r>
              <a:rPr lang="en-US" dirty="0" smtClean="0"/>
              <a:t>What are the benefits and consequences of evaluating and treating operational energy distribution as a system of systems?  </a:t>
            </a:r>
            <a:endParaRPr lang="en-US" sz="2000" dirty="0" smtClean="0"/>
          </a:p>
          <a:p>
            <a:pPr lvl="1"/>
            <a:r>
              <a:rPr lang="en-US" sz="2400" dirty="0" smtClean="0"/>
              <a:t>With this particular problem, it could be stated that there is an inversion in the architecture viewpoint compared to traditional assessment.  For conventional platforms and installations, the flows of energy would traditionally be viewed as inputs and outputs to the primary system functions and the physical instantiations of systems and sub-systems.  To put this </a:t>
            </a:r>
            <a:r>
              <a:rPr lang="en-US" sz="2400" dirty="0" err="1" smtClean="0"/>
              <a:t>SoS</a:t>
            </a:r>
            <a:r>
              <a:rPr lang="en-US" sz="2400" dirty="0" smtClean="0"/>
              <a:t> in proper context, it may be more appropriate to consider the sources and sinks/stores of energy as the primary </a:t>
            </a:r>
            <a:r>
              <a:rPr lang="en-US" sz="2400" dirty="0" err="1" smtClean="0"/>
              <a:t>SoS</a:t>
            </a:r>
            <a:r>
              <a:rPr lang="en-US" sz="2400" dirty="0" smtClean="0"/>
              <a:t> constituent system elements and the platforms and sites that are powered through that energy as outputs of the process.</a:t>
            </a:r>
          </a:p>
          <a:p>
            <a:pPr lvl="1"/>
            <a:endParaRPr lang="en-US" sz="2000" dirty="0" smtClean="0"/>
          </a:p>
          <a:p>
            <a:pPr lvl="0"/>
            <a:r>
              <a:rPr lang="en-US" dirty="0" smtClean="0"/>
              <a:t>What are the consequences of not addressing operational energy distribution as an </a:t>
            </a:r>
            <a:r>
              <a:rPr lang="en-US" dirty="0" err="1" smtClean="0"/>
              <a:t>SoS</a:t>
            </a:r>
            <a:r>
              <a:rPr lang="en-US" dirty="0" smtClean="0"/>
              <a:t>?  </a:t>
            </a:r>
            <a:endParaRPr lang="en-US" sz="2000" dirty="0" smtClean="0"/>
          </a:p>
          <a:p>
            <a:pPr lvl="1"/>
            <a:r>
              <a:rPr lang="en-US" sz="2400" dirty="0" smtClean="0"/>
              <a:t>Presumably the </a:t>
            </a:r>
            <a:r>
              <a:rPr lang="en-US" sz="2400" dirty="0" err="1" smtClean="0"/>
              <a:t>DoD</a:t>
            </a:r>
            <a:r>
              <a:rPr lang="en-US" sz="2400" dirty="0" smtClean="0"/>
              <a:t> would stand a lesser chance of achieving operational energy goals without the focus that an </a:t>
            </a:r>
            <a:r>
              <a:rPr lang="en-US" sz="2400" dirty="0" err="1" smtClean="0"/>
              <a:t>SoS</a:t>
            </a:r>
            <a:r>
              <a:rPr lang="en-US" sz="2400" dirty="0" smtClean="0"/>
              <a:t> consideration and viewpoint provides.  Specifically, what risks are inherent if an ad-hoc operational energy management approach is used when forecasting potentially unstable energy supply lines and sources of generation, and price volatility?  Also, if potentially increasing portions of budget are allocated to operational energy distribution what needed capabilities or operational readiness are reduced in that scenario?  The recent land based conflicts U.S. armed forces have been involved with may not provide an accurate picture of operational energy distribution costs and logistics for potential future theaters of operation.</a:t>
            </a:r>
          </a:p>
          <a:p>
            <a:pPr lvl="1"/>
            <a:endParaRPr lang="en-US" sz="2000" dirty="0" smtClean="0"/>
          </a:p>
          <a:p>
            <a:pPr lvl="0"/>
            <a:r>
              <a:rPr lang="en-US" dirty="0" smtClean="0"/>
              <a:t>What are the challenges to treating this as a system of systems, both technically and programmatically?  What Program Executive Organizations (PEOs) and what other organizations are involved?</a:t>
            </a:r>
            <a:endParaRPr lang="en-US" sz="2000" dirty="0" smtClean="0"/>
          </a:p>
          <a:p>
            <a:pPr lvl="1"/>
            <a:r>
              <a:rPr lang="en-US" sz="2400" dirty="0" smtClean="0"/>
              <a:t>The challenges regarding system development across domains presents a unique technical challenge in terms of interfaces, standardization and integration.  However, aside from the technical challenges there are major concerns with the implementation of a governance structure that will abide by the necessary laws and statutes while providing the required oversight and authority to enforce the system of systems methodology.  Many challenges that may arise revolve around the perceived infringement of current tasks, dollars and responsibilities.  Thus the need to focus heavily on the governance implementation, especially for the </a:t>
            </a:r>
            <a:r>
              <a:rPr lang="en-US" sz="2400" dirty="0" err="1" smtClean="0"/>
              <a:t>SoS</a:t>
            </a:r>
            <a:r>
              <a:rPr lang="en-US" sz="2400" dirty="0" smtClean="0"/>
              <a:t> programs being implemented post-development and deployment (</a:t>
            </a:r>
            <a:r>
              <a:rPr lang="en-US" sz="2400" dirty="0" err="1" smtClean="0"/>
              <a:t>ie</a:t>
            </a:r>
            <a:r>
              <a:rPr lang="en-US" sz="2400" dirty="0" smtClean="0"/>
              <a:t> Operational Energy).</a:t>
            </a:r>
            <a:endParaRPr lang="en-US" sz="2000" dirty="0" smtClean="0"/>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8</a:t>
            </a:fld>
            <a:endParaRPr lang="en-US"/>
          </a:p>
        </p:txBody>
      </p:sp>
    </p:spTree>
    <p:extLst>
      <p:ext uri="{BB962C8B-B14F-4D97-AF65-F5344CB8AC3E}">
        <p14:creationId xmlns:p14="http://schemas.microsoft.com/office/powerpoint/2010/main" val="332437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i="1" kern="1200" dirty="0" smtClean="0">
                <a:solidFill>
                  <a:schemeClr val="tx1"/>
                </a:solidFill>
                <a:effectLst/>
                <a:latin typeface="+mn-lt"/>
                <a:ea typeface="+mn-ea"/>
                <a:cs typeface="+mn-cs"/>
              </a:rPr>
              <a:t>Energy for the Warfighter:  Operational Energy Strategy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paper lays out a plan for operational energy that places an emphasis on energy security.  Energy security is characterized by guaranteed access sufficient energy and the ability to safely deliver enough energy to sustain operations.  Furthermore, this paper introduces an Assistant Secretary of Defense for Operational Energy Plans and Programs.</a:t>
            </a:r>
          </a:p>
          <a:p>
            <a:pPr lvl="0"/>
            <a:r>
              <a:rPr lang="en-US" sz="1200" b="1" i="1" kern="1200" dirty="0" smtClean="0">
                <a:solidFill>
                  <a:schemeClr val="tx1"/>
                </a:solidFill>
                <a:effectLst/>
                <a:latin typeface="+mn-lt"/>
                <a:ea typeface="+mn-ea"/>
                <a:cs typeface="+mn-cs"/>
              </a:rPr>
              <a:t>The Value Of Energy Security From the Battlefield To the Base</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Presented as an address to the House Armed Services Committee during the Second Session of the 112</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Congress of the United States, a broad description was laid out for increased efficiency and a greater emphasis on renewable energy.  The principal problem was identified as an over-reliance on fossil fuels and characterized by high cost, high risk to security, and high environmental impact.</a:t>
            </a:r>
          </a:p>
          <a:p>
            <a:pPr lvl="0"/>
            <a:r>
              <a:rPr lang="en-US" sz="1200" b="1" i="1" kern="1200" dirty="0" smtClean="0">
                <a:solidFill>
                  <a:schemeClr val="tx1"/>
                </a:solidFill>
                <a:effectLst/>
                <a:latin typeface="+mn-lt"/>
                <a:ea typeface="+mn-ea"/>
                <a:cs typeface="+mn-cs"/>
              </a:rPr>
              <a:t>Operational Energy Metrics:  Increasing Flexibility While Reducing Vulnerability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Fully burdened fuel cost was calculated and took into account energy reduction (efficiency), cost of moving energy (transportation), streamlining acquisition, and the impact to operational effectiveness.  The overall goals were to increase flexibility and reduce cost by focusing on acquisition and force structure.</a:t>
            </a:r>
          </a:p>
          <a:p>
            <a:pPr lvl="0"/>
            <a:r>
              <a:rPr lang="en-US" sz="1200" b="1" i="1" kern="1200" dirty="0" smtClean="0">
                <a:solidFill>
                  <a:schemeClr val="tx1"/>
                </a:solidFill>
                <a:effectLst/>
                <a:latin typeface="+mn-lt"/>
                <a:ea typeface="+mn-ea"/>
                <a:cs typeface="+mn-cs"/>
              </a:rPr>
              <a:t>Analysis of Policy and Guidance Regarding Sustainability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focus on sustainability, this source focused on existing policy and doctrine supporting both sustainability and environmental considerations and attempted to link these to contingency operations.  This source was unique in the emphasis that it places on environmental concerns, acknowledging the link between environmental impact and sustainable energy operations.</a:t>
            </a:r>
          </a:p>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9</a:t>
            </a:fld>
            <a:endParaRPr lang="en-US"/>
          </a:p>
        </p:txBody>
      </p:sp>
    </p:spTree>
    <p:extLst>
      <p:ext uri="{BB962C8B-B14F-4D97-AF65-F5344CB8AC3E}">
        <p14:creationId xmlns:p14="http://schemas.microsoft.com/office/powerpoint/2010/main" val="148406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11</a:t>
            </a:fld>
            <a:endParaRPr lang="en-US"/>
          </a:p>
        </p:txBody>
      </p:sp>
    </p:spTree>
    <p:extLst>
      <p:ext uri="{BB962C8B-B14F-4D97-AF65-F5344CB8AC3E}">
        <p14:creationId xmlns:p14="http://schemas.microsoft.com/office/powerpoint/2010/main" val="301814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12</a:t>
            </a:fld>
            <a:endParaRPr lang="en-US"/>
          </a:p>
        </p:txBody>
      </p:sp>
    </p:spTree>
    <p:extLst>
      <p:ext uri="{BB962C8B-B14F-4D97-AF65-F5344CB8AC3E}">
        <p14:creationId xmlns:p14="http://schemas.microsoft.com/office/powerpoint/2010/main" val="301814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current efforts is in beta form and is focusing specifically on the distribution system but will be integrating with the contingency basing effort to utilize the loads from the bases as inputs.  The major output of this project is to develop a toolset and methodology by which existing and proposed technologies can be evaluated to determine the impact or benefit to the Army, in terms of energy concerns. </a:t>
            </a:r>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13</a:t>
            </a:fld>
            <a:endParaRPr lang="en-US"/>
          </a:p>
        </p:txBody>
      </p:sp>
    </p:spTree>
    <p:extLst>
      <p:ext uri="{BB962C8B-B14F-4D97-AF65-F5344CB8AC3E}">
        <p14:creationId xmlns:p14="http://schemas.microsoft.com/office/powerpoint/2010/main" val="301814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15</a:t>
            </a:fld>
            <a:endParaRPr lang="en-US"/>
          </a:p>
        </p:txBody>
      </p:sp>
    </p:spTree>
    <p:extLst>
      <p:ext uri="{BB962C8B-B14F-4D97-AF65-F5344CB8AC3E}">
        <p14:creationId xmlns:p14="http://schemas.microsoft.com/office/powerpoint/2010/main" val="301814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603121-E334-DA43-9F1D-17E2BD74317E}" type="slidenum">
              <a:rPr lang="en-US" smtClean="0"/>
              <a:pPr/>
              <a:t>16</a:t>
            </a:fld>
            <a:endParaRPr lang="en-US"/>
          </a:p>
        </p:txBody>
      </p:sp>
    </p:spTree>
    <p:extLst>
      <p:ext uri="{BB962C8B-B14F-4D97-AF65-F5344CB8AC3E}">
        <p14:creationId xmlns:p14="http://schemas.microsoft.com/office/powerpoint/2010/main" val="301814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51C9E0A5-F2E3-47ED-A4A5-B6DE598ECF8B}" type="datetime1">
              <a:rPr lang="en-US" smtClean="0"/>
              <a:pPr/>
              <a:t>6/5/2013</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28EE73C1-7227-44DB-AB28-C6DAA6105B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5D0E4-907F-4099-BB66-DC97B92EE83C}"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0CFD3B3-5655-4683-BE44-506E5806619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C0EA66B-C9D6-4EA8-9707-1575361BD884}"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DA4168-9012-42B8-993C-5D6BC467CB2C}"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7EEB475-C935-461B-8339-2A66D1E346E3}"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0BB0FD-DBAC-448F-81C4-2DED17410379}"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98ECBA-0231-46E6-BC8C-BB8DFD968562}" type="datetime1">
              <a:rPr lang="en-US" smtClean="0"/>
              <a:pPr/>
              <a:t>6/5/2013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FC9785-3D59-4CD9-83BA-52D38A8B398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FD58EB-3A9E-48CF-93A8-102A37D322AA}"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1F592EA-FAF4-408D-B11B-395442FF6293}"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9B7A567-027E-4BD2-85B7-291CECA26EF4}"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FED19391-B641-4353-99CC-3C866C7719CD}"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4041C91-5950-49FB-9535-4204F31BEDA5}"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E73C1-7227-44DB-AB28-C6DAA6105B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2DC0D92D-46B4-4683-A193-F590553EF9D5}" type="datetime1">
              <a:rPr lang="en-US" smtClean="0"/>
              <a:pPr/>
              <a:t>6/5/2013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28EE73C1-7227-44DB-AB28-C6DAA6105B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RDECOM_small.jpg"/>
          <p:cNvPicPr>
            <a:picLocks noChangeAspect="1"/>
          </p:cNvPicPr>
          <p:nvPr/>
        </p:nvPicPr>
        <p:blipFill>
          <a:blip r:embed="rId3" cstate="print"/>
          <a:stretch>
            <a:fillRect/>
          </a:stretch>
        </p:blipFill>
        <p:spPr>
          <a:xfrm>
            <a:off x="609600" y="5309234"/>
            <a:ext cx="2057400" cy="771525"/>
          </a:xfrm>
          <a:prstGeom prst="rect">
            <a:avLst/>
          </a:prstGeom>
        </p:spPr>
      </p:pic>
      <p:sp>
        <p:nvSpPr>
          <p:cNvPr id="2" name="Title 1"/>
          <p:cNvSpPr>
            <a:spLocks noGrp="1"/>
          </p:cNvSpPr>
          <p:nvPr>
            <p:ph type="ctrTitle"/>
          </p:nvPr>
        </p:nvSpPr>
        <p:spPr>
          <a:xfrm>
            <a:off x="914400" y="228600"/>
            <a:ext cx="7342188" cy="1828800"/>
          </a:xfrm>
        </p:spPr>
        <p:txBody>
          <a:bodyPr>
            <a:noAutofit/>
          </a:bodyPr>
          <a:lstStyle/>
          <a:p>
            <a:r>
              <a:rPr lang="en-US" sz="2800" dirty="0" smtClean="0"/>
              <a:t>Operational Energy</a:t>
            </a:r>
            <a:br>
              <a:rPr lang="en-US" sz="2800" dirty="0" smtClean="0"/>
            </a:br>
            <a:r>
              <a:rPr lang="en-US" sz="2800" dirty="0" smtClean="0"/>
              <a:t>System of Systems Evaluation</a:t>
            </a:r>
            <a:endParaRPr lang="en-US" sz="2800" dirty="0"/>
          </a:p>
        </p:txBody>
      </p:sp>
      <p:sp>
        <p:nvSpPr>
          <p:cNvPr id="3" name="Subtitle 2"/>
          <p:cNvSpPr>
            <a:spLocks noGrp="1"/>
          </p:cNvSpPr>
          <p:nvPr>
            <p:ph type="subTitle" idx="1"/>
          </p:nvPr>
        </p:nvSpPr>
        <p:spPr>
          <a:xfrm>
            <a:off x="609599" y="2286000"/>
            <a:ext cx="7931855" cy="3854395"/>
          </a:xfrm>
        </p:spPr>
        <p:txBody>
          <a:bodyPr>
            <a:noAutofit/>
          </a:bodyPr>
          <a:lstStyle/>
          <a:p>
            <a:pPr>
              <a:lnSpc>
                <a:spcPct val="150000"/>
              </a:lnSpc>
            </a:pPr>
            <a:endParaRPr lang="en-US" sz="100" b="1" dirty="0" smtClean="0"/>
          </a:p>
          <a:p>
            <a:pPr>
              <a:lnSpc>
                <a:spcPct val="150000"/>
              </a:lnSpc>
            </a:pPr>
            <a:r>
              <a:rPr lang="en-US" sz="2800" b="1" dirty="0" smtClean="0"/>
              <a:t>Final Presentation</a:t>
            </a:r>
          </a:p>
          <a:p>
            <a:pPr>
              <a:lnSpc>
                <a:spcPct val="150000"/>
              </a:lnSpc>
            </a:pPr>
            <a:r>
              <a:rPr lang="en-US" dirty="0" smtClean="0"/>
              <a:t>5 June 2013</a:t>
            </a:r>
            <a:endParaRPr lang="en-US" sz="2400" dirty="0" smtClean="0"/>
          </a:p>
          <a:p>
            <a:r>
              <a:rPr lang="en-US" sz="2400" dirty="0" smtClean="0"/>
              <a:t>Presented by:</a:t>
            </a:r>
          </a:p>
          <a:p>
            <a:r>
              <a:rPr lang="en-US" sz="1800" dirty="0" smtClean="0"/>
              <a:t>	                 Bill Berklich    Christine Brennan		</a:t>
            </a:r>
            <a:endParaRPr lang="en-US" sz="1800" dirty="0"/>
          </a:p>
          <a:p>
            <a:r>
              <a:rPr lang="en-US" sz="1800" dirty="0" smtClean="0"/>
              <a:t>Steve </a:t>
            </a:r>
            <a:r>
              <a:rPr lang="en-US" sz="1800" dirty="0" err="1" smtClean="0"/>
              <a:t>Mazza</a:t>
            </a:r>
            <a:r>
              <a:rPr lang="en-US" sz="1800" dirty="0" smtClean="0"/>
              <a:t>    Dan Torres</a:t>
            </a:r>
          </a:p>
          <a:p>
            <a:endParaRPr lang="en-US" sz="1400" dirty="0"/>
          </a:p>
          <a:p>
            <a:endParaRPr lang="en-US" sz="1600" dirty="0" smtClean="0"/>
          </a:p>
        </p:txBody>
      </p:sp>
      <p:pic>
        <p:nvPicPr>
          <p:cNvPr id="6" name="Picture 5" descr="nps-logo.png"/>
          <p:cNvPicPr>
            <a:picLocks noChangeAspect="1"/>
          </p:cNvPicPr>
          <p:nvPr/>
        </p:nvPicPr>
        <p:blipFill>
          <a:blip r:embed="rId4" cstate="print"/>
          <a:stretch>
            <a:fillRect/>
          </a:stretch>
        </p:blipFill>
        <p:spPr>
          <a:xfrm>
            <a:off x="6804548" y="4577637"/>
            <a:ext cx="1295400" cy="908763"/>
          </a:xfrm>
          <a:prstGeom prst="rect">
            <a:avLst/>
          </a:prstGeom>
        </p:spPr>
      </p:pic>
      <p:pic>
        <p:nvPicPr>
          <p:cNvPr id="7" name="Picture 4" descr="C:\Users\eppaulo\AppData\Local\Microsoft\Windows\Temporary Internet Files\Content.Outlook\3CJL3XKT\SYSTEMS ENG_SE Logo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8121" y="5540490"/>
            <a:ext cx="1988255" cy="555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534400" cy="4312921"/>
          </a:xfrm>
        </p:spPr>
        <p:txBody>
          <a:bodyPr>
            <a:normAutofit/>
          </a:bodyPr>
          <a:lstStyle/>
          <a:p>
            <a:pPr marL="342900" lvl="1" indent="-342900">
              <a:spcBef>
                <a:spcPts val="2000"/>
              </a:spcBef>
              <a:buClr>
                <a:schemeClr val="tx1">
                  <a:lumMod val="75000"/>
                  <a:lumOff val="25000"/>
                </a:schemeClr>
              </a:buClr>
            </a:pPr>
            <a:r>
              <a:rPr lang="en-US" sz="2000" dirty="0" smtClean="0"/>
              <a:t>Due </a:t>
            </a:r>
            <a:r>
              <a:rPr lang="en-US" sz="2000" dirty="0"/>
              <a:t>to the constraints of time available and the resources, only two of the six research questions were evaluated.  The two questions were chosen because of the benefit the </a:t>
            </a:r>
            <a:r>
              <a:rPr lang="en-US" sz="2000" dirty="0" err="1"/>
              <a:t>SoS</a:t>
            </a:r>
            <a:r>
              <a:rPr lang="en-US" sz="2000" dirty="0"/>
              <a:t> would have on them, as well as the merit to the assessment of the system. </a:t>
            </a:r>
            <a:endParaRPr lang="en-US" sz="2000" i="1" dirty="0" smtClean="0"/>
          </a:p>
          <a:p>
            <a:pPr marL="571500" lvl="2" indent="-342900">
              <a:spcBef>
                <a:spcPts val="2000"/>
              </a:spcBef>
            </a:pPr>
            <a:r>
              <a:rPr lang="en-US" i="1" dirty="0" smtClean="0"/>
              <a:t>What </a:t>
            </a:r>
            <a:r>
              <a:rPr lang="en-US" i="1" dirty="0"/>
              <a:t>current capability gaps exist with respect to operational energy distribution?  </a:t>
            </a:r>
            <a:endParaRPr lang="en-US" sz="1800" dirty="0"/>
          </a:p>
          <a:p>
            <a:pPr marL="571500" lvl="2" indent="-342900">
              <a:spcBef>
                <a:spcPts val="2000"/>
              </a:spcBef>
            </a:pPr>
            <a:r>
              <a:rPr lang="en-US" i="1" dirty="0"/>
              <a:t>What are the challenges to treating this as a system of systems, both technically and programmatically?  What Program Executive Organizations (PEOs) and what other organizations are involved?</a:t>
            </a:r>
            <a:endParaRPr lang="en-US" sz="1800" dirty="0"/>
          </a:p>
          <a:p>
            <a:endParaRPr lang="en-US"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10</a:t>
            </a:fld>
            <a:endParaRPr lang="en-US"/>
          </a:p>
        </p:txBody>
      </p:sp>
      <p:sp>
        <p:nvSpPr>
          <p:cNvPr id="5" name="Title 1"/>
          <p:cNvSpPr>
            <a:spLocks noGrp="1"/>
          </p:cNvSpPr>
          <p:nvPr>
            <p:ph type="title"/>
          </p:nvPr>
        </p:nvSpPr>
        <p:spPr/>
        <p:txBody>
          <a:bodyPr anchor="ctr">
            <a:normAutofit fontScale="90000"/>
          </a:bodyPr>
          <a:lstStyle/>
          <a:p>
            <a:r>
              <a:rPr lang="en-US" sz="4400" dirty="0"/>
              <a:t>RESEARCH </a:t>
            </a:r>
            <a:r>
              <a:rPr lang="en-US" sz="4400" dirty="0" smtClean="0"/>
              <a:t>QUESTIONS ADDRESSED</a:t>
            </a:r>
            <a:endParaRPr lang="en-US" sz="4400" dirty="0"/>
          </a:p>
        </p:txBody>
      </p:sp>
    </p:spTree>
    <p:extLst>
      <p:ext uri="{BB962C8B-B14F-4D97-AF65-F5344CB8AC3E}">
        <p14:creationId xmlns:p14="http://schemas.microsoft.com/office/powerpoint/2010/main" val="249590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8839200" cy="4419600"/>
          </a:xfrm>
        </p:spPr>
        <p:txBody>
          <a:bodyPr>
            <a:noAutofit/>
          </a:bodyPr>
          <a:lstStyle/>
          <a:p>
            <a:pPr lvl="1"/>
            <a:r>
              <a:rPr lang="en-US" sz="2400" i="1" dirty="0"/>
              <a:t>What current capability gaps exist with respect to operational energy distribution?  </a:t>
            </a:r>
            <a:endParaRPr lang="en-US" sz="2000" dirty="0"/>
          </a:p>
          <a:p>
            <a:pPr lvl="2"/>
            <a:r>
              <a:rPr lang="en-US" sz="1400" dirty="0" smtClean="0"/>
              <a:t>Moving </a:t>
            </a:r>
            <a:r>
              <a:rPr lang="en-US" sz="1400" dirty="0"/>
              <a:t>large volumes of fuel for military operations entails logistical and tactical risks and challenges, and it can also be costly.</a:t>
            </a:r>
          </a:p>
          <a:p>
            <a:pPr lvl="2"/>
            <a:r>
              <a:rPr lang="en-US" sz="1400" dirty="0"/>
              <a:t>FY 2007 in Iraq and Afghanistan, a total of more than 3,000 Army personnel and contractors were wounded or killed in action from attacks on fuel and water resupply convoys.</a:t>
            </a:r>
          </a:p>
          <a:p>
            <a:pPr lvl="2"/>
            <a:r>
              <a:rPr lang="en-US" sz="1400" dirty="0"/>
              <a:t>According to USTRANSCOM, air delivery is 10 times as expensive as ground delivery.</a:t>
            </a:r>
          </a:p>
          <a:p>
            <a:pPr lvl="2"/>
            <a:r>
              <a:rPr lang="en-US" sz="1400" dirty="0"/>
              <a:t>Department currently lacks sufficient data on and analysis of operational energy use to manage consumption effectively</a:t>
            </a:r>
          </a:p>
          <a:p>
            <a:pPr lvl="2"/>
            <a:r>
              <a:rPr lang="en-US" sz="1400" dirty="0"/>
              <a:t>Current patterns of national and military energy supply, specifically of oil, carry strategic consequences ranging from effects of procuring and moving large volumes of fuel through a theater of operations to the geopolitical effects of growing global demand for oil, increasing concentration of supplies, and damaging the environment</a:t>
            </a:r>
          </a:p>
          <a:p>
            <a:pPr lvl="2"/>
            <a:r>
              <a:rPr lang="en-US" sz="1400" dirty="0"/>
              <a:t>Current energy infrastructure remains vulnerable to disruption from hazards, including weather, natural disasters, human error, maintenance shortfalls, equipment failures, and attacks on infrastructure, including cyber attacks</a:t>
            </a:r>
          </a:p>
          <a:p>
            <a:pPr lvl="2"/>
            <a:r>
              <a:rPr lang="en-US" sz="1400" dirty="0"/>
              <a:t>By the end of 2010, DLA-Energy was moving 40 million gallons of fuel per month into Afghanistan alone.</a:t>
            </a:r>
          </a:p>
          <a:p>
            <a:endParaRPr lang="en-US" sz="20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11</a:t>
            </a:fld>
            <a:endParaRPr lang="en-US"/>
          </a:p>
        </p:txBody>
      </p:sp>
      <p:sp>
        <p:nvSpPr>
          <p:cNvPr id="6" name="Title 1"/>
          <p:cNvSpPr txBox="1">
            <a:spLocks/>
          </p:cNvSpPr>
          <p:nvPr/>
        </p:nvSpPr>
        <p:spPr>
          <a:xfrm>
            <a:off x="1052513" y="260350"/>
            <a:ext cx="7345362" cy="133985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val="171525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2"/>
            <a:r>
              <a:rPr lang="en-US" sz="1600" dirty="0" smtClean="0"/>
              <a:t>As </a:t>
            </a:r>
            <a:r>
              <a:rPr lang="en-US" sz="1600" dirty="0"/>
              <a:t>stated, some information is available, but governance of the system of systems that delivers the operational energy distribution capability requires better data </a:t>
            </a:r>
            <a:endParaRPr lang="en-US" sz="1600" dirty="0" smtClean="0"/>
          </a:p>
          <a:p>
            <a:pPr lvl="2"/>
            <a:endParaRPr lang="en-US" sz="1600" dirty="0" smtClean="0"/>
          </a:p>
          <a:p>
            <a:pPr lvl="2"/>
            <a:r>
              <a:rPr lang="en-US" sz="1800" dirty="0" smtClean="0"/>
              <a:t>The </a:t>
            </a:r>
            <a:r>
              <a:rPr lang="en-US" sz="1800" dirty="0"/>
              <a:t>security and vulnerability of the logistical convoys delivering the operational energy </a:t>
            </a:r>
            <a:endParaRPr lang="en-US" sz="1800" dirty="0" smtClean="0"/>
          </a:p>
          <a:p>
            <a:pPr lvl="2"/>
            <a:endParaRPr lang="en-US" sz="1800" dirty="0" smtClean="0"/>
          </a:p>
          <a:p>
            <a:pPr lvl="2"/>
            <a:r>
              <a:rPr lang="en-US" sz="1800" dirty="0"/>
              <a:t>T</a:t>
            </a:r>
            <a:r>
              <a:rPr lang="en-US" sz="1800" dirty="0" smtClean="0"/>
              <a:t>he </a:t>
            </a:r>
            <a:r>
              <a:rPr lang="en-US" sz="1800" dirty="0"/>
              <a:t>capability to generate energy locally at the forward-most bases will also enhance security through a reduction in the number of convoys in the most dangerous of areas </a:t>
            </a:r>
            <a:endParaRPr lang="en-US" sz="1800" dirty="0" smtClean="0"/>
          </a:p>
          <a:p>
            <a:pPr lvl="2"/>
            <a:endParaRPr lang="en-US" sz="1800" dirty="0"/>
          </a:p>
          <a:p>
            <a:pPr lvl="2"/>
            <a:r>
              <a:rPr lang="en-US" sz="1800" dirty="0" smtClean="0"/>
              <a:t>The data exemplified how solutions to improving the distribution efficiency can be on bases or in the combat vehicles, not necessarily in the distribution system, thus the importance of </a:t>
            </a:r>
            <a:r>
              <a:rPr lang="en-US" sz="1800" dirty="0" err="1" smtClean="0"/>
              <a:t>SoS</a:t>
            </a:r>
            <a:r>
              <a:rPr lang="en-US" sz="1800" dirty="0" smtClean="0"/>
              <a:t> evaluations </a:t>
            </a:r>
            <a:endParaRPr lang="en-US" sz="18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12</a:t>
            </a:fld>
            <a:endParaRPr lang="en-US"/>
          </a:p>
        </p:txBody>
      </p:sp>
    </p:spTree>
    <p:extLst>
      <p:ext uri="{BB962C8B-B14F-4D97-AF65-F5344CB8AC3E}">
        <p14:creationId xmlns:p14="http://schemas.microsoft.com/office/powerpoint/2010/main" val="365734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8839200" cy="4419600"/>
          </a:xfrm>
        </p:spPr>
        <p:txBody>
          <a:bodyPr>
            <a:noAutofit/>
          </a:bodyPr>
          <a:lstStyle/>
          <a:p>
            <a:pPr lvl="1"/>
            <a:r>
              <a:rPr lang="en-US" sz="1800" i="1" dirty="0"/>
              <a:t>What are the challenges to treating this as a system of systems, both technically and programmatically?  What Program Executive Organizations (PEOs) and what other organizations are involved</a:t>
            </a:r>
            <a:r>
              <a:rPr lang="en-US" sz="1800" i="1" dirty="0" smtClean="0"/>
              <a:t>?</a:t>
            </a:r>
          </a:p>
          <a:p>
            <a:pPr lvl="1"/>
            <a:endParaRPr lang="en-US" sz="1800" dirty="0"/>
          </a:p>
          <a:p>
            <a:pPr lvl="2"/>
            <a:r>
              <a:rPr lang="en-US" sz="1600" dirty="0"/>
              <a:t>One current effort being lead by PEO CS&amp;CSS through the Joint Operational Energy Initiative (JOEI) which is looking to evaluate the overall impacts to a theatres energy supply and demand, and if given solutions can impact that energy delta. </a:t>
            </a:r>
            <a:endParaRPr lang="en-US" sz="1600" dirty="0" smtClean="0"/>
          </a:p>
          <a:p>
            <a:pPr lvl="2"/>
            <a:endParaRPr lang="en-US" sz="1600" dirty="0" smtClean="0"/>
          </a:p>
          <a:p>
            <a:pPr lvl="2"/>
            <a:r>
              <a:rPr lang="en-US" sz="1600" dirty="0"/>
              <a:t>The current efforts is in beta form </a:t>
            </a:r>
            <a:r>
              <a:rPr lang="en-US" sz="1600" dirty="0" smtClean="0"/>
              <a:t>to </a:t>
            </a:r>
            <a:r>
              <a:rPr lang="en-US" sz="1600" dirty="0"/>
              <a:t>develop a toolset and methodology by which existing and proposed technologies can be evaluated to determine the impact or benefit to the Army, in terms of energy concerns. </a:t>
            </a:r>
            <a:endParaRPr lang="en-US" sz="1600" dirty="0" smtClean="0"/>
          </a:p>
          <a:p>
            <a:pPr lvl="2"/>
            <a:endParaRPr lang="en-US" sz="1600" dirty="0"/>
          </a:p>
          <a:p>
            <a:pPr lvl="2"/>
            <a:r>
              <a:rPr lang="en-US" sz="1600" dirty="0" smtClean="0"/>
              <a:t>Not recommending the Army’s </a:t>
            </a:r>
            <a:r>
              <a:rPr lang="en-US" sz="1600" dirty="0"/>
              <a:t>distribution system be managed as a </a:t>
            </a:r>
            <a:r>
              <a:rPr lang="en-US" sz="1600" dirty="0" err="1"/>
              <a:t>SoS</a:t>
            </a:r>
            <a:r>
              <a:rPr lang="en-US" sz="1600" dirty="0"/>
              <a:t>, but rather evaluated and provide a governance over it so that informed decisions can be made and implemented to benefit the overall </a:t>
            </a:r>
            <a:r>
              <a:rPr lang="en-US" sz="1600" dirty="0" smtClean="0"/>
              <a:t>Army</a:t>
            </a:r>
            <a:endParaRPr lang="en-US" sz="16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13</a:t>
            </a:fld>
            <a:endParaRPr lang="en-US"/>
          </a:p>
        </p:txBody>
      </p:sp>
      <p:sp>
        <p:nvSpPr>
          <p:cNvPr id="7" name="Title 1"/>
          <p:cNvSpPr txBox="1">
            <a:spLocks/>
          </p:cNvSpPr>
          <p:nvPr/>
        </p:nvSpPr>
        <p:spPr>
          <a:xfrm>
            <a:off x="1052513" y="260350"/>
            <a:ext cx="7345362" cy="133985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val="291806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l="1156" r="1156"/>
          <a:stretch>
            <a:fillRect/>
          </a:stretch>
        </p:blipFill>
        <p:spPr>
          <a:xfrm>
            <a:off x="685800" y="1828800"/>
            <a:ext cx="7687008" cy="4114800"/>
          </a:xfrm>
          <a:ln>
            <a:solidFill>
              <a:srgbClr val="000000"/>
            </a:solidFill>
          </a:ln>
        </p:spPr>
      </p:pic>
      <p:sp>
        <p:nvSpPr>
          <p:cNvPr id="4" name="Slide Number Placeholder 3"/>
          <p:cNvSpPr>
            <a:spLocks noGrp="1"/>
          </p:cNvSpPr>
          <p:nvPr>
            <p:ph type="sldNum" sz="quarter" idx="12"/>
          </p:nvPr>
        </p:nvSpPr>
        <p:spPr/>
        <p:txBody>
          <a:bodyPr/>
          <a:lstStyle/>
          <a:p>
            <a:fld id="{28EE73C1-7227-44DB-AB28-C6DAA6105BE9}" type="slidenum">
              <a:rPr lang="en-US" smtClean="0"/>
              <a:pPr/>
              <a:t>14</a:t>
            </a:fld>
            <a:endParaRPr lang="en-US"/>
          </a:p>
        </p:txBody>
      </p:sp>
      <p:sp>
        <p:nvSpPr>
          <p:cNvPr id="6" name="TextBox 5"/>
          <p:cNvSpPr txBox="1"/>
          <p:nvPr/>
        </p:nvSpPr>
        <p:spPr>
          <a:xfrm>
            <a:off x="304800" y="6172200"/>
            <a:ext cx="6781800" cy="369332"/>
          </a:xfrm>
          <a:prstGeom prst="rect">
            <a:avLst/>
          </a:prstGeom>
          <a:noFill/>
        </p:spPr>
        <p:txBody>
          <a:bodyPr wrap="square" rtlCol="0">
            <a:spAutoFit/>
          </a:bodyPr>
          <a:lstStyle/>
          <a:p>
            <a:r>
              <a:rPr lang="en-US" i="1" dirty="0" smtClean="0"/>
              <a:t>Contingency Basing Proposed structure by CBDPT 2011</a:t>
            </a:r>
            <a:endParaRPr lang="en-US" i="1" dirty="0"/>
          </a:p>
        </p:txBody>
      </p:sp>
      <p:sp>
        <p:nvSpPr>
          <p:cNvPr id="7" name="Title 1"/>
          <p:cNvSpPr txBox="1">
            <a:spLocks noGrp="1"/>
          </p:cNvSpPr>
          <p:nvPr>
            <p:ph type="title"/>
          </p:nvPr>
        </p:nvSpPr>
        <p:spPr>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a:lstStyle>
          <a:p>
            <a:r>
              <a:rPr lang="en-US" sz="4400" dirty="0" smtClean="0"/>
              <a:t>RESEARCH QUESTIONS ADDRESSED (CON’T)</a:t>
            </a:r>
            <a:endParaRPr lang="en-US" sz="4400" dirty="0"/>
          </a:p>
        </p:txBody>
      </p:sp>
    </p:spTree>
    <p:extLst>
      <p:ext uri="{BB962C8B-B14F-4D97-AF65-F5344CB8AC3E}">
        <p14:creationId xmlns:p14="http://schemas.microsoft.com/office/powerpoint/2010/main" val="386905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p>
          <a:p>
            <a:pPr lvl="2"/>
            <a:r>
              <a:rPr lang="en-US" dirty="0" err="1" smtClean="0"/>
              <a:t>SoSE&amp;I</a:t>
            </a:r>
            <a:endParaRPr lang="en-US" dirty="0" smtClean="0"/>
          </a:p>
          <a:p>
            <a:pPr lvl="3"/>
            <a:r>
              <a:rPr lang="en-US" dirty="0" smtClean="0"/>
              <a:t>An </a:t>
            </a:r>
            <a:r>
              <a:rPr lang="en-US" dirty="0"/>
              <a:t>authoritative architecture would need to be maintained at the highest level, above all of the PEOs that would have a stake in the </a:t>
            </a:r>
            <a:r>
              <a:rPr lang="en-US" dirty="0" err="1"/>
              <a:t>SoS</a:t>
            </a:r>
            <a:r>
              <a:rPr lang="en-US" dirty="0"/>
              <a:t> </a:t>
            </a:r>
            <a:endParaRPr lang="en-US" dirty="0" smtClean="0"/>
          </a:p>
          <a:p>
            <a:pPr lvl="3"/>
            <a:endParaRPr lang="en-US" dirty="0" smtClean="0"/>
          </a:p>
          <a:p>
            <a:pPr lvl="3"/>
            <a:r>
              <a:rPr lang="en-US" dirty="0"/>
              <a:t>C</a:t>
            </a:r>
            <a:r>
              <a:rPr lang="en-US" dirty="0" smtClean="0"/>
              <a:t>onflict </a:t>
            </a:r>
            <a:r>
              <a:rPr lang="en-US" dirty="0"/>
              <a:t>resolution between interface touch points, sub-optimization decisions, direction of the </a:t>
            </a:r>
            <a:r>
              <a:rPr lang="en-US" dirty="0" err="1"/>
              <a:t>SoS</a:t>
            </a:r>
            <a:r>
              <a:rPr lang="en-US" dirty="0"/>
              <a:t> trades analysis and trade objectives and criteria </a:t>
            </a:r>
            <a:endParaRPr lang="en-US" dirty="0" smtClean="0"/>
          </a:p>
          <a:p>
            <a:pPr marL="579438" lvl="2" indent="0">
              <a:buNone/>
            </a:pPr>
            <a:endParaRPr lang="en-US"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15</a:t>
            </a:fld>
            <a:endParaRPr lang="en-US"/>
          </a:p>
        </p:txBody>
      </p:sp>
    </p:spTree>
    <p:extLst>
      <p:ext uri="{BB962C8B-B14F-4D97-AF65-F5344CB8AC3E}">
        <p14:creationId xmlns:p14="http://schemas.microsoft.com/office/powerpoint/2010/main" val="231694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endParaRPr lang="en-US" dirty="0" smtClean="0"/>
          </a:p>
          <a:p>
            <a:pPr lvl="2"/>
            <a:r>
              <a:rPr lang="en-US" dirty="0" smtClean="0"/>
              <a:t>PEO</a:t>
            </a:r>
            <a:endParaRPr lang="en-US" dirty="0"/>
          </a:p>
          <a:p>
            <a:pPr lvl="3"/>
            <a:r>
              <a:rPr lang="en-US" dirty="0" smtClean="0"/>
              <a:t>Establish a </a:t>
            </a:r>
            <a:r>
              <a:rPr lang="en-US" dirty="0"/>
              <a:t>“trail boss</a:t>
            </a:r>
            <a:r>
              <a:rPr lang="en-US" dirty="0" smtClean="0"/>
              <a:t>”, responsible for performing the individual </a:t>
            </a:r>
            <a:r>
              <a:rPr lang="en-US" dirty="0" smtClean="0"/>
              <a:t>evaluations </a:t>
            </a:r>
            <a:r>
              <a:rPr lang="en-US" dirty="0" smtClean="0"/>
              <a:t>and assessment within their given domain to provide recommendations to </a:t>
            </a:r>
            <a:r>
              <a:rPr lang="en-US" dirty="0" err="1" smtClean="0"/>
              <a:t>SoSE&amp;I</a:t>
            </a:r>
            <a:r>
              <a:rPr lang="en-US" dirty="0" smtClean="0"/>
              <a:t>  </a:t>
            </a:r>
          </a:p>
          <a:p>
            <a:pPr lvl="3"/>
            <a:endParaRPr lang="en-US" dirty="0"/>
          </a:p>
          <a:p>
            <a:pPr lvl="3"/>
            <a:r>
              <a:rPr lang="en-US" dirty="0"/>
              <a:t>The trail boss would have the responsibility to integrate platform level trades, define interfaces, boundaries and parameters among all the necessary players, optimize solution sets across involved platforms, develop the lower level architectures to be rolled up and managed by </a:t>
            </a:r>
            <a:r>
              <a:rPr lang="en-US" dirty="0" err="1"/>
              <a:t>SoSE&amp;I</a:t>
            </a:r>
            <a:r>
              <a:rPr lang="en-US" dirty="0"/>
              <a:t>, and provide funding estimates for recommended integration efforts to be decided on by </a:t>
            </a:r>
            <a:r>
              <a:rPr lang="en-US" dirty="0" err="1"/>
              <a:t>SoSE&amp;I</a:t>
            </a:r>
            <a:r>
              <a:rPr lang="en-US" dirty="0"/>
              <a:t>.  </a:t>
            </a:r>
            <a:endParaRPr lang="en-US" dirty="0" smtClean="0"/>
          </a:p>
          <a:p>
            <a:pPr lvl="3"/>
            <a:endParaRPr lang="en-US" dirty="0"/>
          </a:p>
          <a:p>
            <a:pPr lvl="3"/>
            <a:r>
              <a:rPr lang="en-US" dirty="0" smtClean="0"/>
              <a:t>Most </a:t>
            </a:r>
            <a:r>
              <a:rPr lang="en-US" dirty="0"/>
              <a:t>importantly this would provide the integrated analysis and recommendations for the path forward.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16</a:t>
            </a:fld>
            <a:endParaRPr lang="en-US"/>
          </a:p>
        </p:txBody>
      </p:sp>
    </p:spTree>
    <p:extLst>
      <p:ext uri="{BB962C8B-B14F-4D97-AF65-F5344CB8AC3E}">
        <p14:creationId xmlns:p14="http://schemas.microsoft.com/office/powerpoint/2010/main" val="116076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400" dirty="0"/>
              <a:t>RESEARCH </a:t>
            </a:r>
            <a:r>
              <a:rPr lang="en-US" sz="4400" dirty="0" smtClean="0"/>
              <a:t>QUESTIONS ADDRESSED (CON’T)</a:t>
            </a:r>
            <a:endParaRPr lang="en-US" sz="4400" dirty="0"/>
          </a:p>
        </p:txBody>
      </p:sp>
      <p:sp>
        <p:nvSpPr>
          <p:cNvPr id="3" name="Content Placeholder 2"/>
          <p:cNvSpPr>
            <a:spLocks noGrp="1"/>
          </p:cNvSpPr>
          <p:nvPr>
            <p:ph idx="1"/>
          </p:nvPr>
        </p:nvSpPr>
        <p:spPr>
          <a:xfrm>
            <a:off x="0" y="1752600"/>
            <a:ext cx="8839200" cy="4419600"/>
          </a:xfrm>
        </p:spPr>
        <p:txBody>
          <a:bodyPr>
            <a:noAutofit/>
          </a:bodyPr>
          <a:lstStyle/>
          <a:p>
            <a:pPr lvl="1"/>
            <a:r>
              <a:rPr lang="en-US" sz="2400" dirty="0" smtClean="0"/>
              <a:t>Governance </a:t>
            </a:r>
            <a:endParaRPr lang="en-US" dirty="0" smtClean="0"/>
          </a:p>
          <a:p>
            <a:pPr lvl="2"/>
            <a:r>
              <a:rPr lang="en-US" dirty="0" smtClean="0"/>
              <a:t>PM</a:t>
            </a:r>
            <a:endParaRPr lang="en-US" dirty="0"/>
          </a:p>
          <a:p>
            <a:pPr lvl="3"/>
            <a:r>
              <a:rPr lang="en-US" dirty="0"/>
              <a:t>The individual PMs would remain responsible for the development and sustainment of the platforms within their portfolio.  </a:t>
            </a:r>
            <a:endParaRPr lang="en-US" dirty="0" smtClean="0"/>
          </a:p>
          <a:p>
            <a:pPr lvl="3"/>
            <a:endParaRPr lang="en-US" dirty="0"/>
          </a:p>
          <a:p>
            <a:pPr lvl="3"/>
            <a:r>
              <a:rPr lang="en-US" dirty="0"/>
              <a:t>R</a:t>
            </a:r>
            <a:r>
              <a:rPr lang="en-US" dirty="0" smtClean="0"/>
              <a:t>esponsible </a:t>
            </a:r>
            <a:r>
              <a:rPr lang="en-US" dirty="0"/>
              <a:t>for participating in a task organization with the trail boss to provide the necessary information and requirements to ensure that the capabilities of the overall mission are met, along with the necessary requirements for their given platforms.</a:t>
            </a:r>
          </a:p>
        </p:txBody>
      </p:sp>
      <p:sp>
        <p:nvSpPr>
          <p:cNvPr id="4" name="Slide Number Placeholder 3"/>
          <p:cNvSpPr>
            <a:spLocks noGrp="1"/>
          </p:cNvSpPr>
          <p:nvPr>
            <p:ph type="sldNum" sz="quarter" idx="12"/>
          </p:nvPr>
        </p:nvSpPr>
        <p:spPr/>
        <p:txBody>
          <a:bodyPr/>
          <a:lstStyle/>
          <a:p>
            <a:fld id="{28EE73C1-7227-44DB-AB28-C6DAA6105BE9}" type="slidenum">
              <a:rPr lang="en-US" smtClean="0"/>
              <a:pPr/>
              <a:t>17</a:t>
            </a:fld>
            <a:endParaRPr lang="en-US"/>
          </a:p>
        </p:txBody>
      </p:sp>
    </p:spTree>
    <p:extLst>
      <p:ext uri="{BB962C8B-B14F-4D97-AF65-F5344CB8AC3E}">
        <p14:creationId xmlns:p14="http://schemas.microsoft.com/office/powerpoint/2010/main" val="345201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SYSTEM OF SYSTEMS CHARACTERISTICS</a:t>
            </a:r>
            <a:endParaRPr lang="en-US" sz="4400" dirty="0"/>
          </a:p>
        </p:txBody>
      </p:sp>
      <p:sp>
        <p:nvSpPr>
          <p:cNvPr id="3" name="Content Placeholder 2"/>
          <p:cNvSpPr>
            <a:spLocks noGrp="1"/>
          </p:cNvSpPr>
          <p:nvPr>
            <p:ph idx="1"/>
          </p:nvPr>
        </p:nvSpPr>
        <p:spPr>
          <a:xfrm>
            <a:off x="228600" y="1676400"/>
            <a:ext cx="8534400" cy="4572000"/>
          </a:xfrm>
        </p:spPr>
        <p:txBody>
          <a:bodyPr>
            <a:noAutofit/>
          </a:bodyPr>
          <a:lstStyle/>
          <a:p>
            <a:endParaRPr lang="en-US" sz="18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18</a:t>
            </a:fld>
            <a:endParaRPr lang="en-US"/>
          </a:p>
        </p:txBody>
      </p:sp>
    </p:spTree>
    <p:extLst>
      <p:ext uri="{BB962C8B-B14F-4D97-AF65-F5344CB8AC3E}">
        <p14:creationId xmlns:p14="http://schemas.microsoft.com/office/powerpoint/2010/main" val="1541760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5" name="Straight Arrow Connector 4"/>
          <p:cNvCxnSpPr/>
          <p:nvPr/>
        </p:nvCxnSpPr>
        <p:spPr>
          <a:xfrm>
            <a:off x="685800" y="2057400"/>
            <a:ext cx="7848600" cy="0"/>
          </a:xfrm>
          <a:prstGeom prst="straightConnector1">
            <a:avLst/>
          </a:prstGeom>
          <a:ln w="38100" cap="sq">
            <a:beve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85800" y="2971800"/>
            <a:ext cx="7848600" cy="0"/>
          </a:xfrm>
          <a:prstGeom prst="straightConnector1">
            <a:avLst/>
          </a:prstGeom>
          <a:ln w="38100">
            <a:headEnd type="arrow"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685800" y="4038600"/>
            <a:ext cx="7848600" cy="0"/>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 y="5029200"/>
            <a:ext cx="7848600" cy="0"/>
          </a:xfrm>
          <a:prstGeom prst="straightConnector1">
            <a:avLst/>
          </a:prstGeom>
          <a:ln w="38100">
            <a:solidFill>
              <a:schemeClr val="accent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2000" y="6172200"/>
            <a:ext cx="784860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1600200"/>
            <a:ext cx="2362200" cy="461665"/>
          </a:xfrm>
          <a:prstGeom prst="rect">
            <a:avLst/>
          </a:prstGeom>
          <a:noFill/>
        </p:spPr>
        <p:txBody>
          <a:bodyPr wrap="square" rtlCol="0">
            <a:spAutoFit/>
          </a:bodyPr>
          <a:lstStyle/>
          <a:p>
            <a:r>
              <a:rPr lang="en-US" sz="2400" b="1" i="1" dirty="0" smtClean="0"/>
              <a:t>AUTONOMY</a:t>
            </a:r>
            <a:endParaRPr lang="en-US" sz="2400" b="1" i="1" dirty="0"/>
          </a:p>
        </p:txBody>
      </p:sp>
      <p:sp>
        <p:nvSpPr>
          <p:cNvPr id="11" name="TextBox 10"/>
          <p:cNvSpPr txBox="1"/>
          <p:nvPr/>
        </p:nvSpPr>
        <p:spPr>
          <a:xfrm>
            <a:off x="3581400" y="2510135"/>
            <a:ext cx="2362200" cy="461665"/>
          </a:xfrm>
          <a:prstGeom prst="rect">
            <a:avLst/>
          </a:prstGeom>
          <a:noFill/>
        </p:spPr>
        <p:txBody>
          <a:bodyPr wrap="square" rtlCol="0">
            <a:spAutoFit/>
          </a:bodyPr>
          <a:lstStyle/>
          <a:p>
            <a:r>
              <a:rPr lang="en-US" sz="2400" b="1" i="1" dirty="0" smtClean="0"/>
              <a:t>BELONGING</a:t>
            </a:r>
            <a:endParaRPr lang="en-US" sz="2400" b="1" i="1" dirty="0"/>
          </a:p>
        </p:txBody>
      </p:sp>
      <p:sp>
        <p:nvSpPr>
          <p:cNvPr id="12" name="TextBox 11"/>
          <p:cNvSpPr txBox="1"/>
          <p:nvPr/>
        </p:nvSpPr>
        <p:spPr>
          <a:xfrm>
            <a:off x="3429000" y="3576935"/>
            <a:ext cx="2590800" cy="461665"/>
          </a:xfrm>
          <a:prstGeom prst="rect">
            <a:avLst/>
          </a:prstGeom>
          <a:noFill/>
        </p:spPr>
        <p:txBody>
          <a:bodyPr wrap="square" rtlCol="0">
            <a:spAutoFit/>
          </a:bodyPr>
          <a:lstStyle/>
          <a:p>
            <a:r>
              <a:rPr lang="en-US" sz="2400" b="1" i="1" dirty="0" smtClean="0"/>
              <a:t>CONNECTIVITY</a:t>
            </a:r>
            <a:endParaRPr lang="en-US" sz="2400" b="1" i="1" dirty="0"/>
          </a:p>
        </p:txBody>
      </p:sp>
      <p:sp>
        <p:nvSpPr>
          <p:cNvPr id="13" name="TextBox 12"/>
          <p:cNvSpPr txBox="1"/>
          <p:nvPr/>
        </p:nvSpPr>
        <p:spPr>
          <a:xfrm>
            <a:off x="3657600" y="4567535"/>
            <a:ext cx="2362200" cy="461665"/>
          </a:xfrm>
          <a:prstGeom prst="rect">
            <a:avLst/>
          </a:prstGeom>
          <a:noFill/>
        </p:spPr>
        <p:txBody>
          <a:bodyPr wrap="square" rtlCol="0">
            <a:spAutoFit/>
          </a:bodyPr>
          <a:lstStyle/>
          <a:p>
            <a:r>
              <a:rPr lang="en-US" sz="2400" b="1" i="1" dirty="0" smtClean="0"/>
              <a:t>DIVERSITY</a:t>
            </a:r>
            <a:endParaRPr lang="en-US" sz="2400" b="1" i="1" dirty="0"/>
          </a:p>
        </p:txBody>
      </p:sp>
      <p:sp>
        <p:nvSpPr>
          <p:cNvPr id="14" name="TextBox 13"/>
          <p:cNvSpPr txBox="1"/>
          <p:nvPr/>
        </p:nvSpPr>
        <p:spPr>
          <a:xfrm>
            <a:off x="3733800" y="5786735"/>
            <a:ext cx="2362200" cy="461665"/>
          </a:xfrm>
          <a:prstGeom prst="rect">
            <a:avLst/>
          </a:prstGeom>
          <a:noFill/>
        </p:spPr>
        <p:txBody>
          <a:bodyPr wrap="square" rtlCol="0">
            <a:spAutoFit/>
          </a:bodyPr>
          <a:lstStyle/>
          <a:p>
            <a:r>
              <a:rPr lang="en-US" sz="2400" b="1" i="1" dirty="0" smtClean="0"/>
              <a:t>EMERGENCE</a:t>
            </a:r>
            <a:endParaRPr lang="en-US" sz="2400" b="1" i="1" dirty="0"/>
          </a:p>
        </p:txBody>
      </p:sp>
      <p:sp>
        <p:nvSpPr>
          <p:cNvPr id="17" name="TextBox 16"/>
          <p:cNvSpPr txBox="1"/>
          <p:nvPr/>
        </p:nvSpPr>
        <p:spPr>
          <a:xfrm>
            <a:off x="152400" y="1657290"/>
            <a:ext cx="2514600" cy="400110"/>
          </a:xfrm>
          <a:prstGeom prst="rect">
            <a:avLst/>
          </a:prstGeom>
          <a:noFill/>
        </p:spPr>
        <p:txBody>
          <a:bodyPr wrap="square" rtlCol="0">
            <a:spAutoFit/>
          </a:bodyPr>
          <a:lstStyle/>
          <a:p>
            <a:r>
              <a:rPr lang="en-US" sz="2000" dirty="0" smtClean="0"/>
              <a:t>Conformance</a:t>
            </a:r>
            <a:endParaRPr lang="en-US" sz="2000" dirty="0"/>
          </a:p>
        </p:txBody>
      </p:sp>
      <p:sp>
        <p:nvSpPr>
          <p:cNvPr id="18" name="TextBox 17"/>
          <p:cNvSpPr txBox="1"/>
          <p:nvPr/>
        </p:nvSpPr>
        <p:spPr>
          <a:xfrm>
            <a:off x="152400" y="2514600"/>
            <a:ext cx="2514600" cy="400110"/>
          </a:xfrm>
          <a:prstGeom prst="rect">
            <a:avLst/>
          </a:prstGeom>
          <a:noFill/>
        </p:spPr>
        <p:txBody>
          <a:bodyPr wrap="square" rtlCol="0">
            <a:spAutoFit/>
          </a:bodyPr>
          <a:lstStyle/>
          <a:p>
            <a:r>
              <a:rPr lang="en-US" sz="2000" dirty="0" smtClean="0"/>
              <a:t>Centralization</a:t>
            </a:r>
            <a:endParaRPr lang="en-US" sz="2000" dirty="0"/>
          </a:p>
        </p:txBody>
      </p:sp>
      <p:sp>
        <p:nvSpPr>
          <p:cNvPr id="19" name="TextBox 18"/>
          <p:cNvSpPr txBox="1"/>
          <p:nvPr/>
        </p:nvSpPr>
        <p:spPr>
          <a:xfrm>
            <a:off x="152400" y="3638490"/>
            <a:ext cx="2514600" cy="400110"/>
          </a:xfrm>
          <a:prstGeom prst="rect">
            <a:avLst/>
          </a:prstGeom>
          <a:noFill/>
        </p:spPr>
        <p:txBody>
          <a:bodyPr wrap="square" rtlCol="0">
            <a:spAutoFit/>
          </a:bodyPr>
          <a:lstStyle/>
          <a:p>
            <a:r>
              <a:rPr lang="en-US" sz="2000" dirty="0" smtClean="0"/>
              <a:t>Platform-Centric</a:t>
            </a:r>
            <a:endParaRPr lang="en-US" sz="2000" dirty="0"/>
          </a:p>
        </p:txBody>
      </p:sp>
      <p:sp>
        <p:nvSpPr>
          <p:cNvPr id="20" name="TextBox 19"/>
          <p:cNvSpPr txBox="1"/>
          <p:nvPr/>
        </p:nvSpPr>
        <p:spPr>
          <a:xfrm>
            <a:off x="152400" y="4629090"/>
            <a:ext cx="2514600" cy="400110"/>
          </a:xfrm>
          <a:prstGeom prst="rect">
            <a:avLst/>
          </a:prstGeom>
          <a:noFill/>
        </p:spPr>
        <p:txBody>
          <a:bodyPr wrap="square" rtlCol="0">
            <a:spAutoFit/>
          </a:bodyPr>
          <a:lstStyle/>
          <a:p>
            <a:r>
              <a:rPr lang="en-US" sz="2000" dirty="0" smtClean="0"/>
              <a:t>Homogeneous</a:t>
            </a:r>
            <a:endParaRPr lang="en-US" sz="2000" dirty="0"/>
          </a:p>
        </p:txBody>
      </p:sp>
      <p:sp>
        <p:nvSpPr>
          <p:cNvPr id="21" name="TextBox 20"/>
          <p:cNvSpPr txBox="1"/>
          <p:nvPr/>
        </p:nvSpPr>
        <p:spPr>
          <a:xfrm>
            <a:off x="6400800" y="4572000"/>
            <a:ext cx="2514600" cy="400110"/>
          </a:xfrm>
          <a:prstGeom prst="rect">
            <a:avLst/>
          </a:prstGeom>
          <a:noFill/>
        </p:spPr>
        <p:txBody>
          <a:bodyPr wrap="square" rtlCol="0">
            <a:spAutoFit/>
          </a:bodyPr>
          <a:lstStyle/>
          <a:p>
            <a:pPr algn="r"/>
            <a:r>
              <a:rPr lang="en-US" sz="2000" dirty="0" smtClean="0"/>
              <a:t>Heterogeneous</a:t>
            </a:r>
            <a:endParaRPr lang="en-US" sz="2000" dirty="0"/>
          </a:p>
        </p:txBody>
      </p:sp>
      <p:sp>
        <p:nvSpPr>
          <p:cNvPr id="22" name="TextBox 21"/>
          <p:cNvSpPr txBox="1"/>
          <p:nvPr/>
        </p:nvSpPr>
        <p:spPr>
          <a:xfrm>
            <a:off x="304800" y="5715000"/>
            <a:ext cx="2514600" cy="400110"/>
          </a:xfrm>
          <a:prstGeom prst="rect">
            <a:avLst/>
          </a:prstGeom>
          <a:noFill/>
        </p:spPr>
        <p:txBody>
          <a:bodyPr wrap="square" rtlCol="0">
            <a:spAutoFit/>
          </a:bodyPr>
          <a:lstStyle/>
          <a:p>
            <a:r>
              <a:rPr lang="en-US" sz="2000" dirty="0" smtClean="0"/>
              <a:t>Foreseen</a:t>
            </a:r>
            <a:endParaRPr lang="en-US" sz="2000" dirty="0"/>
          </a:p>
        </p:txBody>
      </p:sp>
      <p:sp>
        <p:nvSpPr>
          <p:cNvPr id="23" name="TextBox 22"/>
          <p:cNvSpPr txBox="1"/>
          <p:nvPr/>
        </p:nvSpPr>
        <p:spPr>
          <a:xfrm>
            <a:off x="6400800" y="3638490"/>
            <a:ext cx="2514600" cy="400110"/>
          </a:xfrm>
          <a:prstGeom prst="rect">
            <a:avLst/>
          </a:prstGeom>
          <a:noFill/>
        </p:spPr>
        <p:txBody>
          <a:bodyPr wrap="square" rtlCol="0">
            <a:spAutoFit/>
          </a:bodyPr>
          <a:lstStyle/>
          <a:p>
            <a:pPr algn="r"/>
            <a:r>
              <a:rPr lang="en-US" sz="2000" dirty="0" smtClean="0"/>
              <a:t>Network-centric</a:t>
            </a:r>
            <a:endParaRPr lang="en-US" sz="2000" dirty="0"/>
          </a:p>
        </p:txBody>
      </p:sp>
      <p:sp>
        <p:nvSpPr>
          <p:cNvPr id="24" name="TextBox 23"/>
          <p:cNvSpPr txBox="1"/>
          <p:nvPr/>
        </p:nvSpPr>
        <p:spPr>
          <a:xfrm>
            <a:off x="6400800" y="5772090"/>
            <a:ext cx="2514600" cy="400110"/>
          </a:xfrm>
          <a:prstGeom prst="rect">
            <a:avLst/>
          </a:prstGeom>
          <a:noFill/>
        </p:spPr>
        <p:txBody>
          <a:bodyPr wrap="square" rtlCol="0">
            <a:spAutoFit/>
          </a:bodyPr>
          <a:lstStyle/>
          <a:p>
            <a:pPr algn="r"/>
            <a:r>
              <a:rPr lang="en-US" sz="2000" dirty="0" smtClean="0"/>
              <a:t>Indeterminable</a:t>
            </a:r>
            <a:endParaRPr lang="en-US" sz="2000" dirty="0"/>
          </a:p>
        </p:txBody>
      </p:sp>
      <p:sp>
        <p:nvSpPr>
          <p:cNvPr id="25" name="TextBox 24"/>
          <p:cNvSpPr txBox="1"/>
          <p:nvPr/>
        </p:nvSpPr>
        <p:spPr>
          <a:xfrm>
            <a:off x="6400800" y="2514600"/>
            <a:ext cx="2514600" cy="400110"/>
          </a:xfrm>
          <a:prstGeom prst="rect">
            <a:avLst/>
          </a:prstGeom>
          <a:noFill/>
        </p:spPr>
        <p:txBody>
          <a:bodyPr wrap="square" rtlCol="0">
            <a:spAutoFit/>
          </a:bodyPr>
          <a:lstStyle/>
          <a:p>
            <a:pPr algn="r"/>
            <a:r>
              <a:rPr lang="en-US" sz="2000" dirty="0" smtClean="0"/>
              <a:t>Decentralization</a:t>
            </a:r>
            <a:endParaRPr lang="en-US" sz="2000" dirty="0"/>
          </a:p>
        </p:txBody>
      </p:sp>
      <p:sp>
        <p:nvSpPr>
          <p:cNvPr id="26" name="TextBox 25"/>
          <p:cNvSpPr txBox="1"/>
          <p:nvPr/>
        </p:nvSpPr>
        <p:spPr>
          <a:xfrm>
            <a:off x="6248400" y="1676400"/>
            <a:ext cx="2514600" cy="400110"/>
          </a:xfrm>
          <a:prstGeom prst="rect">
            <a:avLst/>
          </a:prstGeom>
          <a:noFill/>
        </p:spPr>
        <p:txBody>
          <a:bodyPr wrap="square" rtlCol="0">
            <a:spAutoFit/>
          </a:bodyPr>
          <a:lstStyle/>
          <a:p>
            <a:pPr algn="r"/>
            <a:r>
              <a:rPr lang="en-US" sz="2000" dirty="0" smtClean="0"/>
              <a:t>Independence</a:t>
            </a:r>
            <a:endParaRPr lang="en-US" sz="2000" dirty="0"/>
          </a:p>
        </p:txBody>
      </p:sp>
      <p:sp>
        <p:nvSpPr>
          <p:cNvPr id="27" name="TextBox 26"/>
          <p:cNvSpPr txBox="1"/>
          <p:nvPr/>
        </p:nvSpPr>
        <p:spPr>
          <a:xfrm>
            <a:off x="38100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29" name="Up Arrow 28"/>
          <p:cNvSpPr/>
          <p:nvPr/>
        </p:nvSpPr>
        <p:spPr>
          <a:xfrm>
            <a:off x="7391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a:off x="7010400" y="28956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6858000" y="39624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a:off x="7010400" y="49530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a:off x="7620000" y="60960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05600" y="5827693"/>
            <a:ext cx="2286000" cy="954107"/>
          </a:xfrm>
          <a:prstGeom prst="rect">
            <a:avLst/>
          </a:prstGeom>
        </p:spPr>
        <p:txBody>
          <a:bodyPr wrap="square">
            <a:spAutoFit/>
          </a:bodyPr>
          <a:lstStyle/>
          <a:p>
            <a:pPr algn="ctr"/>
            <a:r>
              <a:rPr lang="en-US" sz="2800" i="1" dirty="0" smtClean="0">
                <a:effectLst>
                  <a:outerShdw blurRad="38100" dist="38100" dir="2700000" algn="tl">
                    <a:srgbClr val="000000">
                      <a:alpha val="43137"/>
                    </a:srgbClr>
                  </a:outerShdw>
                </a:effectLst>
              </a:rPr>
              <a:t/>
            </a:r>
            <a:br>
              <a:rPr lang="en-US" sz="2800" i="1" dirty="0" smtClean="0">
                <a:effectLst>
                  <a:outerShdw blurRad="38100" dist="38100" dir="2700000" algn="tl">
                    <a:srgbClr val="000000">
                      <a:alpha val="43137"/>
                    </a:srgbClr>
                  </a:outerShdw>
                </a:effectLst>
              </a:rPr>
            </a:br>
            <a:r>
              <a:rPr lang="en-US" sz="2800" i="1" dirty="0" smtClean="0">
                <a:effectLst>
                  <a:outerShdw blurRad="38100" dist="38100" dir="2700000" algn="tl">
                    <a:srgbClr val="000000">
                      <a:alpha val="43137"/>
                    </a:srgbClr>
                  </a:outerShdw>
                </a:effectLst>
              </a:rPr>
              <a:t>Virtual </a:t>
            </a:r>
            <a:endParaRPr lang="en-US" sz="28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576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normAutofit/>
          </a:bodyPr>
          <a:lstStyle/>
          <a:p>
            <a:r>
              <a:rPr lang="en-US" sz="4400" dirty="0" smtClean="0"/>
              <a:t>AGENDA</a:t>
            </a:r>
            <a:endParaRPr lang="en-US" sz="4400" dirty="0"/>
          </a:p>
        </p:txBody>
      </p:sp>
      <p:sp>
        <p:nvSpPr>
          <p:cNvPr id="3" name="Content Placeholder 2"/>
          <p:cNvSpPr>
            <a:spLocks noGrp="1"/>
          </p:cNvSpPr>
          <p:nvPr>
            <p:ph idx="1"/>
          </p:nvPr>
        </p:nvSpPr>
        <p:spPr>
          <a:xfrm>
            <a:off x="533400" y="1676400"/>
            <a:ext cx="10972800" cy="4876800"/>
          </a:xfrm>
        </p:spPr>
        <p:txBody>
          <a:bodyPr numCol="2">
            <a:noAutofit/>
          </a:bodyPr>
          <a:lstStyle/>
          <a:p>
            <a:r>
              <a:rPr lang="en-US" dirty="0" smtClean="0"/>
              <a:t>Introduction </a:t>
            </a:r>
            <a:endParaRPr lang="en-US" dirty="0">
              <a:solidFill>
                <a:srgbClr val="FF0000"/>
              </a:solidFill>
            </a:endParaRPr>
          </a:p>
          <a:p>
            <a:r>
              <a:rPr lang="en-US" dirty="0" smtClean="0"/>
              <a:t>Initial Research Questions</a:t>
            </a:r>
            <a:endParaRPr lang="en-US" dirty="0">
              <a:solidFill>
                <a:srgbClr val="FF0000"/>
              </a:solidFill>
            </a:endParaRPr>
          </a:p>
          <a:p>
            <a:r>
              <a:rPr lang="en-US" dirty="0" smtClean="0"/>
              <a:t>Literature Review</a:t>
            </a:r>
            <a:endParaRPr lang="en-US" dirty="0">
              <a:solidFill>
                <a:srgbClr val="FF0000"/>
              </a:solidFill>
            </a:endParaRPr>
          </a:p>
          <a:p>
            <a:r>
              <a:rPr lang="en-US" dirty="0" smtClean="0"/>
              <a:t>Questions Addressed</a:t>
            </a:r>
            <a:endParaRPr lang="en-US" dirty="0" smtClean="0">
              <a:solidFill>
                <a:srgbClr val="FF0000"/>
              </a:solidFill>
            </a:endParaRPr>
          </a:p>
          <a:p>
            <a:r>
              <a:rPr lang="en-US" dirty="0" smtClean="0"/>
              <a:t>OE Characteristics</a:t>
            </a:r>
            <a:endParaRPr lang="en-US" dirty="0">
              <a:solidFill>
                <a:srgbClr val="FF0000"/>
              </a:solidFill>
            </a:endParaRPr>
          </a:p>
          <a:p>
            <a:r>
              <a:rPr lang="en-US" dirty="0" smtClean="0"/>
              <a:t>Conclusions</a:t>
            </a:r>
            <a:endParaRPr lang="en-US" sz="1600" dirty="0" smtClean="0"/>
          </a:p>
        </p:txBody>
      </p:sp>
      <p:sp>
        <p:nvSpPr>
          <p:cNvPr id="4" name="Slide Number Placeholder 3"/>
          <p:cNvSpPr>
            <a:spLocks noGrp="1"/>
          </p:cNvSpPr>
          <p:nvPr>
            <p:ph type="sldNum" sz="quarter" idx="12"/>
          </p:nvPr>
        </p:nvSpPr>
        <p:spPr/>
        <p:txBody>
          <a:bodyPr/>
          <a:lstStyle/>
          <a:p>
            <a:fld id="{28EE73C1-7227-44DB-AB28-C6DAA6105BE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5" name="Straight Arrow Connector 4"/>
          <p:cNvCxnSpPr/>
          <p:nvPr/>
        </p:nvCxnSpPr>
        <p:spPr>
          <a:xfrm>
            <a:off x="685800" y="2057400"/>
            <a:ext cx="7848600" cy="0"/>
          </a:xfrm>
          <a:prstGeom prst="straightConnector1">
            <a:avLst/>
          </a:prstGeom>
          <a:ln w="38100" cap="sq">
            <a:beve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1600200"/>
            <a:ext cx="2362200" cy="461665"/>
          </a:xfrm>
          <a:prstGeom prst="rect">
            <a:avLst/>
          </a:prstGeom>
          <a:noFill/>
        </p:spPr>
        <p:txBody>
          <a:bodyPr wrap="square" rtlCol="0">
            <a:spAutoFit/>
          </a:bodyPr>
          <a:lstStyle/>
          <a:p>
            <a:r>
              <a:rPr lang="en-US" sz="2400" b="1" i="1" dirty="0" smtClean="0"/>
              <a:t>AUTONOMY</a:t>
            </a:r>
            <a:endParaRPr lang="en-US" sz="2400" b="1" i="1" dirty="0"/>
          </a:p>
        </p:txBody>
      </p:sp>
      <p:sp>
        <p:nvSpPr>
          <p:cNvPr id="17" name="TextBox 16"/>
          <p:cNvSpPr txBox="1"/>
          <p:nvPr/>
        </p:nvSpPr>
        <p:spPr>
          <a:xfrm>
            <a:off x="152400" y="1657290"/>
            <a:ext cx="2514600" cy="400110"/>
          </a:xfrm>
          <a:prstGeom prst="rect">
            <a:avLst/>
          </a:prstGeom>
          <a:noFill/>
        </p:spPr>
        <p:txBody>
          <a:bodyPr wrap="square" rtlCol="0">
            <a:spAutoFit/>
          </a:bodyPr>
          <a:lstStyle/>
          <a:p>
            <a:r>
              <a:rPr lang="en-US" sz="2000" dirty="0" smtClean="0"/>
              <a:t>Conformance</a:t>
            </a:r>
            <a:endParaRPr lang="en-US" sz="2000" dirty="0"/>
          </a:p>
        </p:txBody>
      </p:sp>
      <p:sp>
        <p:nvSpPr>
          <p:cNvPr id="26" name="TextBox 25"/>
          <p:cNvSpPr txBox="1"/>
          <p:nvPr/>
        </p:nvSpPr>
        <p:spPr>
          <a:xfrm>
            <a:off x="6248400" y="1676400"/>
            <a:ext cx="2514600" cy="400110"/>
          </a:xfrm>
          <a:prstGeom prst="rect">
            <a:avLst/>
          </a:prstGeom>
          <a:noFill/>
        </p:spPr>
        <p:txBody>
          <a:bodyPr wrap="square" rtlCol="0">
            <a:spAutoFit/>
          </a:bodyPr>
          <a:lstStyle/>
          <a:p>
            <a:pPr algn="r"/>
            <a:r>
              <a:rPr lang="en-US" sz="2000" dirty="0" smtClean="0"/>
              <a:t>Independence</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29" name="Up Arrow 28"/>
          <p:cNvSpPr/>
          <p:nvPr/>
        </p:nvSpPr>
        <p:spPr>
          <a:xfrm>
            <a:off x="7391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38400"/>
            <a:ext cx="7848600" cy="3970318"/>
          </a:xfrm>
          <a:prstGeom prst="rect">
            <a:avLst/>
          </a:prstGeom>
          <a:noFill/>
        </p:spPr>
        <p:txBody>
          <a:bodyPr wrap="square" rtlCol="0">
            <a:spAutoFit/>
          </a:bodyPr>
          <a:lstStyle/>
          <a:p>
            <a:pPr marL="285750" indent="-285750">
              <a:buFont typeface="Arial" pitchFamily="34" charset="0"/>
              <a:buChar char="•"/>
            </a:pPr>
            <a:r>
              <a:rPr lang="en-US" dirty="0" smtClean="0"/>
              <a:t>Operational Energy Distribution constituent systems are very Autonomous</a:t>
            </a:r>
          </a:p>
          <a:p>
            <a:pPr marL="285750" indent="-285750">
              <a:buFont typeface="Arial" pitchFamily="34" charset="0"/>
              <a:buChar char="•"/>
            </a:pPr>
            <a:r>
              <a:rPr lang="en-US" dirty="0" smtClean="0"/>
              <a:t>The energy consuming organizations also operate autonomously</a:t>
            </a:r>
          </a:p>
          <a:p>
            <a:pPr marL="285750" indent="-285750">
              <a:buFont typeface="Arial" pitchFamily="34" charset="0"/>
              <a:buChar char="•"/>
            </a:pPr>
            <a:r>
              <a:rPr lang="en-US" dirty="0" smtClean="0"/>
              <a:t>The units can operate in a very standardized fashion or in a more austere manner if at the edges of active AORs</a:t>
            </a:r>
          </a:p>
          <a:p>
            <a:pPr marL="285750" indent="-285750">
              <a:buFont typeface="Arial" pitchFamily="34" charset="0"/>
              <a:buChar char="•"/>
            </a:pPr>
            <a:r>
              <a:rPr lang="en-US" dirty="0" smtClean="0"/>
              <a:t>The logistics organizations that are at the core of OE Distribution are given latitude to contract local service providers, or use organic capabilities (frequently a mix of both)</a:t>
            </a:r>
          </a:p>
          <a:p>
            <a:pPr marL="285750" indent="-285750">
              <a:buFont typeface="Arial" pitchFamily="34" charset="0"/>
              <a:buChar char="•"/>
            </a:pPr>
            <a:r>
              <a:rPr lang="en-US" dirty="0" smtClean="0"/>
              <a:t>The energy consuming platforms are highly independent, with focus on operational mission</a:t>
            </a:r>
          </a:p>
          <a:p>
            <a:pPr marL="285750" indent="-285750">
              <a:buFont typeface="Arial" pitchFamily="34" charset="0"/>
              <a:buChar char="•"/>
            </a:pPr>
            <a:r>
              <a:rPr lang="en-US" dirty="0" smtClean="0"/>
              <a:t>Establishment of an OE KPP for new systems would help to create recognition that performance, cost, RAM, and efficiency are all necessary values to consider/requirements to meet</a:t>
            </a:r>
          </a:p>
          <a:p>
            <a:pPr marL="285750" indent="-285750">
              <a:buFont typeface="Arial" pitchFamily="34" charset="0"/>
              <a:buChar char="•"/>
            </a:pPr>
            <a:r>
              <a:rPr lang="en-US" dirty="0" smtClean="0"/>
              <a:t>Toward the Conforming extreme is possibly excessive standardization (tactical generators for example)</a:t>
            </a:r>
            <a:endParaRPr lang="en-US" dirty="0"/>
          </a:p>
        </p:txBody>
      </p:sp>
    </p:spTree>
    <p:extLst>
      <p:ext uri="{BB962C8B-B14F-4D97-AF65-F5344CB8AC3E}">
        <p14:creationId xmlns:p14="http://schemas.microsoft.com/office/powerpoint/2010/main" val="3371877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6" name="Straight Arrow Connector 5"/>
          <p:cNvCxnSpPr/>
          <p:nvPr/>
        </p:nvCxnSpPr>
        <p:spPr>
          <a:xfrm>
            <a:off x="685800" y="2061865"/>
            <a:ext cx="7848600" cy="0"/>
          </a:xfrm>
          <a:prstGeom prst="straightConnector1">
            <a:avLst/>
          </a:prstGeom>
          <a:ln w="38100">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3581400" y="1600200"/>
            <a:ext cx="2362200" cy="461665"/>
          </a:xfrm>
          <a:prstGeom prst="rect">
            <a:avLst/>
          </a:prstGeom>
          <a:noFill/>
        </p:spPr>
        <p:txBody>
          <a:bodyPr wrap="square" rtlCol="0">
            <a:spAutoFit/>
          </a:bodyPr>
          <a:lstStyle/>
          <a:p>
            <a:r>
              <a:rPr lang="en-US" sz="2400" b="1" i="1" dirty="0" smtClean="0"/>
              <a:t>BELONGING</a:t>
            </a:r>
            <a:endParaRPr lang="en-US" sz="2400" b="1" i="1" dirty="0"/>
          </a:p>
        </p:txBody>
      </p:sp>
      <p:sp>
        <p:nvSpPr>
          <p:cNvPr id="18" name="TextBox 17"/>
          <p:cNvSpPr txBox="1"/>
          <p:nvPr/>
        </p:nvSpPr>
        <p:spPr>
          <a:xfrm>
            <a:off x="152400" y="1604665"/>
            <a:ext cx="2514600" cy="400110"/>
          </a:xfrm>
          <a:prstGeom prst="rect">
            <a:avLst/>
          </a:prstGeom>
          <a:noFill/>
        </p:spPr>
        <p:txBody>
          <a:bodyPr wrap="square" rtlCol="0">
            <a:spAutoFit/>
          </a:bodyPr>
          <a:lstStyle/>
          <a:p>
            <a:r>
              <a:rPr lang="en-US" sz="2000" dirty="0" smtClean="0"/>
              <a:t>Centralization</a:t>
            </a:r>
            <a:endParaRPr lang="en-US" sz="2000" dirty="0"/>
          </a:p>
        </p:txBody>
      </p:sp>
      <p:sp>
        <p:nvSpPr>
          <p:cNvPr id="25" name="TextBox 24"/>
          <p:cNvSpPr txBox="1"/>
          <p:nvPr/>
        </p:nvSpPr>
        <p:spPr>
          <a:xfrm>
            <a:off x="6400800" y="1604665"/>
            <a:ext cx="2514600" cy="400110"/>
          </a:xfrm>
          <a:prstGeom prst="rect">
            <a:avLst/>
          </a:prstGeom>
          <a:noFill/>
        </p:spPr>
        <p:txBody>
          <a:bodyPr wrap="square" rtlCol="0">
            <a:spAutoFit/>
          </a:bodyPr>
          <a:lstStyle/>
          <a:p>
            <a:pPr algn="r"/>
            <a:r>
              <a:rPr lang="en-US" sz="2000" dirty="0" smtClean="0"/>
              <a:t>Decentralization</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0" name="Up Arrow 29"/>
          <p:cNvSpPr/>
          <p:nvPr/>
        </p:nvSpPr>
        <p:spPr>
          <a:xfrm>
            <a:off x="7010400" y="1985665"/>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42865"/>
            <a:ext cx="8001000" cy="4247317"/>
          </a:xfrm>
          <a:prstGeom prst="rect">
            <a:avLst/>
          </a:prstGeom>
          <a:noFill/>
        </p:spPr>
        <p:txBody>
          <a:bodyPr wrap="square" rtlCol="0">
            <a:spAutoFit/>
          </a:bodyPr>
          <a:lstStyle/>
          <a:p>
            <a:pPr marL="285750" indent="-285750">
              <a:buFont typeface="Arial" pitchFamily="34" charset="0"/>
              <a:buChar char="•"/>
            </a:pPr>
            <a:r>
              <a:rPr lang="en-US" dirty="0" smtClean="0"/>
              <a:t>The nature of the Decentralization for OE Distribution is such that </a:t>
            </a:r>
            <a:r>
              <a:rPr lang="en-US" dirty="0" err="1" smtClean="0"/>
              <a:t>FoS</a:t>
            </a:r>
            <a:r>
              <a:rPr lang="en-US" dirty="0" smtClean="0"/>
              <a:t> may be a better term to apply to this </a:t>
            </a:r>
            <a:r>
              <a:rPr lang="en-US" dirty="0" err="1" smtClean="0"/>
              <a:t>SoS</a:t>
            </a:r>
            <a:endParaRPr lang="en-US" dirty="0" smtClean="0"/>
          </a:p>
          <a:p>
            <a:pPr marL="285750" indent="-285750">
              <a:buFont typeface="Arial" pitchFamily="34" charset="0"/>
              <a:buChar char="•"/>
            </a:pPr>
            <a:r>
              <a:rPr lang="en-US" dirty="0" smtClean="0"/>
              <a:t>Legacy constituent systems have been developed over decades</a:t>
            </a:r>
          </a:p>
          <a:p>
            <a:pPr marL="285750" indent="-285750">
              <a:buFont typeface="Arial" pitchFamily="34" charset="0"/>
              <a:buChar char="•"/>
            </a:pPr>
            <a:r>
              <a:rPr lang="en-US" dirty="0" smtClean="0"/>
              <a:t>Therefore many of the systems have been upgraded in order to serve a new mission/purpose or to serve in a new environment or changed threat level</a:t>
            </a:r>
          </a:p>
          <a:p>
            <a:pPr marL="285750" indent="-285750">
              <a:buFont typeface="Arial" pitchFamily="34" charset="0"/>
              <a:buChar char="•"/>
            </a:pPr>
            <a:r>
              <a:rPr lang="en-US" dirty="0" smtClean="0"/>
              <a:t>Many of the recent upgrades have improved security</a:t>
            </a:r>
          </a:p>
          <a:p>
            <a:pPr marL="285750" indent="-285750">
              <a:buFont typeface="Arial" pitchFamily="34" charset="0"/>
              <a:buChar char="•"/>
            </a:pPr>
            <a:r>
              <a:rPr lang="en-US" dirty="0" smtClean="0"/>
              <a:t>Priorities exist for supplies moved, each base Mayor and/or their chain of command may cause volatile changes to short term logistics plans</a:t>
            </a:r>
          </a:p>
          <a:p>
            <a:pPr marL="285750" indent="-285750">
              <a:buFont typeface="Arial" pitchFamily="34" charset="0"/>
              <a:buChar char="•"/>
            </a:pPr>
            <a:r>
              <a:rPr lang="en-US" dirty="0" smtClean="0"/>
              <a:t>Many organizations have participated in composing requirements for these systems, typically viewed as support system elements</a:t>
            </a:r>
          </a:p>
          <a:p>
            <a:pPr marL="285750" indent="-285750">
              <a:buFont typeface="Arial" pitchFamily="34" charset="0"/>
              <a:buChar char="•"/>
            </a:pPr>
            <a:r>
              <a:rPr lang="en-US" dirty="0" smtClean="0"/>
              <a:t>In that sense, the </a:t>
            </a:r>
            <a:r>
              <a:rPr lang="en-US" dirty="0" err="1" smtClean="0"/>
              <a:t>SoS</a:t>
            </a:r>
            <a:r>
              <a:rPr lang="en-US" dirty="0" smtClean="0"/>
              <a:t> for OE Distribution is already “not optimized” (assuming prime equipment interfaces have been prioritized in development)</a:t>
            </a:r>
          </a:p>
          <a:p>
            <a:pPr marL="285750" indent="-285750">
              <a:buFont typeface="Arial" pitchFamily="34" charset="0"/>
              <a:buChar char="•"/>
            </a:pPr>
            <a:r>
              <a:rPr lang="en-US" dirty="0" smtClean="0"/>
              <a:t>A move toward more centralization should improve efficiency (at least oversight, if not management)</a:t>
            </a:r>
          </a:p>
          <a:p>
            <a:pPr marL="285750" indent="-285750">
              <a:buFont typeface="Arial" pitchFamily="34" charset="0"/>
              <a:buChar char="•"/>
            </a:pPr>
            <a:endParaRPr lang="en-US" dirty="0"/>
          </a:p>
        </p:txBody>
      </p:sp>
    </p:spTree>
    <p:extLst>
      <p:ext uri="{BB962C8B-B14F-4D97-AF65-F5344CB8AC3E}">
        <p14:creationId xmlns:p14="http://schemas.microsoft.com/office/powerpoint/2010/main" val="2992505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7" name="Straight Arrow Connector 6"/>
          <p:cNvCxnSpPr/>
          <p:nvPr/>
        </p:nvCxnSpPr>
        <p:spPr>
          <a:xfrm>
            <a:off x="685800" y="2057400"/>
            <a:ext cx="7848600" cy="0"/>
          </a:xfrm>
          <a:prstGeom prst="straightConnector1">
            <a:avLst/>
          </a:prstGeom>
          <a:ln w="3810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1595735"/>
            <a:ext cx="2590800" cy="461665"/>
          </a:xfrm>
          <a:prstGeom prst="rect">
            <a:avLst/>
          </a:prstGeom>
          <a:noFill/>
        </p:spPr>
        <p:txBody>
          <a:bodyPr wrap="square" rtlCol="0">
            <a:spAutoFit/>
          </a:bodyPr>
          <a:lstStyle/>
          <a:p>
            <a:r>
              <a:rPr lang="en-US" sz="2400" b="1" i="1" dirty="0" smtClean="0"/>
              <a:t>CONNECTIVITY</a:t>
            </a:r>
            <a:endParaRPr lang="en-US" sz="2400" b="1" i="1" dirty="0"/>
          </a:p>
        </p:txBody>
      </p:sp>
      <p:sp>
        <p:nvSpPr>
          <p:cNvPr id="19" name="TextBox 18"/>
          <p:cNvSpPr txBox="1"/>
          <p:nvPr/>
        </p:nvSpPr>
        <p:spPr>
          <a:xfrm>
            <a:off x="152400" y="1657290"/>
            <a:ext cx="2514600" cy="400110"/>
          </a:xfrm>
          <a:prstGeom prst="rect">
            <a:avLst/>
          </a:prstGeom>
          <a:noFill/>
        </p:spPr>
        <p:txBody>
          <a:bodyPr wrap="square" rtlCol="0">
            <a:spAutoFit/>
          </a:bodyPr>
          <a:lstStyle/>
          <a:p>
            <a:r>
              <a:rPr lang="en-US" sz="2000" dirty="0" smtClean="0"/>
              <a:t>Platform-Centric</a:t>
            </a:r>
            <a:endParaRPr lang="en-US" sz="2000" dirty="0"/>
          </a:p>
        </p:txBody>
      </p:sp>
      <p:sp>
        <p:nvSpPr>
          <p:cNvPr id="23" name="TextBox 22"/>
          <p:cNvSpPr txBox="1"/>
          <p:nvPr/>
        </p:nvSpPr>
        <p:spPr>
          <a:xfrm>
            <a:off x="6400800" y="1657290"/>
            <a:ext cx="2514600" cy="400110"/>
          </a:xfrm>
          <a:prstGeom prst="rect">
            <a:avLst/>
          </a:prstGeom>
          <a:noFill/>
        </p:spPr>
        <p:txBody>
          <a:bodyPr wrap="square" rtlCol="0">
            <a:spAutoFit/>
          </a:bodyPr>
          <a:lstStyle/>
          <a:p>
            <a:pPr algn="r"/>
            <a:r>
              <a:rPr lang="en-US" sz="2000" dirty="0" smtClean="0"/>
              <a:t>Network-centric</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1" name="Up Arrow 30"/>
          <p:cNvSpPr/>
          <p:nvPr/>
        </p:nvSpPr>
        <p:spPr>
          <a:xfrm>
            <a:off x="68580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438400"/>
            <a:ext cx="8001000" cy="3970318"/>
          </a:xfrm>
          <a:prstGeom prst="rect">
            <a:avLst/>
          </a:prstGeom>
          <a:noFill/>
        </p:spPr>
        <p:txBody>
          <a:bodyPr wrap="square" rtlCol="0">
            <a:spAutoFit/>
          </a:bodyPr>
          <a:lstStyle/>
          <a:p>
            <a:pPr marL="285750" indent="-285750">
              <a:buFont typeface="Arial" pitchFamily="34" charset="0"/>
              <a:buChar char="•"/>
            </a:pPr>
            <a:r>
              <a:rPr lang="en-US" dirty="0" smtClean="0"/>
              <a:t>The OE Distribution </a:t>
            </a:r>
            <a:r>
              <a:rPr lang="en-US" dirty="0" err="1" smtClean="0"/>
              <a:t>SoS</a:t>
            </a:r>
            <a:r>
              <a:rPr lang="en-US" dirty="0" smtClean="0"/>
              <a:t> is predominantly Network-centric</a:t>
            </a:r>
          </a:p>
          <a:p>
            <a:pPr marL="285750" indent="-285750">
              <a:buFont typeface="Arial" pitchFamily="34" charset="0"/>
              <a:buChar char="•"/>
            </a:pPr>
            <a:r>
              <a:rPr lang="en-US" dirty="0" smtClean="0"/>
              <a:t>This characteristic provides context for assessing some OE Distribution inefficiencies</a:t>
            </a:r>
          </a:p>
          <a:p>
            <a:pPr marL="285750" indent="-285750">
              <a:buFont typeface="Arial" pitchFamily="34" charset="0"/>
              <a:buChar char="•"/>
            </a:pPr>
            <a:r>
              <a:rPr lang="en-US" dirty="0" smtClean="0"/>
              <a:t>Some redundant capabilities, when needed, greatly increase cost and time to deliver needed supplies compared to the primary platforms/routes</a:t>
            </a:r>
          </a:p>
          <a:p>
            <a:pPr marL="285750" indent="-285750">
              <a:buFont typeface="Arial" pitchFamily="34" charset="0"/>
              <a:buChar char="•"/>
            </a:pPr>
            <a:r>
              <a:rPr lang="en-US" dirty="0" smtClean="0"/>
              <a:t>Therefore the reliance of the OE Distribution on primary supply lines makes this network subject to excessive degradation</a:t>
            </a:r>
          </a:p>
          <a:p>
            <a:pPr marL="285750" indent="-285750">
              <a:buFont typeface="Arial" pitchFamily="34" charset="0"/>
              <a:buChar char="•"/>
            </a:pPr>
            <a:r>
              <a:rPr lang="en-US" dirty="0" smtClean="0"/>
              <a:t>In graph theory terminology, the edges/arcs are prone to being severed which can leave nodes underserviced and/or cause great burden to “</a:t>
            </a:r>
            <a:r>
              <a:rPr lang="en-US" dirty="0" err="1" smtClean="0"/>
              <a:t>netops</a:t>
            </a:r>
            <a:r>
              <a:rPr lang="en-US" dirty="0" smtClean="0"/>
              <a:t>”</a:t>
            </a:r>
          </a:p>
          <a:p>
            <a:pPr marL="285750" indent="-285750">
              <a:buFont typeface="Arial" pitchFamily="34" charset="0"/>
              <a:buChar char="•"/>
            </a:pPr>
            <a:r>
              <a:rPr lang="en-US" dirty="0" smtClean="0"/>
              <a:t>Without an infinite asset supply and lead time associated with global operations, the OE Distribution can run in a degraded mode for some time</a:t>
            </a:r>
          </a:p>
          <a:p>
            <a:pPr marL="285750" indent="-285750">
              <a:buFont typeface="Arial" pitchFamily="34" charset="0"/>
              <a:buChar char="•"/>
            </a:pPr>
            <a:r>
              <a:rPr lang="en-US" dirty="0" smtClean="0"/>
              <a:t>Fully burdened cost estimating and analysis efforts underway are helping to close this gap</a:t>
            </a:r>
          </a:p>
          <a:p>
            <a:pPr marL="285750" indent="-285750">
              <a:buFont typeface="Arial" pitchFamily="34" charset="0"/>
              <a:buChar char="•"/>
            </a:pPr>
            <a:endParaRPr lang="en-US" dirty="0"/>
          </a:p>
        </p:txBody>
      </p:sp>
    </p:spTree>
    <p:extLst>
      <p:ext uri="{BB962C8B-B14F-4D97-AF65-F5344CB8AC3E}">
        <p14:creationId xmlns:p14="http://schemas.microsoft.com/office/powerpoint/2010/main" val="72153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8" name="Straight Arrow Connector 7"/>
          <p:cNvCxnSpPr/>
          <p:nvPr/>
        </p:nvCxnSpPr>
        <p:spPr>
          <a:xfrm>
            <a:off x="685800" y="2057400"/>
            <a:ext cx="7848600" cy="0"/>
          </a:xfrm>
          <a:prstGeom prst="straightConnector1">
            <a:avLst/>
          </a:prstGeom>
          <a:ln w="38100">
            <a:solidFill>
              <a:schemeClr val="accent3"/>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57600" y="1595735"/>
            <a:ext cx="2362200" cy="461665"/>
          </a:xfrm>
          <a:prstGeom prst="rect">
            <a:avLst/>
          </a:prstGeom>
          <a:noFill/>
        </p:spPr>
        <p:txBody>
          <a:bodyPr wrap="square" rtlCol="0">
            <a:spAutoFit/>
          </a:bodyPr>
          <a:lstStyle/>
          <a:p>
            <a:r>
              <a:rPr lang="en-US" sz="2400" b="1" i="1" dirty="0" smtClean="0"/>
              <a:t>DIVERSITY</a:t>
            </a:r>
            <a:endParaRPr lang="en-US" sz="2400" b="1" i="1" dirty="0"/>
          </a:p>
        </p:txBody>
      </p:sp>
      <p:sp>
        <p:nvSpPr>
          <p:cNvPr id="20" name="TextBox 19"/>
          <p:cNvSpPr txBox="1"/>
          <p:nvPr/>
        </p:nvSpPr>
        <p:spPr>
          <a:xfrm>
            <a:off x="152400" y="1657290"/>
            <a:ext cx="2514600" cy="400110"/>
          </a:xfrm>
          <a:prstGeom prst="rect">
            <a:avLst/>
          </a:prstGeom>
          <a:noFill/>
        </p:spPr>
        <p:txBody>
          <a:bodyPr wrap="square" rtlCol="0">
            <a:spAutoFit/>
          </a:bodyPr>
          <a:lstStyle/>
          <a:p>
            <a:r>
              <a:rPr lang="en-US" sz="2000" dirty="0" smtClean="0"/>
              <a:t>Homogeneous</a:t>
            </a:r>
            <a:endParaRPr lang="en-US" sz="2000" dirty="0"/>
          </a:p>
        </p:txBody>
      </p:sp>
      <p:sp>
        <p:nvSpPr>
          <p:cNvPr id="21" name="TextBox 20"/>
          <p:cNvSpPr txBox="1"/>
          <p:nvPr/>
        </p:nvSpPr>
        <p:spPr>
          <a:xfrm>
            <a:off x="6400800" y="1600200"/>
            <a:ext cx="2514600" cy="400110"/>
          </a:xfrm>
          <a:prstGeom prst="rect">
            <a:avLst/>
          </a:prstGeom>
          <a:noFill/>
        </p:spPr>
        <p:txBody>
          <a:bodyPr wrap="square" rtlCol="0">
            <a:spAutoFit/>
          </a:bodyPr>
          <a:lstStyle/>
          <a:p>
            <a:pPr algn="r"/>
            <a:r>
              <a:rPr lang="en-US" sz="2000" dirty="0" smtClean="0"/>
              <a:t>Heterogeneous</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2" name="Up Arrow 31"/>
          <p:cNvSpPr/>
          <p:nvPr/>
        </p:nvSpPr>
        <p:spPr>
          <a:xfrm>
            <a:off x="70104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1" y="2743200"/>
            <a:ext cx="8229600" cy="3048000"/>
          </a:xfrm>
          <a:prstGeom prst="rect">
            <a:avLst/>
          </a:prstGeom>
          <a:noFill/>
        </p:spPr>
        <p:txBody>
          <a:bodyPr wrap="square" rtlCol="0">
            <a:normAutofit/>
          </a:bodyPr>
          <a:lstStyle/>
          <a:p>
            <a:r>
              <a:rPr lang="en-US" dirty="0" smtClean="0"/>
              <a:t>Given that the pieces comprising and supporting Operational Energy were developed initially as independent systems, there is a naturally high degree of </a:t>
            </a:r>
            <a:r>
              <a:rPr lang="en-US" i="1" dirty="0" smtClean="0"/>
              <a:t>autonomy</a:t>
            </a:r>
            <a:r>
              <a:rPr lang="en-US" dirty="0" smtClean="0"/>
              <a:t>.  Unfortunately, this autonomy too often results in duplicate functionality and closed, stove-piped systems which leads to a significant lack of </a:t>
            </a:r>
            <a:r>
              <a:rPr lang="en-US" i="1" dirty="0" smtClean="0"/>
              <a:t>committed belonging </a:t>
            </a:r>
            <a:r>
              <a:rPr lang="en-US" dirty="0" smtClean="0"/>
              <a:t>and </a:t>
            </a:r>
            <a:r>
              <a:rPr lang="en-US" i="1" dirty="0" smtClean="0"/>
              <a:t>open connectivity</a:t>
            </a:r>
            <a:r>
              <a:rPr lang="en-US" dirty="0" smtClean="0"/>
              <a:t>.</a:t>
            </a:r>
          </a:p>
          <a:p>
            <a:endParaRPr lang="en-US" dirty="0"/>
          </a:p>
          <a:p>
            <a:r>
              <a:rPr lang="en-US" dirty="0" smtClean="0"/>
              <a:t>Driving the individual systems away from open connectivity is a lack of central planning and governance coupled with a tendency toward delegation of execution to contractors for development.  </a:t>
            </a:r>
            <a:endParaRPr lang="en-US" dirty="0"/>
          </a:p>
        </p:txBody>
      </p:sp>
    </p:spTree>
    <p:extLst>
      <p:ext uri="{BB962C8B-B14F-4D97-AF65-F5344CB8AC3E}">
        <p14:creationId xmlns:p14="http://schemas.microsoft.com/office/powerpoint/2010/main" val="909511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24000"/>
          </a:xfrm>
        </p:spPr>
        <p:txBody>
          <a:bodyPr>
            <a:normAutofit/>
          </a:bodyPr>
          <a:lstStyle/>
          <a:p>
            <a:r>
              <a:rPr lang="en-US" dirty="0" smtClean="0"/>
              <a:t>CHARACTERISTICS OF OE</a:t>
            </a:r>
            <a:endParaRPr lang="en-US" dirty="0"/>
          </a:p>
        </p:txBody>
      </p:sp>
      <p:cxnSp>
        <p:nvCxnSpPr>
          <p:cNvPr id="9" name="Straight Arrow Connector 8"/>
          <p:cNvCxnSpPr/>
          <p:nvPr/>
        </p:nvCxnSpPr>
        <p:spPr>
          <a:xfrm>
            <a:off x="762000" y="2057400"/>
            <a:ext cx="784860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3800" y="1600200"/>
            <a:ext cx="2362200" cy="461665"/>
          </a:xfrm>
          <a:prstGeom prst="rect">
            <a:avLst/>
          </a:prstGeom>
          <a:noFill/>
        </p:spPr>
        <p:txBody>
          <a:bodyPr wrap="square" rtlCol="0">
            <a:spAutoFit/>
          </a:bodyPr>
          <a:lstStyle/>
          <a:p>
            <a:r>
              <a:rPr lang="en-US" sz="2400" b="1" i="1" dirty="0" smtClean="0"/>
              <a:t>EMERGENCE</a:t>
            </a:r>
            <a:endParaRPr lang="en-US" sz="2400" b="1" i="1" dirty="0"/>
          </a:p>
        </p:txBody>
      </p:sp>
      <p:sp>
        <p:nvSpPr>
          <p:cNvPr id="22" name="TextBox 21"/>
          <p:cNvSpPr txBox="1"/>
          <p:nvPr/>
        </p:nvSpPr>
        <p:spPr>
          <a:xfrm>
            <a:off x="304800" y="1600200"/>
            <a:ext cx="2514600" cy="400110"/>
          </a:xfrm>
          <a:prstGeom prst="rect">
            <a:avLst/>
          </a:prstGeom>
          <a:noFill/>
        </p:spPr>
        <p:txBody>
          <a:bodyPr wrap="square" rtlCol="0">
            <a:spAutoFit/>
          </a:bodyPr>
          <a:lstStyle/>
          <a:p>
            <a:r>
              <a:rPr lang="en-US" sz="2000" dirty="0" smtClean="0"/>
              <a:t>Foreseen</a:t>
            </a:r>
            <a:endParaRPr lang="en-US" sz="2000" dirty="0"/>
          </a:p>
        </p:txBody>
      </p:sp>
      <p:sp>
        <p:nvSpPr>
          <p:cNvPr id="24" name="TextBox 23"/>
          <p:cNvSpPr txBox="1"/>
          <p:nvPr/>
        </p:nvSpPr>
        <p:spPr>
          <a:xfrm>
            <a:off x="6400800" y="1657290"/>
            <a:ext cx="2514600" cy="400110"/>
          </a:xfrm>
          <a:prstGeom prst="rect">
            <a:avLst/>
          </a:prstGeom>
          <a:noFill/>
        </p:spPr>
        <p:txBody>
          <a:bodyPr wrap="square" rtlCol="0">
            <a:spAutoFit/>
          </a:bodyPr>
          <a:lstStyle/>
          <a:p>
            <a:pPr algn="r"/>
            <a:r>
              <a:rPr lang="en-US" sz="2000" dirty="0" smtClean="0"/>
              <a:t>Indeterminable</a:t>
            </a:r>
            <a:endParaRPr lang="en-US" sz="2000" dirty="0"/>
          </a:p>
        </p:txBody>
      </p:sp>
      <p:sp>
        <p:nvSpPr>
          <p:cNvPr id="27" name="TextBox 26"/>
          <p:cNvSpPr txBox="1"/>
          <p:nvPr/>
        </p:nvSpPr>
        <p:spPr>
          <a:xfrm>
            <a:off x="31750" y="1219200"/>
            <a:ext cx="2819400" cy="369332"/>
          </a:xfrm>
          <a:prstGeom prst="rect">
            <a:avLst/>
          </a:prstGeom>
          <a:noFill/>
        </p:spPr>
        <p:txBody>
          <a:bodyPr wrap="square" rtlCol="0">
            <a:spAutoFit/>
          </a:bodyPr>
          <a:lstStyle/>
          <a:p>
            <a:r>
              <a:rPr lang="en-US" u="sng" dirty="0" smtClean="0">
                <a:solidFill>
                  <a:srgbClr val="7030A0"/>
                </a:solidFill>
              </a:rPr>
              <a:t>System of Subsystems</a:t>
            </a:r>
            <a:endParaRPr lang="en-US" u="sng" dirty="0">
              <a:solidFill>
                <a:srgbClr val="7030A0"/>
              </a:solidFill>
            </a:endParaRPr>
          </a:p>
        </p:txBody>
      </p:sp>
      <p:sp>
        <p:nvSpPr>
          <p:cNvPr id="28" name="TextBox 27"/>
          <p:cNvSpPr txBox="1"/>
          <p:nvPr/>
        </p:nvSpPr>
        <p:spPr>
          <a:xfrm>
            <a:off x="6934200" y="1219200"/>
            <a:ext cx="2819400" cy="369332"/>
          </a:xfrm>
          <a:prstGeom prst="rect">
            <a:avLst/>
          </a:prstGeom>
          <a:noFill/>
        </p:spPr>
        <p:txBody>
          <a:bodyPr wrap="square" rtlCol="0">
            <a:spAutoFit/>
          </a:bodyPr>
          <a:lstStyle/>
          <a:p>
            <a:r>
              <a:rPr lang="en-US" u="sng" dirty="0" smtClean="0">
                <a:solidFill>
                  <a:srgbClr val="7030A0"/>
                </a:solidFill>
              </a:rPr>
              <a:t>System of Systems</a:t>
            </a:r>
            <a:endParaRPr lang="en-US" u="sng" dirty="0">
              <a:solidFill>
                <a:srgbClr val="7030A0"/>
              </a:solidFill>
            </a:endParaRPr>
          </a:p>
        </p:txBody>
      </p:sp>
      <p:sp>
        <p:nvSpPr>
          <p:cNvPr id="33" name="Up Arrow 32"/>
          <p:cNvSpPr/>
          <p:nvPr/>
        </p:nvSpPr>
        <p:spPr>
          <a:xfrm>
            <a:off x="7620000" y="1981200"/>
            <a:ext cx="533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1" y="2743200"/>
            <a:ext cx="8229600" cy="3048000"/>
          </a:xfrm>
          <a:prstGeom prst="rect">
            <a:avLst/>
          </a:prstGeom>
          <a:noFill/>
        </p:spPr>
        <p:txBody>
          <a:bodyPr wrap="square" rtlCol="0">
            <a:normAutofit/>
          </a:bodyPr>
          <a:lstStyle/>
          <a:p>
            <a:r>
              <a:rPr lang="en-US" dirty="0" smtClean="0"/>
              <a:t>Among the existing Operational Energy systems, there is very little emergent behavior.  Emergence tends to be the hallmark of a fairly mature </a:t>
            </a:r>
            <a:r>
              <a:rPr lang="en-US" dirty="0" err="1" smtClean="0"/>
              <a:t>SoSE&amp;I</a:t>
            </a:r>
            <a:r>
              <a:rPr lang="en-US" dirty="0" smtClean="0"/>
              <a:t> process that simply has not yet been applied in this case.</a:t>
            </a:r>
          </a:p>
          <a:p>
            <a:endParaRPr lang="en-US" dirty="0"/>
          </a:p>
          <a:p>
            <a:r>
              <a:rPr lang="en-US" dirty="0" smtClean="0"/>
              <a:t>Almost all of the functionality, capability, and interoperability </a:t>
            </a:r>
            <a:r>
              <a:rPr lang="en-US" smtClean="0"/>
              <a:t>that exists </a:t>
            </a:r>
            <a:r>
              <a:rPr lang="en-US" dirty="0" smtClean="0"/>
              <a:t>has been expressly designed into the systems.</a:t>
            </a:r>
            <a:endParaRPr lang="en-US" dirty="0"/>
          </a:p>
        </p:txBody>
      </p:sp>
    </p:spTree>
    <p:extLst>
      <p:ext uri="{BB962C8B-B14F-4D97-AF65-F5344CB8AC3E}">
        <p14:creationId xmlns:p14="http://schemas.microsoft.com/office/powerpoint/2010/main" val="4154234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CONCLUSIONS</a:t>
            </a:r>
            <a:endParaRPr lang="en-US" sz="4400" dirty="0"/>
          </a:p>
        </p:txBody>
      </p:sp>
      <p:sp>
        <p:nvSpPr>
          <p:cNvPr id="3" name="Content Placeholder 2"/>
          <p:cNvSpPr>
            <a:spLocks noGrp="1"/>
          </p:cNvSpPr>
          <p:nvPr>
            <p:ph idx="1"/>
          </p:nvPr>
        </p:nvSpPr>
        <p:spPr>
          <a:xfrm>
            <a:off x="228600" y="1676400"/>
            <a:ext cx="8610600" cy="4800600"/>
          </a:xfrm>
        </p:spPr>
        <p:txBody>
          <a:bodyPr>
            <a:normAutofit fontScale="70000" lnSpcReduction="20000"/>
          </a:bodyPr>
          <a:lstStyle/>
          <a:p>
            <a:r>
              <a:rPr lang="en-US" dirty="0"/>
              <a:t>Initial conclusions regarding the Operational Energy effort are that current efforts are insufficient to meet the needs of the Army </a:t>
            </a:r>
          </a:p>
          <a:p>
            <a:r>
              <a:rPr lang="en-US" dirty="0" smtClean="0"/>
              <a:t>It was </a:t>
            </a:r>
            <a:r>
              <a:rPr lang="en-US" dirty="0"/>
              <a:t>determined that this virtual system needs to have a governance and SE structure put in place to begin moving it into more of a collaborative or acknowledge </a:t>
            </a:r>
            <a:r>
              <a:rPr lang="en-US" dirty="0" err="1"/>
              <a:t>SoS</a:t>
            </a:r>
            <a:r>
              <a:rPr lang="en-US" dirty="0" smtClean="0"/>
              <a:t>.</a:t>
            </a:r>
            <a:endParaRPr lang="en-US" dirty="0"/>
          </a:p>
          <a:p>
            <a:r>
              <a:rPr lang="en-US" dirty="0" smtClean="0"/>
              <a:t>Treating OE as an </a:t>
            </a:r>
            <a:r>
              <a:rPr lang="en-US" dirty="0" err="1" smtClean="0"/>
              <a:t>SoS</a:t>
            </a:r>
            <a:r>
              <a:rPr lang="en-US" dirty="0" smtClean="0"/>
              <a:t> would allow the Army to better </a:t>
            </a:r>
            <a:r>
              <a:rPr lang="en-US" dirty="0"/>
              <a:t>understand the true implications of </a:t>
            </a:r>
            <a:r>
              <a:rPr lang="en-US" dirty="0" smtClean="0"/>
              <a:t>an individual or suite of technologies in </a:t>
            </a:r>
            <a:r>
              <a:rPr lang="en-US" dirty="0"/>
              <a:t>terms of capability of the system of systems, as well as begin to identify where the greatest ROI would be for development.  </a:t>
            </a:r>
          </a:p>
          <a:p>
            <a:r>
              <a:rPr lang="en-US" dirty="0"/>
              <a:t>A</a:t>
            </a:r>
            <a:r>
              <a:rPr lang="en-US" dirty="0" smtClean="0"/>
              <a:t>lthough </a:t>
            </a:r>
            <a:r>
              <a:rPr lang="en-US" dirty="0"/>
              <a:t>a single office cannot manage a project of this magnitude, a governance structure empowered to make decisions and enforce integration and planning as well as provide the funding where the PMs and PEOs don’t have money, needs to be developed. </a:t>
            </a:r>
          </a:p>
          <a:p>
            <a:r>
              <a:rPr lang="en-US" dirty="0"/>
              <a:t>Without moving in the direction of centralized governance and </a:t>
            </a:r>
            <a:r>
              <a:rPr lang="en-US" dirty="0" err="1"/>
              <a:t>SoS</a:t>
            </a:r>
            <a:r>
              <a:rPr lang="en-US" dirty="0"/>
              <a:t> evaluation, the Army and all other branches will be unable to make a decision that is fully informed, which can have incredibly detrimental impacts on the budget, the mission and the lives of the troops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25</a:t>
            </a:fld>
            <a:endParaRPr lang="en-US"/>
          </a:p>
        </p:txBody>
      </p:sp>
    </p:spTree>
    <p:extLst>
      <p:ext uri="{BB962C8B-B14F-4D97-AF65-F5344CB8AC3E}">
        <p14:creationId xmlns:p14="http://schemas.microsoft.com/office/powerpoint/2010/main" val="262010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45362" cy="1339850"/>
          </a:xfrm>
        </p:spPr>
        <p:txBody>
          <a:bodyPr>
            <a:normAutofit/>
          </a:bodyPr>
          <a:lstStyle/>
          <a:p>
            <a:r>
              <a:rPr lang="en-US" sz="4400" dirty="0" smtClean="0"/>
              <a:t>INTRODUCTION</a:t>
            </a:r>
            <a:endParaRPr lang="en-US" sz="44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3</a:t>
            </a:fld>
            <a:endParaRPr lang="en-US"/>
          </a:p>
        </p:txBody>
      </p:sp>
      <p:sp>
        <p:nvSpPr>
          <p:cNvPr id="7" name="Rectangle 6"/>
          <p:cNvSpPr/>
          <p:nvPr/>
        </p:nvSpPr>
        <p:spPr>
          <a:xfrm>
            <a:off x="457200" y="1676400"/>
            <a:ext cx="8305800" cy="47244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endParaRPr lang="en-US" sz="2000" dirty="0">
              <a:solidFill>
                <a:schemeClr val="tx1">
                  <a:lumMod val="75000"/>
                  <a:lumOff val="25000"/>
                </a:schemeClr>
              </a:solidFill>
            </a:endParaRPr>
          </a:p>
        </p:txBody>
      </p:sp>
      <p:sp>
        <p:nvSpPr>
          <p:cNvPr id="3" name="TextBox 2"/>
          <p:cNvSpPr txBox="1"/>
          <p:nvPr/>
        </p:nvSpPr>
        <p:spPr>
          <a:xfrm>
            <a:off x="457200" y="1752600"/>
            <a:ext cx="8305800" cy="3693319"/>
          </a:xfrm>
          <a:prstGeom prst="rect">
            <a:avLst/>
          </a:prstGeom>
          <a:noFill/>
        </p:spPr>
        <p:txBody>
          <a:bodyPr wrap="square" rtlCol="0">
            <a:spAutoFit/>
          </a:bodyPr>
          <a:lstStyle/>
          <a:p>
            <a:pPr marL="285750" indent="-285750">
              <a:buFont typeface="Arial"/>
              <a:buChar char="•"/>
            </a:pPr>
            <a:r>
              <a:rPr lang="en-US" dirty="0"/>
              <a:t>The United States possesses a military that requires capabilities provided by the integration of many systems, across many functional areas, and yet </a:t>
            </a:r>
            <a:r>
              <a:rPr lang="en-US" dirty="0" smtClean="0"/>
              <a:t>develops </a:t>
            </a:r>
            <a:r>
              <a:rPr lang="en-US" dirty="0"/>
              <a:t>those systems in a stovepipe.  </a:t>
            </a:r>
            <a:endParaRPr lang="en-US" dirty="0" smtClean="0"/>
          </a:p>
          <a:p>
            <a:pPr marL="285750" indent="-285750">
              <a:buFont typeface="Arial"/>
              <a:buChar char="•"/>
            </a:pPr>
            <a:endParaRPr lang="en-US" dirty="0" smtClean="0"/>
          </a:p>
          <a:p>
            <a:pPr marL="285750" indent="-285750">
              <a:buFont typeface="Arial"/>
              <a:buChar char="•"/>
            </a:pPr>
            <a:r>
              <a:rPr lang="en-US" dirty="0" smtClean="0"/>
              <a:t>It is </a:t>
            </a:r>
            <a:r>
              <a:rPr lang="en-US" dirty="0"/>
              <a:t>critical to begin assessing, developing, integrating and governing these capabilities from a system of systems perspective to enable the evaluation of an operational capability as opposed to a single system. </a:t>
            </a:r>
            <a:endParaRPr lang="en-US" dirty="0" smtClean="0"/>
          </a:p>
          <a:p>
            <a:pPr marL="285750" indent="-285750">
              <a:buFont typeface="Arial"/>
              <a:buChar char="•"/>
            </a:pPr>
            <a:endParaRPr lang="en-US" dirty="0"/>
          </a:p>
          <a:p>
            <a:pPr marL="285750" indent="-285750">
              <a:buFont typeface="Arial"/>
              <a:buChar char="•"/>
            </a:pPr>
            <a:r>
              <a:rPr lang="en-US" dirty="0"/>
              <a:t>If the Army were to begin treating operational </a:t>
            </a:r>
            <a:r>
              <a:rPr lang="en-US" dirty="0" smtClean="0"/>
              <a:t>energy as </a:t>
            </a:r>
            <a:r>
              <a:rPr lang="en-US" dirty="0"/>
              <a:t>a system, it would be possible to better understand the true implications of a system in terms of capability of the system of systems, as well as begin to identify where the greatest ROI would be for development.  </a:t>
            </a:r>
          </a:p>
          <a:p>
            <a:pPr marL="285750" indent="-285750">
              <a:buFont typeface="Arial"/>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dirty="0" smtClean="0"/>
              <a:t>What is Operational Energy?</a:t>
            </a:r>
            <a:endParaRPr lang="en-US" dirty="0"/>
          </a:p>
        </p:txBody>
      </p:sp>
      <p:sp>
        <p:nvSpPr>
          <p:cNvPr id="3" name="Content Placeholder 2"/>
          <p:cNvSpPr>
            <a:spLocks noGrp="1"/>
          </p:cNvSpPr>
          <p:nvPr>
            <p:ph sz="quarter" idx="1"/>
          </p:nvPr>
        </p:nvSpPr>
        <p:spPr>
          <a:xfrm>
            <a:off x="152400" y="1676400"/>
            <a:ext cx="8763000" cy="4114800"/>
          </a:xfrm>
        </p:spPr>
        <p:txBody>
          <a:bodyPr>
            <a:normAutofit/>
          </a:bodyPr>
          <a:lstStyle/>
          <a:p>
            <a:r>
              <a:rPr lang="en-US" dirty="0" smtClean="0"/>
              <a:t>Operational Energy is defined as the “energy </a:t>
            </a:r>
            <a:r>
              <a:rPr lang="en-US" dirty="0"/>
              <a:t>required for training, moving, and </a:t>
            </a:r>
            <a:r>
              <a:rPr lang="en-US" dirty="0" smtClean="0"/>
              <a:t>sustaining military </a:t>
            </a:r>
            <a:r>
              <a:rPr lang="en-US" dirty="0"/>
              <a:t>forces and weapons platforms for military operations. The term includes energy used </a:t>
            </a:r>
            <a:r>
              <a:rPr lang="en-US" dirty="0" smtClean="0"/>
              <a:t>by tactical </a:t>
            </a:r>
            <a:r>
              <a:rPr lang="en-US" dirty="0"/>
              <a:t>power systems and generators and weapons platforms</a:t>
            </a:r>
            <a:r>
              <a:rPr lang="en-US" dirty="0" smtClean="0"/>
              <a:t>.”</a:t>
            </a:r>
          </a:p>
          <a:p>
            <a:r>
              <a:rPr lang="en-US" dirty="0" smtClean="0"/>
              <a:t>Three Consumers: Soldier, Vehicles, Bases</a:t>
            </a:r>
          </a:p>
          <a:p>
            <a:r>
              <a:rPr lang="en-US" dirty="0" smtClean="0"/>
              <a:t>This is one of the largest systems of systems in existence.  </a:t>
            </a:r>
            <a:endParaRPr lang="en-US" dirty="0"/>
          </a:p>
        </p:txBody>
      </p:sp>
      <p:sp>
        <p:nvSpPr>
          <p:cNvPr id="4" name="Rectangle 3"/>
          <p:cNvSpPr/>
          <p:nvPr/>
        </p:nvSpPr>
        <p:spPr>
          <a:xfrm>
            <a:off x="304800" y="5629870"/>
            <a:ext cx="8610600"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dirty="0" smtClean="0">
                <a:solidFill>
                  <a:schemeClr val="tx1"/>
                </a:solidFill>
              </a:rPr>
              <a:t>“In </a:t>
            </a:r>
            <a:r>
              <a:rPr lang="en-US" dirty="0">
                <a:solidFill>
                  <a:schemeClr val="tx1"/>
                </a:solidFill>
              </a:rPr>
              <a:t>2010, U.S. armed forces </a:t>
            </a:r>
            <a:r>
              <a:rPr lang="en-US" b="1" dirty="0">
                <a:solidFill>
                  <a:schemeClr val="tx1"/>
                </a:solidFill>
                <a:effectLst>
                  <a:outerShdw blurRad="38100" dist="38100" dir="2700000" algn="tl">
                    <a:srgbClr val="000000">
                      <a:alpha val="43137"/>
                    </a:srgbClr>
                  </a:outerShdw>
                </a:effectLst>
              </a:rPr>
              <a:t>consumed more than five billion gallons of fuel </a:t>
            </a:r>
            <a:r>
              <a:rPr lang="en-US" dirty="0">
                <a:solidFill>
                  <a:schemeClr val="tx1"/>
                </a:solidFill>
              </a:rPr>
              <a:t>in military </a:t>
            </a:r>
            <a:r>
              <a:rPr lang="en-US" dirty="0" smtClean="0">
                <a:solidFill>
                  <a:schemeClr val="tx1"/>
                </a:solidFill>
              </a:rPr>
              <a:t>operations.  The </a:t>
            </a:r>
            <a:r>
              <a:rPr lang="en-US" dirty="0">
                <a:solidFill>
                  <a:schemeClr val="tx1"/>
                </a:solidFill>
              </a:rPr>
              <a:t>number one factor driving that fuel consumption is the nature of today’s defense mission</a:t>
            </a:r>
            <a:r>
              <a:rPr lang="en-US" dirty="0" smtClean="0">
                <a:solidFill>
                  <a:schemeClr val="tx1"/>
                </a:solidFill>
              </a:rPr>
              <a:t>.” – OE Strategy</a:t>
            </a:r>
            <a:endParaRPr lang="en-US" dirty="0">
              <a:solidFill>
                <a:schemeClr val="tx1"/>
              </a:solidFill>
            </a:endParaRPr>
          </a:p>
        </p:txBody>
      </p:sp>
    </p:spTree>
    <p:extLst>
      <p:ext uri="{BB962C8B-B14F-4D97-AF65-F5344CB8AC3E}">
        <p14:creationId xmlns:p14="http://schemas.microsoft.com/office/powerpoint/2010/main" val="259910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Case Study</a:t>
            </a:r>
            <a:endParaRPr lang="en-US" dirty="0"/>
          </a:p>
        </p:txBody>
      </p:sp>
      <p:sp>
        <p:nvSpPr>
          <p:cNvPr id="3" name="Content Placeholder 2"/>
          <p:cNvSpPr>
            <a:spLocks noGrp="1"/>
          </p:cNvSpPr>
          <p:nvPr>
            <p:ph sz="quarter" idx="1"/>
          </p:nvPr>
        </p:nvSpPr>
        <p:spPr>
          <a:xfrm>
            <a:off x="304800" y="1752600"/>
            <a:ext cx="8686800" cy="4953000"/>
          </a:xfrm>
        </p:spPr>
        <p:txBody>
          <a:bodyPr>
            <a:normAutofit/>
          </a:bodyPr>
          <a:lstStyle/>
          <a:p>
            <a:r>
              <a:rPr lang="en-US" dirty="0"/>
              <a:t>In order to assess the full impact that a system has on the overall energy capability of the Army, it is imperative to determine the interdependencies and relationships that exist within the greater system of systems view</a:t>
            </a:r>
            <a:r>
              <a:rPr lang="en-US" dirty="0" smtClean="0"/>
              <a:t>.</a:t>
            </a:r>
          </a:p>
          <a:p>
            <a:r>
              <a:rPr lang="en-US" dirty="0" smtClean="0"/>
              <a:t>OE strategy focuses a lot on energy security and economy.  However, due to the timeline available, the team will be focusing on evaluating the section of Operational Energy that  centers on the distribution of supplies within an area of operations (AOR).</a:t>
            </a:r>
          </a:p>
          <a:p>
            <a:pPr lvl="1"/>
            <a:r>
              <a:rPr lang="en-US" dirty="0" smtClean="0"/>
              <a:t>How do supplies get moved from base to base?  How do they get moved from base to fight?  How do they get planned?  How do they get prepared?  How do they get distributed?</a:t>
            </a:r>
          </a:p>
          <a:p>
            <a:pPr lvl="1"/>
            <a:endParaRPr lang="en-US" dirty="0"/>
          </a:p>
        </p:txBody>
      </p:sp>
    </p:spTree>
    <p:extLst>
      <p:ext uri="{BB962C8B-B14F-4D97-AF65-F5344CB8AC3E}">
        <p14:creationId xmlns:p14="http://schemas.microsoft.com/office/powerpoint/2010/main" val="378301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Case Study</a:t>
            </a:r>
            <a:endParaRPr lang="en-US" dirty="0"/>
          </a:p>
        </p:txBody>
      </p:sp>
      <p:sp>
        <p:nvSpPr>
          <p:cNvPr id="3" name="Content Placeholder 2"/>
          <p:cNvSpPr>
            <a:spLocks noGrp="1"/>
          </p:cNvSpPr>
          <p:nvPr>
            <p:ph sz="quarter" idx="1"/>
          </p:nvPr>
        </p:nvSpPr>
        <p:spPr>
          <a:xfrm>
            <a:off x="304800" y="1752600"/>
            <a:ext cx="8686800" cy="4953000"/>
          </a:xfrm>
        </p:spPr>
        <p:txBody>
          <a:bodyPr>
            <a:normAutofit/>
          </a:bodyPr>
          <a:lstStyle/>
          <a:p>
            <a:r>
              <a:rPr lang="en-US" dirty="0" smtClean="0"/>
              <a:t>Some of the systems included in this SoS are:</a:t>
            </a:r>
          </a:p>
          <a:p>
            <a:pPr lvl="1"/>
            <a:r>
              <a:rPr lang="en-US" dirty="0" smtClean="0"/>
              <a:t>Transportation Equipment</a:t>
            </a:r>
          </a:p>
          <a:p>
            <a:pPr lvl="2"/>
            <a:r>
              <a:rPr lang="en-US" dirty="0" smtClean="0"/>
              <a:t>Air </a:t>
            </a:r>
          </a:p>
          <a:p>
            <a:pPr lvl="2"/>
            <a:r>
              <a:rPr lang="en-US" dirty="0" smtClean="0"/>
              <a:t>Ground</a:t>
            </a:r>
          </a:p>
          <a:p>
            <a:pPr lvl="1"/>
            <a:r>
              <a:rPr lang="en-US" dirty="0" smtClean="0"/>
              <a:t>Networks</a:t>
            </a:r>
          </a:p>
          <a:p>
            <a:pPr lvl="1"/>
            <a:r>
              <a:rPr lang="en-US" dirty="0" smtClean="0"/>
              <a:t>Protection Convoys</a:t>
            </a:r>
          </a:p>
          <a:p>
            <a:pPr lvl="1"/>
            <a:r>
              <a:rPr lang="en-US" dirty="0" smtClean="0"/>
              <a:t>Distribution Hubs (Bases)</a:t>
            </a:r>
          </a:p>
          <a:p>
            <a:pPr lvl="1"/>
            <a:r>
              <a:rPr lang="en-US" dirty="0" smtClean="0"/>
              <a:t>Soldier as a System (</a:t>
            </a:r>
            <a:r>
              <a:rPr lang="en-US" dirty="0" err="1" smtClean="0"/>
              <a:t>SaaS</a:t>
            </a:r>
            <a:r>
              <a:rPr lang="en-US" dirty="0" smtClean="0"/>
              <a:t>)</a:t>
            </a:r>
          </a:p>
          <a:p>
            <a:r>
              <a:rPr lang="en-US" dirty="0" smtClean="0"/>
              <a:t>Some of the supplies being moved are: Fuel, Water, Waste, Medical, Personnel, Cargo</a:t>
            </a:r>
          </a:p>
          <a:p>
            <a:pPr lvl="1"/>
            <a:endParaRPr lang="en-US" dirty="0"/>
          </a:p>
        </p:txBody>
      </p:sp>
    </p:spTree>
    <p:extLst>
      <p:ext uri="{BB962C8B-B14F-4D97-AF65-F5344CB8AC3E}">
        <p14:creationId xmlns:p14="http://schemas.microsoft.com/office/powerpoint/2010/main" val="26877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OV- 1 Distribution</a:t>
            </a:r>
            <a:endParaRPr lang="en-US" dirty="0"/>
          </a:p>
        </p:txBody>
      </p:sp>
      <p:sp>
        <p:nvSpPr>
          <p:cNvPr id="3" name="Content Placeholder 2"/>
          <p:cNvSpPr>
            <a:spLocks noGrp="1"/>
          </p:cNvSpPr>
          <p:nvPr>
            <p:ph sz="quarter"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304800" y="1295400"/>
            <a:ext cx="8534400" cy="5492728"/>
          </a:xfrm>
          <a:prstGeom prst="rect">
            <a:avLst/>
          </a:prstGeom>
          <a:noFill/>
          <a:ln w="9525">
            <a:noFill/>
            <a:miter lim="800000"/>
            <a:headEnd/>
            <a:tailEnd/>
          </a:ln>
        </p:spPr>
      </p:pic>
    </p:spTree>
    <p:extLst>
      <p:ext uri="{BB962C8B-B14F-4D97-AF65-F5344CB8AC3E}">
        <p14:creationId xmlns:p14="http://schemas.microsoft.com/office/powerpoint/2010/main" val="367720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INITIAL RESEARCH QUESTIONS</a:t>
            </a:r>
            <a:endParaRPr lang="en-US" sz="4400" dirty="0"/>
          </a:p>
        </p:txBody>
      </p:sp>
      <p:sp>
        <p:nvSpPr>
          <p:cNvPr id="3" name="Content Placeholder 2"/>
          <p:cNvSpPr>
            <a:spLocks noGrp="1"/>
          </p:cNvSpPr>
          <p:nvPr>
            <p:ph idx="1"/>
          </p:nvPr>
        </p:nvSpPr>
        <p:spPr>
          <a:xfrm>
            <a:off x="228600" y="1752600"/>
            <a:ext cx="8305800" cy="4572000"/>
          </a:xfrm>
        </p:spPr>
        <p:txBody>
          <a:bodyPr>
            <a:normAutofit fontScale="92500" lnSpcReduction="20000"/>
          </a:bodyPr>
          <a:lstStyle/>
          <a:p>
            <a:pPr marL="457200" lvl="0" indent="-457200">
              <a:buFont typeface="+mj-lt"/>
              <a:buAutoNum type="arabicPeriod"/>
            </a:pPr>
            <a:r>
              <a:rPr lang="en-US" dirty="0"/>
              <a:t> </a:t>
            </a:r>
            <a:r>
              <a:rPr lang="en-US" sz="2000" dirty="0"/>
              <a:t>What is encompassed in the system of systems for the distribution system for operational energy?  </a:t>
            </a:r>
            <a:endParaRPr lang="en-US" sz="3600" dirty="0"/>
          </a:p>
          <a:p>
            <a:pPr marL="457200" lvl="0" indent="-457200">
              <a:buFont typeface="+mj-lt"/>
              <a:buAutoNum type="arabicPeriod"/>
            </a:pPr>
            <a:r>
              <a:rPr lang="en-US" sz="2000" dirty="0"/>
              <a:t>What current capability gaps exist with respect to operational energy distribution?  </a:t>
            </a:r>
            <a:endParaRPr lang="en-US" sz="3600" dirty="0"/>
          </a:p>
          <a:p>
            <a:pPr marL="457200" lvl="0" indent="-457200">
              <a:buFont typeface="+mj-lt"/>
              <a:buAutoNum type="arabicPeriod"/>
            </a:pPr>
            <a:r>
              <a:rPr lang="en-US" sz="2000" dirty="0"/>
              <a:t>How would the operational energy distribution system be categorized in terms of System of Systems (</a:t>
            </a:r>
            <a:r>
              <a:rPr lang="en-US" sz="2000" dirty="0" err="1"/>
              <a:t>SoS</a:t>
            </a:r>
            <a:r>
              <a:rPr lang="en-US" sz="2000" dirty="0"/>
              <a:t>)?  </a:t>
            </a:r>
            <a:endParaRPr lang="en-US" sz="3600" dirty="0"/>
          </a:p>
          <a:p>
            <a:pPr marL="457200" lvl="0" indent="-457200">
              <a:buFont typeface="+mj-lt"/>
              <a:buAutoNum type="arabicPeriod"/>
            </a:pPr>
            <a:r>
              <a:rPr lang="en-US" sz="2000" dirty="0"/>
              <a:t>What are the benefits and consequences of evaluating and treating operational energy distribution as a system of systems?  </a:t>
            </a:r>
            <a:endParaRPr lang="en-US" sz="3600" dirty="0"/>
          </a:p>
          <a:p>
            <a:pPr marL="457200" lvl="0" indent="-457200">
              <a:buFont typeface="+mj-lt"/>
              <a:buAutoNum type="arabicPeriod"/>
            </a:pPr>
            <a:r>
              <a:rPr lang="en-US" sz="2000" dirty="0"/>
              <a:t>What are the consequences of not addressing operational energy distribution as an </a:t>
            </a:r>
            <a:r>
              <a:rPr lang="en-US" sz="2000" dirty="0" err="1"/>
              <a:t>SoS</a:t>
            </a:r>
            <a:r>
              <a:rPr lang="en-US" sz="2000" dirty="0"/>
              <a:t>?  </a:t>
            </a:r>
            <a:endParaRPr lang="en-US" sz="2000" dirty="0" smtClean="0"/>
          </a:p>
          <a:p>
            <a:pPr marL="457200" indent="-457200">
              <a:buFont typeface="+mj-lt"/>
              <a:buAutoNum type="arabicPeriod"/>
            </a:pPr>
            <a:r>
              <a:rPr lang="en-US" sz="2100" dirty="0"/>
              <a:t>What are the challenges to treating this as a system of systems, both technically and programmatically?  What Program Executive Organizations (PEOs) and what other organizations are involved?</a:t>
            </a:r>
          </a:p>
          <a:p>
            <a:pPr lvl="0"/>
            <a:endParaRPr lang="en-US" sz="3600" dirty="0"/>
          </a:p>
          <a:p>
            <a:endParaRPr lang="en-US" sz="2000" dirty="0"/>
          </a:p>
        </p:txBody>
      </p:sp>
      <p:sp>
        <p:nvSpPr>
          <p:cNvPr id="4" name="Slide Number Placeholder 3"/>
          <p:cNvSpPr>
            <a:spLocks noGrp="1"/>
          </p:cNvSpPr>
          <p:nvPr>
            <p:ph type="sldNum" sz="quarter" idx="12"/>
          </p:nvPr>
        </p:nvSpPr>
        <p:spPr/>
        <p:txBody>
          <a:bodyPr/>
          <a:lstStyle/>
          <a:p>
            <a:fld id="{28EE73C1-7227-44DB-AB28-C6DAA6105BE9}" type="slidenum">
              <a:rPr lang="en-US" smtClean="0"/>
              <a:pPr/>
              <a:t>8</a:t>
            </a:fld>
            <a:endParaRPr lang="en-US"/>
          </a:p>
        </p:txBody>
      </p:sp>
    </p:spTree>
    <p:extLst>
      <p:ext uri="{BB962C8B-B14F-4D97-AF65-F5344CB8AC3E}">
        <p14:creationId xmlns:p14="http://schemas.microsoft.com/office/powerpoint/2010/main" val="50347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79" y="496094"/>
            <a:ext cx="8229600" cy="951706"/>
          </a:xfrm>
        </p:spPr>
        <p:txBody>
          <a:bodyPr>
            <a:normAutofit/>
          </a:bodyPr>
          <a:lstStyle/>
          <a:p>
            <a:r>
              <a:rPr lang="en-US" sz="4400" dirty="0" smtClean="0"/>
              <a:t>LITERATURE REVIEW</a:t>
            </a:r>
            <a:endParaRPr lang="en-US" sz="4400" dirty="0"/>
          </a:p>
        </p:txBody>
      </p:sp>
      <p:sp>
        <p:nvSpPr>
          <p:cNvPr id="3" name="Content Placeholder 2"/>
          <p:cNvSpPr>
            <a:spLocks noGrp="1"/>
          </p:cNvSpPr>
          <p:nvPr>
            <p:ph idx="1"/>
          </p:nvPr>
        </p:nvSpPr>
        <p:spPr>
          <a:xfrm>
            <a:off x="304800" y="1676400"/>
            <a:ext cx="8153400" cy="4778408"/>
          </a:xfrm>
        </p:spPr>
        <p:txBody>
          <a:bodyPr>
            <a:noAutofit/>
          </a:bodyPr>
          <a:lstStyle/>
          <a:p>
            <a:pPr algn="just">
              <a:buNone/>
            </a:pPr>
            <a:r>
              <a:rPr lang="en-US" sz="2000" dirty="0" smtClean="0"/>
              <a:t>	</a:t>
            </a:r>
          </a:p>
        </p:txBody>
      </p:sp>
      <p:sp>
        <p:nvSpPr>
          <p:cNvPr id="4" name="Slide Number Placeholder 3"/>
          <p:cNvSpPr>
            <a:spLocks noGrp="1"/>
          </p:cNvSpPr>
          <p:nvPr>
            <p:ph type="sldNum" sz="quarter" idx="12"/>
          </p:nvPr>
        </p:nvSpPr>
        <p:spPr/>
        <p:txBody>
          <a:bodyPr/>
          <a:lstStyle/>
          <a:p>
            <a:fld id="{28EE73C1-7227-44DB-AB28-C6DAA6105BE9}" type="slidenum">
              <a:rPr lang="en-US" smtClean="0"/>
              <a:pPr/>
              <a:t>9</a:t>
            </a:fld>
            <a:endParaRPr lang="en-US"/>
          </a:p>
        </p:txBody>
      </p:sp>
      <p:sp>
        <p:nvSpPr>
          <p:cNvPr id="5" name="Rectangle 4"/>
          <p:cNvSpPr/>
          <p:nvPr/>
        </p:nvSpPr>
        <p:spPr>
          <a:xfrm>
            <a:off x="304800" y="1676400"/>
            <a:ext cx="8534400" cy="3886200"/>
          </a:xfrm>
          <a:prstGeom prst="rect">
            <a:avLst/>
          </a:prstGeom>
        </p:spPr>
        <p:txBody>
          <a:bodyPr vert="horz" lIns="91440" tIns="45720" rIns="91440" bIns="45720" rtlCol="0">
            <a:normAutofit/>
          </a:bodyPr>
          <a:lstStyle/>
          <a:p>
            <a:pPr algn="just">
              <a:lnSpc>
                <a:spcPct val="150000"/>
              </a:lnSpc>
              <a:spcBef>
                <a:spcPts val="2000"/>
              </a:spcBef>
              <a:buClr>
                <a:schemeClr val="tx1">
                  <a:lumMod val="75000"/>
                  <a:lumOff val="25000"/>
                </a:schemeClr>
              </a:buClr>
              <a:buFont typeface="Arial" pitchFamily="34" charset="0"/>
              <a:buNone/>
            </a:pPr>
            <a:endParaRPr lang="en-US" sz="2000" dirty="0">
              <a:solidFill>
                <a:schemeClr val="tx1">
                  <a:lumMod val="75000"/>
                  <a:lumOff val="25000"/>
                </a:schemeClr>
              </a:solidFill>
            </a:endParaRPr>
          </a:p>
        </p:txBody>
      </p:sp>
      <p:sp>
        <p:nvSpPr>
          <p:cNvPr id="6" name="Rectangle 5"/>
          <p:cNvSpPr/>
          <p:nvPr/>
        </p:nvSpPr>
        <p:spPr>
          <a:xfrm>
            <a:off x="152400" y="1676400"/>
            <a:ext cx="8763000" cy="4832092"/>
          </a:xfrm>
          <a:prstGeom prst="rect">
            <a:avLst/>
          </a:prstGeom>
        </p:spPr>
        <p:txBody>
          <a:bodyPr wrap="square">
            <a:spAutoFit/>
          </a:bodyPr>
          <a:lstStyle/>
          <a:p>
            <a:pPr marL="285750" lvl="0" indent="-285750">
              <a:buFont typeface="Arial"/>
              <a:buChar char="•"/>
            </a:pPr>
            <a:r>
              <a:rPr lang="en-US" sz="1400" b="1" i="1" dirty="0"/>
              <a:t>Energy for the Warfighter:  Operational Energy Strategy</a:t>
            </a:r>
            <a:endParaRPr lang="en-US" sz="1400" b="1" dirty="0"/>
          </a:p>
          <a:p>
            <a:pPr lvl="1"/>
            <a:r>
              <a:rPr lang="en-US" sz="1400" dirty="0" smtClean="0"/>
              <a:t>This </a:t>
            </a:r>
            <a:r>
              <a:rPr lang="en-US" sz="1400" dirty="0"/>
              <a:t>paper lays out a plan for operational energy that places an emphasis on energy security.  Energy security is characterized by guaranteed access sufficient energy and the ability to safely deliver enough energy to sustain operations.  Furthermore, this paper introduces an Assistant Secretary of Defense for Operational Energy Plans and Programs</a:t>
            </a:r>
            <a:r>
              <a:rPr lang="en-US" sz="1400" dirty="0" smtClean="0"/>
              <a:t>.</a:t>
            </a:r>
          </a:p>
          <a:p>
            <a:pPr lvl="1"/>
            <a:endParaRPr lang="en-US" sz="1400" dirty="0"/>
          </a:p>
          <a:p>
            <a:pPr marL="285750" lvl="0" indent="-285750">
              <a:buFont typeface="Arial"/>
              <a:buChar char="•"/>
            </a:pPr>
            <a:r>
              <a:rPr lang="en-US" sz="1400" b="1" i="1" dirty="0"/>
              <a:t>The Value Of Energy Security From the Battlefield To the Base</a:t>
            </a:r>
            <a:endParaRPr lang="en-US" sz="1400" b="1" dirty="0"/>
          </a:p>
          <a:p>
            <a:pPr lvl="1"/>
            <a:r>
              <a:rPr lang="en-US" sz="1400" dirty="0"/>
              <a:t>Presented as an address to the House Armed Services Committee during the Second Session of the 112</a:t>
            </a:r>
            <a:r>
              <a:rPr lang="en-US" sz="1400" baseline="30000" dirty="0"/>
              <a:t>th</a:t>
            </a:r>
            <a:r>
              <a:rPr lang="en-US" sz="1400" dirty="0"/>
              <a:t> Congress of the United States, a broad description was laid out for increased efficiency and a greater emphasis on renewable energy.  The principal problem was identified as an over-reliance on fossil fuels and characterized by high cost, high risk to security, and high environmental impact</a:t>
            </a:r>
            <a:r>
              <a:rPr lang="en-US" sz="1400" dirty="0" smtClean="0"/>
              <a:t>.</a:t>
            </a:r>
          </a:p>
          <a:p>
            <a:pPr lvl="1"/>
            <a:endParaRPr lang="en-US" sz="1400" dirty="0"/>
          </a:p>
          <a:p>
            <a:pPr marL="285750" lvl="0" indent="-285750">
              <a:buFont typeface="Arial"/>
              <a:buChar char="•"/>
            </a:pPr>
            <a:r>
              <a:rPr lang="en-US" sz="1400" b="1" i="1" dirty="0"/>
              <a:t>Operational Energy Metrics:  Increasing Flexibility While Reducing Vulnerability</a:t>
            </a:r>
            <a:endParaRPr lang="en-US" sz="1400" b="1" dirty="0"/>
          </a:p>
          <a:p>
            <a:pPr lvl="1"/>
            <a:r>
              <a:rPr lang="en-US" sz="1400" dirty="0"/>
              <a:t>Fully burdened fuel cost was calculated and took into account energy reduction (efficiency), cost of moving energy (transportation), streamlining acquisition, and the impact to operational effectiveness.  The overall goals were to increase flexibility and reduce cost by focusing on acquisition and force structure</a:t>
            </a:r>
            <a:r>
              <a:rPr lang="en-US" sz="1400" dirty="0" smtClean="0"/>
              <a:t>.</a:t>
            </a:r>
          </a:p>
          <a:p>
            <a:pPr lvl="1"/>
            <a:endParaRPr lang="en-US" sz="1400" dirty="0"/>
          </a:p>
          <a:p>
            <a:pPr marL="285750" lvl="0" indent="-285750">
              <a:buFont typeface="Arial"/>
              <a:buChar char="•"/>
            </a:pPr>
            <a:r>
              <a:rPr lang="en-US" sz="1400" b="1" i="1" dirty="0"/>
              <a:t>Analysis of Policy and Guidance Regarding Sustainability</a:t>
            </a:r>
            <a:endParaRPr lang="en-US" sz="1400" b="1" dirty="0"/>
          </a:p>
          <a:p>
            <a:pPr lvl="1"/>
            <a:r>
              <a:rPr lang="en-US" sz="1400" dirty="0"/>
              <a:t>With a focus on sustainability, this source focused on existing policy and doctrine supporting both sustainability and environmental considerations and attempted to link these to contingency operations.  This source was unique in the emphasis that it places on environmental concerns, acknowledging the link between environmental impact and sustainable energy operations.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6163</TotalTime>
  <Words>3689</Words>
  <Application>Microsoft Office PowerPoint</Application>
  <PresentationFormat>On-screen Show (4:3)</PresentationFormat>
  <Paragraphs>268</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Capital</vt:lpstr>
      <vt:lpstr>Operational Energy System of Systems Evaluation</vt:lpstr>
      <vt:lpstr>AGENDA</vt:lpstr>
      <vt:lpstr>INTRODUCTION</vt:lpstr>
      <vt:lpstr>What is Operational Energy?</vt:lpstr>
      <vt:lpstr>Scope of the Case Study</vt:lpstr>
      <vt:lpstr>Scope of the Case Study</vt:lpstr>
      <vt:lpstr>OV- 1 Distribution</vt:lpstr>
      <vt:lpstr>INITIAL RESEARCH QUESTIONS</vt:lpstr>
      <vt:lpstr>LITERATURE REVIEW</vt:lpstr>
      <vt:lpstr>RESEARCH QUESTIONS ADDRESSED</vt:lpstr>
      <vt:lpstr>PowerPoint Presentation</vt:lpstr>
      <vt:lpstr>RESEARCH QUESTIONS ADDRESSED (CON’T)</vt:lpstr>
      <vt:lpstr>PowerPoint Presentation</vt:lpstr>
      <vt:lpstr>RESEARCH QUESTIONS ADDRESSED (CON’T)</vt:lpstr>
      <vt:lpstr>RESEARCH QUESTIONS ADDRESSED (CON’T)</vt:lpstr>
      <vt:lpstr>RESEARCH QUESTIONS ADDRESSED (CON’T)</vt:lpstr>
      <vt:lpstr>RESEARCH QUESTIONS ADDRESSED (CON’T)</vt:lpstr>
      <vt:lpstr>SYSTEM OF SYSTEMS CHARACTERISTICS</vt:lpstr>
      <vt:lpstr>CHARACTERISTICS OF OE</vt:lpstr>
      <vt:lpstr>CHARACTERISTICS OF OE</vt:lpstr>
      <vt:lpstr>CHARACTERISTICS OF OE</vt:lpstr>
      <vt:lpstr>CHARACTERISTICS OF OE</vt:lpstr>
      <vt:lpstr>CHARACTERISTICS OF OE</vt:lpstr>
      <vt:lpstr>CHARACTERISTICS OF OE</vt:lpstr>
      <vt:lpstr>CONCLUSIONS</vt:lpstr>
    </vt:vector>
  </TitlesOfParts>
  <Company>United States Army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K Brennan</dc:creator>
  <cp:lastModifiedBy>Dan Torres</cp:lastModifiedBy>
  <cp:revision>375</cp:revision>
  <dcterms:created xsi:type="dcterms:W3CDTF">2012-10-26T12:42:34Z</dcterms:created>
  <dcterms:modified xsi:type="dcterms:W3CDTF">2013-06-05T04:18:20Z</dcterms:modified>
</cp:coreProperties>
</file>