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7" r:id="rId3"/>
    <p:sldId id="257" r:id="rId4"/>
    <p:sldId id="275" r:id="rId5"/>
    <p:sldId id="259" r:id="rId6"/>
    <p:sldId id="272" r:id="rId7"/>
    <p:sldId id="279" r:id="rId8"/>
    <p:sldId id="273" r:id="rId9"/>
    <p:sldId id="274" r:id="rId10"/>
    <p:sldId id="276" r:id="rId11"/>
    <p:sldId id="277" r:id="rId12"/>
    <p:sldId id="278"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6482" autoAdjust="0"/>
  </p:normalViewPr>
  <p:slideViewPr>
    <p:cSldViewPr>
      <p:cViewPr>
        <p:scale>
          <a:sx n="75" d="100"/>
          <a:sy n="75" d="100"/>
        </p:scale>
        <p:origin x="-19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99A6E-8B33-452A-B25B-6664C34F238C}" type="datetimeFigureOut">
              <a:rPr lang="en-US" smtClean="0"/>
              <a:pPr/>
              <a:t>9/3/12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18032-97C9-4024-B163-CADEA81A8D5D}" type="slidenum">
              <a:rPr lang="en-US" smtClean="0"/>
              <a:pPr/>
              <a:t>‹#›</a:t>
            </a:fld>
            <a:endParaRPr lang="en-US"/>
          </a:p>
        </p:txBody>
      </p:sp>
    </p:spTree>
    <p:extLst>
      <p:ext uri="{BB962C8B-B14F-4D97-AF65-F5344CB8AC3E}">
        <p14:creationId xmlns:p14="http://schemas.microsoft.com/office/powerpoint/2010/main" val="152095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2</a:t>
            </a:fld>
            <a:endParaRPr lang="en-US"/>
          </a:p>
        </p:txBody>
      </p:sp>
    </p:spTree>
    <p:extLst>
      <p:ext uri="{BB962C8B-B14F-4D97-AF65-F5344CB8AC3E}">
        <p14:creationId xmlns:p14="http://schemas.microsoft.com/office/powerpoint/2010/main" val="289229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“Operator personnel requirements are derived through the human factors analysis, particularly through the generation of the</a:t>
            </a:r>
            <a:r>
              <a:rPr lang="en-US" baseline="0" dirty="0" smtClean="0"/>
              <a:t> detailed operator task analysis and operational sequence diagrams.  Maintenance personnel requirements evolve from the maintainability analysis, the supportability analysis and the detail maintenance task analysis.” (B&amp;F, pg. 492)</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review</a:t>
            </a:r>
            <a:r>
              <a:rPr lang="en-US" baseline="0" dirty="0" smtClean="0"/>
              <a:t> of IPR 1, the goal of the JIPS program is to protect permanent and semi-permanent bases in Southwest Asia from conventional and asymmetric ground attack.</a:t>
            </a:r>
          </a:p>
          <a:p>
            <a:endParaRPr lang="en-US" baseline="0" dirty="0" smtClean="0"/>
          </a:p>
          <a:p>
            <a:r>
              <a:rPr lang="en-US" baseline="0" dirty="0" smtClean="0"/>
              <a:t>Some additional </a:t>
            </a:r>
            <a:r>
              <a:rPr lang="en-US" dirty="0" smtClean="0"/>
              <a:t>top level required</a:t>
            </a:r>
            <a:r>
              <a:rPr lang="en-US" baseline="0" dirty="0" smtClean="0"/>
              <a:t> capabilities of the JIPS program are as follows: (see above)</a:t>
            </a:r>
          </a:p>
          <a:p>
            <a:endParaRPr lang="en-US" baseline="0" dirty="0" smtClean="0"/>
          </a:p>
          <a:p>
            <a:r>
              <a:rPr lang="en-US" baseline="0" dirty="0" smtClean="0"/>
              <a:t>This list does not contain ALL of the required capabilities, but summarizes those capabilities considered the most important and emphasized by  program leaders and the end user community.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OV-1</a:t>
            </a:r>
            <a:r>
              <a:rPr lang="en-US" baseline="0" dirty="0" smtClean="0"/>
              <a:t> for JIPS shows a notional use case scenario. The JIPs </a:t>
            </a:r>
            <a:r>
              <a:rPr lang="en-US" sz="1200" dirty="0" smtClean="0"/>
              <a:t>shall protect permanent and semi-permanent bases in Southwest Asia from conventional and asymmetric ground attack. The C2 station</a:t>
            </a:r>
            <a:r>
              <a:rPr lang="en-US" sz="1200" baseline="0" dirty="0" smtClean="0"/>
              <a:t> will communicate with the Stronghold Sensor Suite to detect possible threats or attacks around the perimeter of the base. The command will determine if the threat is real and needs to be addressed based on all available information (including </a:t>
            </a:r>
            <a:r>
              <a:rPr lang="en-US" sz="1200" baseline="0" dirty="0" err="1" smtClean="0"/>
              <a:t>intel</a:t>
            </a:r>
            <a:r>
              <a:rPr lang="en-US" sz="1200" baseline="0" dirty="0" smtClean="0"/>
              <a:t> from the GIG). The SWORDS (or MAARS) UGV system will then be remotely controlled to engage and neutralize the threat. Through the use of integrating stationary sensors and UGVs, the command will have exceptional situational awareness and ability to respond to threats.</a:t>
            </a:r>
            <a:endParaRPr lang="en-US" dirty="0"/>
          </a:p>
        </p:txBody>
      </p:sp>
      <p:sp>
        <p:nvSpPr>
          <p:cNvPr id="4" name="Slide Number Placeholder 3"/>
          <p:cNvSpPr>
            <a:spLocks noGrp="1"/>
          </p:cNvSpPr>
          <p:nvPr>
            <p:ph type="sldNum" sz="quarter" idx="10"/>
          </p:nvPr>
        </p:nvSpPr>
        <p:spPr/>
        <p:txBody>
          <a:bodyPr/>
          <a:lstStyle/>
          <a:p>
            <a:fld id="{F1B4698E-A9C0-4108-853A-6758FAEFCC0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risk assessment discussed during IPR 1, 4 risk areas were identified in relation to the JIPS program. Integration and Joint Communications are the two areas considered to have the most technical risk requiring test and evaluation as part of their risk mitigation strategy.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a:t>
            </a:r>
            <a:r>
              <a:rPr lang="en-US" sz="1200" kern="1200" baseline="0" dirty="0" smtClean="0">
                <a:solidFill>
                  <a:schemeClr val="tx1"/>
                </a:solidFill>
                <a:latin typeface="+mn-lt"/>
                <a:ea typeface="+mn-ea"/>
                <a:cs typeface="+mn-cs"/>
              </a:rPr>
              <a:t> these are COTS systems developed by different contractors in different countries, there may be some integration issues. To mitigate this risk, there needs to be </a:t>
            </a:r>
            <a:r>
              <a:rPr lang="en-US" sz="1200" b="0" i="0" u="none" strike="noStrike" dirty="0" smtClean="0">
                <a:solidFill>
                  <a:srgbClr val="000000"/>
                </a:solidFill>
                <a:latin typeface="Arial"/>
              </a:rPr>
              <a:t>tight coordination and multiple reviews to ensure that interfaces and information flow</a:t>
            </a:r>
            <a:r>
              <a:rPr lang="en-US" sz="1200" b="0" i="0" u="none" strike="noStrike" baseline="0" dirty="0" smtClean="0">
                <a:solidFill>
                  <a:srgbClr val="000000"/>
                </a:solidFill>
                <a:latin typeface="Arial"/>
              </a:rPr>
              <a:t> </a:t>
            </a:r>
            <a:r>
              <a:rPr lang="en-US" sz="1200" b="0" i="0" u="none" strike="noStrike" dirty="0" smtClean="0">
                <a:solidFill>
                  <a:srgbClr val="000000"/>
                </a:solidFill>
                <a:latin typeface="Arial"/>
              </a:rPr>
              <a:t>prior to testing. </a:t>
            </a:r>
            <a:r>
              <a:rPr lang="en-US" sz="1200" b="0" i="0" u="none" strike="noStrike" baseline="0" dirty="0" smtClean="0">
                <a:solidFill>
                  <a:srgbClr val="000000"/>
                </a:solidFill>
                <a:latin typeface="Arial"/>
              </a:rPr>
              <a:t>Data should also be collected from previous tests and demonstrations performed by ARL, TARDEC, and DARPA.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Facilitating</a:t>
            </a:r>
            <a:r>
              <a:rPr lang="en-US" sz="1200" kern="1200" baseline="0" dirty="0" smtClean="0">
                <a:solidFill>
                  <a:schemeClr val="tx1"/>
                </a:solidFill>
                <a:latin typeface="+mn-lt"/>
                <a:ea typeface="+mn-ea"/>
                <a:cs typeface="+mn-cs"/>
              </a:rPr>
              <a:t> joint communications was assessed as having high risk due to technical complexity associated with data interchange between two unique systems. </a:t>
            </a:r>
            <a:r>
              <a:rPr lang="en-US" sz="1200" kern="1200" dirty="0" smtClean="0">
                <a:solidFill>
                  <a:schemeClr val="tx1"/>
                </a:solidFill>
                <a:latin typeface="+mn-lt"/>
                <a:ea typeface="+mn-ea"/>
                <a:cs typeface="+mn-cs"/>
              </a:rPr>
              <a:t>Joint communications</a:t>
            </a:r>
            <a:r>
              <a:rPr lang="en-US" sz="1200" kern="1200" baseline="0" dirty="0" smtClean="0">
                <a:solidFill>
                  <a:schemeClr val="tx1"/>
                </a:solidFill>
                <a:latin typeface="+mn-lt"/>
                <a:ea typeface="+mn-ea"/>
                <a:cs typeface="+mn-cs"/>
              </a:rPr>
              <a:t> risk will be mitigated by utilizing compatible sensor suites and designing universal interface mechanisms.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a:endParaRPr>
          </a:p>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6</a:t>
            </a:fld>
            <a:endParaRPr lang="en-US"/>
          </a:p>
        </p:txBody>
      </p:sp>
    </p:spTree>
    <p:extLst>
      <p:ext uri="{BB962C8B-B14F-4D97-AF65-F5344CB8AC3E}">
        <p14:creationId xmlns:p14="http://schemas.microsoft.com/office/powerpoint/2010/main" val="295459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and</a:t>
            </a:r>
            <a:r>
              <a:rPr lang="en-US" baseline="0" dirty="0" smtClean="0"/>
              <a:t> Evaluation will also be used to</a:t>
            </a:r>
            <a:r>
              <a:rPr lang="en-US" dirty="0" smtClean="0"/>
              <a:t> reduce technical risk of the integration and joint communications of </a:t>
            </a:r>
            <a:r>
              <a:rPr lang="en-US" baseline="0" dirty="0" smtClean="0"/>
              <a:t>Stronghold and SWORDS. Testing will occur throughout the lifetime of the JIPS program and will include the expertise and input from critical stakeholders such as acquisition and development partners.</a:t>
            </a:r>
          </a:p>
          <a:p>
            <a:endParaRPr lang="en-US" baseline="0" dirty="0" smtClean="0"/>
          </a:p>
          <a:p>
            <a:r>
              <a:rPr lang="en-US" baseline="0" dirty="0" smtClean="0"/>
              <a:t>Prior to test and evaluation activities, modeling and simulation will be used to predict the likelihood of successful integration and to identify potential system interoperability issues.</a:t>
            </a:r>
          </a:p>
          <a:p>
            <a:endParaRPr lang="en-US" baseline="0" dirty="0" smtClean="0"/>
          </a:p>
          <a:p>
            <a:r>
              <a:rPr lang="en-US" baseline="0" dirty="0" smtClean="0"/>
              <a:t>Component level testing will be performed as necessary to verify the feasibility and proper operation of required sub-systems/components. In some cases, laboratory testing will be utilized as an initial test environment before testing in the field.</a:t>
            </a:r>
          </a:p>
          <a:p>
            <a:endParaRPr lang="en-US" baseline="0" dirty="0" smtClean="0"/>
          </a:p>
          <a:p>
            <a:r>
              <a:rPr lang="en-US" baseline="0" dirty="0" smtClean="0"/>
              <a:t>As system components mature, full-scale integrated system testing will be performed against the established metrics. Additionally, a sample of end-users will be used to verify usability, human factors integration (HMI), and training requirements. Feedback from end-users will be incorporated into the system design.</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7</a:t>
            </a:fld>
            <a:endParaRPr lang="en-US"/>
          </a:p>
        </p:txBody>
      </p:sp>
    </p:spTree>
    <p:extLst>
      <p:ext uri="{BB962C8B-B14F-4D97-AF65-F5344CB8AC3E}">
        <p14:creationId xmlns:p14="http://schemas.microsoft.com/office/powerpoint/2010/main" val="78996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B8014F-4AA0-4B8F-8EFE-46818A9A37F3}" type="datetimeFigureOut">
              <a:rPr lang="en-US" smtClean="0"/>
              <a:pPr/>
              <a:t>9/3/12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9B8014F-4AA0-4B8F-8EFE-46818A9A37F3}" type="datetimeFigureOut">
              <a:rPr lang="en-US" smtClean="0"/>
              <a:pPr/>
              <a:t>9/3/12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7DD4A0-BE6A-4B5A-8E7A-FF54D80939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B8014F-4AA0-4B8F-8EFE-46818A9A37F3}" type="datetimeFigureOut">
              <a:rPr lang="en-US" smtClean="0"/>
              <a:pPr/>
              <a:t>9/3/12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9B8014F-4AA0-4B8F-8EFE-46818A9A37F3}" type="datetimeFigureOut">
              <a:rPr lang="en-US" smtClean="0"/>
              <a:pPr/>
              <a:t>9/3/12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9/3/12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B8014F-4AA0-4B8F-8EFE-46818A9A37F3}" type="datetimeFigureOut">
              <a:rPr lang="en-US" smtClean="0"/>
              <a:pPr/>
              <a:t>9/3/12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7DD4A0-BE6A-4B5A-8E7A-FF54D80939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wmf"/><Relationship Id="rId10" Type="http://schemas.openxmlformats.org/officeDocument/2006/relationships/image" Target="../media/image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ctr"/>
            <a:r>
              <a:rPr lang="en-US" sz="3600" u="sng" dirty="0" smtClean="0"/>
              <a:t>Joint Integrated protection system (JIPS):</a:t>
            </a:r>
            <a:br>
              <a:rPr lang="en-US" sz="3600" u="sng" dirty="0" smtClean="0"/>
            </a:br>
            <a:r>
              <a:rPr lang="en-US" sz="3600" u="sng" dirty="0" smtClean="0"/>
              <a:t> </a:t>
            </a:r>
            <a:r>
              <a:rPr lang="en-US" sz="3600" dirty="0" smtClean="0"/>
              <a:t/>
            </a:r>
            <a:br>
              <a:rPr lang="en-US" sz="3600" dirty="0" smtClean="0"/>
            </a:br>
            <a:r>
              <a:rPr lang="en-US" sz="2800" dirty="0" smtClean="0"/>
              <a:t>Systems engineering Plan (SEP)</a:t>
            </a:r>
            <a:br>
              <a:rPr lang="en-US" sz="2800" dirty="0" smtClean="0"/>
            </a:br>
            <a:r>
              <a:rPr lang="en-US" sz="2800" dirty="0" smtClean="0"/>
              <a:t>Update</a:t>
            </a:r>
            <a:br>
              <a:rPr lang="en-US" sz="2800" dirty="0" smtClean="0"/>
            </a:br>
            <a:r>
              <a:rPr lang="en-US" sz="2800" dirty="0" smtClean="0"/>
              <a:t/>
            </a:r>
            <a:br>
              <a:rPr lang="en-US" sz="2800" dirty="0" smtClean="0"/>
            </a:br>
            <a:r>
              <a:rPr lang="en-US" sz="2400" dirty="0" smtClean="0"/>
              <a:t>Internal program review (</a:t>
            </a:r>
            <a:r>
              <a:rPr lang="en-US" sz="2400" dirty="0" err="1" smtClean="0"/>
              <a:t>Ipr</a:t>
            </a:r>
            <a:r>
              <a:rPr lang="en-US" sz="2400" dirty="0" smtClean="0"/>
              <a:t>) 2</a:t>
            </a:r>
            <a:endParaRPr lang="en-US" sz="2400" dirty="0"/>
          </a:p>
        </p:txBody>
      </p:sp>
      <p:sp>
        <p:nvSpPr>
          <p:cNvPr id="3" name="Subtitle 2"/>
          <p:cNvSpPr>
            <a:spLocks noGrp="1"/>
          </p:cNvSpPr>
          <p:nvPr>
            <p:ph type="subTitle" idx="1"/>
          </p:nvPr>
        </p:nvSpPr>
        <p:spPr>
          <a:xfrm>
            <a:off x="3200400" y="3775552"/>
            <a:ext cx="5638800" cy="2396648"/>
          </a:xfrm>
        </p:spPr>
        <p:txBody>
          <a:bodyPr>
            <a:normAutofit fontScale="92500"/>
          </a:bodyPr>
          <a:lstStyle/>
          <a:p>
            <a:pPr algn="ctr"/>
            <a:r>
              <a:rPr lang="en-US" dirty="0" smtClean="0"/>
              <a:t>Team 1: </a:t>
            </a:r>
          </a:p>
          <a:p>
            <a:pPr algn="ctr"/>
            <a:r>
              <a:rPr lang="en-US" dirty="0" smtClean="0"/>
              <a:t>Chris Aall, Ryan </a:t>
            </a:r>
            <a:r>
              <a:rPr lang="en-US" dirty="0" err="1" smtClean="0"/>
              <a:t>Altenbaugh</a:t>
            </a:r>
            <a:r>
              <a:rPr lang="en-US" dirty="0" smtClean="0"/>
              <a:t>, Kimberly Battle, Steve </a:t>
            </a:r>
            <a:r>
              <a:rPr lang="en-US" dirty="0" err="1" smtClean="0"/>
              <a:t>Mazza</a:t>
            </a:r>
            <a:r>
              <a:rPr lang="en-US" dirty="0" smtClean="0"/>
              <a:t>, Liz Swisher, </a:t>
            </a:r>
            <a:r>
              <a:rPr lang="en-US" dirty="0" err="1" smtClean="0"/>
              <a:t>Maranatha</a:t>
            </a:r>
            <a:r>
              <a:rPr lang="en-US" dirty="0" smtClean="0"/>
              <a:t> </a:t>
            </a:r>
            <a:r>
              <a:rPr lang="en-US" dirty="0" err="1" smtClean="0"/>
              <a:t>Zopfi</a:t>
            </a:r>
            <a:endParaRPr lang="en-US" dirty="0" smtClean="0"/>
          </a:p>
          <a:p>
            <a:pPr algn="ctr"/>
            <a:endParaRPr lang="en-US" dirty="0" smtClean="0"/>
          </a:p>
          <a:p>
            <a:pPr algn="ctr"/>
            <a:endParaRPr lang="en-US" dirty="0" smtClean="0"/>
          </a:p>
          <a:p>
            <a:pPr algn="ctr"/>
            <a:r>
              <a:rPr lang="en-US" dirty="0"/>
              <a:t>5</a:t>
            </a:r>
            <a:r>
              <a:rPr lang="en-US" dirty="0" smtClean="0"/>
              <a:t> Sept 2012</a:t>
            </a:r>
          </a:p>
          <a:p>
            <a:pPr algn="ctr"/>
            <a:endParaRPr lang="en-US" dirty="0" smtClean="0"/>
          </a:p>
          <a:p>
            <a:pPr algn="ctr"/>
            <a:endParaRPr lang="en-US" dirty="0" smtClean="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Production Levels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10</a:t>
            </a:fld>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Support Infrastructure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11</a:t>
            </a:fld>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Management of Obsolescence Issues</a:t>
            </a:r>
          </a:p>
        </p:txBody>
      </p:sp>
      <p:sp>
        <p:nvSpPr>
          <p:cNvPr id="3" name="Content Placeholder 2"/>
          <p:cNvSpPr>
            <a:spLocks noGrp="1"/>
          </p:cNvSpPr>
          <p:nvPr>
            <p:ph idx="1"/>
          </p:nvPr>
        </p:nvSpPr>
        <p:spPr>
          <a:xfrm>
            <a:off x="457200" y="1143000"/>
            <a:ext cx="7239000" cy="5312736"/>
          </a:xfrm>
        </p:spPr>
        <p:txBody>
          <a:bodyPr>
            <a:normAutofit/>
          </a:bodyPr>
          <a:lstStyle/>
          <a:p>
            <a:r>
              <a:rPr lang="en-US" dirty="0" smtClean="0"/>
              <a:t>The system designer must consider the expected life of each component of the system relative to the life of the system.</a:t>
            </a:r>
          </a:p>
          <a:p>
            <a:r>
              <a:rPr lang="en-US" dirty="0" smtClean="0"/>
              <a:t>If component life is less than system life then there should be a plan for component replacement.</a:t>
            </a:r>
          </a:p>
          <a:p>
            <a:r>
              <a:rPr lang="en-US" dirty="0" smtClean="0"/>
              <a:t>The system plan should address obsolescence in design vs. leaving it to chance.</a:t>
            </a:r>
          </a:p>
          <a:p>
            <a:r>
              <a:rPr lang="en-US" dirty="0" smtClean="0"/>
              <a:t>The length of the acquisition schedule plays a role in obsolescence particularly when </a:t>
            </a:r>
            <a:r>
              <a:rPr lang="en-US" smtClean="0"/>
              <a:t>choosing rapidly </a:t>
            </a:r>
            <a:r>
              <a:rPr lang="en-US" dirty="0" smtClean="0"/>
              <a:t>moving technology.</a:t>
            </a:r>
            <a:endParaRPr lang="en-US" dirty="0" smtClean="0"/>
          </a:p>
          <a:p>
            <a:pPr lvl="1">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12</a:t>
            </a:fld>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Training and Personnel Assignments to Support Manpower Requirements</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13</a:t>
            </a:fld>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t>Manpower requirements span both operation and maintenance and s</a:t>
            </a:r>
            <a:r>
              <a:rPr lang="en-US" dirty="0" smtClean="0"/>
              <a:t>taffing quantity for both must be sufficient</a:t>
            </a:r>
          </a:p>
          <a:p>
            <a:r>
              <a:rPr lang="en-US" dirty="0"/>
              <a:t>A</a:t>
            </a:r>
            <a:r>
              <a:rPr lang="en-US" dirty="0" smtClean="0"/>
              <a:t>ssignments align personnel to appropriate human factors in the system, </a:t>
            </a:r>
            <a:r>
              <a:rPr lang="en-US" dirty="0"/>
              <a:t>both physical and psychological</a:t>
            </a:r>
            <a:endParaRPr lang="en-US" dirty="0" smtClean="0"/>
          </a:p>
          <a:p>
            <a:r>
              <a:rPr lang="en-US" dirty="0" smtClean="0"/>
              <a:t>Skill levels are determined for all human activities</a:t>
            </a:r>
            <a:r>
              <a:rPr lang="en-US" dirty="0"/>
              <a:t> </a:t>
            </a:r>
            <a:r>
              <a:rPr lang="en-US" dirty="0" smtClean="0"/>
              <a:t>and form the basis for individual position requirements.</a:t>
            </a:r>
          </a:p>
          <a:p>
            <a:r>
              <a:rPr lang="en-US" dirty="0" smtClean="0"/>
              <a:t>Resources are evaluated comparing current skill level against that needed.  The difference forms the basis for training.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Conclusion/Additional Concerns</a:t>
            </a:r>
          </a:p>
        </p:txBody>
      </p:sp>
      <p:sp>
        <p:nvSpPr>
          <p:cNvPr id="3" name="Content Placeholder 2"/>
          <p:cNvSpPr>
            <a:spLocks noGrp="1"/>
          </p:cNvSpPr>
          <p:nvPr>
            <p:ph idx="1"/>
          </p:nvPr>
        </p:nvSpPr>
        <p:spPr>
          <a:xfrm>
            <a:off x="228600" y="1066800"/>
            <a:ext cx="7772400" cy="4846320"/>
          </a:xfrm>
        </p:spPr>
        <p:txBody>
          <a:bodyPr>
            <a:normAutofit/>
          </a:bodyPr>
          <a:lstStyle/>
          <a:p>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14</a:t>
            </a:fld>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u="sng" dirty="0" smtClean="0"/>
              <a:t>IPR 2 Agenda:</a:t>
            </a:r>
            <a:endParaRPr lang="en-US" sz="2400" u="sng" dirty="0"/>
          </a:p>
        </p:txBody>
      </p:sp>
      <p:sp>
        <p:nvSpPr>
          <p:cNvPr id="3" name="Content Placeholder 2"/>
          <p:cNvSpPr>
            <a:spLocks noGrp="1"/>
          </p:cNvSpPr>
          <p:nvPr>
            <p:ph idx="1"/>
          </p:nvPr>
        </p:nvSpPr>
        <p:spPr>
          <a:xfrm>
            <a:off x="228600" y="838200"/>
            <a:ext cx="8001000" cy="5562600"/>
          </a:xfrm>
        </p:spPr>
        <p:txBody>
          <a:bodyPr>
            <a:noAutofit/>
          </a:bodyPr>
          <a:lstStyle/>
          <a:p>
            <a:pPr>
              <a:lnSpc>
                <a:spcPct val="160000"/>
              </a:lnSpc>
            </a:pPr>
            <a:r>
              <a:rPr lang="en-US" sz="1800" dirty="0" smtClean="0"/>
              <a:t>Program Summary: Review</a:t>
            </a:r>
          </a:p>
          <a:p>
            <a:pPr>
              <a:lnSpc>
                <a:spcPct val="160000"/>
              </a:lnSpc>
            </a:pPr>
            <a:r>
              <a:rPr lang="en-US" sz="1800" dirty="0" smtClean="0"/>
              <a:t>Design Methods for External/Internal Interfaces</a:t>
            </a:r>
          </a:p>
          <a:p>
            <a:pPr>
              <a:lnSpc>
                <a:spcPct val="160000"/>
              </a:lnSpc>
            </a:pPr>
            <a:r>
              <a:rPr lang="en-US" sz="1800" dirty="0" smtClean="0"/>
              <a:t>Test and Evaluation Strategies to Reduce Technical Risk</a:t>
            </a:r>
          </a:p>
          <a:p>
            <a:pPr>
              <a:lnSpc>
                <a:spcPct val="160000"/>
              </a:lnSpc>
            </a:pPr>
            <a:r>
              <a:rPr lang="en-US" sz="1800" dirty="0" smtClean="0"/>
              <a:t>Design of Production and Support Systems</a:t>
            </a:r>
          </a:p>
          <a:p>
            <a:pPr>
              <a:lnSpc>
                <a:spcPct val="160000"/>
              </a:lnSpc>
            </a:pPr>
            <a:r>
              <a:rPr lang="en-US" sz="1800" dirty="0" smtClean="0"/>
              <a:t>Low-Rate Initial Production (LRIP) Description</a:t>
            </a:r>
          </a:p>
          <a:p>
            <a:pPr>
              <a:lnSpc>
                <a:spcPct val="160000"/>
              </a:lnSpc>
            </a:pPr>
            <a:r>
              <a:rPr lang="en-US" sz="1800" dirty="0" smtClean="0"/>
              <a:t>Production Levels vs. Deployment Schedule</a:t>
            </a:r>
          </a:p>
          <a:p>
            <a:pPr>
              <a:lnSpc>
                <a:spcPct val="160000"/>
              </a:lnSpc>
            </a:pPr>
            <a:r>
              <a:rPr lang="en-US" sz="1800" dirty="0" smtClean="0"/>
              <a:t>Support Infrastructure vs. Deployment Schedule</a:t>
            </a:r>
          </a:p>
          <a:p>
            <a:pPr>
              <a:lnSpc>
                <a:spcPct val="160000"/>
              </a:lnSpc>
            </a:pPr>
            <a:r>
              <a:rPr lang="en-US" sz="1800" dirty="0" smtClean="0"/>
              <a:t>Management of Obsolescence Issues</a:t>
            </a:r>
          </a:p>
          <a:p>
            <a:pPr>
              <a:lnSpc>
                <a:spcPct val="160000"/>
              </a:lnSpc>
            </a:pPr>
            <a:r>
              <a:rPr lang="en-US" sz="1800" dirty="0" smtClean="0"/>
              <a:t>Training and Personnel Assignments to Support Manpower Requirements</a:t>
            </a:r>
          </a:p>
          <a:p>
            <a:pPr>
              <a:lnSpc>
                <a:spcPct val="160000"/>
              </a:lnSpc>
            </a:pPr>
            <a:r>
              <a:rPr lang="en-US" sz="1800" dirty="0" smtClean="0"/>
              <a:t>Conclusion/Additional Concerns</a:t>
            </a: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Program Summary: Required Capabilities</a:t>
            </a:r>
            <a:endParaRPr lang="en-US" sz="2400" dirty="0"/>
          </a:p>
        </p:txBody>
      </p:sp>
      <p:sp>
        <p:nvSpPr>
          <p:cNvPr id="3" name="Content Placeholder 2"/>
          <p:cNvSpPr>
            <a:spLocks noGrp="1"/>
          </p:cNvSpPr>
          <p:nvPr>
            <p:ph idx="1"/>
          </p:nvPr>
        </p:nvSpPr>
        <p:spPr>
          <a:xfrm>
            <a:off x="457200" y="914400"/>
            <a:ext cx="7239000" cy="5541336"/>
          </a:xfrm>
        </p:spPr>
        <p:txBody>
          <a:bodyPr>
            <a:normAutofit/>
          </a:bodyPr>
          <a:lstStyle/>
          <a:p>
            <a:r>
              <a:rPr lang="en-US" sz="2000" dirty="0" smtClean="0"/>
              <a:t>The Joint Integrated Protection System (JIPS) shall protect permanent and semi-permanent bases in Southwest Asia from conventional and asymmetric ground attack.</a:t>
            </a:r>
          </a:p>
          <a:p>
            <a:r>
              <a:rPr lang="en-US" sz="2000" dirty="0" smtClean="0"/>
              <a:t>The system shall integrate the Stronghold* sensor suite and C2 station, and a set of SWORDS* Unmanned Ground Vehicles (UGVs). </a:t>
            </a:r>
            <a:r>
              <a:rPr lang="en-US" sz="1400" dirty="0" smtClean="0"/>
              <a:t>(* Systems described in following slides)</a:t>
            </a:r>
          </a:p>
          <a:p>
            <a:r>
              <a:rPr lang="en-US" sz="2000" dirty="0" smtClean="0"/>
              <a:t>The system shall be in full compliance with the connectivity and interoperability requirements of the Global Information Grid (GIG). </a:t>
            </a:r>
          </a:p>
          <a:p>
            <a:r>
              <a:rPr lang="en-US" sz="2000" dirty="0" smtClean="0"/>
              <a:t>The system shall include all necessary support and maintenance documentation/procedures.</a:t>
            </a:r>
          </a:p>
          <a:p>
            <a:r>
              <a:rPr lang="en-US" sz="2000" dirty="0" smtClean="0"/>
              <a:t>The system shall be ready for deployment in Southwest Asia by the end of 2018.</a:t>
            </a:r>
          </a:p>
          <a:p>
            <a:endParaRPr lang="en-US" sz="2000" dirty="0" smtClean="0"/>
          </a:p>
          <a:p>
            <a:endParaRPr lang="en-US" sz="2000" dirty="0" smtClean="0"/>
          </a:p>
          <a:p>
            <a:endParaRPr lang="en-US" sz="2000" dirty="0" smtClean="0"/>
          </a:p>
          <a:p>
            <a:endParaRPr lang="en-US" sz="20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Autofit/>
          </a:bodyPr>
          <a:lstStyle/>
          <a:p>
            <a:pPr algn="ctr"/>
            <a:r>
              <a:rPr lang="en-US" sz="2400" dirty="0" smtClean="0"/>
              <a:t>Program Summary Review: Operational Concept description</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4</a:t>
            </a:fld>
            <a:endParaRPr lang="en-US" dirty="0">
              <a:solidFill>
                <a:schemeClr val="bg1"/>
              </a:solidFill>
            </a:endParaRPr>
          </a:p>
        </p:txBody>
      </p:sp>
      <p:pic>
        <p:nvPicPr>
          <p:cNvPr id="10242" name="Picture 2" descr="http://img.trustcollective.com/click3x/army.jpg"/>
          <p:cNvPicPr>
            <a:picLocks noChangeAspect="1" noChangeArrowheads="1"/>
          </p:cNvPicPr>
          <p:nvPr/>
        </p:nvPicPr>
        <p:blipFill>
          <a:blip r:embed="rId3" cstate="print"/>
          <a:srcRect b="3949"/>
          <a:stretch>
            <a:fillRect/>
          </a:stretch>
        </p:blipFill>
        <p:spPr bwMode="auto">
          <a:xfrm>
            <a:off x="381000" y="1371600"/>
            <a:ext cx="7460087" cy="4611032"/>
          </a:xfrm>
          <a:prstGeom prst="rect">
            <a:avLst/>
          </a:prstGeom>
          <a:noFill/>
        </p:spPr>
      </p:pic>
      <p:pic>
        <p:nvPicPr>
          <p:cNvPr id="7" name="Picture 4" descr="http://sujash1994.edublogs.org/files/2010/02/maars.jpg"/>
          <p:cNvPicPr>
            <a:picLocks noChangeAspect="1" noChangeArrowheads="1"/>
          </p:cNvPicPr>
          <p:nvPr/>
        </p:nvPicPr>
        <p:blipFill>
          <a:blip r:embed="rId4" cstate="print"/>
          <a:srcRect/>
          <a:stretch>
            <a:fillRect/>
          </a:stretch>
        </p:blipFill>
        <p:spPr bwMode="auto">
          <a:xfrm>
            <a:off x="4481556" y="4572000"/>
            <a:ext cx="547644" cy="609600"/>
          </a:xfrm>
          <a:prstGeom prst="rect">
            <a:avLst/>
          </a:prstGeom>
          <a:noFill/>
        </p:spPr>
      </p:pic>
      <p:pic>
        <p:nvPicPr>
          <p:cNvPr id="8" name="Picture 4" descr="http://sujash1994.edublogs.org/files/2010/02/maars.jpg"/>
          <p:cNvPicPr>
            <a:picLocks noChangeAspect="1" noChangeArrowheads="1"/>
          </p:cNvPicPr>
          <p:nvPr/>
        </p:nvPicPr>
        <p:blipFill>
          <a:blip r:embed="rId4" cstate="print"/>
          <a:srcRect/>
          <a:stretch>
            <a:fillRect/>
          </a:stretch>
        </p:blipFill>
        <p:spPr bwMode="auto">
          <a:xfrm>
            <a:off x="609600" y="3581400"/>
            <a:ext cx="547644" cy="609600"/>
          </a:xfrm>
          <a:prstGeom prst="rect">
            <a:avLst/>
          </a:prstGeom>
          <a:noFill/>
        </p:spPr>
      </p:pic>
      <p:pic>
        <p:nvPicPr>
          <p:cNvPr id="10245" name="Picture 5" descr="C:\Users\ryan.altenbaugh\AppData\Local\Microsoft\Windows\Temporary Internet Files\Content.IE5\XLN7EWLU\MM900336555[1].gif"/>
          <p:cNvPicPr>
            <a:picLocks noChangeAspect="1" noChangeArrowheads="1" noCrop="1"/>
          </p:cNvPicPr>
          <p:nvPr/>
        </p:nvPicPr>
        <p:blipFill>
          <a:blip r:embed="rId5" cstate="print"/>
          <a:srcRect/>
          <a:stretch>
            <a:fillRect/>
          </a:stretch>
        </p:blipFill>
        <p:spPr bwMode="auto">
          <a:xfrm>
            <a:off x="3581400" y="1524000"/>
            <a:ext cx="762000" cy="508000"/>
          </a:xfrm>
          <a:prstGeom prst="rect">
            <a:avLst/>
          </a:prstGeom>
          <a:noFill/>
        </p:spPr>
      </p:pic>
      <p:pic>
        <p:nvPicPr>
          <p:cNvPr id="10" name="Picture 1" descr="C:\Users\ryan.altenbaugh\AppData\Local\Microsoft\Windows\Temporary Internet Files\Content.IE5\WQPTR0AT\MC910217005[1].png"/>
          <p:cNvPicPr>
            <a:picLocks noChangeAspect="1" noChangeArrowheads="1"/>
          </p:cNvPicPr>
          <p:nvPr/>
        </p:nvPicPr>
        <p:blipFill>
          <a:blip r:embed="rId6" cstate="print"/>
          <a:srcRect/>
          <a:stretch>
            <a:fillRect/>
          </a:stretch>
        </p:blipFill>
        <p:spPr bwMode="auto">
          <a:xfrm>
            <a:off x="2692823" y="934310"/>
            <a:ext cx="45719" cy="56289"/>
          </a:xfrm>
          <a:prstGeom prst="rect">
            <a:avLst/>
          </a:prstGeom>
          <a:noFill/>
        </p:spPr>
      </p:pic>
      <p:pic>
        <p:nvPicPr>
          <p:cNvPr id="10246" name="Picture 6" descr="C:\Users\ryan.altenbaugh\AppData\Local\Microsoft\Windows\Temporary Internet Files\Content.IE5\6M7FD639\MP900438755[1].jpg"/>
          <p:cNvPicPr>
            <a:picLocks noChangeAspect="1" noChangeArrowheads="1"/>
          </p:cNvPicPr>
          <p:nvPr/>
        </p:nvPicPr>
        <p:blipFill>
          <a:blip r:embed="rId7" cstate="print"/>
          <a:srcRect/>
          <a:stretch>
            <a:fillRect/>
          </a:stretch>
        </p:blipFill>
        <p:spPr bwMode="auto">
          <a:xfrm>
            <a:off x="3581400" y="5029200"/>
            <a:ext cx="384831" cy="288924"/>
          </a:xfrm>
          <a:prstGeom prst="rect">
            <a:avLst/>
          </a:prstGeom>
          <a:noFill/>
        </p:spPr>
      </p:pic>
      <p:pic>
        <p:nvPicPr>
          <p:cNvPr id="12" name="Picture 6" descr="C:\Users\ryan.altenbaugh\AppData\Local\Microsoft\Windows\Temporary Internet Files\Content.IE5\6M7FD639\MP900438755[1].jpg"/>
          <p:cNvPicPr>
            <a:picLocks noChangeAspect="1" noChangeArrowheads="1"/>
          </p:cNvPicPr>
          <p:nvPr/>
        </p:nvPicPr>
        <p:blipFill>
          <a:blip r:embed="rId8" cstate="print"/>
          <a:srcRect/>
          <a:stretch>
            <a:fillRect/>
          </a:stretch>
        </p:blipFill>
        <p:spPr bwMode="auto">
          <a:xfrm flipH="1">
            <a:off x="1371600" y="4572000"/>
            <a:ext cx="405977" cy="304800"/>
          </a:xfrm>
          <a:prstGeom prst="rect">
            <a:avLst/>
          </a:prstGeom>
          <a:noFill/>
        </p:spPr>
      </p:pic>
      <p:pic>
        <p:nvPicPr>
          <p:cNvPr id="10249" name="Picture 9" descr="C:\Users\ryan.altenbaugh\AppData\Local\Microsoft\Windows\Temporary Internet Files\Content.IE5\G1J65K6X\MC900071225[1].wmf"/>
          <p:cNvPicPr>
            <a:picLocks noChangeAspect="1" noChangeArrowheads="1"/>
          </p:cNvPicPr>
          <p:nvPr/>
        </p:nvPicPr>
        <p:blipFill>
          <a:blip r:embed="rId9" cstate="print"/>
          <a:srcRect/>
          <a:stretch>
            <a:fillRect/>
          </a:stretch>
        </p:blipFill>
        <p:spPr bwMode="auto">
          <a:xfrm>
            <a:off x="3200400" y="2971800"/>
            <a:ext cx="574503" cy="763217"/>
          </a:xfrm>
          <a:prstGeom prst="rect">
            <a:avLst/>
          </a:prstGeom>
          <a:noFill/>
        </p:spPr>
      </p:pic>
      <p:pic>
        <p:nvPicPr>
          <p:cNvPr id="10251" name="Picture 11" descr="http://www.deviantart.com/download/48338774/Soldier_Stencil_by_mortifi.gif"/>
          <p:cNvPicPr>
            <a:picLocks noChangeAspect="1" noChangeArrowheads="1"/>
          </p:cNvPicPr>
          <p:nvPr/>
        </p:nvPicPr>
        <p:blipFill>
          <a:blip r:embed="rId10" cstate="print"/>
          <a:srcRect/>
          <a:stretch>
            <a:fillRect/>
          </a:stretch>
        </p:blipFill>
        <p:spPr bwMode="auto">
          <a:xfrm flipH="1">
            <a:off x="6934200" y="5181600"/>
            <a:ext cx="747470" cy="752475"/>
          </a:xfrm>
          <a:prstGeom prst="rect">
            <a:avLst/>
          </a:prstGeom>
          <a:noFill/>
        </p:spPr>
      </p:pic>
      <p:pic>
        <p:nvPicPr>
          <p:cNvPr id="10252" name="Picture 12" descr="C:\Users\ryan.altenbaugh\AppData\Local\Microsoft\Windows\Temporary Internet Files\Content.IE5\G1J65K6X\MC900441735[1].png"/>
          <p:cNvPicPr>
            <a:picLocks noChangeAspect="1" noChangeArrowheads="1"/>
          </p:cNvPicPr>
          <p:nvPr/>
        </p:nvPicPr>
        <p:blipFill>
          <a:blip r:embed="rId11" cstate="print"/>
          <a:srcRect/>
          <a:stretch>
            <a:fillRect/>
          </a:stretch>
        </p:blipFill>
        <p:spPr bwMode="auto">
          <a:xfrm>
            <a:off x="3351212" y="2057400"/>
            <a:ext cx="762000" cy="762000"/>
          </a:xfrm>
          <a:prstGeom prst="rect">
            <a:avLst/>
          </a:prstGeom>
          <a:noFill/>
        </p:spPr>
      </p:pic>
      <p:pic>
        <p:nvPicPr>
          <p:cNvPr id="18" name="Picture 4" descr="http://sujash1994.edublogs.org/files/2010/02/maars.jpg"/>
          <p:cNvPicPr>
            <a:picLocks noChangeAspect="1" noChangeArrowheads="1"/>
          </p:cNvPicPr>
          <p:nvPr/>
        </p:nvPicPr>
        <p:blipFill>
          <a:blip r:embed="rId12" cstate="print"/>
          <a:srcRect/>
          <a:stretch>
            <a:fillRect/>
          </a:stretch>
        </p:blipFill>
        <p:spPr bwMode="auto">
          <a:xfrm>
            <a:off x="4835734" y="4961159"/>
            <a:ext cx="146696" cy="163292"/>
          </a:xfrm>
          <a:prstGeom prst="rect">
            <a:avLst/>
          </a:prstGeom>
          <a:noFill/>
        </p:spPr>
      </p:pic>
      <p:pic>
        <p:nvPicPr>
          <p:cNvPr id="19" name="Picture 12" descr="C:\Users\ryan.altenbaugh\AppData\Local\Microsoft\Windows\Temporary Internet Files\Content.IE5\G1J65K6X\MC900441735[1].png"/>
          <p:cNvPicPr>
            <a:picLocks noChangeAspect="1" noChangeArrowheads="1"/>
          </p:cNvPicPr>
          <p:nvPr/>
        </p:nvPicPr>
        <p:blipFill>
          <a:blip r:embed="rId13" cstate="print"/>
          <a:srcRect/>
          <a:stretch>
            <a:fillRect/>
          </a:stretch>
        </p:blipFill>
        <p:spPr bwMode="auto">
          <a:xfrm rot="619366">
            <a:off x="2056596" y="3656797"/>
            <a:ext cx="925080" cy="925080"/>
          </a:xfrm>
          <a:prstGeom prst="rect">
            <a:avLst/>
          </a:prstGeom>
          <a:noFill/>
        </p:spPr>
      </p:pic>
      <p:pic>
        <p:nvPicPr>
          <p:cNvPr id="20" name="Picture 4" descr="http://sujash1994.edublogs.org/files/2010/02/maars.jpg"/>
          <p:cNvPicPr>
            <a:picLocks noChangeAspect="1" noChangeArrowheads="1"/>
          </p:cNvPicPr>
          <p:nvPr/>
        </p:nvPicPr>
        <p:blipFill>
          <a:blip r:embed="rId4" cstate="print"/>
          <a:srcRect/>
          <a:stretch>
            <a:fillRect/>
          </a:stretch>
        </p:blipFill>
        <p:spPr bwMode="auto">
          <a:xfrm>
            <a:off x="5867400" y="3581400"/>
            <a:ext cx="547644" cy="609600"/>
          </a:xfrm>
          <a:prstGeom prst="rect">
            <a:avLst/>
          </a:prstGeom>
          <a:noFill/>
        </p:spPr>
      </p:pic>
      <p:pic>
        <p:nvPicPr>
          <p:cNvPr id="21"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2925898">
            <a:off x="4107545" y="3483861"/>
            <a:ext cx="1466406" cy="706288"/>
          </a:xfrm>
          <a:prstGeom prst="rect">
            <a:avLst/>
          </a:prstGeom>
          <a:noFill/>
        </p:spPr>
      </p:pic>
      <p:pic>
        <p:nvPicPr>
          <p:cNvPr id="22"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6754380">
            <a:off x="3076667" y="4146734"/>
            <a:ext cx="1050009" cy="505732"/>
          </a:xfrm>
          <a:prstGeom prst="rect">
            <a:avLst/>
          </a:prstGeom>
          <a:noFill/>
        </p:spPr>
      </p:pic>
      <p:pic>
        <p:nvPicPr>
          <p:cNvPr id="23"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007836">
            <a:off x="1577714" y="3231762"/>
            <a:ext cx="1356217" cy="571979"/>
          </a:xfrm>
          <a:prstGeom prst="rect">
            <a:avLst/>
          </a:prstGeom>
          <a:noFill/>
        </p:spPr>
      </p:pic>
      <p:sp>
        <p:nvSpPr>
          <p:cNvPr id="24" name="TextBox 23"/>
          <p:cNvSpPr txBox="1"/>
          <p:nvPr/>
        </p:nvSpPr>
        <p:spPr>
          <a:xfrm>
            <a:off x="5562600" y="29718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5" name="TextBox 24"/>
          <p:cNvSpPr txBox="1"/>
          <p:nvPr/>
        </p:nvSpPr>
        <p:spPr>
          <a:xfrm>
            <a:off x="4343400" y="1600200"/>
            <a:ext cx="559769" cy="369332"/>
          </a:xfrm>
          <a:prstGeom prst="rect">
            <a:avLst/>
          </a:prstGeom>
          <a:noFill/>
        </p:spPr>
        <p:txBody>
          <a:bodyPr wrap="none" rtlCol="0">
            <a:spAutoFit/>
          </a:bodyPr>
          <a:lstStyle/>
          <a:p>
            <a:r>
              <a:rPr lang="en-US" b="1" dirty="0" smtClean="0">
                <a:solidFill>
                  <a:schemeClr val="bg1"/>
                </a:solidFill>
              </a:rPr>
              <a:t>GIG</a:t>
            </a:r>
            <a:endParaRPr lang="en-US" b="1" dirty="0">
              <a:solidFill>
                <a:schemeClr val="bg1"/>
              </a:solidFill>
            </a:endParaRPr>
          </a:p>
        </p:txBody>
      </p:sp>
      <p:sp>
        <p:nvSpPr>
          <p:cNvPr id="26" name="TextBox 25"/>
          <p:cNvSpPr txBox="1"/>
          <p:nvPr/>
        </p:nvSpPr>
        <p:spPr>
          <a:xfrm>
            <a:off x="1828800" y="4724400"/>
            <a:ext cx="1518364" cy="646331"/>
          </a:xfrm>
          <a:prstGeom prst="rect">
            <a:avLst/>
          </a:prstGeom>
          <a:noFill/>
        </p:spPr>
        <p:txBody>
          <a:bodyPr wrap="none" rtlCol="0">
            <a:spAutoFit/>
          </a:bodyPr>
          <a:lstStyle/>
          <a:p>
            <a:pPr algn="ctr"/>
            <a:r>
              <a:rPr lang="en-US" b="1" dirty="0" smtClean="0">
                <a:solidFill>
                  <a:schemeClr val="bg1"/>
                </a:solidFill>
              </a:rPr>
              <a:t>Stronghold</a:t>
            </a:r>
            <a:br>
              <a:rPr lang="en-US" b="1" dirty="0" smtClean="0">
                <a:solidFill>
                  <a:schemeClr val="bg1"/>
                </a:solidFill>
              </a:rPr>
            </a:br>
            <a:r>
              <a:rPr lang="en-US" b="1" dirty="0" smtClean="0">
                <a:solidFill>
                  <a:schemeClr val="bg1"/>
                </a:solidFill>
              </a:rPr>
              <a:t>Sensor Suite</a:t>
            </a:r>
            <a:endParaRPr lang="en-US" b="1" dirty="0">
              <a:solidFill>
                <a:schemeClr val="bg1"/>
              </a:solidFill>
            </a:endParaRPr>
          </a:p>
        </p:txBody>
      </p:sp>
      <p:sp>
        <p:nvSpPr>
          <p:cNvPr id="27" name="TextBox 26"/>
          <p:cNvSpPr txBox="1"/>
          <p:nvPr/>
        </p:nvSpPr>
        <p:spPr>
          <a:xfrm>
            <a:off x="3810000" y="3124200"/>
            <a:ext cx="1289135" cy="369332"/>
          </a:xfrm>
          <a:prstGeom prst="rect">
            <a:avLst/>
          </a:prstGeom>
          <a:noFill/>
        </p:spPr>
        <p:txBody>
          <a:bodyPr wrap="none" rtlCol="0">
            <a:spAutoFit/>
          </a:bodyPr>
          <a:lstStyle/>
          <a:p>
            <a:r>
              <a:rPr lang="en-US" b="1" dirty="0" smtClean="0">
                <a:solidFill>
                  <a:schemeClr val="bg1"/>
                </a:solidFill>
              </a:rPr>
              <a:t>C2 Station</a:t>
            </a:r>
            <a:endParaRPr lang="en-US" b="1" dirty="0">
              <a:solidFill>
                <a:schemeClr val="bg1"/>
              </a:solidFill>
            </a:endParaRPr>
          </a:p>
        </p:txBody>
      </p:sp>
      <p:sp>
        <p:nvSpPr>
          <p:cNvPr id="28" name="TextBox 27"/>
          <p:cNvSpPr txBox="1"/>
          <p:nvPr/>
        </p:nvSpPr>
        <p:spPr>
          <a:xfrm>
            <a:off x="304800" y="2971800"/>
            <a:ext cx="1253492"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9" name="Right Arrow 28"/>
          <p:cNvSpPr/>
          <p:nvPr/>
        </p:nvSpPr>
        <p:spPr>
          <a:xfrm rot="2425027">
            <a:off x="5543454" y="4577530"/>
            <a:ext cx="1454174" cy="71128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ENGAGE</a:t>
            </a:r>
            <a:endParaRPr lang="en-US" dirty="0"/>
          </a:p>
        </p:txBody>
      </p:sp>
      <p:pic>
        <p:nvPicPr>
          <p:cNvPr id="30"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5286401">
            <a:off x="3590670" y="3901521"/>
            <a:ext cx="1050009" cy="505732"/>
          </a:xfrm>
          <a:prstGeom prst="rect">
            <a:avLst/>
          </a:prstGeom>
          <a:noFill/>
        </p:spPr>
      </p:pic>
      <p:cxnSp>
        <p:nvCxnSpPr>
          <p:cNvPr id="34" name="Straight Connector 33"/>
          <p:cNvCxnSpPr>
            <a:stCxn id="10246" idx="3"/>
          </p:cNvCxnSpPr>
          <p:nvPr/>
        </p:nvCxnSpPr>
        <p:spPr>
          <a:xfrm>
            <a:off x="3966231" y="5173662"/>
            <a:ext cx="2967969" cy="388938"/>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00800" y="1447800"/>
            <a:ext cx="1221809" cy="369332"/>
          </a:xfrm>
          <a:prstGeom prst="rect">
            <a:avLst/>
          </a:prstGeom>
          <a:noFill/>
        </p:spPr>
        <p:txBody>
          <a:bodyPr wrap="none" rtlCol="0">
            <a:spAutoFit/>
          </a:bodyPr>
          <a:lstStyle/>
          <a:p>
            <a:r>
              <a:rPr lang="en-US" b="1" dirty="0" smtClean="0"/>
              <a:t>JIPS OV-1</a:t>
            </a:r>
            <a:endParaRPr lang="en-US" b="1" dirty="0"/>
          </a:p>
        </p:txBody>
      </p:sp>
      <p:sp>
        <p:nvSpPr>
          <p:cNvPr id="32" name="TextBox 31"/>
          <p:cNvSpPr txBox="1"/>
          <p:nvPr/>
        </p:nvSpPr>
        <p:spPr>
          <a:xfrm>
            <a:off x="4191000" y="39624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85800"/>
          </a:xfrm>
        </p:spPr>
        <p:txBody>
          <a:bodyPr>
            <a:noAutofit/>
          </a:bodyPr>
          <a:lstStyle/>
          <a:p>
            <a:pPr algn="ctr"/>
            <a:r>
              <a:rPr lang="en-US" sz="2400" dirty="0"/>
              <a:t>Design Methods for External/Internal Interfaces</a:t>
            </a:r>
          </a:p>
        </p:txBody>
      </p:sp>
      <p:sp>
        <p:nvSpPr>
          <p:cNvPr id="3" name="Content Placeholder 2"/>
          <p:cNvSpPr>
            <a:spLocks noGrp="1"/>
          </p:cNvSpPr>
          <p:nvPr>
            <p:ph idx="1"/>
          </p:nvPr>
        </p:nvSpPr>
        <p:spPr>
          <a:xfrm>
            <a:off x="457200" y="1066800"/>
            <a:ext cx="7239000" cy="4846320"/>
          </a:xfrm>
        </p:spPr>
        <p:txBody>
          <a:bodyPr>
            <a:normAutofit/>
          </a:bodyPr>
          <a:lstStyle/>
          <a:p>
            <a:r>
              <a:rPr lang="en-US" dirty="0" smtClean="0"/>
              <a:t>xx</a:t>
            </a:r>
          </a:p>
          <a:p>
            <a:pPr>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5</a:t>
            </a:fld>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6</a:t>
            </a:fld>
            <a:endParaRPr lang="en-US" dirty="0">
              <a:solidFill>
                <a:schemeClr val="bg1"/>
              </a:solidFill>
            </a:endParaRPr>
          </a:p>
        </p:txBody>
      </p:sp>
      <p:graphicFrame>
        <p:nvGraphicFramePr>
          <p:cNvPr id="5" name="Table 4"/>
          <p:cNvGraphicFramePr>
            <a:graphicFrameLocks noGrp="1"/>
          </p:cNvGraphicFramePr>
          <p:nvPr/>
        </p:nvGraphicFramePr>
        <p:xfrm>
          <a:off x="380999" y="1143000"/>
          <a:ext cx="3276600" cy="3251202"/>
        </p:xfrm>
        <a:graphic>
          <a:graphicData uri="http://schemas.openxmlformats.org/drawingml/2006/table">
            <a:tbl>
              <a:tblPr firstRow="1" bandRow="1">
                <a:tableStyleId>{5C22544A-7EE6-4342-B048-85BDC9FD1C3A}</a:tableStyleId>
              </a:tblPr>
              <a:tblGrid>
                <a:gridCol w="546100"/>
                <a:gridCol w="546100"/>
                <a:gridCol w="546100"/>
                <a:gridCol w="546100"/>
                <a:gridCol w="546100"/>
                <a:gridCol w="546100"/>
              </a:tblGrid>
              <a:tr h="541867">
                <a:tc>
                  <a:txBody>
                    <a:bodyPr/>
                    <a:lstStyle/>
                    <a:p>
                      <a:pPr algn="r"/>
                      <a:r>
                        <a:rPr lang="en-US" b="1" dirty="0" smtClean="0">
                          <a:solidFill>
                            <a:schemeClr val="tx1"/>
                          </a:solidFill>
                        </a:rPr>
                        <a:t>5</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4</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2,3</a:t>
                      </a: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4</a:t>
                      </a: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3</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2</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1</a:t>
                      </a:r>
                      <a:endParaRPr lang="en-US" b="1" dirty="0">
                        <a:solidFill>
                          <a:schemeClr val="tx1"/>
                        </a:solidFill>
                      </a:endParaRPr>
                    </a:p>
                  </a:txBody>
                  <a:tcPr anchor="ctr">
                    <a:solidFill>
                      <a:srgbClr val="FFFF00"/>
                    </a:solidFill>
                  </a:tcPr>
                </a:tc>
              </a:tr>
              <a:tr h="541867">
                <a:tc>
                  <a:txBody>
                    <a:bodyPr/>
                    <a:lstStyle/>
                    <a:p>
                      <a:pPr algn="r"/>
                      <a:r>
                        <a:rPr lang="en-US" b="1" dirty="0" smtClean="0">
                          <a:solidFill>
                            <a:schemeClr val="tx1"/>
                          </a:solidFill>
                        </a:rPr>
                        <a:t>1</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r>
              <a:tr h="541867">
                <a:tc>
                  <a:txBody>
                    <a:bodyPr/>
                    <a:lstStyle/>
                    <a:p>
                      <a:pPr algn="r"/>
                      <a:endParaRPr lang="en-US" b="1" dirty="0">
                        <a:solidFill>
                          <a:schemeClr val="tx1"/>
                        </a:solidFill>
                      </a:endParaRPr>
                    </a:p>
                  </a:txBody>
                  <a:tcPr>
                    <a:noFill/>
                  </a:tcPr>
                </a:tc>
                <a:tc>
                  <a:txBody>
                    <a:bodyPr/>
                    <a:lstStyle/>
                    <a:p>
                      <a:pPr algn="ctr"/>
                      <a:r>
                        <a:rPr lang="en-US" b="1" dirty="0" smtClean="0">
                          <a:solidFill>
                            <a:schemeClr val="tx1"/>
                          </a:solidFill>
                        </a:rPr>
                        <a:t>1</a:t>
                      </a:r>
                      <a:endParaRPr lang="en-US" b="1" dirty="0">
                        <a:solidFill>
                          <a:schemeClr val="tx1"/>
                        </a:solidFill>
                      </a:endParaRPr>
                    </a:p>
                  </a:txBody>
                  <a:tcPr>
                    <a:noFill/>
                  </a:tcPr>
                </a:tc>
                <a:tc>
                  <a:txBody>
                    <a:bodyPr/>
                    <a:lstStyle/>
                    <a:p>
                      <a:pPr algn="ctr"/>
                      <a:r>
                        <a:rPr lang="en-US" b="1" dirty="0" smtClean="0">
                          <a:solidFill>
                            <a:schemeClr val="tx1"/>
                          </a:solidFill>
                        </a:rPr>
                        <a:t>2</a:t>
                      </a:r>
                      <a:endParaRPr lang="en-US" b="1" dirty="0">
                        <a:solidFill>
                          <a:schemeClr val="tx1"/>
                        </a:solidFill>
                      </a:endParaRPr>
                    </a:p>
                  </a:txBody>
                  <a:tcPr>
                    <a:noFill/>
                  </a:tcPr>
                </a:tc>
                <a:tc>
                  <a:txBody>
                    <a:bodyPr/>
                    <a:lstStyle/>
                    <a:p>
                      <a:pPr algn="ctr"/>
                      <a:r>
                        <a:rPr lang="en-US" b="1" dirty="0" smtClean="0">
                          <a:solidFill>
                            <a:schemeClr val="tx1"/>
                          </a:solidFill>
                        </a:rPr>
                        <a:t>3</a:t>
                      </a:r>
                      <a:endParaRPr lang="en-US" b="1" dirty="0">
                        <a:solidFill>
                          <a:schemeClr val="tx1"/>
                        </a:solidFill>
                      </a:endParaRPr>
                    </a:p>
                  </a:txBody>
                  <a:tcPr>
                    <a:noFill/>
                  </a:tcPr>
                </a:tc>
                <a:tc>
                  <a:txBody>
                    <a:bodyPr/>
                    <a:lstStyle/>
                    <a:p>
                      <a:pPr algn="ctr"/>
                      <a:r>
                        <a:rPr lang="en-US" b="1" dirty="0" smtClean="0">
                          <a:solidFill>
                            <a:schemeClr val="tx1"/>
                          </a:solidFill>
                        </a:rPr>
                        <a:t>4</a:t>
                      </a:r>
                      <a:endParaRPr lang="en-US" b="1" dirty="0">
                        <a:solidFill>
                          <a:schemeClr val="tx1"/>
                        </a:solidFill>
                      </a:endParaRPr>
                    </a:p>
                  </a:txBody>
                  <a:tcPr>
                    <a:noFill/>
                  </a:tcPr>
                </a:tc>
                <a:tc>
                  <a:txBody>
                    <a:bodyPr/>
                    <a:lstStyle/>
                    <a:p>
                      <a:pPr algn="ctr"/>
                      <a:r>
                        <a:rPr lang="en-US" b="1" dirty="0" smtClean="0">
                          <a:solidFill>
                            <a:schemeClr val="tx1"/>
                          </a:solidFill>
                        </a:rPr>
                        <a:t>5</a:t>
                      </a:r>
                      <a:endParaRPr lang="en-US" b="1" dirty="0">
                        <a:solidFill>
                          <a:schemeClr val="tx1"/>
                        </a:solidFill>
                      </a:endParaRPr>
                    </a:p>
                  </a:txBody>
                  <a:tcPr>
                    <a:noFill/>
                  </a:tcPr>
                </a:tc>
              </a:tr>
            </a:tbl>
          </a:graphicData>
        </a:graphic>
      </p:graphicFrame>
      <p:sp>
        <p:nvSpPr>
          <p:cNvPr id="6" name="Text Box 29"/>
          <p:cNvSpPr txBox="1">
            <a:spLocks noChangeArrowheads="1"/>
          </p:cNvSpPr>
          <p:nvPr/>
        </p:nvSpPr>
        <p:spPr bwMode="auto">
          <a:xfrm rot="10800000" flipV="1">
            <a:off x="228600" y="1346200"/>
            <a:ext cx="492443" cy="2286000"/>
          </a:xfrm>
          <a:prstGeom prst="rect">
            <a:avLst/>
          </a:prstGeom>
          <a:noFill/>
          <a:ln w="9525">
            <a:noFill/>
            <a:miter lim="800000"/>
            <a:headEnd/>
            <a:tailEnd/>
          </a:ln>
        </p:spPr>
        <p:txBody>
          <a:bodyPr vert="vert270">
            <a:spAutoFit/>
          </a:bodyPr>
          <a:lstStyle/>
          <a:p>
            <a:pPr algn="ctr"/>
            <a:r>
              <a:rPr lang="en-US" sz="2000" b="1" dirty="0" smtClean="0"/>
              <a:t>Impact</a:t>
            </a:r>
            <a:endParaRPr lang="en-US" sz="2000" b="1" dirty="0"/>
          </a:p>
        </p:txBody>
      </p:sp>
      <p:sp>
        <p:nvSpPr>
          <p:cNvPr id="7" name="Text Box 28"/>
          <p:cNvSpPr txBox="1">
            <a:spLocks noChangeArrowheads="1"/>
          </p:cNvSpPr>
          <p:nvPr/>
        </p:nvSpPr>
        <p:spPr bwMode="auto">
          <a:xfrm>
            <a:off x="1142999" y="4146490"/>
            <a:ext cx="2286000" cy="400110"/>
          </a:xfrm>
          <a:prstGeom prst="rect">
            <a:avLst/>
          </a:prstGeom>
          <a:noFill/>
          <a:ln w="9525">
            <a:noFill/>
            <a:miter lim="800000"/>
            <a:headEnd/>
            <a:tailEnd/>
          </a:ln>
        </p:spPr>
        <p:txBody>
          <a:bodyPr>
            <a:spAutoFit/>
          </a:bodyPr>
          <a:lstStyle/>
          <a:p>
            <a:pPr algn="ctr"/>
            <a:r>
              <a:rPr lang="en-US" sz="2000" b="1" dirty="0" smtClean="0"/>
              <a:t>Probability</a:t>
            </a:r>
            <a:endParaRPr lang="en-US" sz="2000" b="1" dirty="0"/>
          </a:p>
        </p:txBody>
      </p:sp>
      <p:graphicFrame>
        <p:nvGraphicFramePr>
          <p:cNvPr id="8" name="Table 7"/>
          <p:cNvGraphicFramePr>
            <a:graphicFrameLocks noGrp="1"/>
          </p:cNvGraphicFramePr>
          <p:nvPr/>
        </p:nvGraphicFramePr>
        <p:xfrm>
          <a:off x="1524000" y="4800600"/>
          <a:ext cx="1524000" cy="111252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b="1" dirty="0" smtClean="0">
                          <a:solidFill>
                            <a:schemeClr val="tx1"/>
                          </a:solidFill>
                        </a:rPr>
                        <a:t>High Risk</a:t>
                      </a: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Medium Risk</a:t>
                      </a:r>
                      <a:endParaRPr lang="en-US" b="1" dirty="0">
                        <a:solidFill>
                          <a:schemeClr val="tx1"/>
                        </a:solidFill>
                      </a:endParaRPr>
                    </a:p>
                  </a:txBody>
                  <a:tcPr>
                    <a:solidFill>
                      <a:srgbClr val="FFFF00"/>
                    </a:solidFill>
                  </a:tcPr>
                </a:tc>
              </a:tr>
              <a:tr h="370840">
                <a:tc>
                  <a:txBody>
                    <a:bodyPr/>
                    <a:lstStyle/>
                    <a:p>
                      <a:pPr algn="ctr"/>
                      <a:r>
                        <a:rPr lang="en-US" b="1" dirty="0" smtClean="0">
                          <a:solidFill>
                            <a:schemeClr val="tx1"/>
                          </a:solidFill>
                        </a:rPr>
                        <a:t>Low Risk</a:t>
                      </a:r>
                      <a:endParaRPr lang="en-US" b="1" dirty="0">
                        <a:solidFill>
                          <a:schemeClr val="tx1"/>
                        </a:solidFill>
                      </a:endParaRPr>
                    </a:p>
                  </a:txBody>
                  <a:tcPr>
                    <a:solidFill>
                      <a:srgbClr val="92D050"/>
                    </a:solidFill>
                  </a:tcPr>
                </a:tc>
              </a:tr>
            </a:tbl>
          </a:graphicData>
        </a:graphic>
      </p:graphicFrame>
      <p:sp>
        <p:nvSpPr>
          <p:cNvPr id="9" name="Rectangle 8"/>
          <p:cNvSpPr/>
          <p:nvPr/>
        </p:nvSpPr>
        <p:spPr>
          <a:xfrm>
            <a:off x="4343400" y="1219200"/>
            <a:ext cx="4419600" cy="2363724"/>
          </a:xfrm>
          <a:prstGeom prst="rect">
            <a:avLst/>
          </a:prstGeom>
        </p:spPr>
        <p:txBody>
          <a:bodyPr wrap="square">
            <a:spAutoFit/>
          </a:bodyPr>
          <a:lstStyle/>
          <a:p>
            <a:pPr>
              <a:spcAft>
                <a:spcPct val="20000"/>
              </a:spcAft>
            </a:pPr>
            <a:r>
              <a:rPr lang="en-US" b="1" u="sng" dirty="0" smtClean="0"/>
              <a:t>Risks</a:t>
            </a:r>
            <a:endParaRPr lang="en-US" sz="2000" b="1" u="sng" dirty="0" smtClean="0"/>
          </a:p>
          <a:p>
            <a:pPr>
              <a:spcAft>
                <a:spcPct val="20000"/>
              </a:spcAft>
            </a:pPr>
            <a:r>
              <a:rPr lang="en-US" b="1" dirty="0" smtClean="0"/>
              <a:t>1: Schedule (Medium)</a:t>
            </a:r>
          </a:p>
          <a:p>
            <a:pPr>
              <a:spcAft>
                <a:spcPct val="20000"/>
              </a:spcAft>
            </a:pPr>
            <a:r>
              <a:rPr lang="en-US" b="1" dirty="0" smtClean="0"/>
              <a:t>2: Integration (Medium)</a:t>
            </a:r>
          </a:p>
          <a:p>
            <a:pPr>
              <a:spcAft>
                <a:spcPct val="20000"/>
              </a:spcAft>
            </a:pPr>
            <a:r>
              <a:rPr lang="en-US" b="1" dirty="0" smtClean="0"/>
              <a:t>3: Funding (Medium)</a:t>
            </a:r>
          </a:p>
          <a:p>
            <a:pPr>
              <a:spcAft>
                <a:spcPct val="20000"/>
              </a:spcAft>
            </a:pPr>
            <a:r>
              <a:rPr lang="en-US" b="1" dirty="0" smtClean="0"/>
              <a:t>4: Joint Communications (High)</a:t>
            </a:r>
          </a:p>
          <a:p>
            <a:pPr>
              <a:spcAft>
                <a:spcPct val="20000"/>
              </a:spcAft>
            </a:pPr>
            <a:endParaRPr lang="en-US" dirty="0" smtClean="0"/>
          </a:p>
          <a:p>
            <a:pPr>
              <a:spcAft>
                <a:spcPct val="20000"/>
              </a:spcAft>
            </a:pPr>
            <a:endParaRPr lang="en-US" dirty="0"/>
          </a:p>
        </p:txBody>
      </p:sp>
      <p:sp>
        <p:nvSpPr>
          <p:cNvPr id="11" name="Explosion 2 10"/>
          <p:cNvSpPr/>
          <p:nvPr/>
        </p:nvSpPr>
        <p:spPr>
          <a:xfrm>
            <a:off x="3276601" y="2971800"/>
            <a:ext cx="4952999" cy="37338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Integration</a:t>
            </a:r>
            <a:r>
              <a:rPr lang="en-US" dirty="0" smtClean="0">
                <a:solidFill>
                  <a:schemeClr val="tx1"/>
                </a:solidFill>
              </a:rPr>
              <a:t> and </a:t>
            </a:r>
            <a:r>
              <a:rPr lang="en-US" b="1" u="sng" dirty="0" smtClean="0">
                <a:solidFill>
                  <a:schemeClr val="tx1"/>
                </a:solidFill>
              </a:rPr>
              <a:t>Joint Communications </a:t>
            </a:r>
            <a:r>
              <a:rPr lang="en-US" dirty="0" smtClean="0">
                <a:solidFill>
                  <a:schemeClr val="tx1"/>
                </a:solidFill>
              </a:rPr>
              <a:t>both have associated technical risk!!</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pic>
        <p:nvPicPr>
          <p:cNvPr id="1026" name="Picture 2" descr="http://withfriendship.com/images/e/23403/System-testing-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52550"/>
            <a:ext cx="5224318"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5181600"/>
            <a:ext cx="7696200" cy="646331"/>
          </a:xfrm>
          <a:prstGeom prst="rect">
            <a:avLst/>
          </a:prstGeom>
          <a:noFill/>
        </p:spPr>
        <p:txBody>
          <a:bodyPr wrap="square" rtlCol="0">
            <a:spAutoFit/>
          </a:bodyPr>
          <a:lstStyle/>
          <a:p>
            <a:pPr algn="ctr"/>
            <a:r>
              <a:rPr lang="en-US" dirty="0" smtClean="0"/>
              <a:t>Multiple layers of testing will be performed to reduce risk and ensure successful system development. </a:t>
            </a:r>
            <a:endParaRPr lang="en-US" dirty="0"/>
          </a:p>
        </p:txBody>
      </p:sp>
    </p:spTree>
    <p:extLst>
      <p:ext uri="{BB962C8B-B14F-4D97-AF65-F5344CB8AC3E}">
        <p14:creationId xmlns:p14="http://schemas.microsoft.com/office/powerpoint/2010/main" val="36671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457200"/>
          </a:xfrm>
        </p:spPr>
        <p:txBody>
          <a:bodyPr>
            <a:normAutofit/>
          </a:bodyPr>
          <a:lstStyle/>
          <a:p>
            <a:pPr algn="ctr"/>
            <a:r>
              <a:rPr lang="en-US" sz="2400" dirty="0"/>
              <a:t>Design of Production and Support Systems</a:t>
            </a:r>
          </a:p>
        </p:txBody>
      </p:sp>
      <p:sp>
        <p:nvSpPr>
          <p:cNvPr id="3" name="Content Placeholder 2"/>
          <p:cNvSpPr>
            <a:spLocks noGrp="1"/>
          </p:cNvSpPr>
          <p:nvPr>
            <p:ph idx="1"/>
          </p:nvPr>
        </p:nvSpPr>
        <p:spPr/>
        <p:txBody>
          <a:bodyPr>
            <a:normAutofit/>
          </a:bodyPr>
          <a:lstStyle/>
          <a:p>
            <a:pPr marL="0" indent="0">
              <a:buNone/>
            </a:pPr>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a:t>Low-Rate Initial Production (LRIP) Description</a:t>
            </a:r>
          </a:p>
        </p:txBody>
      </p:sp>
      <p:sp>
        <p:nvSpPr>
          <p:cNvPr id="3" name="Content Placeholder 2"/>
          <p:cNvSpPr>
            <a:spLocks noGrp="1"/>
          </p:cNvSpPr>
          <p:nvPr>
            <p:ph idx="1"/>
          </p:nvPr>
        </p:nvSpPr>
        <p:spPr/>
        <p:txBody>
          <a:bodyPr/>
          <a:lstStyle/>
          <a:p>
            <a:pPr marL="0" indent="0">
              <a:buNone/>
            </a:pPr>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9</a:t>
            </a:fld>
            <a:endParaRPr lang="en-U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950</TotalTime>
  <Words>1136</Words>
  <Application>Microsoft Macintosh PowerPoint</Application>
  <PresentationFormat>On-screen Show (4:3)</PresentationFormat>
  <Paragraphs>126</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Joint Integrated protection system (JIPS):   Systems engineering Plan (SEP) Update  Internal program review (Ipr) 2</vt:lpstr>
      <vt:lpstr>IPR 2 Agenda:</vt:lpstr>
      <vt:lpstr>Program Summary: Required Capabilities</vt:lpstr>
      <vt:lpstr>Program Summary Review: Operational Concept description</vt:lpstr>
      <vt:lpstr>Design Methods for External/Internal Interfaces</vt:lpstr>
      <vt:lpstr>Test and Evaluation Strategies to Reduce Technical Risk</vt:lpstr>
      <vt:lpstr>Test and Evaluation Strategies to Reduce Technical Risk</vt:lpstr>
      <vt:lpstr>Design of Production and Support Systems</vt:lpstr>
      <vt:lpstr>Low-Rate Initial Production (LRIP) Description</vt:lpstr>
      <vt:lpstr>Production Levels vs. Deployment Schedule</vt:lpstr>
      <vt:lpstr>Support Infrastructure vs. Deployment Schedule</vt:lpstr>
      <vt:lpstr>Management of Obsolescence Issues</vt:lpstr>
      <vt:lpstr>Training and Personnel Assignments to Support Manpower Requirements</vt:lpstr>
      <vt:lpstr>Conclusion/Additional Concerns</vt:lpstr>
    </vt:vector>
  </TitlesOfParts>
  <Company>U.S. Army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Elizabeth.lawrence1</dc:creator>
  <cp:lastModifiedBy>Steve Mazza</cp:lastModifiedBy>
  <cp:revision>85</cp:revision>
  <dcterms:created xsi:type="dcterms:W3CDTF">2012-07-17T15:17:20Z</dcterms:created>
  <dcterms:modified xsi:type="dcterms:W3CDTF">2012-09-03T23:38:23Z</dcterms:modified>
</cp:coreProperties>
</file>