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70" r:id="rId7"/>
    <p:sldId id="269" r:id="rId8"/>
    <p:sldId id="271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A8ED09-0638-4C9F-B707-C2A1C6554516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it-IT"/>
        </a:p>
      </dgm:t>
    </dgm:pt>
    <dgm:pt modelId="{3ADB3B98-2C1E-4E60-AA71-DBB92FF454EA}">
      <dgm:prSet custT="1"/>
      <dgm:spPr/>
      <dgm:t>
        <a:bodyPr/>
        <a:lstStyle/>
        <a:p>
          <a:r>
            <a:rPr lang="it-IT" sz="2400" dirty="0" err="1">
              <a:solidFill>
                <a:schemeClr val="tx1"/>
              </a:solidFill>
            </a:rPr>
            <a:t>search</a:t>
          </a:r>
          <a:r>
            <a:rPr lang="it-IT" sz="1700" dirty="0"/>
            <a:t> </a:t>
          </a:r>
        </a:p>
      </dgm:t>
    </dgm:pt>
    <dgm:pt modelId="{2AC3ECCF-DC7E-473E-895C-D2E53C59C677}" type="parTrans" cxnId="{B0163FAA-1F52-46FB-A400-C3F7C580D8CC}">
      <dgm:prSet/>
      <dgm:spPr/>
      <dgm:t>
        <a:bodyPr/>
        <a:lstStyle/>
        <a:p>
          <a:endParaRPr lang="it-IT"/>
        </a:p>
      </dgm:t>
    </dgm:pt>
    <dgm:pt modelId="{BF99E422-FB00-4FEC-9FA9-D768A95911A0}" type="sibTrans" cxnId="{B0163FAA-1F52-46FB-A400-C3F7C580D8CC}">
      <dgm:prSet/>
      <dgm:spPr/>
      <dgm:t>
        <a:bodyPr/>
        <a:lstStyle/>
        <a:p>
          <a:endParaRPr lang="it-IT"/>
        </a:p>
      </dgm:t>
    </dgm:pt>
    <dgm:pt modelId="{C95EE697-4775-4926-8586-517DEE07CFB9}">
      <dgm:prSet custT="1"/>
      <dgm:spPr/>
      <dgm:t>
        <a:bodyPr/>
        <a:lstStyle/>
        <a:p>
          <a:r>
            <a:rPr lang="it-IT" sz="2400" dirty="0" err="1">
              <a:solidFill>
                <a:schemeClr val="tx1"/>
              </a:solidFill>
            </a:rPr>
            <a:t>collect</a:t>
          </a:r>
          <a:r>
            <a:rPr lang="it-IT" sz="2400" dirty="0">
              <a:solidFill>
                <a:schemeClr val="tx1"/>
              </a:solidFill>
            </a:rPr>
            <a:t> the </a:t>
          </a:r>
          <a:r>
            <a:rPr lang="it-IT" sz="2400" dirty="0" err="1">
              <a:solidFill>
                <a:schemeClr val="tx1"/>
              </a:solidFill>
            </a:rPr>
            <a:t>trees</a:t>
          </a:r>
          <a:r>
            <a:rPr lang="it-IT" sz="2400" dirty="0">
              <a:solidFill>
                <a:schemeClr val="tx1"/>
              </a:solidFill>
            </a:rPr>
            <a:t> </a:t>
          </a:r>
        </a:p>
      </dgm:t>
    </dgm:pt>
    <dgm:pt modelId="{F51029D4-B699-402C-AC7F-922FC3A00A2E}" type="parTrans" cxnId="{AAD7B3E8-F80B-4E63-9257-C9D15BE5A4E9}">
      <dgm:prSet/>
      <dgm:spPr/>
      <dgm:t>
        <a:bodyPr/>
        <a:lstStyle/>
        <a:p>
          <a:endParaRPr lang="it-IT"/>
        </a:p>
      </dgm:t>
    </dgm:pt>
    <dgm:pt modelId="{C4103D62-C2FC-4913-B13F-7C0CB83ACAA2}" type="sibTrans" cxnId="{AAD7B3E8-F80B-4E63-9257-C9D15BE5A4E9}">
      <dgm:prSet/>
      <dgm:spPr/>
      <dgm:t>
        <a:bodyPr/>
        <a:lstStyle/>
        <a:p>
          <a:endParaRPr lang="it-IT"/>
        </a:p>
      </dgm:t>
    </dgm:pt>
    <dgm:pt modelId="{A86915E3-401A-43EA-9F1F-C9924FCDDDE6}">
      <dgm:prSet custT="1"/>
      <dgm:spPr/>
      <dgm:t>
        <a:bodyPr/>
        <a:lstStyle/>
        <a:p>
          <a:r>
            <a:rPr lang="it-IT" sz="2400" dirty="0" err="1">
              <a:solidFill>
                <a:schemeClr val="tx1"/>
              </a:solidFill>
            </a:rPr>
            <a:t>return</a:t>
          </a:r>
          <a:r>
            <a:rPr lang="it-IT" sz="2400" dirty="0">
              <a:solidFill>
                <a:schemeClr val="tx1"/>
              </a:solidFill>
            </a:rPr>
            <a:t> the best </a:t>
          </a:r>
          <a:r>
            <a:rPr lang="it-IT" sz="2400" dirty="0" err="1">
              <a:solidFill>
                <a:schemeClr val="tx1"/>
              </a:solidFill>
            </a:rPr>
            <a:t>move</a:t>
          </a:r>
          <a:endParaRPr lang="it-IT" sz="2400" dirty="0">
            <a:solidFill>
              <a:schemeClr val="tx1"/>
            </a:solidFill>
          </a:endParaRPr>
        </a:p>
        <a:p>
          <a:r>
            <a:rPr lang="it-IT" sz="1200" dirty="0">
              <a:solidFill>
                <a:schemeClr val="tx1"/>
              </a:solidFill>
            </a:rPr>
            <a:t> (</a:t>
          </a:r>
          <a:r>
            <a:rPr lang="it-IT" sz="1200" dirty="0" err="1">
              <a:solidFill>
                <a:schemeClr val="tx1"/>
              </a:solidFill>
            </a:rPr>
            <a:t>among</a:t>
          </a:r>
          <a:r>
            <a:rPr lang="it-IT" sz="1200" dirty="0">
              <a:solidFill>
                <a:schemeClr val="tx1"/>
              </a:solidFill>
            </a:rPr>
            <a:t> </a:t>
          </a:r>
          <a:r>
            <a:rPr lang="it-IT" sz="1200" dirty="0" err="1">
              <a:solidFill>
                <a:schemeClr val="tx1"/>
              </a:solidFill>
            </a:rPr>
            <a:t>all</a:t>
          </a:r>
          <a:r>
            <a:rPr lang="it-IT" sz="1200" dirty="0">
              <a:solidFill>
                <a:schemeClr val="tx1"/>
              </a:solidFill>
            </a:rPr>
            <a:t> of </a:t>
          </a:r>
          <a:r>
            <a:rPr lang="it-IT" sz="1200" dirty="0" err="1">
              <a:solidFill>
                <a:schemeClr val="tx1"/>
              </a:solidFill>
            </a:rPr>
            <a:t>them</a:t>
          </a:r>
          <a:r>
            <a:rPr lang="it-IT" sz="1200" dirty="0">
              <a:solidFill>
                <a:schemeClr val="tx1"/>
              </a:solidFill>
            </a:rPr>
            <a:t>)</a:t>
          </a:r>
        </a:p>
      </dgm:t>
    </dgm:pt>
    <dgm:pt modelId="{D157CDCD-9359-4790-A4E4-342C48EB04B6}" type="parTrans" cxnId="{53A0FAE6-AE1D-46F1-B696-3B7D79EC9468}">
      <dgm:prSet/>
      <dgm:spPr/>
      <dgm:t>
        <a:bodyPr/>
        <a:lstStyle/>
        <a:p>
          <a:endParaRPr lang="it-IT"/>
        </a:p>
      </dgm:t>
    </dgm:pt>
    <dgm:pt modelId="{5303F64A-8D68-4AD3-B395-807E24506690}" type="sibTrans" cxnId="{53A0FAE6-AE1D-46F1-B696-3B7D79EC9468}">
      <dgm:prSet/>
      <dgm:spPr/>
      <dgm:t>
        <a:bodyPr/>
        <a:lstStyle/>
        <a:p>
          <a:endParaRPr lang="it-IT"/>
        </a:p>
      </dgm:t>
    </dgm:pt>
    <dgm:pt modelId="{26762940-094C-4B18-909B-9096C89A6F5A}" type="pres">
      <dgm:prSet presAssocID="{41A8ED09-0638-4C9F-B707-C2A1C6554516}" presName="Name0" presStyleCnt="0">
        <dgm:presLayoutVars>
          <dgm:dir/>
          <dgm:animLvl val="lvl"/>
          <dgm:resizeHandles val="exact"/>
        </dgm:presLayoutVars>
      </dgm:prSet>
      <dgm:spPr/>
    </dgm:pt>
    <dgm:pt modelId="{15C48945-87E3-4876-9C84-15919DEBD888}" type="pres">
      <dgm:prSet presAssocID="{3ADB3B98-2C1E-4E60-AA71-DBB92FF454E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3F41EAF-32C0-4124-962E-79A3F3B059B1}" type="pres">
      <dgm:prSet presAssocID="{BF99E422-FB00-4FEC-9FA9-D768A95911A0}" presName="parTxOnlySpace" presStyleCnt="0"/>
      <dgm:spPr/>
    </dgm:pt>
    <dgm:pt modelId="{9231FEBB-779D-42A3-B6E1-931B2490D5BF}" type="pres">
      <dgm:prSet presAssocID="{C95EE697-4775-4926-8586-517DEE07CFB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B9B3E5E-D3CE-42B0-9586-DF972C5A94B9}" type="pres">
      <dgm:prSet presAssocID="{C4103D62-C2FC-4913-B13F-7C0CB83ACAA2}" presName="parTxOnlySpace" presStyleCnt="0"/>
      <dgm:spPr/>
    </dgm:pt>
    <dgm:pt modelId="{9E9AE546-7F9B-47B3-8C51-0A4C45F35109}" type="pres">
      <dgm:prSet presAssocID="{A86915E3-401A-43EA-9F1F-C9924FCDDDE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F8E610E-7E26-4BE6-ABF3-3876060E9789}" type="presOf" srcId="{C95EE697-4775-4926-8586-517DEE07CFB9}" destId="{9231FEBB-779D-42A3-B6E1-931B2490D5BF}" srcOrd="0" destOrd="0" presId="urn:microsoft.com/office/officeart/2005/8/layout/chevron1"/>
    <dgm:cxn modelId="{1F968923-9878-4AED-BC33-E5F097C7BAD5}" type="presOf" srcId="{41A8ED09-0638-4C9F-B707-C2A1C6554516}" destId="{26762940-094C-4B18-909B-9096C89A6F5A}" srcOrd="0" destOrd="0" presId="urn:microsoft.com/office/officeart/2005/8/layout/chevron1"/>
    <dgm:cxn modelId="{9271D966-CB69-4C50-9B65-5E04B4E2E141}" type="presOf" srcId="{A86915E3-401A-43EA-9F1F-C9924FCDDDE6}" destId="{9E9AE546-7F9B-47B3-8C51-0A4C45F35109}" srcOrd="0" destOrd="0" presId="urn:microsoft.com/office/officeart/2005/8/layout/chevron1"/>
    <dgm:cxn modelId="{32B1D350-59B3-4F6A-B350-B5CD7101A2A9}" type="presOf" srcId="{3ADB3B98-2C1E-4E60-AA71-DBB92FF454EA}" destId="{15C48945-87E3-4876-9C84-15919DEBD888}" srcOrd="0" destOrd="0" presId="urn:microsoft.com/office/officeart/2005/8/layout/chevron1"/>
    <dgm:cxn modelId="{B0163FAA-1F52-46FB-A400-C3F7C580D8CC}" srcId="{41A8ED09-0638-4C9F-B707-C2A1C6554516}" destId="{3ADB3B98-2C1E-4E60-AA71-DBB92FF454EA}" srcOrd="0" destOrd="0" parTransId="{2AC3ECCF-DC7E-473E-895C-D2E53C59C677}" sibTransId="{BF99E422-FB00-4FEC-9FA9-D768A95911A0}"/>
    <dgm:cxn modelId="{53A0FAE6-AE1D-46F1-B696-3B7D79EC9468}" srcId="{41A8ED09-0638-4C9F-B707-C2A1C6554516}" destId="{A86915E3-401A-43EA-9F1F-C9924FCDDDE6}" srcOrd="2" destOrd="0" parTransId="{D157CDCD-9359-4790-A4E4-342C48EB04B6}" sibTransId="{5303F64A-8D68-4AD3-B395-807E24506690}"/>
    <dgm:cxn modelId="{AAD7B3E8-F80B-4E63-9257-C9D15BE5A4E9}" srcId="{41A8ED09-0638-4C9F-B707-C2A1C6554516}" destId="{C95EE697-4775-4926-8586-517DEE07CFB9}" srcOrd="1" destOrd="0" parTransId="{F51029D4-B699-402C-AC7F-922FC3A00A2E}" sibTransId="{C4103D62-C2FC-4913-B13F-7C0CB83ACAA2}"/>
    <dgm:cxn modelId="{E2A504AA-80ED-447A-9DBC-033C02BC050F}" type="presParOf" srcId="{26762940-094C-4B18-909B-9096C89A6F5A}" destId="{15C48945-87E3-4876-9C84-15919DEBD888}" srcOrd="0" destOrd="0" presId="urn:microsoft.com/office/officeart/2005/8/layout/chevron1"/>
    <dgm:cxn modelId="{EDE90F63-17C9-496F-9AB4-04159C49AD0B}" type="presParOf" srcId="{26762940-094C-4B18-909B-9096C89A6F5A}" destId="{D3F41EAF-32C0-4124-962E-79A3F3B059B1}" srcOrd="1" destOrd="0" presId="urn:microsoft.com/office/officeart/2005/8/layout/chevron1"/>
    <dgm:cxn modelId="{3256B727-2375-47B1-AFCA-0DE585E2345F}" type="presParOf" srcId="{26762940-094C-4B18-909B-9096C89A6F5A}" destId="{9231FEBB-779D-42A3-B6E1-931B2490D5BF}" srcOrd="2" destOrd="0" presId="urn:microsoft.com/office/officeart/2005/8/layout/chevron1"/>
    <dgm:cxn modelId="{FBA8E57C-2538-417E-9F48-67C78EF191D1}" type="presParOf" srcId="{26762940-094C-4B18-909B-9096C89A6F5A}" destId="{4B9B3E5E-D3CE-42B0-9586-DF972C5A94B9}" srcOrd="3" destOrd="0" presId="urn:microsoft.com/office/officeart/2005/8/layout/chevron1"/>
    <dgm:cxn modelId="{3C907CD1-96FA-474B-8A41-257725C2C787}" type="presParOf" srcId="{26762940-094C-4B18-909B-9096C89A6F5A}" destId="{9E9AE546-7F9B-47B3-8C51-0A4C45F3510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48945-87E3-4876-9C84-15919DEBD888}">
      <dsp:nvSpPr>
        <dsp:cNvPr id="0" name=""/>
        <dsp:cNvSpPr/>
      </dsp:nvSpPr>
      <dsp:spPr>
        <a:xfrm>
          <a:off x="2434" y="0"/>
          <a:ext cx="2965502" cy="107720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chemeClr val="tx1"/>
              </a:solidFill>
            </a:rPr>
            <a:t>search</a:t>
          </a:r>
          <a:r>
            <a:rPr lang="it-IT" sz="1700" kern="1200" dirty="0"/>
            <a:t> </a:t>
          </a:r>
        </a:p>
      </dsp:txBody>
      <dsp:txXfrm>
        <a:off x="541036" y="0"/>
        <a:ext cx="1888298" cy="1077204"/>
      </dsp:txXfrm>
    </dsp:sp>
    <dsp:sp modelId="{9231FEBB-779D-42A3-B6E1-931B2490D5BF}">
      <dsp:nvSpPr>
        <dsp:cNvPr id="0" name=""/>
        <dsp:cNvSpPr/>
      </dsp:nvSpPr>
      <dsp:spPr>
        <a:xfrm>
          <a:off x="2671385" y="0"/>
          <a:ext cx="2965502" cy="107720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chemeClr val="tx1"/>
              </a:solidFill>
            </a:rPr>
            <a:t>collect</a:t>
          </a:r>
          <a:r>
            <a:rPr lang="it-IT" sz="2400" kern="1200" dirty="0">
              <a:solidFill>
                <a:schemeClr val="tx1"/>
              </a:solidFill>
            </a:rPr>
            <a:t> the </a:t>
          </a:r>
          <a:r>
            <a:rPr lang="it-IT" sz="2400" kern="1200" dirty="0" err="1">
              <a:solidFill>
                <a:schemeClr val="tx1"/>
              </a:solidFill>
            </a:rPr>
            <a:t>trees</a:t>
          </a:r>
          <a:r>
            <a:rPr lang="it-IT" sz="2400" kern="1200" dirty="0">
              <a:solidFill>
                <a:schemeClr val="tx1"/>
              </a:solidFill>
            </a:rPr>
            <a:t> </a:t>
          </a:r>
        </a:p>
      </dsp:txBody>
      <dsp:txXfrm>
        <a:off x="3209987" y="0"/>
        <a:ext cx="1888298" cy="1077204"/>
      </dsp:txXfrm>
    </dsp:sp>
    <dsp:sp modelId="{9E9AE546-7F9B-47B3-8C51-0A4C45F35109}">
      <dsp:nvSpPr>
        <dsp:cNvPr id="0" name=""/>
        <dsp:cNvSpPr/>
      </dsp:nvSpPr>
      <dsp:spPr>
        <a:xfrm>
          <a:off x="5340337" y="0"/>
          <a:ext cx="2965502" cy="107720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chemeClr val="tx1"/>
              </a:solidFill>
            </a:rPr>
            <a:t>return</a:t>
          </a:r>
          <a:r>
            <a:rPr lang="it-IT" sz="2400" kern="1200" dirty="0">
              <a:solidFill>
                <a:schemeClr val="tx1"/>
              </a:solidFill>
            </a:rPr>
            <a:t> the best </a:t>
          </a:r>
          <a:r>
            <a:rPr lang="it-IT" sz="2400" kern="1200" dirty="0" err="1">
              <a:solidFill>
                <a:schemeClr val="tx1"/>
              </a:solidFill>
            </a:rPr>
            <a:t>move</a:t>
          </a:r>
          <a:endParaRPr lang="it-IT" sz="2400" kern="1200" dirty="0">
            <a:solidFill>
              <a:schemeClr val="tx1"/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>
              <a:solidFill>
                <a:schemeClr val="tx1"/>
              </a:solidFill>
            </a:rPr>
            <a:t> (</a:t>
          </a:r>
          <a:r>
            <a:rPr lang="it-IT" sz="1200" kern="1200" dirty="0" err="1">
              <a:solidFill>
                <a:schemeClr val="tx1"/>
              </a:solidFill>
            </a:rPr>
            <a:t>among</a:t>
          </a:r>
          <a:r>
            <a:rPr lang="it-IT" sz="1200" kern="1200" dirty="0">
              <a:solidFill>
                <a:schemeClr val="tx1"/>
              </a:solidFill>
            </a:rPr>
            <a:t> </a:t>
          </a:r>
          <a:r>
            <a:rPr lang="it-IT" sz="1200" kern="1200" dirty="0" err="1">
              <a:solidFill>
                <a:schemeClr val="tx1"/>
              </a:solidFill>
            </a:rPr>
            <a:t>all</a:t>
          </a:r>
          <a:r>
            <a:rPr lang="it-IT" sz="1200" kern="1200" dirty="0">
              <a:solidFill>
                <a:schemeClr val="tx1"/>
              </a:solidFill>
            </a:rPr>
            <a:t> of </a:t>
          </a:r>
          <a:r>
            <a:rPr lang="it-IT" sz="1200" kern="1200" dirty="0" err="1">
              <a:solidFill>
                <a:schemeClr val="tx1"/>
              </a:solidFill>
            </a:rPr>
            <a:t>them</a:t>
          </a:r>
          <a:r>
            <a:rPr lang="it-IT" sz="1200" kern="1200" dirty="0">
              <a:solidFill>
                <a:schemeClr val="tx1"/>
              </a:solidFill>
            </a:rPr>
            <a:t>)</a:t>
          </a:r>
        </a:p>
      </dsp:txBody>
      <dsp:txXfrm>
        <a:off x="5878939" y="0"/>
        <a:ext cx="1888298" cy="1077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7D674C-8130-4D33-85EA-C2A2F30F8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62AFC86-3810-4AC7-BFB4-C20D5CE82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70A4D8-4B42-4223-AF4D-8EA4CFA6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8DB-7D6C-466C-92AB-191A2ADABED1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E2AB07-18BE-4EF7-A1C9-3294D659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7484DD-5069-4FD3-9F04-9CF9FCE5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452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063F27-2266-4F18-90DB-DCF825F6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6B5C2C-235F-4E6D-AAEC-9C9FF3A68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A034AC-A471-4F66-8BE3-15E14551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8DB-7D6C-466C-92AB-191A2ADABED1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F4F6DB-51FA-4BFF-975E-D028A027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D79066-3BB9-46C5-A5AB-B938C335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051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8A865E6-D349-41A8-9615-840E252AD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5EC2A67-430E-4D11-AD30-0927635A7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72BEE2-6910-4C74-B394-45E4AF3B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8DB-7D6C-466C-92AB-191A2ADABED1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AD97A2-592A-4D2D-80B0-D72672BA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1F396E-532B-4BE2-ADC9-3C24FCFF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528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7413EC-3EB4-4C76-BB81-C50852D6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084D34-7D21-4078-9409-462BFA366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107DBD-F0AD-45E3-8824-78B382A7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8DB-7D6C-466C-92AB-191A2ADABED1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78C238-E3B8-4F5B-8AE7-DEC136FC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97AFB0-B8E4-4CAB-B7EA-8EB1DC8E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4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21BFAB-A60A-4EAA-991E-36CDF804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0F627B-384A-4685-BF56-D88BFF340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F9A08C-49D4-4C4D-AEB4-4C447628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8DB-7D6C-466C-92AB-191A2ADABED1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8AFF75-2BCE-4697-B23D-DE874399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E1336B-F4C7-4D43-A0EB-7E1BC724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94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47E0CC-C545-42EB-986E-8D5AB795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8EFFA4-C369-45D0-9D14-FDEBAD21A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48B31B5-396D-42AF-952F-61C479AAE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665DC4-5FAC-41C1-9352-279375ED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8DB-7D6C-466C-92AB-191A2ADABED1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A22AB1-B822-47C0-BE43-6641209A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6C5A246-0B5C-4BAB-A411-0B87DF93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06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97ADF2-60CB-4C4A-B1DE-FC4666C2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28EA7D-E6CF-4895-A099-E215307C2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226E64-CB67-4AD1-97EE-D3D585FEB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C96FF9E-98C4-4F18-B0E6-2384FF938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324D98D-6E56-4C97-9242-B11822AAF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DAAF480-9F7A-4434-BDF1-47A69FE9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8DB-7D6C-466C-92AB-191A2ADABED1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51FA63-8AB4-4B05-826D-8603AE5A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183EC5C-1DD0-4CB7-A368-FDBB306F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186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498DC7-AE45-4B77-80F3-61DC77F0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4FF1F0-33EA-409E-A2B7-592397CB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8DB-7D6C-466C-92AB-191A2ADABED1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F9E7A51-EE78-440C-97E8-BB2EBF5E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CB57536-C18B-4FB7-AD61-2FF6F9AD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949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5BB4847-5F9E-45CD-A53A-A0EC73D7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8DB-7D6C-466C-92AB-191A2ADABED1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B21F73D-FAB6-4D20-BDE8-3CA0CED5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6BF0A9B-53F5-4144-967E-47BC726A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11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1DE50F-E837-4105-95F4-633512ED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B53CC9-7558-43D4-BD61-063B792B4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03565B5-0CC1-4DA9-8081-786C812FE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4F25868-D67B-4125-A025-40A47CF6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8DB-7D6C-466C-92AB-191A2ADABED1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FDA451-AD4B-4BDB-A7E0-DD6752D8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D97944-9230-4066-9FFB-1B80DAD9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01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BA3CD1-7F97-42AA-9C3D-A9BDD8DC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6081D07-9A5D-4064-9523-A851541F5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EE93E1B-19B7-4F5F-881C-B92469F48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9AD0D4-ADB1-482A-A481-43003180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8DB-7D6C-466C-92AB-191A2ADABED1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EEE78B-4D57-4BF9-B6CD-C9796B09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5759A3-C765-4659-9048-F31E4C4A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139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8DF7E10-ED91-49F6-A1A4-D35B25F25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39ED91-DD83-411C-90E5-31587B82E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304197-14B4-46F2-B142-AA6EC98CF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818DB-7D6C-466C-92AB-191A2ADABED1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B83AE3-11F6-460F-BB74-BFE2D195B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21A42D-54F7-4F08-99DA-3B39CE0EB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97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922E482-25E8-4C9B-A176-924A8A5F6A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9" t="9091" r="18912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8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8E7F78-7670-44CA-82C3-73B56AFCB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308" y="1686913"/>
            <a:ext cx="4212891" cy="1630922"/>
          </a:xfrm>
        </p:spPr>
        <p:txBody>
          <a:bodyPr anchor="b">
            <a:noAutofit/>
          </a:bodyPr>
          <a:lstStyle/>
          <a:p>
            <a:pPr algn="l"/>
            <a:r>
              <a:rPr lang="it-IT" sz="6600" b="1">
                <a:latin typeface="+mn-lt"/>
              </a:rPr>
              <a:t>TeamAngio</a:t>
            </a:r>
            <a:br>
              <a:rPr lang="it-IT" sz="6600">
                <a:latin typeface="+mn-lt"/>
              </a:rPr>
            </a:br>
            <a:r>
              <a:rPr lang="it-IT" sz="6600" b="1">
                <a:latin typeface="+mn-lt"/>
              </a:rPr>
              <a:t>Tablut</a:t>
            </a:r>
            <a:endParaRPr lang="it-IT" sz="6600" b="1" dirty="0">
              <a:latin typeface="+mn-l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FC5B8C-D524-4C32-9489-74954D194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735966"/>
            <a:ext cx="4023359" cy="1576057"/>
          </a:xfrm>
        </p:spPr>
        <p:txBody>
          <a:bodyPr>
            <a:normAutofit/>
          </a:bodyPr>
          <a:lstStyle/>
          <a:p>
            <a:pPr algn="l"/>
            <a:r>
              <a:rPr lang="it-IT" sz="1600" dirty="0"/>
              <a:t>Jasmin De Cecco</a:t>
            </a:r>
          </a:p>
          <a:p>
            <a:pPr algn="l"/>
            <a:r>
              <a:rPr lang="it-IT" sz="1600" dirty="0"/>
              <a:t>Matteo Di Lorenzi</a:t>
            </a:r>
          </a:p>
          <a:p>
            <a:pPr algn="l"/>
            <a:r>
              <a:rPr lang="it-IT" sz="1600" dirty="0"/>
              <a:t>Lorenzo Magnanelli</a:t>
            </a:r>
          </a:p>
          <a:p>
            <a:pPr algn="l"/>
            <a:r>
              <a:rPr lang="it-IT" sz="1600" dirty="0"/>
              <a:t>Mattia Mazzoli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607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9AA4125-2065-473D-8FD4-DC265D242BC6}"/>
              </a:ext>
            </a:extLst>
          </p:cNvPr>
          <p:cNvSpPr/>
          <p:nvPr/>
        </p:nvSpPr>
        <p:spPr>
          <a:xfrm>
            <a:off x="165484" y="208307"/>
            <a:ext cx="11861029" cy="1325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02B8C63-5A0D-4053-8341-456E2D0F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085"/>
            <a:ext cx="10515599" cy="1249785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BRIEF DESCRIPTION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36DA2C-19D1-4F0D-A7D3-5C870A4EF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76" y="2222577"/>
            <a:ext cx="6021198" cy="4351338"/>
          </a:xfrm>
        </p:spPr>
        <p:txBody>
          <a:bodyPr>
            <a:normAutofit/>
          </a:bodyPr>
          <a:lstStyle/>
          <a:p>
            <a:r>
              <a:rPr lang="it-IT" sz="2400" dirty="0"/>
              <a:t>Smart agent </a:t>
            </a:r>
            <a:r>
              <a:rPr lang="it-IT" sz="2400" dirty="0" err="1"/>
              <a:t>built</a:t>
            </a:r>
            <a:r>
              <a:rPr lang="it-IT" sz="2400" dirty="0"/>
              <a:t> to play </a:t>
            </a:r>
            <a:r>
              <a:rPr lang="it-IT" sz="2400" dirty="0" err="1"/>
              <a:t>Tablut</a:t>
            </a:r>
            <a:r>
              <a:rPr lang="it-IT" sz="2400" dirty="0"/>
              <a:t> with Ashton rules.</a:t>
            </a:r>
          </a:p>
          <a:p>
            <a:r>
              <a:rPr lang="it-IT" sz="2400" dirty="0" err="1"/>
              <a:t>Bitboards</a:t>
            </a:r>
            <a:r>
              <a:rPr lang="it-IT" sz="2400" dirty="0"/>
              <a:t>: an </a:t>
            </a:r>
            <a:r>
              <a:rPr lang="it-IT" sz="2400" dirty="0" err="1"/>
              <a:t>efficient</a:t>
            </a:r>
            <a:r>
              <a:rPr lang="it-IT" sz="2400" dirty="0"/>
              <a:t> way to </a:t>
            </a:r>
            <a:r>
              <a:rPr lang="it-IT" sz="2400" dirty="0" err="1"/>
              <a:t>describe</a:t>
            </a:r>
            <a:r>
              <a:rPr lang="it-IT" sz="2400" dirty="0"/>
              <a:t> the state of the game.</a:t>
            </a:r>
          </a:p>
          <a:p>
            <a:r>
              <a:rPr lang="it-IT" sz="2400" dirty="0"/>
              <a:t>Monte Carlo </a:t>
            </a:r>
            <a:r>
              <a:rPr lang="it-IT" sz="2400" dirty="0" err="1"/>
              <a:t>Tree</a:t>
            </a:r>
            <a:r>
              <a:rPr lang="it-IT" sz="2400" dirty="0"/>
              <a:t> </a:t>
            </a:r>
            <a:r>
              <a:rPr lang="it-IT" sz="2400" dirty="0" err="1"/>
              <a:t>Search</a:t>
            </a:r>
            <a:r>
              <a:rPr lang="it-IT" sz="2400" dirty="0"/>
              <a:t> (</a:t>
            </a:r>
            <a:r>
              <a:rPr lang="it-IT" sz="2400" dirty="0" err="1"/>
              <a:t>without</a:t>
            </a:r>
            <a:r>
              <a:rPr lang="it-IT" sz="2400" dirty="0"/>
              <a:t> the </a:t>
            </a:r>
            <a:r>
              <a:rPr lang="it-IT" sz="2400" dirty="0" err="1"/>
              <a:t>neural</a:t>
            </a:r>
            <a:r>
              <a:rPr lang="it-IT" sz="2400" dirty="0"/>
              <a:t> network part </a:t>
            </a:r>
            <a:r>
              <a:rPr lang="it-IT" sz="2400" dirty="0">
                <a:sym typeface="Wingdings" panose="05000000000000000000" pitchFamily="2" charset="2"/>
              </a:rPr>
              <a:t></a:t>
            </a:r>
            <a:r>
              <a:rPr lang="it-IT" sz="2400" dirty="0"/>
              <a:t>).</a:t>
            </a:r>
          </a:p>
          <a:p>
            <a:r>
              <a:rPr lang="it-IT" sz="2400" dirty="0"/>
              <a:t>Multithreading: </a:t>
            </a:r>
            <a:r>
              <a:rPr lang="en-US" sz="2400" dirty="0"/>
              <a:t>tree parallelization allow us to takes full advantage of the available cores.</a:t>
            </a:r>
            <a:endParaRPr lang="it-IT" sz="24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 descr="Immagine che contiene testo, grafica vettoriale&#10;&#10;Descrizione generata automaticamente">
            <a:extLst>
              <a:ext uri="{FF2B5EF4-FFF2-40B4-BE49-F238E27FC236}">
                <a16:creationId xmlns:a16="http://schemas.microsoft.com/office/drawing/2014/main" id="{D2B35F8A-6473-4821-B77D-A00A90F92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" b="2537"/>
          <a:stretch/>
        </p:blipFill>
        <p:spPr>
          <a:xfrm>
            <a:off x="8344558" y="2659589"/>
            <a:ext cx="2576138" cy="3638526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047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9AA4125-2065-473D-8FD4-DC265D242BC6}"/>
              </a:ext>
            </a:extLst>
          </p:cNvPr>
          <p:cNvSpPr/>
          <p:nvPr/>
        </p:nvSpPr>
        <p:spPr>
          <a:xfrm>
            <a:off x="165484" y="208307"/>
            <a:ext cx="11861029" cy="1325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02B8C63-5A0D-4053-8341-456E2D0F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085"/>
            <a:ext cx="10515599" cy="1249785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LANGUAGES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76FC4DAA-5316-4312-B2F7-78DA0C847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915" y="2020266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Python</a:t>
            </a:r>
          </a:p>
          <a:p>
            <a:r>
              <a:rPr lang="it-IT" sz="2400" dirty="0"/>
              <a:t>Handle </a:t>
            </a:r>
            <a:r>
              <a:rPr lang="it-IT" sz="2400" dirty="0" err="1"/>
              <a:t>communication</a:t>
            </a:r>
            <a:r>
              <a:rPr lang="it-IT" sz="2400" dirty="0"/>
              <a:t> with server.</a:t>
            </a:r>
          </a:p>
          <a:p>
            <a:r>
              <a:rPr lang="it-IT" sz="2400" dirty="0" err="1"/>
              <a:t>Convert</a:t>
            </a:r>
            <a:r>
              <a:rPr lang="it-IT" sz="2400" dirty="0"/>
              <a:t> java board </a:t>
            </a:r>
            <a:r>
              <a:rPr lang="it-IT" sz="2400" dirty="0" err="1"/>
              <a:t>into</a:t>
            </a:r>
            <a:r>
              <a:rPr lang="it-IT" sz="2400" dirty="0"/>
              <a:t> </a:t>
            </a:r>
            <a:r>
              <a:rPr lang="it-IT" sz="2400" dirty="0" err="1"/>
              <a:t>our</a:t>
            </a:r>
            <a:r>
              <a:rPr lang="it-IT" sz="2400" dirty="0"/>
              <a:t> state </a:t>
            </a:r>
            <a:r>
              <a:rPr lang="it-IT" sz="2400" dirty="0" err="1"/>
              <a:t>representation</a:t>
            </a:r>
            <a:r>
              <a:rPr lang="it-IT" sz="2400" dirty="0"/>
              <a:t> and viceversa.</a:t>
            </a:r>
          </a:p>
          <a:p>
            <a:r>
              <a:rPr lang="it-IT" sz="2400" dirty="0"/>
              <a:t>Trigger state </a:t>
            </a:r>
            <a:r>
              <a:rPr lang="it-IT" sz="2400" dirty="0" err="1"/>
              <a:t>space</a:t>
            </a:r>
            <a:r>
              <a:rPr lang="it-IT" sz="2400" dirty="0"/>
              <a:t> </a:t>
            </a:r>
            <a:r>
              <a:rPr lang="it-IT" sz="2400" dirty="0" err="1"/>
              <a:t>search</a:t>
            </a:r>
            <a:r>
              <a:rPr lang="it-IT" sz="2400" dirty="0"/>
              <a:t>.</a:t>
            </a:r>
          </a:p>
        </p:txBody>
      </p:sp>
      <p:sp>
        <p:nvSpPr>
          <p:cNvPr id="12" name="Segnaposto contenuto 4">
            <a:extLst>
              <a:ext uri="{FF2B5EF4-FFF2-40B4-BE49-F238E27FC236}">
                <a16:creationId xmlns:a16="http://schemas.microsoft.com/office/drawing/2014/main" id="{294F1C7E-E18E-4D72-B761-CD88E40CC9F2}"/>
              </a:ext>
            </a:extLst>
          </p:cNvPr>
          <p:cNvSpPr txBox="1">
            <a:spLocks/>
          </p:cNvSpPr>
          <p:nvPr/>
        </p:nvSpPr>
        <p:spPr>
          <a:xfrm>
            <a:off x="6285453" y="2020266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1" dirty="0"/>
              <a:t>C</a:t>
            </a:r>
          </a:p>
          <a:p>
            <a:r>
              <a:rPr lang="it-IT" sz="2400" dirty="0" err="1"/>
              <a:t>Efficient</a:t>
            </a:r>
            <a:r>
              <a:rPr lang="it-IT" sz="2400" dirty="0"/>
              <a:t> </a:t>
            </a:r>
            <a:r>
              <a:rPr lang="it-IT" sz="2400" dirty="0" err="1"/>
              <a:t>representation</a:t>
            </a:r>
            <a:r>
              <a:rPr lang="it-IT" sz="2400" dirty="0"/>
              <a:t> of the board.</a:t>
            </a:r>
          </a:p>
          <a:p>
            <a:r>
              <a:rPr lang="it-IT" sz="2400" dirty="0"/>
              <a:t>Compute the </a:t>
            </a:r>
            <a:r>
              <a:rPr lang="en-US" sz="2400" dirty="0"/>
              <a:t>possible</a:t>
            </a:r>
            <a:r>
              <a:rPr lang="it-IT" sz="2400" dirty="0"/>
              <a:t> </a:t>
            </a:r>
            <a:r>
              <a:rPr lang="it-IT" sz="2400" dirty="0" err="1"/>
              <a:t>legal</a:t>
            </a:r>
            <a:r>
              <a:rPr lang="it-IT" sz="2400" dirty="0"/>
              <a:t> </a:t>
            </a:r>
            <a:r>
              <a:rPr lang="it-IT" sz="2400" dirty="0" err="1"/>
              <a:t>moves</a:t>
            </a:r>
            <a:r>
              <a:rPr lang="it-IT" sz="2400" dirty="0"/>
              <a:t>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5D6D44D-4434-4825-BF89-DF740D9E9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932" b="8271"/>
          <a:stretch/>
        </p:blipFill>
        <p:spPr>
          <a:xfrm>
            <a:off x="1952523" y="4812790"/>
            <a:ext cx="6962235" cy="144257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5E750F2-063F-40D4-923A-16FAD3915030}"/>
              </a:ext>
            </a:extLst>
          </p:cNvPr>
          <p:cNvSpPr txBox="1"/>
          <p:nvPr/>
        </p:nvSpPr>
        <p:spPr>
          <a:xfrm>
            <a:off x="4070586" y="4886093"/>
            <a:ext cx="87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B02F1AD-458F-412C-AE40-D82096434E10}"/>
              </a:ext>
            </a:extLst>
          </p:cNvPr>
          <p:cNvSpPr txBox="1"/>
          <p:nvPr/>
        </p:nvSpPr>
        <p:spPr>
          <a:xfrm>
            <a:off x="6903993" y="4886094"/>
            <a:ext cx="304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2326932-32B1-44CF-8D3C-1567D6C3D2CF}"/>
              </a:ext>
            </a:extLst>
          </p:cNvPr>
          <p:cNvSpPr txBox="1"/>
          <p:nvPr/>
        </p:nvSpPr>
        <p:spPr>
          <a:xfrm>
            <a:off x="8193937" y="4886092"/>
            <a:ext cx="87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>
                <a:solidFill>
                  <a:schemeClr val="accent3">
                    <a:lumMod val="75000"/>
                  </a:schemeClr>
                </a:solidFill>
              </a:rPr>
              <a:t>Other</a:t>
            </a:r>
            <a:endParaRPr lang="it-IT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8F6F986-1DEF-4CD9-BF04-FADB76B8B701}"/>
              </a:ext>
            </a:extLst>
          </p:cNvPr>
          <p:cNvSpPr txBox="1"/>
          <p:nvPr/>
        </p:nvSpPr>
        <p:spPr>
          <a:xfrm>
            <a:off x="4069000" y="6242855"/>
            <a:ext cx="3139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Chart </a:t>
            </a:r>
            <a:r>
              <a:rPr lang="it-IT" sz="1400" i="1" dirty="0" err="1"/>
              <a:t>taken</a:t>
            </a:r>
            <a:r>
              <a:rPr lang="it-IT" sz="1400" i="1" dirty="0"/>
              <a:t> from </a:t>
            </a:r>
            <a:r>
              <a:rPr lang="it-IT" sz="1400" i="1" dirty="0" err="1"/>
              <a:t>our</a:t>
            </a:r>
            <a:r>
              <a:rPr lang="it-IT" sz="1400" i="1" dirty="0"/>
              <a:t> GitHub repository.</a:t>
            </a:r>
          </a:p>
        </p:txBody>
      </p:sp>
    </p:spTree>
    <p:extLst>
      <p:ext uri="{BB962C8B-B14F-4D97-AF65-F5344CB8AC3E}">
        <p14:creationId xmlns:p14="http://schemas.microsoft.com/office/powerpoint/2010/main" val="202529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9AA4125-2065-473D-8FD4-DC265D242BC6}"/>
              </a:ext>
            </a:extLst>
          </p:cNvPr>
          <p:cNvSpPr/>
          <p:nvPr/>
        </p:nvSpPr>
        <p:spPr>
          <a:xfrm>
            <a:off x="165484" y="208307"/>
            <a:ext cx="11861029" cy="1325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02B8C63-5A0D-4053-8341-456E2D0F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085"/>
            <a:ext cx="10515599" cy="1249785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BITBOARDS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egnaposto contenuto 4">
            <a:extLst>
              <a:ext uri="{FF2B5EF4-FFF2-40B4-BE49-F238E27FC236}">
                <a16:creationId xmlns:a16="http://schemas.microsoft.com/office/drawing/2014/main" id="{B30C4F17-297D-401D-ACEA-397B9D268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9699595" cy="4351338"/>
          </a:xfrm>
        </p:spPr>
        <p:txBody>
          <a:bodyPr>
            <a:normAutofit/>
          </a:bodyPr>
          <a:lstStyle/>
          <a:p>
            <a:r>
              <a:rPr lang="it-IT" sz="2400" dirty="0" err="1"/>
              <a:t>Inspired</a:t>
            </a:r>
            <a:r>
              <a:rPr lang="it-IT" sz="2400" dirty="0"/>
              <a:t> by </a:t>
            </a:r>
            <a:r>
              <a:rPr lang="it-IT" sz="2400" dirty="0" err="1"/>
              <a:t>Chess</a:t>
            </a:r>
            <a:r>
              <a:rPr lang="it-IT" sz="2400" dirty="0"/>
              <a:t> </a:t>
            </a:r>
            <a:r>
              <a:rPr lang="it-IT" sz="2400" dirty="0" err="1"/>
              <a:t>engines</a:t>
            </a:r>
            <a:r>
              <a:rPr lang="it-IT" sz="2400" dirty="0"/>
              <a:t>.</a:t>
            </a:r>
          </a:p>
          <a:p>
            <a:r>
              <a:rPr lang="it-IT" sz="2400" dirty="0" err="1"/>
              <a:t>Bitboard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an array of </a:t>
            </a:r>
            <a:r>
              <a:rPr lang="it-IT" sz="2400" dirty="0" err="1"/>
              <a:t>three</a:t>
            </a:r>
            <a:r>
              <a:rPr lang="it-IT" sz="2400" dirty="0"/>
              <a:t> 32 bit </a:t>
            </a:r>
            <a:r>
              <a:rPr lang="it-IT" sz="2400" dirty="0" err="1"/>
              <a:t>integers</a:t>
            </a:r>
            <a:r>
              <a:rPr lang="it-IT" sz="2400" dirty="0"/>
              <a:t>.</a:t>
            </a:r>
          </a:p>
          <a:p>
            <a:r>
              <a:rPr lang="it-IT" sz="2400" dirty="0"/>
              <a:t>Constant </a:t>
            </a:r>
            <a:r>
              <a:rPr lang="it-IT" sz="2400" dirty="0" err="1"/>
              <a:t>bitboards</a:t>
            </a:r>
            <a:r>
              <a:rPr lang="it-IT" sz="2400" dirty="0"/>
              <a:t> for </a:t>
            </a:r>
            <a:r>
              <a:rPr lang="it-IT" sz="2400" dirty="0" err="1"/>
              <a:t>castle</a:t>
            </a:r>
            <a:r>
              <a:rPr lang="it-IT" sz="2400" dirty="0"/>
              <a:t>, </a:t>
            </a:r>
            <a:r>
              <a:rPr lang="it-IT" sz="2400" dirty="0" err="1"/>
              <a:t>citadels</a:t>
            </a:r>
            <a:r>
              <a:rPr lang="it-IT" sz="2400" dirty="0"/>
              <a:t> and </a:t>
            </a:r>
            <a:r>
              <a:rPr lang="it-IT" sz="2400" dirty="0" err="1"/>
              <a:t>escape</a:t>
            </a:r>
            <a:r>
              <a:rPr lang="it-IT" sz="2400" dirty="0"/>
              <a:t> </a:t>
            </a:r>
            <a:r>
              <a:rPr lang="it-IT" sz="2400" dirty="0" err="1"/>
              <a:t>tiles</a:t>
            </a:r>
            <a:r>
              <a:rPr lang="it-IT" sz="2400" dirty="0"/>
              <a:t>.</a:t>
            </a:r>
          </a:p>
          <a:p>
            <a:r>
              <a:rPr lang="it-IT" sz="2400" dirty="0"/>
              <a:t>Board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dirty="0" err="1"/>
              <a:t>three</a:t>
            </a:r>
            <a:r>
              <a:rPr lang="it-IT" sz="2400" dirty="0"/>
              <a:t> </a:t>
            </a:r>
            <a:r>
              <a:rPr lang="it-IT" sz="2400" dirty="0" err="1"/>
              <a:t>bitboards</a:t>
            </a:r>
            <a:r>
              <a:rPr lang="it-IT" sz="2400" dirty="0"/>
              <a:t>: king, white and black </a:t>
            </a:r>
            <a:r>
              <a:rPr lang="it-IT" sz="2400" dirty="0" err="1"/>
              <a:t>pawns</a:t>
            </a:r>
            <a:r>
              <a:rPr lang="it-IT" sz="2400" dirty="0"/>
              <a:t>.</a:t>
            </a:r>
          </a:p>
          <a:p>
            <a:r>
              <a:rPr lang="it-IT" sz="2400" dirty="0" err="1"/>
              <a:t>Implementation</a:t>
            </a:r>
            <a:r>
              <a:rPr lang="it-IT" sz="2400" dirty="0"/>
              <a:t> of </a:t>
            </a:r>
            <a:r>
              <a:rPr lang="it-IT" sz="2400" dirty="0" err="1"/>
              <a:t>bitwise</a:t>
            </a:r>
            <a:r>
              <a:rPr lang="it-IT" sz="2400" dirty="0"/>
              <a:t> </a:t>
            </a:r>
            <a:r>
              <a:rPr lang="it-IT" sz="2400" dirty="0" err="1"/>
              <a:t>operation</a:t>
            </a:r>
            <a:r>
              <a:rPr lang="it-IT" sz="2400" dirty="0"/>
              <a:t> and </a:t>
            </a:r>
            <a:r>
              <a:rPr lang="it-IT" sz="2400" dirty="0" err="1"/>
              <a:t>moves</a:t>
            </a:r>
            <a:r>
              <a:rPr lang="it-IT" sz="2400" dirty="0"/>
              <a:t> </a:t>
            </a:r>
            <a:r>
              <a:rPr lang="it-IT" sz="2400" dirty="0" err="1"/>
              <a:t>computation</a:t>
            </a:r>
            <a:r>
              <a:rPr lang="it-IT" sz="2400" dirty="0"/>
              <a:t>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8BF459-545C-45BA-BE3F-DE1FC04DF07B}"/>
              </a:ext>
            </a:extLst>
          </p:cNvPr>
          <p:cNvSpPr txBox="1"/>
          <p:nvPr/>
        </p:nvSpPr>
        <p:spPr>
          <a:xfrm>
            <a:off x="1083183" y="5105858"/>
            <a:ext cx="368808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01000011 01101000 01100101 01110011 </a:t>
            </a:r>
          </a:p>
          <a:p>
            <a:r>
              <a:rPr lang="it-IT" sz="1600" dirty="0"/>
              <a:t>01100001 01101110 01101001 01010010 </a:t>
            </a:r>
          </a:p>
          <a:p>
            <a:r>
              <a:rPr lang="it-IT" sz="1600" dirty="0"/>
              <a:t>01101001 01100111 01101000 01110100 </a:t>
            </a:r>
          </a:p>
        </p:txBody>
      </p:sp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BBED85E5-20CB-45EF-B0AB-93B81B72C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131249"/>
              </p:ext>
            </p:extLst>
          </p:nvPr>
        </p:nvGraphicFramePr>
        <p:xfrm>
          <a:off x="6769610" y="4588268"/>
          <a:ext cx="2319525" cy="1904607"/>
        </p:xfrm>
        <a:graphic>
          <a:graphicData uri="http://schemas.openxmlformats.org/drawingml/2006/table">
            <a:tbl>
              <a:tblPr firstRow="1" firstCol="1" bandRow="1"/>
              <a:tblGrid>
                <a:gridCol w="257725">
                  <a:extLst>
                    <a:ext uri="{9D8B030D-6E8A-4147-A177-3AD203B41FA5}">
                      <a16:colId xmlns:a16="http://schemas.microsoft.com/office/drawing/2014/main" val="1950331743"/>
                    </a:ext>
                  </a:extLst>
                </a:gridCol>
                <a:gridCol w="257725">
                  <a:extLst>
                    <a:ext uri="{9D8B030D-6E8A-4147-A177-3AD203B41FA5}">
                      <a16:colId xmlns:a16="http://schemas.microsoft.com/office/drawing/2014/main" val="397171772"/>
                    </a:ext>
                  </a:extLst>
                </a:gridCol>
                <a:gridCol w="257725">
                  <a:extLst>
                    <a:ext uri="{9D8B030D-6E8A-4147-A177-3AD203B41FA5}">
                      <a16:colId xmlns:a16="http://schemas.microsoft.com/office/drawing/2014/main" val="948685214"/>
                    </a:ext>
                  </a:extLst>
                </a:gridCol>
                <a:gridCol w="257725">
                  <a:extLst>
                    <a:ext uri="{9D8B030D-6E8A-4147-A177-3AD203B41FA5}">
                      <a16:colId xmlns:a16="http://schemas.microsoft.com/office/drawing/2014/main" val="4146799960"/>
                    </a:ext>
                  </a:extLst>
                </a:gridCol>
                <a:gridCol w="257725">
                  <a:extLst>
                    <a:ext uri="{9D8B030D-6E8A-4147-A177-3AD203B41FA5}">
                      <a16:colId xmlns:a16="http://schemas.microsoft.com/office/drawing/2014/main" val="1869136080"/>
                    </a:ext>
                  </a:extLst>
                </a:gridCol>
                <a:gridCol w="257725">
                  <a:extLst>
                    <a:ext uri="{9D8B030D-6E8A-4147-A177-3AD203B41FA5}">
                      <a16:colId xmlns:a16="http://schemas.microsoft.com/office/drawing/2014/main" val="2312968222"/>
                    </a:ext>
                  </a:extLst>
                </a:gridCol>
                <a:gridCol w="257725">
                  <a:extLst>
                    <a:ext uri="{9D8B030D-6E8A-4147-A177-3AD203B41FA5}">
                      <a16:colId xmlns:a16="http://schemas.microsoft.com/office/drawing/2014/main" val="1334488425"/>
                    </a:ext>
                  </a:extLst>
                </a:gridCol>
                <a:gridCol w="257725">
                  <a:extLst>
                    <a:ext uri="{9D8B030D-6E8A-4147-A177-3AD203B41FA5}">
                      <a16:colId xmlns:a16="http://schemas.microsoft.com/office/drawing/2014/main" val="3976620459"/>
                    </a:ext>
                  </a:extLst>
                </a:gridCol>
                <a:gridCol w="257725">
                  <a:extLst>
                    <a:ext uri="{9D8B030D-6E8A-4147-A177-3AD203B41FA5}">
                      <a16:colId xmlns:a16="http://schemas.microsoft.com/office/drawing/2014/main" val="540534216"/>
                    </a:ext>
                  </a:extLst>
                </a:gridCol>
              </a:tblGrid>
              <a:tr h="211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046715"/>
                  </a:ext>
                </a:extLst>
              </a:tr>
              <a:tr h="211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808580"/>
                  </a:ext>
                </a:extLst>
              </a:tr>
              <a:tr h="211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355690"/>
                  </a:ext>
                </a:extLst>
              </a:tr>
              <a:tr h="211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302474"/>
                  </a:ext>
                </a:extLst>
              </a:tr>
              <a:tr h="211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593761"/>
                  </a:ext>
                </a:extLst>
              </a:tr>
              <a:tr h="211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017382"/>
                  </a:ext>
                </a:extLst>
              </a:tr>
              <a:tr h="211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469419"/>
                  </a:ext>
                </a:extLst>
              </a:tr>
              <a:tr h="211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779605"/>
                  </a:ext>
                </a:extLst>
              </a:tr>
              <a:tr h="211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492939"/>
                  </a:ext>
                </a:extLst>
              </a:tr>
            </a:tbl>
          </a:graphicData>
        </a:graphic>
      </p:graphicFrame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78340A9F-D71F-4318-8723-7803C2CCCBD1}"/>
              </a:ext>
            </a:extLst>
          </p:cNvPr>
          <p:cNvSpPr/>
          <p:nvPr/>
        </p:nvSpPr>
        <p:spPr>
          <a:xfrm>
            <a:off x="5179770" y="5307345"/>
            <a:ext cx="852761" cy="48916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80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9AA4125-2065-473D-8FD4-DC265D242BC6}"/>
              </a:ext>
            </a:extLst>
          </p:cNvPr>
          <p:cNvSpPr/>
          <p:nvPr/>
        </p:nvSpPr>
        <p:spPr>
          <a:xfrm>
            <a:off x="165484" y="208307"/>
            <a:ext cx="11861029" cy="1325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02B8C63-5A0D-4053-8341-456E2D0F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085"/>
            <a:ext cx="10515599" cy="1249785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MONTE CARLO TREE SEARCH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egnaposto contenuto 4">
            <a:extLst>
              <a:ext uri="{FF2B5EF4-FFF2-40B4-BE49-F238E27FC236}">
                <a16:creationId xmlns:a16="http://schemas.microsoft.com/office/drawing/2014/main" id="{555E822D-92BB-42D5-B718-80103970A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751" y="2253871"/>
            <a:ext cx="8959471" cy="4351338"/>
          </a:xfrm>
        </p:spPr>
        <p:txBody>
          <a:bodyPr>
            <a:normAutofit/>
          </a:bodyPr>
          <a:lstStyle/>
          <a:p>
            <a:pPr algn="just"/>
            <a:r>
              <a:rPr lang="it-IT" sz="2400" dirty="0" err="1"/>
              <a:t>Inspired</a:t>
            </a:r>
            <a:r>
              <a:rPr lang="it-IT" sz="2400" dirty="0"/>
              <a:t> by </a:t>
            </a:r>
            <a:r>
              <a:rPr lang="it-IT" sz="2400" dirty="0" err="1"/>
              <a:t>AlphaZero</a:t>
            </a:r>
            <a:r>
              <a:rPr lang="it-IT" sz="2400" dirty="0"/>
              <a:t>.</a:t>
            </a:r>
          </a:p>
          <a:p>
            <a:pPr algn="just"/>
            <a:r>
              <a:rPr lang="it-IT" sz="2400" dirty="0"/>
              <a:t>Monte Carlo </a:t>
            </a:r>
            <a:r>
              <a:rPr lang="it-IT" sz="2400" dirty="0" err="1"/>
              <a:t>consists</a:t>
            </a:r>
            <a:r>
              <a:rPr lang="it-IT" sz="2400" dirty="0"/>
              <a:t> in:</a:t>
            </a:r>
          </a:p>
          <a:p>
            <a:pPr lvl="1" algn="just"/>
            <a:r>
              <a:rPr lang="it-IT" b="1" dirty="0" err="1"/>
              <a:t>Selecting</a:t>
            </a:r>
            <a:r>
              <a:rPr lang="it-IT" dirty="0"/>
              <a:t>: </a:t>
            </a:r>
            <a:r>
              <a:rPr lang="it-IT" dirty="0" err="1"/>
              <a:t>select</a:t>
            </a:r>
            <a:r>
              <a:rPr lang="it-IT" dirty="0"/>
              <a:t> the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the</a:t>
            </a:r>
          </a:p>
          <a:p>
            <a:pPr marL="457200" lvl="1" indent="0" algn="just">
              <a:buNone/>
            </a:pPr>
            <a:r>
              <a:rPr lang="it-IT" dirty="0"/>
              <a:t>   </a:t>
            </a:r>
            <a:r>
              <a:rPr lang="it-IT" dirty="0" err="1"/>
              <a:t>highest</a:t>
            </a:r>
            <a:r>
              <a:rPr lang="it-IT" dirty="0"/>
              <a:t> </a:t>
            </a:r>
            <a:r>
              <a:rPr lang="it-IT" dirty="0" err="1"/>
              <a:t>possibility</a:t>
            </a:r>
            <a:r>
              <a:rPr lang="it-IT" dirty="0"/>
              <a:t> of </a:t>
            </a:r>
            <a:r>
              <a:rPr lang="it-IT" dirty="0" err="1"/>
              <a:t>winning</a:t>
            </a:r>
            <a:r>
              <a:rPr lang="it-IT" dirty="0"/>
              <a:t>;</a:t>
            </a:r>
          </a:p>
          <a:p>
            <a:pPr lvl="1"/>
            <a:r>
              <a:rPr lang="it-IT" b="1" dirty="0" err="1"/>
              <a:t>Expanding</a:t>
            </a:r>
            <a:r>
              <a:rPr lang="it-IT" dirty="0"/>
              <a:t>: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expantion</a:t>
            </a:r>
            <a:r>
              <a:rPr lang="it-IT" dirty="0"/>
              <a:t> from the </a:t>
            </a:r>
          </a:p>
          <a:p>
            <a:pPr marL="457200" lvl="1" indent="0">
              <a:buNone/>
            </a:pPr>
            <a:r>
              <a:rPr lang="it-IT" dirty="0"/>
              <a:t>    </a:t>
            </a:r>
            <a:r>
              <a:rPr lang="it-IT" dirty="0" err="1"/>
              <a:t>selected</a:t>
            </a:r>
            <a:r>
              <a:rPr lang="it-IT" dirty="0"/>
              <a:t> one;</a:t>
            </a:r>
          </a:p>
          <a:p>
            <a:pPr lvl="1" algn="just"/>
            <a:r>
              <a:rPr lang="it-IT" b="1" dirty="0" err="1"/>
              <a:t>Simulating</a:t>
            </a:r>
            <a:r>
              <a:rPr lang="it-IT" dirty="0"/>
              <a:t>: play a game of </a:t>
            </a:r>
            <a:r>
              <a:rPr lang="it-IT" dirty="0" err="1"/>
              <a:t>completely</a:t>
            </a:r>
            <a:r>
              <a:rPr lang="it-IT" dirty="0"/>
              <a:t> random </a:t>
            </a:r>
            <a:r>
              <a:rPr lang="it-IT" dirty="0" err="1"/>
              <a:t>decisions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reaches</a:t>
            </a:r>
            <a:r>
              <a:rPr lang="it-IT" dirty="0"/>
              <a:t> a terminal state (</a:t>
            </a:r>
            <a:r>
              <a:rPr lang="it-IT" dirty="0" err="1"/>
              <a:t>win</a:t>
            </a:r>
            <a:r>
              <a:rPr lang="it-IT" dirty="0"/>
              <a:t>, </a:t>
            </a:r>
            <a:r>
              <a:rPr lang="it-IT" dirty="0" err="1"/>
              <a:t>lose</a:t>
            </a:r>
            <a:r>
              <a:rPr lang="it-IT" dirty="0"/>
              <a:t>, </a:t>
            </a:r>
            <a:r>
              <a:rPr lang="it-IT" dirty="0" err="1"/>
              <a:t>draw</a:t>
            </a:r>
            <a:r>
              <a:rPr lang="it-IT" dirty="0"/>
              <a:t> or </a:t>
            </a:r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cap</a:t>
            </a:r>
            <a:r>
              <a:rPr lang="it-IT" dirty="0"/>
              <a:t> </a:t>
            </a:r>
            <a:r>
              <a:rPr lang="it-IT" dirty="0" err="1"/>
              <a:t>reached</a:t>
            </a:r>
            <a:r>
              <a:rPr lang="it-IT" dirty="0"/>
              <a:t>) and </a:t>
            </a:r>
            <a:r>
              <a:rPr lang="it-IT" dirty="0" err="1"/>
              <a:t>return</a:t>
            </a:r>
            <a:r>
              <a:rPr lang="it-IT" dirty="0"/>
              <a:t> a score of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;</a:t>
            </a:r>
          </a:p>
          <a:p>
            <a:pPr lvl="1" algn="just"/>
            <a:r>
              <a:rPr lang="it-IT" b="1" dirty="0" err="1"/>
              <a:t>Updating</a:t>
            </a:r>
            <a:r>
              <a:rPr lang="it-IT" dirty="0"/>
              <a:t>: propagate the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tree</a:t>
            </a:r>
            <a:r>
              <a:rPr lang="it-IT" dirty="0"/>
              <a:t>.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4A4CC94-A0E6-4E35-9AB4-4126B513D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17" y="1945325"/>
            <a:ext cx="4838132" cy="280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2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9AA4125-2065-473D-8FD4-DC265D242BC6}"/>
              </a:ext>
            </a:extLst>
          </p:cNvPr>
          <p:cNvSpPr/>
          <p:nvPr/>
        </p:nvSpPr>
        <p:spPr>
          <a:xfrm>
            <a:off x="165484" y="208307"/>
            <a:ext cx="11861029" cy="1325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02B8C63-5A0D-4053-8341-456E2D0F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085"/>
            <a:ext cx="10515599" cy="1249785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HEURISTIC &amp; MULTITHREADING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egnaposto contenuto 3">
            <a:extLst>
              <a:ext uri="{FF2B5EF4-FFF2-40B4-BE49-F238E27FC236}">
                <a16:creationId xmlns:a16="http://schemas.microsoft.com/office/drawing/2014/main" id="{8E2AE5D4-285F-4F30-9FBE-836D1B4C6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598" cy="4351338"/>
          </a:xfrm>
        </p:spPr>
        <p:txBody>
          <a:bodyPr>
            <a:normAutofit/>
          </a:bodyPr>
          <a:lstStyle/>
          <a:p>
            <a:r>
              <a:rPr lang="it-IT" sz="2400" dirty="0"/>
              <a:t>Simple </a:t>
            </a:r>
            <a:r>
              <a:rPr lang="it-IT" sz="2400" dirty="0" err="1"/>
              <a:t>heuristic</a:t>
            </a:r>
            <a:r>
              <a:rPr lang="it-IT" sz="2400" dirty="0"/>
              <a:t>, the </a:t>
            </a:r>
            <a:r>
              <a:rPr lang="it-IT" sz="2400" dirty="0" err="1"/>
              <a:t>same</a:t>
            </a:r>
            <a:r>
              <a:rPr lang="it-IT" sz="2400" dirty="0"/>
              <a:t> for </a:t>
            </a:r>
            <a:r>
              <a:rPr lang="it-IT" sz="2400" dirty="0" err="1"/>
              <a:t>both</a:t>
            </a:r>
            <a:r>
              <a:rPr lang="it-IT" sz="2400" dirty="0"/>
              <a:t> black and white.</a:t>
            </a:r>
          </a:p>
          <a:p>
            <a:r>
              <a:rPr lang="it-IT" sz="2400" dirty="0" err="1"/>
              <a:t>Count</a:t>
            </a:r>
            <a:r>
              <a:rPr lang="it-IT" sz="2400" dirty="0"/>
              <a:t> of </a:t>
            </a:r>
            <a:r>
              <a:rPr lang="it-IT" sz="2400" dirty="0" err="1"/>
              <a:t>how</a:t>
            </a:r>
            <a:r>
              <a:rPr lang="it-IT" sz="2400" dirty="0"/>
              <a:t> </a:t>
            </a:r>
            <a:r>
              <a:rPr lang="it-IT" sz="2400" dirty="0" err="1"/>
              <a:t>many</a:t>
            </a:r>
            <a:r>
              <a:rPr lang="it-IT" sz="2400" dirty="0"/>
              <a:t> times the </a:t>
            </a:r>
            <a:r>
              <a:rPr lang="it-IT" sz="2400" dirty="0" err="1"/>
              <a:t>node</a:t>
            </a:r>
            <a:r>
              <a:rPr lang="it-IT" sz="2400" dirty="0"/>
              <a:t> n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visited</a:t>
            </a:r>
            <a:r>
              <a:rPr lang="it-IT" sz="2400" dirty="0"/>
              <a:t>. (a)</a:t>
            </a:r>
          </a:p>
          <a:p>
            <a:r>
              <a:rPr lang="it-IT" sz="2400" dirty="0" err="1"/>
              <a:t>Count</a:t>
            </a:r>
            <a:r>
              <a:rPr lang="it-IT" sz="2400" dirty="0"/>
              <a:t> of </a:t>
            </a:r>
            <a:r>
              <a:rPr lang="it-IT" sz="2400" dirty="0" err="1"/>
              <a:t>how</a:t>
            </a:r>
            <a:r>
              <a:rPr lang="it-IT" sz="2400" dirty="0"/>
              <a:t> </a:t>
            </a:r>
            <a:r>
              <a:rPr lang="it-IT" sz="2400" dirty="0" err="1"/>
              <a:t>many</a:t>
            </a:r>
            <a:r>
              <a:rPr lang="it-IT" sz="2400" dirty="0"/>
              <a:t> times </a:t>
            </a:r>
            <a:r>
              <a:rPr lang="it-IT" sz="2400" dirty="0" err="1"/>
              <a:t>win</a:t>
            </a:r>
            <a:r>
              <a:rPr lang="it-IT" sz="2400" dirty="0"/>
              <a:t> </a:t>
            </a:r>
            <a:r>
              <a:rPr lang="it-IT" sz="2400" dirty="0" err="1"/>
              <a:t>condition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reached</a:t>
            </a:r>
            <a:r>
              <a:rPr lang="it-IT" sz="2400" dirty="0"/>
              <a:t> </a:t>
            </a:r>
            <a:r>
              <a:rPr lang="it-IT" sz="2400" dirty="0" err="1"/>
              <a:t>passing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</a:t>
            </a:r>
            <a:r>
              <a:rPr lang="it-IT" sz="2400" dirty="0" err="1"/>
              <a:t>node</a:t>
            </a:r>
            <a:r>
              <a:rPr lang="it-IT" sz="2400" dirty="0"/>
              <a:t> n. (b)</a:t>
            </a:r>
          </a:p>
          <a:p>
            <a:r>
              <a:rPr lang="it-IT" sz="2400" dirty="0" err="1"/>
              <a:t>Heuristic</a:t>
            </a:r>
            <a:r>
              <a:rPr lang="it-IT" sz="2400" dirty="0"/>
              <a:t>: b/a. The </a:t>
            </a:r>
            <a:r>
              <a:rPr lang="it-IT" sz="2400" dirty="0" err="1"/>
              <a:t>higer</a:t>
            </a:r>
            <a:r>
              <a:rPr lang="it-IT" sz="2400" dirty="0"/>
              <a:t> the </a:t>
            </a:r>
            <a:r>
              <a:rPr lang="it-IT" sz="2400" dirty="0" err="1"/>
              <a:t>better</a:t>
            </a:r>
            <a:r>
              <a:rPr lang="it-IT" sz="2400" dirty="0"/>
              <a:t>.</a:t>
            </a:r>
          </a:p>
          <a:p>
            <a:r>
              <a:rPr lang="it-IT" sz="2400" dirty="0"/>
              <a:t>Root </a:t>
            </a:r>
            <a:r>
              <a:rPr lang="it-IT" sz="2400" dirty="0" err="1"/>
              <a:t>parallelization</a:t>
            </a:r>
            <a:r>
              <a:rPr lang="it-IT" sz="2400" dirty="0"/>
              <a:t> in </a:t>
            </a:r>
            <a:r>
              <a:rPr lang="it-IT" sz="2400" dirty="0" err="1"/>
              <a:t>order</a:t>
            </a:r>
            <a:r>
              <a:rPr lang="it-IT" sz="2400" dirty="0"/>
              <a:t> to </a:t>
            </a:r>
            <a:r>
              <a:rPr lang="it-IT" sz="2400" dirty="0" err="1"/>
              <a:t>perform</a:t>
            </a:r>
            <a:r>
              <a:rPr lang="it-IT" sz="2400" dirty="0"/>
              <a:t> MTCS on </a:t>
            </a:r>
            <a:r>
              <a:rPr lang="it-IT" sz="2400" dirty="0" err="1"/>
              <a:t>every</a:t>
            </a:r>
            <a:r>
              <a:rPr lang="it-IT" sz="2400" dirty="0"/>
              <a:t> </a:t>
            </a:r>
            <a:r>
              <a:rPr lang="it-IT" sz="2400" dirty="0" err="1"/>
              <a:t>available</a:t>
            </a:r>
            <a:r>
              <a:rPr lang="it-IT" sz="2400" dirty="0"/>
              <a:t> core.</a:t>
            </a:r>
          </a:p>
          <a:p>
            <a:pPr lvl="1"/>
            <a:r>
              <a:rPr lang="it-IT" sz="2000" dirty="0"/>
              <a:t>No use of </a:t>
            </a:r>
            <a:r>
              <a:rPr lang="it-IT" sz="2000" dirty="0" err="1"/>
              <a:t>locks</a:t>
            </a:r>
            <a:r>
              <a:rPr lang="it-IT" sz="2000" dirty="0"/>
              <a:t> </a:t>
            </a:r>
          </a:p>
          <a:p>
            <a:pPr lvl="1"/>
            <a:r>
              <a:rPr lang="it-IT" sz="2000" dirty="0"/>
              <a:t>No </a:t>
            </a:r>
            <a:r>
              <a:rPr lang="it-IT" sz="2000" dirty="0" err="1"/>
              <a:t>synchronization</a:t>
            </a:r>
            <a:r>
              <a:rPr lang="it-IT" sz="2000" dirty="0"/>
              <a:t> </a:t>
            </a:r>
            <a:r>
              <a:rPr lang="it-IT" sz="2000" dirty="0" err="1"/>
              <a:t>problems</a:t>
            </a:r>
            <a:endParaRPr lang="it-IT" sz="2000" dirty="0"/>
          </a:p>
          <a:p>
            <a:endParaRPr lang="it-IT" sz="2400" dirty="0"/>
          </a:p>
          <a:p>
            <a:endParaRPr lang="it-IT" sz="2400" dirty="0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D47FBCF9-0C29-463C-9DA0-7140E43D08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2757291"/>
              </p:ext>
            </p:extLst>
          </p:nvPr>
        </p:nvGraphicFramePr>
        <p:xfrm>
          <a:off x="1004402" y="5178593"/>
          <a:ext cx="8308274" cy="1077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397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9AA4125-2065-473D-8FD4-DC265D242BC6}"/>
              </a:ext>
            </a:extLst>
          </p:cNvPr>
          <p:cNvSpPr/>
          <p:nvPr/>
        </p:nvSpPr>
        <p:spPr>
          <a:xfrm>
            <a:off x="165484" y="208307"/>
            <a:ext cx="11861029" cy="1325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02B8C63-5A0D-4053-8341-456E2D0F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085"/>
            <a:ext cx="10515599" cy="1249785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IMPROVEMENTS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egnaposto contenuto 3">
            <a:extLst>
              <a:ext uri="{FF2B5EF4-FFF2-40B4-BE49-F238E27FC236}">
                <a16:creationId xmlns:a16="http://schemas.microsoft.com/office/drawing/2014/main" id="{C5844380-2486-451C-B196-EC0986D7C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40023"/>
            <a:ext cx="8820705" cy="4351338"/>
          </a:xfrm>
        </p:spPr>
        <p:txBody>
          <a:bodyPr>
            <a:normAutofit/>
          </a:bodyPr>
          <a:lstStyle/>
          <a:p>
            <a:r>
              <a:rPr lang="it-IT" dirty="0"/>
              <a:t>Better </a:t>
            </a:r>
            <a:r>
              <a:rPr lang="it-IT" dirty="0" err="1"/>
              <a:t>heuristics</a:t>
            </a:r>
            <a:endParaRPr lang="it-IT" dirty="0"/>
          </a:p>
          <a:p>
            <a:r>
              <a:rPr lang="it-IT" dirty="0" err="1"/>
              <a:t>Neural</a:t>
            </a:r>
            <a:r>
              <a:rPr lang="it-IT" dirty="0"/>
              <a:t> networks in </a:t>
            </a:r>
            <a:r>
              <a:rPr lang="it-IT" dirty="0" err="1"/>
              <a:t>order</a:t>
            </a:r>
            <a:r>
              <a:rPr lang="it-IT" dirty="0"/>
              <a:t> to gauge the best state (</a:t>
            </a:r>
            <a:r>
              <a:rPr lang="it-IT" dirty="0" err="1"/>
              <a:t>Reinforcement</a:t>
            </a:r>
            <a:r>
              <a:rPr lang="it-IT" dirty="0"/>
              <a:t> Learning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AlphaZero</a:t>
            </a:r>
            <a:r>
              <a:rPr lang="it-IT" dirty="0"/>
              <a:t>) </a:t>
            </a:r>
          </a:p>
          <a:p>
            <a:r>
              <a:rPr lang="it-IT" dirty="0"/>
              <a:t>Root </a:t>
            </a:r>
            <a:r>
              <a:rPr lang="it-IT" dirty="0" err="1"/>
              <a:t>reuse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6DD72F3-E36E-4547-A31A-730C5F025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09" y="4410509"/>
            <a:ext cx="3885248" cy="218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5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6DB7F5F-F93C-4526-93BB-5733DB55D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67" y="795641"/>
            <a:ext cx="2669073" cy="5311590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5" name="Arc 3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4A3148C-6B57-4E6A-BC53-F6B4F9BEB97B}"/>
              </a:ext>
            </a:extLst>
          </p:cNvPr>
          <p:cNvSpPr txBox="1"/>
          <p:nvPr/>
        </p:nvSpPr>
        <p:spPr>
          <a:xfrm>
            <a:off x="3048740" y="2828835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it-IT" sz="7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THANK YOU!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670086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445</Words>
  <Application>Microsoft Office PowerPoint</Application>
  <PresentationFormat>Widescreen</PresentationFormat>
  <Paragraphs>138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TeamAngio Tablut</vt:lpstr>
      <vt:lpstr>BRIEF DESCRIPTION</vt:lpstr>
      <vt:lpstr>LANGUAGES</vt:lpstr>
      <vt:lpstr>BITBOARDS</vt:lpstr>
      <vt:lpstr>MONTE CARLO TREE SEARCH</vt:lpstr>
      <vt:lpstr>HEURISTIC &amp; MULTITHREADING</vt:lpstr>
      <vt:lpstr>FUTURE IMPROVEMENTS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TeamAngio - Tablut</dc:title>
  <dc:creator>lorenzo magnanelli</dc:creator>
  <cp:lastModifiedBy>Jasmin De Cecco - jasmin.dececco@studio.unibo.it</cp:lastModifiedBy>
  <cp:revision>32</cp:revision>
  <dcterms:created xsi:type="dcterms:W3CDTF">2021-05-22T09:10:31Z</dcterms:created>
  <dcterms:modified xsi:type="dcterms:W3CDTF">2021-05-25T07:20:15Z</dcterms:modified>
</cp:coreProperties>
</file>