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9"/>
  </p:notesMasterIdLst>
  <p:sldIdLst>
    <p:sldId id="259" r:id="rId2"/>
    <p:sldId id="328" r:id="rId3"/>
    <p:sldId id="410" r:id="rId4"/>
    <p:sldId id="400" r:id="rId5"/>
    <p:sldId id="401" r:id="rId6"/>
    <p:sldId id="402" r:id="rId7"/>
    <p:sldId id="403" r:id="rId8"/>
    <p:sldId id="411" r:id="rId9"/>
    <p:sldId id="405" r:id="rId10"/>
    <p:sldId id="412" r:id="rId11"/>
    <p:sldId id="413" r:id="rId12"/>
    <p:sldId id="414" r:id="rId13"/>
    <p:sldId id="415" r:id="rId14"/>
    <p:sldId id="416" r:id="rId15"/>
    <p:sldId id="417" r:id="rId16"/>
    <p:sldId id="407" r:id="rId17"/>
    <p:sldId id="408" r:id="rId18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068"/>
    <a:srgbClr val="003399"/>
    <a:srgbClr val="FFBFBF"/>
    <a:srgbClr val="008000"/>
    <a:srgbClr val="7F0000"/>
    <a:srgbClr val="003366"/>
    <a:srgbClr val="003300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41" autoAdjust="0"/>
  </p:normalViewPr>
  <p:slideViewPr>
    <p:cSldViewPr>
      <p:cViewPr>
        <p:scale>
          <a:sx n="100" d="100"/>
          <a:sy n="100" d="100"/>
        </p:scale>
        <p:origin x="876" y="3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E9E3F-CF76-421E-828C-DA5BB1DF0E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-6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850A0-F451-4705-B702-9A1A500C48E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-64" charset="0"/>
                <a:cs typeface="Arial" charset="0"/>
              </a:defRPr>
            </a:lvl1pPr>
          </a:lstStyle>
          <a:p>
            <a:pPr>
              <a:defRPr/>
            </a:pPr>
            <a:fld id="{3C8B6CDE-DC6F-4998-AD32-D4CCBE77A664}" type="datetime1">
              <a:rPr lang="en-US"/>
              <a:pPr>
                <a:defRPr/>
              </a:pPr>
              <a:t>12/3/2019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5874391-BD86-4FA3-9DA2-4C53790935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D082985-AECF-4F3B-B5DA-427D19C1A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6804C-5017-4C3C-BEE3-3011AF788C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itchFamily="-64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B604C-538B-414B-B8C9-1CE164503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B4B5F7B-63C1-4599-95E8-03990D40BB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D47BFD-1F19-4D9E-ACAE-4103F0E87A8C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0761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3469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0195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3731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7687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49535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5906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912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3803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6392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48681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869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5769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6257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9281-404D-4CF2-8611-00A01A668D3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84094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3" y="6400800"/>
            <a:ext cx="1218723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90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42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8713B-F790-44FE-AF24-1CB9F4EA43FF}" type="datetime1">
              <a:rPr lang="en-US"/>
              <a:pPr>
                <a:defRPr/>
              </a:pPr>
              <a:t>12/3/2019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85523-0567-4F56-90E9-75C5E4D944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60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C0497-25A4-41FD-AE33-5CFA360E73DD}" type="datetime1">
              <a:rPr lang="en-US"/>
              <a:pPr>
                <a:defRPr/>
              </a:pPr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37FE4-0C3F-47D6-A456-EE12553C46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965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3" y="6400800"/>
            <a:ext cx="1218723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90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5A4AE-8F32-4C74-B949-E4FE816DDAE4}" type="datetime1">
              <a:rPr lang="en-US"/>
              <a:pPr>
                <a:defRPr/>
              </a:pPr>
              <a:t>12/3/2019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D4456-261E-4A50-90DC-4ED8F4063E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80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E6FC4-9C77-448B-BAD7-94F478EE9EA1}" type="datetime1">
              <a:rPr lang="en-US"/>
              <a:pPr>
                <a:defRPr/>
              </a:pPr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488F56-A37F-4EF4-832F-BC7AD972CF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062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63" y="6400800"/>
            <a:ext cx="1218723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12190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088" y="4343400"/>
            <a:ext cx="98742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58B8B-8FC8-4A7E-AD0D-51971742D88A}" type="datetime1">
              <a:rPr lang="en-US"/>
              <a:pPr>
                <a:defRPr/>
              </a:pPr>
              <a:t>12/3/2019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92729-56FC-4B2F-8F6D-F6D41BF1FF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43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6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D5FE6-7342-49AE-AA01-AA6CC108E8A1}" type="datetime1">
              <a:rPr lang="en-US"/>
              <a:pPr>
                <a:defRPr/>
              </a:pPr>
              <a:t>12/3/2019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AD213-7625-45E3-9884-EC72A0F5F8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26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F75E1-11C5-4E6A-96F1-66BC411E1250}" type="datetime1">
              <a:rPr lang="en-US"/>
              <a:pPr>
                <a:defRPr/>
              </a:pPr>
              <a:t>12/3/2019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E2E4D-39CE-4B45-8BC2-83EEDCFBFD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03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A7A8C-17D4-43DE-9E4C-8B7DA32F0AC3}" type="datetime1">
              <a:rPr lang="en-US"/>
              <a:pPr>
                <a:defRPr/>
              </a:pPr>
              <a:t>12/3/2019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FE168-B1C5-4F30-83F7-918B6BB66F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536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63" y="6400800"/>
            <a:ext cx="1218723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12190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697FB-1D9F-4439-9870-375BCE50189C}" type="datetime1">
              <a:rPr lang="en-US"/>
              <a:pPr>
                <a:defRPr/>
              </a:pPr>
              <a:t>12/3/2019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FD2E3-6DD6-49BB-9A28-9E86C02798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54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138" y="6459538"/>
            <a:ext cx="2619375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638CE36-B1C2-4E46-8606-2482E3540660}" type="datetime1">
              <a:rPr lang="en-US"/>
              <a:pPr>
                <a:defRPr/>
              </a:pPr>
              <a:t>12/3/2019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8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91572A6-9D52-443C-854A-18BC30A5AF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40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12190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12190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A8DE6-164F-4E31-B6C9-A820D329FC32}" type="datetime1">
              <a:rPr lang="en-US"/>
              <a:pPr>
                <a:defRPr/>
              </a:pPr>
              <a:t>12/3/2019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F487D-A6EB-4567-9B6B-8832DFFED3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55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1846263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6459538"/>
            <a:ext cx="2471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E9FDE8FF-692F-40FB-86A6-40BC36558756}" type="datetime1">
              <a:rPr lang="en-US"/>
              <a:pPr>
                <a:defRPr/>
              </a:pPr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7763" y="6459538"/>
            <a:ext cx="4821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9650" y="6459538"/>
            <a:ext cx="1312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55A26955-BE34-4EA1-9F86-E3F677ADCE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7913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45" r:id="rId2"/>
    <p:sldLayoutId id="2147484051" r:id="rId3"/>
    <p:sldLayoutId id="2147484046" r:id="rId4"/>
    <p:sldLayoutId id="2147484047" r:id="rId5"/>
    <p:sldLayoutId id="2147484048" r:id="rId6"/>
    <p:sldLayoutId id="2147484052" r:id="rId7"/>
    <p:sldLayoutId id="2147484053" r:id="rId8"/>
    <p:sldLayoutId id="2147484054" r:id="rId9"/>
    <p:sldLayoutId id="2147484049" r:id="rId10"/>
    <p:sldLayoutId id="2147484055" r:id="rId11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6"/>
          <p:cNvSpPr txBox="1">
            <a:spLocks noChangeArrowheads="1"/>
          </p:cNvSpPr>
          <p:nvPr/>
        </p:nvSpPr>
        <p:spPr bwMode="auto">
          <a:xfrm>
            <a:off x="2400300" y="4419600"/>
            <a:ext cx="7391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ea typeface="ＭＳ Ｐゴシック" panose="020B0600070205080204" pitchFamily="34" charset="-128"/>
              </a:rPr>
              <a:t>Diego R. Mazzotti, Ph.D.</a:t>
            </a:r>
          </a:p>
          <a:p>
            <a:pPr algn="ctr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Division of Sleep Medicine</a:t>
            </a:r>
          </a:p>
          <a:p>
            <a:pPr algn="ctr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Department of Medicine</a:t>
            </a:r>
          </a:p>
          <a:p>
            <a:pPr algn="ctr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University of Pennsylvania Perelman School of Medicine</a:t>
            </a:r>
          </a:p>
        </p:txBody>
      </p:sp>
      <p:sp>
        <p:nvSpPr>
          <p:cNvPr id="9219" name="TextBox 10"/>
          <p:cNvSpPr txBox="1">
            <a:spLocks noChangeArrowheads="1"/>
          </p:cNvSpPr>
          <p:nvPr/>
        </p:nvSpPr>
        <p:spPr bwMode="auto">
          <a:xfrm>
            <a:off x="361950" y="1777330"/>
            <a:ext cx="114681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4000" dirty="0"/>
              <a:t>Identification of </a:t>
            </a:r>
            <a:r>
              <a:rPr lang="en-US" sz="4000" dirty="0" smtClean="0"/>
              <a:t>Sleep Complaints Using Social Media</a:t>
            </a:r>
            <a:r>
              <a:rPr lang="en-US" sz="4000" dirty="0"/>
              <a:t>: </a:t>
            </a:r>
            <a:r>
              <a:rPr lang="en-US" sz="4000" dirty="0" smtClean="0"/>
              <a:t>Geographic Distribution </a:t>
            </a:r>
            <a:r>
              <a:rPr lang="en-US" sz="4000" dirty="0"/>
              <a:t>and </a:t>
            </a:r>
            <a:r>
              <a:rPr lang="en-US" sz="4000" dirty="0" smtClean="0"/>
              <a:t>Effect </a:t>
            </a:r>
            <a:r>
              <a:rPr lang="en-US" sz="4000" dirty="0"/>
              <a:t>of </a:t>
            </a:r>
            <a:r>
              <a:rPr lang="en-US" sz="4000" dirty="0" smtClean="0"/>
              <a:t>Changes </a:t>
            </a:r>
            <a:r>
              <a:rPr lang="en-US" sz="4000" dirty="0"/>
              <a:t>from </a:t>
            </a:r>
            <a:r>
              <a:rPr lang="en-US" sz="4000" dirty="0" smtClean="0"/>
              <a:t>Daylight Savings to Standard Time</a:t>
            </a: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pic>
        <p:nvPicPr>
          <p:cNvPr id="9220" name="Picture 11" descr="Image result for university of pennsylvania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1138"/>
            <a:ext cx="26098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7867348" y="147935"/>
            <a:ext cx="41722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BMIN503/EPID600 Final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Results – Experiment 2 (Aim 2)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10134600" cy="46482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There is a higher frequency of tweets reporting sleep complaints after the change from DST to ST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155825"/>
            <a:ext cx="8382001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737" y="4114800"/>
            <a:ext cx="7858125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8991601" y="2870170"/>
            <a:ext cx="2590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Fisher’s exact test</a:t>
            </a:r>
            <a:endParaRPr lang="pt-BR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47737" y="4745107"/>
            <a:ext cx="2709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/>
              <a:t>Univariate (unadjusted) logistic regression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7047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Results – Experiment 2 (Aim 2)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5400"/>
            <a:ext cx="121920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8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Results – Experiment 2 (Aim 2)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6" y="1266664"/>
            <a:ext cx="12160034" cy="467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Results – Experiment 2 (Aim 2)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1295400"/>
            <a:ext cx="11887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4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Results – Experiment 2 (Aim 3)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7557" b="8877"/>
          <a:stretch/>
        </p:blipFill>
        <p:spPr>
          <a:xfrm>
            <a:off x="152400" y="1447800"/>
            <a:ext cx="1181753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21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Results – Experiment 2 (Aim 3)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6662" b="16662"/>
          <a:stretch/>
        </p:blipFill>
        <p:spPr>
          <a:xfrm>
            <a:off x="77571" y="1676400"/>
            <a:ext cx="12114429" cy="33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0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Conclusions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95400"/>
            <a:ext cx="10134600" cy="22098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Random forests can be used with text-derived features to classify tweets reporting sleep complaints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en-US" sz="2400" dirty="0" smtClean="0">
                <a:solidFill>
                  <a:schemeClr val="tx1"/>
                </a:solidFill>
              </a:rPr>
              <a:t>Tweets reporting sleep complaints are more prevalent at night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altLang="en-US" sz="2400" dirty="0" smtClean="0">
                <a:solidFill>
                  <a:schemeClr val="tx1"/>
                </a:solidFill>
              </a:rPr>
              <a:t>A change from DST to ST was associated with increased prevalence of tweets reporting sleep complaints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352800"/>
            <a:ext cx="7543800" cy="584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 kern="1200" spc="-5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404040"/>
                </a:solidFill>
                <a:latin typeface="Calibri Light" panose="020F0302020204030204" pitchFamily="34" charset="0"/>
              </a:defRPr>
            </a:lvl9pPr>
          </a:lstStyle>
          <a:p>
            <a:pPr defTabSz="914400">
              <a:defRPr/>
            </a:pPr>
            <a:r>
              <a:rPr lang="pt-BR" sz="3600" smtClean="0">
                <a:solidFill>
                  <a:schemeClr val="tx1"/>
                </a:solidFill>
              </a:rPr>
              <a:t>Future Directions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4191000"/>
            <a:ext cx="10134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Increase the number of manual annotation instances</a:t>
            </a:r>
          </a:p>
          <a:p>
            <a:pPr lvl="1" defTabSz="9144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Explore changes from ST to DST (March 8</a:t>
            </a:r>
            <a:r>
              <a:rPr lang="en-US" altLang="en-US" sz="2400" baseline="30000" dirty="0" smtClean="0">
                <a:solidFill>
                  <a:schemeClr val="tx1"/>
                </a:solidFill>
              </a:rPr>
              <a:t>th</a:t>
            </a:r>
            <a:r>
              <a:rPr lang="en-US" altLang="en-US" sz="2400" dirty="0" smtClean="0">
                <a:solidFill>
                  <a:schemeClr val="tx1"/>
                </a:solidFill>
              </a:rPr>
              <a:t> 2020)</a:t>
            </a:r>
          </a:p>
          <a:p>
            <a:pPr lvl="1" defTabSz="9144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Distances from time zone boundaries</a:t>
            </a:r>
          </a:p>
          <a:p>
            <a:pPr lvl="1" defTabSz="9144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Look at data from other countries and languages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18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chemeClr val="tx1"/>
                </a:solidFill>
              </a:rPr>
              <a:t>Acknowledgements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95400"/>
            <a:ext cx="10134600" cy="46482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Dr</a:t>
            </a:r>
            <a:r>
              <a:rPr lang="en-US" sz="2400" dirty="0"/>
              <a:t>. Graciela </a:t>
            </a:r>
            <a:r>
              <a:rPr lang="en-US" sz="2400" dirty="0" smtClean="0"/>
              <a:t>Gonzalez-Hernandez (</a:t>
            </a:r>
            <a:r>
              <a:rPr lang="en-US" sz="2400" dirty="0"/>
              <a:t>Epidemiology, Biostatistics, and </a:t>
            </a:r>
            <a:r>
              <a:rPr lang="en-US" sz="2400" dirty="0" smtClean="0"/>
              <a:t>Informatics)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Haitao Cai </a:t>
            </a:r>
            <a:r>
              <a:rPr lang="en-US" sz="2400" dirty="0"/>
              <a:t>(Epidemiology, Biostatistics, and Informatics)</a:t>
            </a: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Dr</a:t>
            </a:r>
            <a:r>
              <a:rPr lang="en-US" sz="2400" dirty="0"/>
              <a:t>. Philip </a:t>
            </a:r>
            <a:r>
              <a:rPr lang="en-US" sz="2400" dirty="0" smtClean="0"/>
              <a:t>Gehrman (Psychiatry)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Dr</a:t>
            </a:r>
            <a:r>
              <a:rPr lang="en-US" sz="2400" dirty="0"/>
              <a:t>. Allan </a:t>
            </a:r>
            <a:r>
              <a:rPr lang="en-US" sz="2400" dirty="0" smtClean="0"/>
              <a:t>Pack (Medicine)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56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Background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95400"/>
            <a:ext cx="7924800" cy="46482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Sleep disorders affect a large proportion of the population in the US and worldwide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tx1"/>
                </a:solidFill>
              </a:rPr>
              <a:t>Sleep complaints:</a:t>
            </a:r>
            <a:r>
              <a:rPr lang="en-US" altLang="en-US" sz="2400" dirty="0" smtClean="0">
                <a:solidFill>
                  <a:schemeClr val="tx1"/>
                </a:solidFill>
              </a:rPr>
              <a:t> manifestation of an acute or chronic state of a sleep disturbance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Questionnaires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Objective measurements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Alternative sources of data about human behavior: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social media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Can </a:t>
            </a:r>
            <a:r>
              <a:rPr lang="en-US" altLang="en-US" sz="2400" dirty="0">
                <a:solidFill>
                  <a:schemeClr val="tx1"/>
                </a:solidFill>
              </a:rPr>
              <a:t>Twitter be used to understand sleep complaints in response to changes </a:t>
            </a:r>
            <a:r>
              <a:rPr lang="en-US" altLang="en-US" sz="2400" b="1" dirty="0">
                <a:solidFill>
                  <a:schemeClr val="tx1"/>
                </a:solidFill>
              </a:rPr>
              <a:t>to and from daylight savings time</a:t>
            </a:r>
            <a:r>
              <a:rPr lang="en-US" altLang="en-US" sz="2400" dirty="0">
                <a:solidFill>
                  <a:schemeClr val="tx1"/>
                </a:solidFill>
              </a:rPr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800" b="1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1026" name="Picture 2" descr="Image result for sleep disorders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6" r="16098"/>
          <a:stretch/>
        </p:blipFill>
        <p:spPr bwMode="auto">
          <a:xfrm>
            <a:off x="9372600" y="301876"/>
            <a:ext cx="2187575" cy="1987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leep apnea sufferi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7" t="14393"/>
          <a:stretch/>
        </p:blipFill>
        <p:spPr bwMode="auto">
          <a:xfrm>
            <a:off x="9382125" y="4114800"/>
            <a:ext cx="2187575" cy="1793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9649" y="2638320"/>
            <a:ext cx="1438275" cy="11620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500" y="6474023"/>
            <a:ext cx="8089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Seng EK, et al. </a:t>
            </a:r>
            <a:r>
              <a:rPr lang="en-US" sz="1400" dirty="0">
                <a:solidFill>
                  <a:schemeClr val="bg1"/>
                </a:solidFill>
              </a:rPr>
              <a:t>J Prim Care Community </a:t>
            </a:r>
            <a:r>
              <a:rPr lang="en-US" sz="1400" dirty="0" smtClean="0">
                <a:solidFill>
                  <a:schemeClr val="bg1"/>
                </a:solidFill>
              </a:rPr>
              <a:t>Health 2016; Sarker A, et al</a:t>
            </a:r>
            <a:r>
              <a:rPr lang="en-US" sz="1400" dirty="0">
                <a:solidFill>
                  <a:schemeClr val="bg1"/>
                </a:solidFill>
              </a:rPr>
              <a:t>. JAMA </a:t>
            </a:r>
            <a:r>
              <a:rPr lang="en-US" sz="1400" dirty="0" err="1">
                <a:solidFill>
                  <a:schemeClr val="bg1"/>
                </a:solidFill>
              </a:rPr>
              <a:t>Netw</a:t>
            </a:r>
            <a:r>
              <a:rPr lang="en-US" sz="1400" dirty="0">
                <a:solidFill>
                  <a:schemeClr val="bg1"/>
                </a:solidFill>
              </a:rPr>
              <a:t> Open. 2019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10363200" cy="584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solidFill>
                  <a:schemeClr val="tx1"/>
                </a:solidFill>
              </a:rPr>
              <a:t>Are Daylight Saving Time Changes Bad for the Brain?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275768"/>
            <a:ext cx="8729760" cy="492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500" y="6474023"/>
            <a:ext cx="4692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bg1"/>
                </a:solidFill>
              </a:rPr>
              <a:t>Malow BA, Veatch OJ,  Bagai K</a:t>
            </a:r>
            <a:r>
              <a:rPr lang="pt-BR" sz="1400" dirty="0">
                <a:solidFill>
                  <a:schemeClr val="bg1"/>
                </a:solidFill>
              </a:rPr>
              <a:t>. JAMA Neurol</a:t>
            </a:r>
            <a:r>
              <a:rPr lang="pt-BR" sz="1400" dirty="0" smtClean="0">
                <a:solidFill>
                  <a:schemeClr val="bg1"/>
                </a:solidFill>
              </a:rPr>
              <a:t>. 2019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4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Aims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95400"/>
            <a:ext cx="10134600" cy="46482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tx1"/>
                </a:solidFill>
              </a:rPr>
              <a:t>Aim 1: </a:t>
            </a:r>
            <a:r>
              <a:rPr lang="en-US" altLang="en-US" sz="2400" dirty="0" smtClean="0">
                <a:solidFill>
                  <a:schemeClr val="tx1"/>
                </a:solidFill>
              </a:rPr>
              <a:t>Evaluate whether a machine learning classifier can be used to detect tweets mentioning sleep complaints at the time of posting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tx1"/>
                </a:solidFill>
              </a:rPr>
              <a:t>Aim 2: </a:t>
            </a:r>
            <a:r>
              <a:rPr lang="en-US" altLang="en-US" sz="2400" dirty="0" smtClean="0">
                <a:solidFill>
                  <a:schemeClr val="tx1"/>
                </a:solidFill>
              </a:rPr>
              <a:t>Evaluate the effect of a change from daylight savings time (DST) to standard time (ST) in the number and temporal distribution of tweets mentioning sleep complaints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b="1" dirty="0" smtClean="0">
                <a:solidFill>
                  <a:schemeClr val="tx1"/>
                </a:solidFill>
              </a:rPr>
              <a:t>Aim 3: </a:t>
            </a:r>
            <a:r>
              <a:rPr lang="en-US" altLang="en-US" sz="2400" dirty="0" smtClean="0">
                <a:solidFill>
                  <a:schemeClr val="tx1"/>
                </a:solidFill>
              </a:rPr>
              <a:t>Evaluate the geographic distribution of tweets mentioning sleep complaints in the United States</a:t>
            </a:r>
          </a:p>
        </p:txBody>
      </p:sp>
    </p:spTree>
    <p:extLst>
      <p:ext uri="{BB962C8B-B14F-4D97-AF65-F5344CB8AC3E}">
        <p14:creationId xmlns:p14="http://schemas.microsoft.com/office/powerpoint/2010/main" val="25751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Methods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2977" y="1041399"/>
            <a:ext cx="188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Experiment 1</a:t>
            </a:r>
            <a:endParaRPr lang="pt-BR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769842" y="1017657"/>
            <a:ext cx="1880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Experiment 2</a:t>
            </a:r>
            <a:endParaRPr lang="pt-BR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479322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Classification of tweets mentioning sleep complaints at the time of posting</a:t>
            </a:r>
            <a:endParaRPr lang="pt-BR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866377" y="1479322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Temporal and geographic distribution of identified tweets in response to changes from DST to ST</a:t>
            </a:r>
            <a:endParaRPr lang="pt-B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2438400"/>
            <a:ext cx="20443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Collect tweets</a:t>
            </a:r>
            <a:endParaRPr lang="pt-BR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3124200"/>
            <a:ext cx="20443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Extract text features</a:t>
            </a:r>
            <a:endParaRPr lang="pt-BR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676400" y="4117776"/>
            <a:ext cx="20443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Train machine learning classifier</a:t>
            </a:r>
            <a:endParaRPr lang="pt-BR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5111352"/>
            <a:ext cx="20443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Evaluate</a:t>
            </a:r>
            <a:endParaRPr lang="pt-BR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625496" y="2416314"/>
            <a:ext cx="20443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Collect geotagged tweets</a:t>
            </a:r>
            <a:endParaRPr lang="pt-BR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7606447" y="3406914"/>
            <a:ext cx="20443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Apply best classifier</a:t>
            </a:r>
            <a:endParaRPr lang="pt-BR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7625497" y="4397514"/>
            <a:ext cx="20443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Adjust timestamps</a:t>
            </a:r>
            <a:endParaRPr lang="pt-BR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324599" y="5315130"/>
            <a:ext cx="20443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Temporal</a:t>
            </a:r>
          </a:p>
          <a:p>
            <a:pPr algn="ctr"/>
            <a:r>
              <a:rPr lang="pt-BR" sz="2000" dirty="0" smtClean="0"/>
              <a:t>profile</a:t>
            </a:r>
            <a:endParaRPr lang="pt-BR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8991600" y="5339952"/>
            <a:ext cx="20443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Geographic profile</a:t>
            </a:r>
            <a:endParaRPr lang="pt-BR" sz="20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98579" y="2838510"/>
            <a:ext cx="0" cy="2727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698579" y="3857543"/>
            <a:ext cx="0" cy="2727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98579" y="4838587"/>
            <a:ext cx="0" cy="2727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647675" y="3124200"/>
            <a:ext cx="0" cy="2727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647675" y="4086143"/>
            <a:ext cx="0" cy="2727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795478" y="5183149"/>
            <a:ext cx="258643" cy="981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96400" y="5183149"/>
            <a:ext cx="258643" cy="981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200" y="3572470"/>
            <a:ext cx="128338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Manual annotation (N=500)</a:t>
            </a:r>
            <a:endParaRPr lang="pt-BR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417757" y="4397514"/>
            <a:ext cx="258643" cy="981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417756" y="3568928"/>
            <a:ext cx="258643" cy="981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31057" y="2455853"/>
            <a:ext cx="19812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rtweet, Twitter API</a:t>
            </a:r>
            <a:endParaRPr lang="pt-BR" sz="1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490964" y="3255004"/>
            <a:ext cx="278816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Term frequency – inverse document frequency</a:t>
            </a:r>
            <a:endParaRPr lang="pt-BR" sz="16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663171" y="4125469"/>
            <a:ext cx="253469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Support vector machines, Random forests, 3-fold CV</a:t>
            </a:r>
            <a:endParaRPr lang="pt-BR" sz="1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756457" y="5181600"/>
            <a:ext cx="20947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AUC, ROC curves </a:t>
            </a:r>
            <a:endParaRPr lang="pt-BR" sz="16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9669855" y="2469922"/>
            <a:ext cx="19812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rtweet, Twitter API, spanning DST-ST</a:t>
            </a:r>
            <a:endParaRPr lang="pt-BR" sz="16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9695255" y="4432098"/>
            <a:ext cx="19812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Fix time zones and DST / ST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29254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1" grpId="0" animBg="1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Twitter search criteria and examples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152400" y="1485899"/>
            <a:ext cx="3124200" cy="4581555"/>
          </a:xfrm>
        </p:spPr>
        <p:txBody>
          <a:bodyPr/>
          <a:lstStyle/>
          <a:p>
            <a:pPr marL="384175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384175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Package </a:t>
            </a:r>
            <a:r>
              <a:rPr lang="en-US" altLang="en-US" sz="2000" b="1" dirty="0" err="1" smtClean="0">
                <a:solidFill>
                  <a:schemeClr val="tx1"/>
                </a:solidFill>
              </a:rPr>
              <a:t>rtweet</a:t>
            </a:r>
            <a:endParaRPr lang="en-US" altLang="en-US" sz="2000" b="1" dirty="0" smtClean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can't </a:t>
            </a:r>
            <a:r>
              <a:rPr lang="en-US" altLang="en-US" sz="2000" dirty="0">
                <a:solidFill>
                  <a:schemeClr val="tx1"/>
                </a:solidFill>
              </a:rPr>
              <a:t>sleep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have </a:t>
            </a:r>
            <a:r>
              <a:rPr lang="en-US" altLang="en-US" sz="2000" dirty="0">
                <a:solidFill>
                  <a:schemeClr val="tx1"/>
                </a:solidFill>
              </a:rPr>
              <a:t>trouble sleep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have </a:t>
            </a:r>
            <a:r>
              <a:rPr lang="en-US" altLang="en-US" sz="2000" dirty="0">
                <a:solidFill>
                  <a:schemeClr val="tx1"/>
                </a:solidFill>
              </a:rPr>
              <a:t>trouble sleeping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have </a:t>
            </a:r>
            <a:r>
              <a:rPr lang="en-US" altLang="en-US" sz="2000" dirty="0">
                <a:solidFill>
                  <a:schemeClr val="tx1"/>
                </a:solidFill>
              </a:rPr>
              <a:t>problem sleep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have </a:t>
            </a:r>
            <a:r>
              <a:rPr lang="en-US" altLang="en-US" sz="2000" dirty="0">
                <a:solidFill>
                  <a:schemeClr val="tx1"/>
                </a:solidFill>
              </a:rPr>
              <a:t>problem sleeping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had </a:t>
            </a:r>
            <a:r>
              <a:rPr lang="en-US" altLang="en-US" sz="2000" dirty="0">
                <a:solidFill>
                  <a:schemeClr val="tx1"/>
                </a:solidFill>
              </a:rPr>
              <a:t>trouble sleep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had </a:t>
            </a:r>
            <a:r>
              <a:rPr lang="en-US" altLang="en-US" sz="2000" dirty="0">
                <a:solidFill>
                  <a:schemeClr val="tx1"/>
                </a:solidFill>
              </a:rPr>
              <a:t>trouble sleeping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had </a:t>
            </a:r>
            <a:r>
              <a:rPr lang="en-US" altLang="en-US" sz="2000" dirty="0">
                <a:solidFill>
                  <a:schemeClr val="tx1"/>
                </a:solidFill>
              </a:rPr>
              <a:t>problem sleep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had </a:t>
            </a:r>
            <a:r>
              <a:rPr lang="en-US" altLang="en-US" sz="2000" dirty="0">
                <a:solidFill>
                  <a:schemeClr val="tx1"/>
                </a:solidFill>
              </a:rPr>
              <a:t>problem sleeping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hate </a:t>
            </a:r>
            <a:r>
              <a:rPr lang="en-US" altLang="en-US" sz="2000" dirty="0">
                <a:solidFill>
                  <a:schemeClr val="tx1"/>
                </a:solidFill>
              </a:rPr>
              <a:t>sleep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hate </a:t>
            </a:r>
            <a:r>
              <a:rPr lang="en-US" altLang="en-US" sz="2000" dirty="0">
                <a:solidFill>
                  <a:schemeClr val="tx1"/>
                </a:solidFill>
              </a:rPr>
              <a:t>insomnia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insomnia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snore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snoring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lvl="2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chemeClr val="tx1"/>
                </a:solidFill>
              </a:rPr>
              <a:t>wide </a:t>
            </a:r>
            <a:r>
              <a:rPr lang="en-US" altLang="en-US" sz="2000" dirty="0">
                <a:solidFill>
                  <a:schemeClr val="tx1"/>
                </a:solidFill>
              </a:rPr>
              <a:t>awake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20443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 smtClean="0"/>
              <a:t>Collect tweets</a:t>
            </a:r>
            <a:endParaRPr lang="pt-BR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74525"/>
              </p:ext>
            </p:extLst>
          </p:nvPr>
        </p:nvGraphicFramePr>
        <p:xfrm>
          <a:off x="4267200" y="2514600"/>
          <a:ext cx="6604000" cy="2026920"/>
        </p:xfrm>
        <a:graphic>
          <a:graphicData uri="http://schemas.openxmlformats.org/drawingml/2006/table">
            <a:tbl>
              <a:tblPr/>
              <a:tblGrid>
                <a:gridCol w="1857829">
                  <a:extLst>
                    <a:ext uri="{9D8B030D-6E8A-4147-A177-3AD203B41FA5}">
                      <a16:colId xmlns:a16="http://schemas.microsoft.com/office/drawing/2014/main" val="3460411040"/>
                    </a:ext>
                  </a:extLst>
                </a:gridCol>
                <a:gridCol w="4746171">
                  <a:extLst>
                    <a:ext uri="{9D8B030D-6E8A-4147-A177-3AD203B41FA5}">
                      <a16:colId xmlns:a16="http://schemas.microsoft.com/office/drawing/2014/main" val="3683266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b="1" dirty="0">
                          <a:solidFill>
                            <a:schemeClr val="bg1"/>
                          </a:solidFill>
                          <a:effectLst/>
                        </a:rPr>
                        <a:t>Example Tweet</a:t>
                      </a:r>
                    </a:p>
                  </a:txBody>
                  <a:tcPr marL="47625" marR="47625" marT="47625" marB="476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369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With sleep complaint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Hi, it’s 2:58AM </a:t>
                      </a:r>
                      <a:r>
                        <a:rPr lang="en-US" dirty="0" err="1">
                          <a:effectLst/>
                        </a:rPr>
                        <a:t>rn</a:t>
                      </a:r>
                      <a:r>
                        <a:rPr lang="en-US" dirty="0">
                          <a:effectLst/>
                        </a:rPr>
                        <a:t> and I can’t sleep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175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Uncertain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When you can’t sleep stay awake to morning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Without sleep complaint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 can’t wait to sleep in tomorrow.</a:t>
                      </a: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639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25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749300"/>
            <a:ext cx="7485380" cy="5346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Results – Experiment 1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406400" y="1299028"/>
            <a:ext cx="3556000" cy="46482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Different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tf-idf</a:t>
            </a:r>
            <a:r>
              <a:rPr lang="en-US" altLang="en-US" sz="2400" dirty="0" smtClean="0">
                <a:solidFill>
                  <a:schemeClr val="tx1"/>
                </a:solidFill>
              </a:rPr>
              <a:t> term frequencies in tweets manually annotated as reporting sleep complaints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0001f618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0001f62a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157" y="4648200"/>
            <a:ext cx="1147762" cy="1147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1257" y="3087347"/>
            <a:ext cx="1109662" cy="110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Results – Experiment 1 (Aim 1)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1143000"/>
            <a:ext cx="10871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0488" indent="-90488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8258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74930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931863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00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Random forest using </a:t>
            </a:r>
            <a:r>
              <a:rPr lang="en-US" altLang="en-US" sz="2400" dirty="0" err="1" smtClean="0">
                <a:solidFill>
                  <a:schemeClr val="tx1"/>
                </a:solidFill>
              </a:rPr>
              <a:t>tf-idf</a:t>
            </a:r>
            <a:r>
              <a:rPr lang="en-US" altLang="en-US" sz="2400" dirty="0" smtClean="0">
                <a:solidFill>
                  <a:schemeClr val="tx1"/>
                </a:solidFill>
              </a:rPr>
              <a:t> features showed best classification performance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52603"/>
              </p:ext>
            </p:extLst>
          </p:nvPr>
        </p:nvGraphicFramePr>
        <p:xfrm>
          <a:off x="3183890" y="4953000"/>
          <a:ext cx="577976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6485">
                  <a:extLst>
                    <a:ext uri="{9D8B030D-6E8A-4147-A177-3AD203B41FA5}">
                      <a16:colId xmlns:a16="http://schemas.microsoft.com/office/drawing/2014/main" val="4214366718"/>
                    </a:ext>
                  </a:extLst>
                </a:gridCol>
                <a:gridCol w="1711642">
                  <a:extLst>
                    <a:ext uri="{9D8B030D-6E8A-4147-A177-3AD203B41FA5}">
                      <a16:colId xmlns:a16="http://schemas.microsoft.com/office/drawing/2014/main" val="2022649746"/>
                    </a:ext>
                  </a:extLst>
                </a:gridCol>
                <a:gridCol w="1711642">
                  <a:extLst>
                    <a:ext uri="{9D8B030D-6E8A-4147-A177-3AD203B41FA5}">
                      <a16:colId xmlns:a16="http://schemas.microsoft.com/office/drawing/2014/main" val="227608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AUC (95% CI)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SVM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RF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588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Training data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 (0.96-0.98)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 (0.95-0.99)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2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3-fold cross validation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 (0.73-0.81)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0.85 (0.82-0.89)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732023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895" y="1676400"/>
            <a:ext cx="4373880" cy="3124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175" y="1676400"/>
            <a:ext cx="4413884" cy="315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63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457200"/>
            <a:ext cx="7543800" cy="584200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solidFill>
                  <a:schemeClr val="tx1"/>
                </a:solidFill>
              </a:rPr>
              <a:t>Results – Experiment 2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95400"/>
            <a:ext cx="10134600" cy="464820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Valid data collection period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 smtClean="0"/>
              <a:t>Wed </a:t>
            </a:r>
            <a:r>
              <a:rPr lang="en-US" sz="2000" dirty="0"/>
              <a:t>Oct 30 13:37:51 +0000 2019 </a:t>
            </a:r>
            <a:r>
              <a:rPr lang="en-US" sz="2000" dirty="0" smtClean="0"/>
              <a:t>to </a:t>
            </a:r>
            <a:r>
              <a:rPr lang="en-US" sz="2000" dirty="0"/>
              <a:t>Wed Nov 06 13:37:51 +0000 </a:t>
            </a:r>
            <a:r>
              <a:rPr lang="en-US" sz="2000" dirty="0" smtClean="0"/>
              <a:t>2019 (1 week)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Number of valid tweets – N = </a:t>
            </a:r>
            <a:r>
              <a:rPr lang="en-US" sz="2400" dirty="0" smtClean="0"/>
              <a:t>3,738,383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 dirty="0" smtClean="0">
                <a:solidFill>
                  <a:schemeClr val="tx1"/>
                </a:solidFill>
              </a:rPr>
              <a:t>Breakdown by tweet reporting sleep complaints, based on trained classifier: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947971"/>
            <a:ext cx="5867400" cy="224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7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_Penn">
  <a:themeElements>
    <a:clrScheme name="Pen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7F0000"/>
      </a:accent1>
      <a:accent2>
        <a:srgbClr val="344068"/>
      </a:accent2>
      <a:accent3>
        <a:srgbClr val="2683C6"/>
      </a:accent3>
      <a:accent4>
        <a:srgbClr val="FCAE3B"/>
      </a:accent4>
      <a:accent5>
        <a:srgbClr val="855001"/>
      </a:accent5>
      <a:accent6>
        <a:srgbClr val="C00000"/>
      </a:accent6>
      <a:hlink>
        <a:srgbClr val="FF0000"/>
      </a:hlink>
      <a:folHlink>
        <a:srgbClr val="FFC00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_Penn" id="{0D07EE78-ED58-4FF4-AA54-CE445FEEF4D5}" vid="{C3DD7188-3382-4C83-BE3E-C9B44B1B7E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Theme1_Penn</Template>
  <TotalTime>5190</TotalTime>
  <Words>678</Words>
  <Application>Microsoft Office PowerPoint</Application>
  <PresentationFormat>Widescreen</PresentationFormat>
  <Paragraphs>140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Theme1_Penn</vt:lpstr>
      <vt:lpstr>PowerPoint Presentation</vt:lpstr>
      <vt:lpstr>Background</vt:lpstr>
      <vt:lpstr>Are Daylight Saving Time Changes Bad for the Brain?</vt:lpstr>
      <vt:lpstr>Aims</vt:lpstr>
      <vt:lpstr>Methods</vt:lpstr>
      <vt:lpstr>Twitter search criteria and examples</vt:lpstr>
      <vt:lpstr>Results – Experiment 1</vt:lpstr>
      <vt:lpstr>Results – Experiment 1 (Aim 1)</vt:lpstr>
      <vt:lpstr>Results – Experiment 2</vt:lpstr>
      <vt:lpstr>Results – Experiment 2 (Aim 2)</vt:lpstr>
      <vt:lpstr>Results – Experiment 2 (Aim 2)</vt:lpstr>
      <vt:lpstr>Results – Experiment 2 (Aim 2)</vt:lpstr>
      <vt:lpstr>Results – Experiment 2 (Aim 2)</vt:lpstr>
      <vt:lpstr>Results – Experiment 2 (Aim 3)</vt:lpstr>
      <vt:lpstr>Results – Experiment 2 (Aim 3)</vt:lpstr>
      <vt:lpstr>Conclusions</vt:lpstr>
      <vt:lpstr>Acknowledgements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Dell620</dc:creator>
  <cp:lastModifiedBy>Diego Mazzotti</cp:lastModifiedBy>
  <cp:revision>405</cp:revision>
  <dcterms:created xsi:type="dcterms:W3CDTF">2011-08-09T19:47:53Z</dcterms:created>
  <dcterms:modified xsi:type="dcterms:W3CDTF">2019-12-03T15:45:51Z</dcterms:modified>
</cp:coreProperties>
</file>